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8"/>
  </p:notesMasterIdLst>
  <p:handoutMasterIdLst>
    <p:handoutMasterId r:id="rId49"/>
  </p:handoutMasterIdLst>
  <p:sldIdLst>
    <p:sldId id="256"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6" r:id="rId19"/>
    <p:sldId id="298" r:id="rId20"/>
    <p:sldId id="312" r:id="rId21"/>
    <p:sldId id="297" r:id="rId22"/>
    <p:sldId id="300" r:id="rId23"/>
    <p:sldId id="301" r:id="rId24"/>
    <p:sldId id="302" r:id="rId25"/>
    <p:sldId id="303" r:id="rId26"/>
    <p:sldId id="305" r:id="rId27"/>
    <p:sldId id="304" r:id="rId28"/>
    <p:sldId id="306" r:id="rId29"/>
    <p:sldId id="308" r:id="rId30"/>
    <p:sldId id="309" r:id="rId31"/>
    <p:sldId id="310" r:id="rId32"/>
    <p:sldId id="311" r:id="rId33"/>
    <p:sldId id="294" r:id="rId34"/>
    <p:sldId id="295" r:id="rId35"/>
    <p:sldId id="258" r:id="rId36"/>
    <p:sldId id="259" r:id="rId37"/>
    <p:sldId id="260" r:id="rId38"/>
    <p:sldId id="273" r:id="rId39"/>
    <p:sldId id="271" r:id="rId40"/>
    <p:sldId id="269" r:id="rId41"/>
    <p:sldId id="278" r:id="rId42"/>
    <p:sldId id="276" r:id="rId43"/>
    <p:sldId id="265" r:id="rId44"/>
    <p:sldId id="266" r:id="rId45"/>
    <p:sldId id="267"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BA573-A044-7E49-8ACD-2ADB504ABD12}" v="27" dt="2023-09-12T20:24:24.76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89747" autoAdjust="0"/>
  </p:normalViewPr>
  <p:slideViewPr>
    <p:cSldViewPr snapToGrid="0">
      <p:cViewPr varScale="1">
        <p:scale>
          <a:sx n="60" d="100"/>
          <a:sy n="60" d="100"/>
        </p:scale>
        <p:origin x="80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algn="ctr" rtl="0">
            <a:buNone/>
          </a:pPr>
          <a:r>
            <a:rPr lang="en-US" sz="1400" dirty="0">
              <a:latin typeface="+mn-lt"/>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dgm:spPr/>
      <dgm:t>
        <a:bodyPr/>
        <a:lstStyle/>
        <a:p>
          <a:pPr marL="0" algn="ctr" rtl="0">
            <a:buNone/>
          </a:pPr>
          <a:r>
            <a:rPr lang="en-US" sz="2000" dirty="0">
              <a:latin typeface="+mn-lt"/>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custT="1"/>
      <dgm:spPr/>
      <dgm:t>
        <a:bodyPr/>
        <a:lstStyle/>
        <a:p>
          <a:pPr marL="0" algn="ctr">
            <a:buNone/>
          </a:pPr>
          <a:r>
            <a:rPr lang="en-US" sz="1400" dirty="0">
              <a:latin typeface="+mn-lt"/>
            </a:rPr>
            <a:t>Synergize scalable </a:t>
          </a:r>
          <a:br>
            <a:rPr lang="en-US" sz="1400" dirty="0">
              <a:latin typeface="+mn-lt"/>
            </a:rPr>
          </a:br>
          <a:r>
            <a:rPr lang="en-US" sz="1400" dirty="0">
              <a:latin typeface="+mn-lt"/>
            </a:rPr>
            <a:t>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dgm:spPr/>
      <dgm:t>
        <a:bodyPr/>
        <a:lstStyle/>
        <a:p>
          <a:pPr marL="0" algn="ctr">
            <a:buNone/>
          </a:pPr>
          <a:r>
            <a:rPr lang="en-US" sz="2000" dirty="0">
              <a:latin typeface="+mn-lt"/>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custT="1"/>
      <dgm:spPr/>
      <dgm:t>
        <a:bodyPr/>
        <a:lstStyle/>
        <a:p>
          <a:pPr marL="0" algn="ctr">
            <a:buNone/>
          </a:pPr>
          <a:r>
            <a:rPr lang="en-US" sz="140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dgm:spPr/>
      <dgm:t>
        <a:bodyPr/>
        <a:lstStyle/>
        <a:p>
          <a:pPr marL="0" algn="ctr">
            <a:buNone/>
          </a:pPr>
          <a:r>
            <a:rPr lang="en-US" sz="2000" dirty="0">
              <a:latin typeface="+mn-lt"/>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algn="ctr">
            <a:buNone/>
          </a:pPr>
          <a:r>
            <a:rPr lang="en-US" sz="1400" dirty="0">
              <a:latin typeface="+mn-lt"/>
            </a:rPr>
            <a:t>Coordinate</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algn="ctr" rtl="0">
            <a:buNone/>
          </a:pPr>
          <a:r>
            <a:rPr lang="en-US" sz="1400" dirty="0">
              <a:latin typeface="+mn-lt"/>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dgm:spPr/>
      <dgm:t>
        <a:bodyPr/>
        <a:lstStyle/>
        <a:p>
          <a:pPr marL="0" algn="ctr"/>
          <a:r>
            <a:rPr lang="en-US" sz="2000" dirty="0">
              <a:latin typeface="+mn-lt"/>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dgm:spPr/>
      <dgm:t>
        <a:bodyPr/>
        <a:lstStyle/>
        <a:p>
          <a:pPr marL="0" algn="ctr">
            <a:buNone/>
          </a:pPr>
          <a:r>
            <a:rPr lang="en-US" sz="2000" dirty="0">
              <a:latin typeface="+mn-lt"/>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566CA0B6-95FF-3A46-BF54-8E3C5843F883}">
      <dgm:prSet phldr="0" custT="1"/>
      <dgm:spPr/>
      <dgm:t>
        <a:bodyPr/>
        <a:lstStyle/>
        <a:p>
          <a:pPr marL="0" algn="ctr">
            <a:buNone/>
          </a:pPr>
          <a:r>
            <a:rPr lang="en-US" sz="1400" dirty="0">
              <a:latin typeface="+mn-lt"/>
            </a:rPr>
            <a:t>e-business applications</a:t>
          </a:r>
        </a:p>
      </dgm:t>
    </dgm:pt>
    <dgm:pt modelId="{C117508E-3024-E449-BAAE-1987AA32AD71}" type="parTrans" cxnId="{C499AF16-4A28-D448-9A77-B8BAAF4098DA}">
      <dgm:prSet/>
      <dgm:spPr/>
      <dgm:t>
        <a:bodyPr/>
        <a:lstStyle/>
        <a:p>
          <a:endParaRPr lang="en-US">
            <a:latin typeface="+mn-lt"/>
          </a:endParaRPr>
        </a:p>
      </dgm:t>
    </dgm:pt>
    <dgm:pt modelId="{0B3040D4-47C6-DA43-932A-AD2F185F5C5E}" type="sibTrans" cxnId="{C499AF16-4A28-D448-9A77-B8BAAF4098DA}">
      <dgm:prSet/>
      <dgm:spPr/>
      <dgm:t>
        <a:bodyPr/>
        <a:lstStyle/>
        <a:p>
          <a:endParaRPr lang="en-US">
            <a:latin typeface="+mn-lt"/>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mn-lt"/>
            </a:rPr>
            <a:t>Deploy strategic networks with compelling e-business needs</a:t>
          </a:r>
          <a:endParaRPr lang="en-US" b="1" dirty="0">
            <a:solidFill>
              <a:schemeClr val="bg1"/>
            </a:solidFill>
            <a:latin typeface="+mn-lt"/>
          </a:endParaRPr>
        </a:p>
      </dgm:t>
    </dgm:pt>
    <dgm:pt modelId="{78CB0E27-958C-4066-A189-8B36505E8204}" type="parTrans" cxnId="{15319551-A9EA-462E-845B-E5251E84291F}">
      <dgm:prSet/>
      <dgm:spPr/>
      <dgm:t>
        <a:bodyPr/>
        <a:lstStyle/>
        <a:p>
          <a:endParaRPr lang="en-US">
            <a:solidFill>
              <a:schemeClr val="bg1"/>
            </a:solidFill>
            <a:latin typeface="+mn-lt"/>
          </a:endParaRPr>
        </a:p>
      </dgm:t>
    </dgm:pt>
    <dgm:pt modelId="{70E4A1D3-514E-4327-991D-5CC9C6B41885}" type="sibTrans" cxnId="{15319551-A9EA-462E-845B-E5251E84291F}">
      <dgm:prSet/>
      <dgm:spPr/>
      <dgm:t>
        <a:bodyPr/>
        <a:lstStyle/>
        <a:p>
          <a:endParaRPr lang="en-US">
            <a:solidFill>
              <a:schemeClr val="bg1"/>
            </a:solidFill>
            <a:latin typeface="+mn-lt"/>
          </a:endParaRPr>
        </a:p>
      </dgm:t>
    </dgm:pt>
    <dgm:pt modelId="{58FF46FB-368D-4E9C-A650-0513B8879DA8}">
      <dgm:prSet phldr="0"/>
      <dgm:spPr/>
      <dgm:t>
        <a:bodyPr/>
        <a:lstStyle/>
        <a:p>
          <a:pPr>
            <a:defRPr b="1"/>
          </a:pPr>
          <a:r>
            <a:rPr lang="en-US" b="1" dirty="0">
              <a:solidFill>
                <a:schemeClr val="bg1"/>
              </a:solidFill>
              <a:latin typeface="+mn-lt"/>
            </a:rPr>
            <a:t>Sep 20XX</a:t>
          </a:r>
        </a:p>
      </dgm:t>
    </dgm:pt>
    <dgm:pt modelId="{11DFA284-5E99-474D-BF05-364A45269DC7}" type="parTrans" cxnId="{C5645B39-CB65-4A0A-B369-E455C3B827C3}">
      <dgm:prSet/>
      <dgm:spPr/>
      <dgm:t>
        <a:bodyPr/>
        <a:lstStyle/>
        <a:p>
          <a:endParaRPr lang="en-US">
            <a:solidFill>
              <a:schemeClr val="bg1"/>
            </a:solidFill>
            <a:latin typeface="+mn-lt"/>
          </a:endParaRPr>
        </a:p>
      </dgm:t>
    </dgm:pt>
    <dgm:pt modelId="{CFA40740-0682-470C-AD5A-CFF53CD12BD2}" type="sibTrans" cxnId="{C5645B39-CB65-4A0A-B369-E455C3B827C3}">
      <dgm:prSet/>
      <dgm:spPr/>
      <dgm:t>
        <a:bodyPr/>
        <a:lstStyle/>
        <a:p>
          <a:endParaRPr lang="en-US">
            <a:solidFill>
              <a:schemeClr val="bg1"/>
            </a:solidFill>
            <a:latin typeface="+mn-lt"/>
          </a:endParaRPr>
        </a:p>
      </dgm:t>
    </dgm:pt>
    <dgm:pt modelId="{9A875394-CA1E-4432-AEEB-9054FCFF5E0E}">
      <dgm:prSet phldr="0"/>
      <dgm:spPr/>
      <dgm:t>
        <a:bodyPr/>
        <a:lstStyle/>
        <a:p>
          <a:r>
            <a:rPr lang="en-US" b="0" dirty="0">
              <a:solidFill>
                <a:schemeClr val="bg1"/>
              </a:solidFill>
              <a:latin typeface="+mn-lt"/>
            </a:rPr>
            <a:t>Synergize scalable</a:t>
          </a:r>
          <a:br>
            <a:rPr lang="en-US" b="0" dirty="0">
              <a:solidFill>
                <a:schemeClr val="bg1"/>
              </a:solidFill>
              <a:latin typeface="+mn-lt"/>
            </a:rPr>
          </a:br>
          <a:r>
            <a:rPr lang="en-US" b="0" dirty="0">
              <a:solidFill>
                <a:schemeClr val="bg1"/>
              </a:solidFill>
              <a:latin typeface="+mn-lt"/>
            </a:rPr>
            <a:t>e-commerce</a:t>
          </a:r>
        </a:p>
      </dgm:t>
    </dgm:pt>
    <dgm:pt modelId="{FCC92BDD-6EA3-421D-9DA8-7D3A12D003B6}" type="parTrans" cxnId="{B659504B-18E4-4D89-A17C-34ABB280AE52}">
      <dgm:prSet/>
      <dgm:spPr/>
      <dgm:t>
        <a:bodyPr/>
        <a:lstStyle/>
        <a:p>
          <a:endParaRPr lang="en-US">
            <a:solidFill>
              <a:schemeClr val="bg1"/>
            </a:solidFill>
            <a:latin typeface="+mn-lt"/>
          </a:endParaRPr>
        </a:p>
      </dgm:t>
    </dgm:pt>
    <dgm:pt modelId="{0314452B-82A0-42F4-9551-DF00CFFC3580}" type="sibTrans" cxnId="{B659504B-18E4-4D89-A17C-34ABB280AE52}">
      <dgm:prSet/>
      <dgm:spPr/>
      <dgm:t>
        <a:bodyPr/>
        <a:lstStyle/>
        <a:p>
          <a:endParaRPr lang="en-US">
            <a:solidFill>
              <a:schemeClr val="bg1"/>
            </a:solidFill>
            <a:latin typeface="+mn-lt"/>
          </a:endParaRPr>
        </a:p>
      </dgm:t>
    </dgm:pt>
    <dgm:pt modelId="{D05E1923-5021-40F7-B4EF-E582E23A699D}">
      <dgm:prSet phldr="0"/>
      <dgm:spPr/>
      <dgm:t>
        <a:bodyPr/>
        <a:lstStyle/>
        <a:p>
          <a:pPr>
            <a:defRPr b="1"/>
          </a:pPr>
          <a:r>
            <a:rPr lang="en-US" b="1" dirty="0">
              <a:solidFill>
                <a:schemeClr val="bg1"/>
              </a:solidFill>
              <a:latin typeface="+mn-lt"/>
            </a:rPr>
            <a:t>Nov 20XX</a:t>
          </a:r>
        </a:p>
      </dgm:t>
    </dgm:pt>
    <dgm:pt modelId="{FD6C5CD2-9CED-4BE6-89CD-A5A5CCE63B3E}" type="parTrans" cxnId="{72C4D6D9-419A-42C1-A76D-84599F65BB08}">
      <dgm:prSet/>
      <dgm:spPr/>
      <dgm:t>
        <a:bodyPr/>
        <a:lstStyle/>
        <a:p>
          <a:endParaRPr lang="en-US">
            <a:solidFill>
              <a:schemeClr val="bg1"/>
            </a:solidFill>
            <a:latin typeface="+mn-lt"/>
          </a:endParaRPr>
        </a:p>
      </dgm:t>
    </dgm:pt>
    <dgm:pt modelId="{F020958C-EF86-4274-85F9-318F2792F7B6}" type="sibTrans" cxnId="{72C4D6D9-419A-42C1-A76D-84599F65BB08}">
      <dgm:prSet/>
      <dgm:spPr/>
      <dgm:t>
        <a:bodyPr/>
        <a:lstStyle/>
        <a:p>
          <a:endParaRPr lang="en-US">
            <a:solidFill>
              <a:schemeClr val="bg1"/>
            </a:solidFill>
            <a:latin typeface="+mn-lt"/>
          </a:endParaRPr>
        </a:p>
      </dgm:t>
    </dgm:pt>
    <dgm:pt modelId="{579089A8-5362-4BA4-9163-D19228C1808F}">
      <dgm:prSet phldr="0"/>
      <dgm:spPr/>
      <dgm:t>
        <a:bodyPr/>
        <a:lstStyle/>
        <a:p>
          <a:r>
            <a:rPr lang="en-US" b="0" dirty="0">
              <a:solidFill>
                <a:schemeClr val="bg1"/>
              </a:solidFill>
              <a:latin typeface="+mn-lt"/>
            </a:rPr>
            <a:t>Disseminate standardized metrics</a:t>
          </a:r>
        </a:p>
      </dgm:t>
    </dgm:pt>
    <dgm:pt modelId="{FB2DEB6E-B29F-4E51-960A-23ECC62EBF38}" type="parTrans" cxnId="{4876CF51-F110-4E25-8FD4-08D25B4B0AB8}">
      <dgm:prSet/>
      <dgm:spPr/>
      <dgm:t>
        <a:bodyPr/>
        <a:lstStyle/>
        <a:p>
          <a:endParaRPr lang="en-US">
            <a:solidFill>
              <a:schemeClr val="bg1"/>
            </a:solidFill>
            <a:latin typeface="+mn-lt"/>
          </a:endParaRPr>
        </a:p>
      </dgm:t>
    </dgm:pt>
    <dgm:pt modelId="{1C5328B1-AC18-4CF7-A034-BB0592F4A2A1}" type="sibTrans" cxnId="{4876CF51-F110-4E25-8FD4-08D25B4B0AB8}">
      <dgm:prSet/>
      <dgm:spPr/>
      <dgm:t>
        <a:bodyPr/>
        <a:lstStyle/>
        <a:p>
          <a:endParaRPr lang="en-US">
            <a:solidFill>
              <a:schemeClr val="bg1"/>
            </a:solidFill>
            <a:latin typeface="+mn-lt"/>
          </a:endParaRPr>
        </a:p>
      </dgm:t>
    </dgm:pt>
    <dgm:pt modelId="{FA8F44BD-C8C7-462C-9756-1EC498E86842}">
      <dgm:prSet phldr="0"/>
      <dgm:spPr/>
      <dgm:t>
        <a:bodyPr/>
        <a:lstStyle/>
        <a:p>
          <a:pPr>
            <a:defRPr b="1"/>
          </a:pPr>
          <a:r>
            <a:rPr lang="en-US" b="1" dirty="0">
              <a:solidFill>
                <a:schemeClr val="bg1"/>
              </a:solidFill>
              <a:latin typeface="+mn-lt"/>
            </a:rPr>
            <a:t>Jan 20XX</a:t>
          </a:r>
        </a:p>
      </dgm:t>
    </dgm:pt>
    <dgm:pt modelId="{F47063EE-4B58-4EDE-A4F2-A4BD81B82F21}" type="parTrans" cxnId="{0D51BD2E-4619-469B-B233-EBAC3D4D0BA6}">
      <dgm:prSet/>
      <dgm:spPr/>
      <dgm:t>
        <a:bodyPr/>
        <a:lstStyle/>
        <a:p>
          <a:endParaRPr lang="en-US">
            <a:solidFill>
              <a:schemeClr val="bg1"/>
            </a:solidFill>
            <a:latin typeface="+mn-lt"/>
          </a:endParaRPr>
        </a:p>
      </dgm:t>
    </dgm:pt>
    <dgm:pt modelId="{8C8A9736-03DA-4B1C-A590-10B4AD89452B}" type="sibTrans" cxnId="{0D51BD2E-4619-469B-B233-EBAC3D4D0BA6}">
      <dgm:prSet/>
      <dgm:spPr/>
      <dgm:t>
        <a:bodyPr/>
        <a:lstStyle/>
        <a:p>
          <a:endParaRPr lang="en-US">
            <a:solidFill>
              <a:schemeClr val="bg1"/>
            </a:solidFill>
            <a:latin typeface="+mn-lt"/>
          </a:endParaRPr>
        </a:p>
      </dgm:t>
    </dgm:pt>
    <dgm:pt modelId="{EFEB4D61-3A9C-4140-977F-3C3F5C9EE9D1}">
      <dgm:prSet phldr="0"/>
      <dgm:spPr/>
      <dgm:t>
        <a:bodyPr/>
        <a:lstStyle/>
        <a:p>
          <a:r>
            <a:rPr lang="en-US" b="0" dirty="0">
              <a:solidFill>
                <a:schemeClr val="bg1"/>
              </a:solidFill>
              <a:latin typeface="+mn-lt"/>
            </a:rPr>
            <a:t>Coordinate e-business applications</a:t>
          </a:r>
        </a:p>
      </dgm:t>
    </dgm:pt>
    <dgm:pt modelId="{57D352E4-0431-4F68-B8F1-61BFA34799AA}" type="parTrans" cxnId="{1B32EF2C-9DB5-4504-A9DA-B4956CC00208}">
      <dgm:prSet/>
      <dgm:spPr/>
      <dgm:t>
        <a:bodyPr/>
        <a:lstStyle/>
        <a:p>
          <a:endParaRPr lang="en-US">
            <a:solidFill>
              <a:schemeClr val="bg1"/>
            </a:solidFill>
            <a:latin typeface="+mn-lt"/>
          </a:endParaRPr>
        </a:p>
      </dgm:t>
    </dgm:pt>
    <dgm:pt modelId="{0ECC32B6-1E7C-4AA4-9DBF-D69B7C5E64A9}" type="sibTrans" cxnId="{1B32EF2C-9DB5-4504-A9DA-B4956CC00208}">
      <dgm:prSet/>
      <dgm:spPr/>
      <dgm:t>
        <a:bodyPr/>
        <a:lstStyle/>
        <a:p>
          <a:endParaRPr lang="en-US">
            <a:solidFill>
              <a:schemeClr val="bg1"/>
            </a:solidFill>
            <a:latin typeface="+mn-lt"/>
          </a:endParaRPr>
        </a:p>
      </dgm:t>
    </dgm:pt>
    <dgm:pt modelId="{8BAB5E6F-A65E-41DB-A296-0818B0E49F7C}">
      <dgm:prSet phldr="0"/>
      <dgm:spPr/>
      <dgm:t>
        <a:bodyPr/>
        <a:lstStyle/>
        <a:p>
          <a:pPr>
            <a:defRPr b="1"/>
          </a:pPr>
          <a:r>
            <a:rPr lang="en-US" b="1" dirty="0">
              <a:solidFill>
                <a:schemeClr val="bg1"/>
              </a:solidFill>
              <a:latin typeface="+mn-lt"/>
            </a:rPr>
            <a:t>March 20XX</a:t>
          </a:r>
        </a:p>
      </dgm:t>
    </dgm:pt>
    <dgm:pt modelId="{886842C6-3EFC-4BE7-B417-415595758830}" type="parTrans" cxnId="{66B49C6C-FAFD-47B4-BF22-05A295C23D4E}">
      <dgm:prSet/>
      <dgm:spPr/>
      <dgm:t>
        <a:bodyPr/>
        <a:lstStyle/>
        <a:p>
          <a:endParaRPr lang="en-US">
            <a:solidFill>
              <a:schemeClr val="bg1"/>
            </a:solidFill>
            <a:latin typeface="+mn-lt"/>
          </a:endParaRPr>
        </a:p>
      </dgm:t>
    </dgm:pt>
    <dgm:pt modelId="{B407F4C3-8FC9-4E91-A0EC-6B33713CC9A5}" type="sibTrans" cxnId="{66B49C6C-FAFD-47B4-BF22-05A295C23D4E}">
      <dgm:prSet/>
      <dgm:spPr/>
      <dgm:t>
        <a:bodyPr/>
        <a:lstStyle/>
        <a:p>
          <a:endParaRPr lang="en-US">
            <a:solidFill>
              <a:schemeClr val="bg1"/>
            </a:solidFill>
            <a:latin typeface="+mn-lt"/>
          </a:endParaRPr>
        </a:p>
      </dgm:t>
    </dgm:pt>
    <dgm:pt modelId="{332BC85C-1CF3-4F8F-ACB7-5B6D53744AE1}">
      <dgm:prSet phldr="0"/>
      <dgm:spPr/>
      <dgm:t>
        <a:bodyPr/>
        <a:lstStyle/>
        <a:p>
          <a:r>
            <a:rPr lang="en-US" b="0" dirty="0">
              <a:solidFill>
                <a:schemeClr val="bg1"/>
              </a:solidFill>
              <a:latin typeface="+mn-lt"/>
            </a:rPr>
            <a:t>Foster holistically superior methodologies</a:t>
          </a:r>
        </a:p>
      </dgm:t>
    </dgm:pt>
    <dgm:pt modelId="{99F218FD-90FE-450E-A368-B3E3677E74E8}" type="parTrans" cxnId="{2617C475-F537-46A6-ADE1-4EB764853601}">
      <dgm:prSet/>
      <dgm:spPr/>
      <dgm:t>
        <a:bodyPr/>
        <a:lstStyle/>
        <a:p>
          <a:endParaRPr lang="en-US">
            <a:solidFill>
              <a:schemeClr val="bg1"/>
            </a:solidFill>
            <a:latin typeface="+mn-lt"/>
          </a:endParaRPr>
        </a:p>
      </dgm:t>
    </dgm:pt>
    <dgm:pt modelId="{8D1CC686-B05C-4470-A959-236CC9C8BB70}" type="sibTrans" cxnId="{2617C475-F537-46A6-ADE1-4EB764853601}">
      <dgm:prSet/>
      <dgm:spPr/>
      <dgm:t>
        <a:bodyPr/>
        <a:lstStyle/>
        <a:p>
          <a:endParaRPr lang="en-US">
            <a:solidFill>
              <a:schemeClr val="bg1"/>
            </a:solidFill>
            <a:latin typeface="+mn-lt"/>
          </a:endParaRPr>
        </a:p>
      </dgm:t>
    </dgm:pt>
    <dgm:pt modelId="{8B9AF88A-E1F7-4D3A-905F-87228D6A8655}">
      <dgm:prSet phldr="0"/>
      <dgm:spPr/>
      <dgm:t>
        <a:bodyPr/>
        <a:lstStyle/>
        <a:p>
          <a:pPr>
            <a:defRPr b="1"/>
          </a:pPr>
          <a:r>
            <a:rPr lang="en-US" b="1" dirty="0">
              <a:solidFill>
                <a:schemeClr val="bg1"/>
              </a:solidFill>
              <a:latin typeface="+mn-lt"/>
            </a:rPr>
            <a:t>May 20XX</a:t>
          </a:r>
        </a:p>
      </dgm:t>
    </dgm:pt>
    <dgm:pt modelId="{933A8FED-7B84-4ED0-B6AA-2EE26A89B8EA}" type="parTrans" cxnId="{E1474FF3-8E3C-4B30-985C-CE88BA0FE324}">
      <dgm:prSet/>
      <dgm:spPr/>
      <dgm:t>
        <a:bodyPr/>
        <a:lstStyle/>
        <a:p>
          <a:endParaRPr lang="en-US">
            <a:solidFill>
              <a:schemeClr val="bg1"/>
            </a:solidFill>
            <a:latin typeface="+mn-lt"/>
          </a:endParaRPr>
        </a:p>
      </dgm:t>
    </dgm:pt>
    <dgm:pt modelId="{F11DD6EC-352C-4A0E-84AA-FEBE2F06BCF9}" type="sibTrans" cxnId="{E1474FF3-8E3C-4B30-985C-CE88BA0FE324}">
      <dgm:prSet/>
      <dgm:spPr/>
      <dgm:t>
        <a:bodyPr/>
        <a:lstStyle/>
        <a:p>
          <a:endParaRPr lang="en-US">
            <a:solidFill>
              <a:schemeClr val="bg1"/>
            </a:solidFill>
            <a:latin typeface="+mn-lt"/>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mn-lt"/>
            </a:rPr>
            <a:t>Planning</a:t>
          </a:r>
        </a:p>
        <a:p>
          <a:pPr marL="0" lvl="1" indent="-114300" algn="ctr" defTabSz="622300">
            <a:lnSpc>
              <a:spcPct val="90000"/>
            </a:lnSpc>
            <a:spcBef>
              <a:spcPct val="0"/>
            </a:spcBef>
            <a:spcAft>
              <a:spcPct val="15000"/>
            </a:spcAft>
            <a:buNone/>
          </a:pPr>
          <a:r>
            <a:rPr lang="en-US" sz="1400" kern="1200" dirty="0">
              <a:latin typeface="+mn-lt"/>
            </a:rPr>
            <a:t>Synergize scalable </a:t>
          </a:r>
          <a:br>
            <a:rPr lang="en-US" sz="1400" kern="1200" dirty="0">
              <a:latin typeface="+mn-lt"/>
            </a:rPr>
          </a:br>
          <a:r>
            <a:rPr lang="en-US" sz="1400" kern="1200" dirty="0">
              <a:latin typeface="+mn-lt"/>
            </a:rPr>
            <a:t>e-commerce</a:t>
          </a:r>
        </a:p>
      </dsp:txBody>
      <dsp:txXfrm>
        <a:off x="0" y="1556384"/>
        <a:ext cx="1910270" cy="1556384"/>
      </dsp:txXfrm>
    </dsp:sp>
    <dsp:sp modelId="{A126BA88-D0F9-AF4A-A7BA-0638E32B45F8}">
      <dsp:nvSpPr>
        <dsp:cNvPr id="0" name=""/>
        <dsp:cNvSpPr/>
      </dsp:nvSpPr>
      <dsp:spPr>
        <a:xfrm>
          <a:off x="546306"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6511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Marketing</a:t>
          </a:r>
        </a:p>
        <a:p>
          <a:pPr marL="0" lvl="1" indent="-114300" algn="ctr" defTabSz="622300">
            <a:lnSpc>
              <a:spcPct val="90000"/>
            </a:lnSpc>
            <a:spcBef>
              <a:spcPct val="0"/>
            </a:spcBef>
            <a:spcAft>
              <a:spcPct val="15000"/>
            </a:spcAft>
            <a:buNone/>
          </a:pPr>
          <a:r>
            <a:rPr lang="en-US" sz="1400" kern="1200" dirty="0">
              <a:latin typeface="+mn-lt"/>
            </a:rPr>
            <a:t>Disseminate standardized metrics</a:t>
          </a:r>
        </a:p>
      </dsp:txBody>
      <dsp:txXfrm>
        <a:off x="1965114" y="1556384"/>
        <a:ext cx="1910270" cy="1556384"/>
      </dsp:txXfrm>
    </dsp:sp>
    <dsp:sp modelId="{EFEB790C-BD5C-F54D-9993-F81422A8AD8E}">
      <dsp:nvSpPr>
        <dsp:cNvPr id="0" name=""/>
        <dsp:cNvSpPr/>
      </dsp:nvSpPr>
      <dsp:spPr>
        <a:xfrm>
          <a:off x="2513885"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3863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Design</a:t>
          </a:r>
        </a:p>
        <a:p>
          <a:pPr marL="0" lvl="1" indent="-114300" algn="ctr" defTabSz="622300">
            <a:lnSpc>
              <a:spcPct val="90000"/>
            </a:lnSpc>
            <a:spcBef>
              <a:spcPct val="0"/>
            </a:spcBef>
            <a:spcAft>
              <a:spcPct val="15000"/>
            </a:spcAft>
            <a:buNone/>
          </a:pPr>
          <a:r>
            <a:rPr lang="en-US" sz="1400" kern="1200" dirty="0">
              <a:latin typeface="+mn-lt"/>
            </a:rPr>
            <a:t>Coordinate</a:t>
          </a:r>
        </a:p>
        <a:p>
          <a:pPr marL="0" lvl="1" indent="-114300" algn="ctr" defTabSz="622300">
            <a:lnSpc>
              <a:spcPct val="90000"/>
            </a:lnSpc>
            <a:spcBef>
              <a:spcPct val="0"/>
            </a:spcBef>
            <a:spcAft>
              <a:spcPct val="15000"/>
            </a:spcAft>
            <a:buNone/>
          </a:pPr>
          <a:r>
            <a:rPr lang="en-US" sz="1400" kern="1200" dirty="0">
              <a:latin typeface="+mn-lt"/>
            </a:rPr>
            <a:t>e-business applications</a:t>
          </a:r>
        </a:p>
      </dsp:txBody>
      <dsp:txXfrm>
        <a:off x="3938634" y="1556384"/>
        <a:ext cx="1910270" cy="1556384"/>
      </dsp:txXfrm>
    </dsp:sp>
    <dsp:sp modelId="{CC076D56-4BB0-7246-9039-788AB439DAF0}">
      <dsp:nvSpPr>
        <dsp:cNvPr id="0" name=""/>
        <dsp:cNvSpPr/>
      </dsp:nvSpPr>
      <dsp:spPr>
        <a:xfrm>
          <a:off x="4481464"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902737"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Strategy</a:t>
          </a:r>
        </a:p>
        <a:p>
          <a:pPr marL="0" lvl="1" indent="-114300" algn="ctr" defTabSz="622300" rtl="0">
            <a:lnSpc>
              <a:spcPct val="90000"/>
            </a:lnSpc>
            <a:spcBef>
              <a:spcPct val="0"/>
            </a:spcBef>
            <a:spcAft>
              <a:spcPct val="15000"/>
            </a:spcAft>
            <a:buNone/>
          </a:pPr>
          <a:r>
            <a:rPr lang="en-US" sz="1400" kern="1200" dirty="0">
              <a:latin typeface="+mn-lt"/>
            </a:rPr>
            <a:t>Foster holistically superior methodologies</a:t>
          </a:r>
        </a:p>
      </dsp:txBody>
      <dsp:txXfrm>
        <a:off x="5902737" y="1556384"/>
        <a:ext cx="1910270" cy="1556384"/>
      </dsp:txXfrm>
    </dsp:sp>
    <dsp:sp modelId="{FDF2BC93-305C-D94B-A6C2-ED9CE7F40C2F}">
      <dsp:nvSpPr>
        <dsp:cNvPr id="0" name=""/>
        <dsp:cNvSpPr/>
      </dsp:nvSpPr>
      <dsp:spPr>
        <a:xfrm>
          <a:off x="6449043"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870316"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Launch</a:t>
          </a:r>
        </a:p>
        <a:p>
          <a:pPr marL="0" lvl="1" indent="-114300" algn="ctr" defTabSz="622300" rtl="0">
            <a:lnSpc>
              <a:spcPct val="90000"/>
            </a:lnSpc>
            <a:spcBef>
              <a:spcPct val="0"/>
            </a:spcBef>
            <a:spcAft>
              <a:spcPct val="15000"/>
            </a:spcAft>
            <a:buNone/>
          </a:pPr>
          <a:r>
            <a:rPr lang="en-US" sz="1400" kern="1200" dirty="0">
              <a:latin typeface="+mn-lt"/>
            </a:rPr>
            <a:t>Deploy strategic networks with compelling e-business needs</a:t>
          </a:r>
        </a:p>
      </dsp:txBody>
      <dsp:txXfrm>
        <a:off x="7870316" y="1556384"/>
        <a:ext cx="1910270" cy="1556384"/>
      </dsp:txXfrm>
    </dsp:sp>
    <dsp:sp modelId="{916140F0-4F43-9F45-8310-FCCA12DDE514}">
      <dsp:nvSpPr>
        <dsp:cNvPr id="0" name=""/>
        <dsp:cNvSpPr/>
      </dsp:nvSpPr>
      <dsp:spPr>
        <a:xfrm>
          <a:off x="8416622"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3820" y="3001871"/>
          <a:ext cx="8998140" cy="583644"/>
        </a:xfrm>
        <a:prstGeom prst="lef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39156"/>
          <a:ext cx="9780587"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7999"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2951"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46460" y="872775"/>
          <a:ext cx="2321822"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Synergize scalable</a:t>
          </a:r>
          <a:br>
            <a:rPr lang="en-US" sz="1300" b="0" kern="1200" dirty="0">
              <a:solidFill>
                <a:schemeClr val="bg1"/>
              </a:solidFill>
              <a:latin typeface="+mn-lt"/>
            </a:rPr>
          </a:br>
          <a:r>
            <a:rPr lang="en-US" sz="1300" b="0" kern="1200" dirty="0">
              <a:solidFill>
                <a:schemeClr val="bg1"/>
              </a:solidFill>
              <a:latin typeface="+mn-lt"/>
            </a:rPr>
            <a:t>e-commerce</a:t>
          </a:r>
        </a:p>
      </dsp:txBody>
      <dsp:txXfrm>
        <a:off x="646460" y="872775"/>
        <a:ext cx="2321822" cy="1266380"/>
      </dsp:txXfrm>
    </dsp:sp>
    <dsp:sp modelId="{8E3FB235-DF38-476B-9A0E-B1E583D50944}">
      <dsp:nvSpPr>
        <dsp:cNvPr id="0" name=""/>
        <dsp:cNvSpPr/>
      </dsp:nvSpPr>
      <dsp:spPr>
        <a:xfrm>
          <a:off x="646460" y="427831"/>
          <a:ext cx="2321822"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Sep 20XX</a:t>
          </a:r>
        </a:p>
      </dsp:txBody>
      <dsp:txXfrm>
        <a:off x="646460" y="427831"/>
        <a:ext cx="2321822" cy="444944"/>
      </dsp:txXfrm>
    </dsp:sp>
    <dsp:sp modelId="{9AA05CE5-209F-4AD9-BE2C-2A69F76DA8F4}">
      <dsp:nvSpPr>
        <dsp:cNvPr id="0" name=""/>
        <dsp:cNvSpPr/>
      </dsp:nvSpPr>
      <dsp:spPr>
        <a:xfrm>
          <a:off x="225311"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5266" y="2099110"/>
          <a:ext cx="80090" cy="80090"/>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6057"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1009"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83707"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Disseminate standardized metrics</a:t>
          </a:r>
        </a:p>
      </dsp:txBody>
      <dsp:txXfrm>
        <a:off x="2283707" y="2139156"/>
        <a:ext cx="2312354" cy="1266380"/>
      </dsp:txXfrm>
    </dsp:sp>
    <dsp:sp modelId="{223C5207-4FA2-4A6C-8F43-20BD55767C99}">
      <dsp:nvSpPr>
        <dsp:cNvPr id="0" name=""/>
        <dsp:cNvSpPr/>
      </dsp:nvSpPr>
      <dsp:spPr>
        <a:xfrm>
          <a:off x="2283707"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Nov 20XX</a:t>
          </a:r>
        </a:p>
      </dsp:txBody>
      <dsp:txXfrm>
        <a:off x="2283707" y="3405536"/>
        <a:ext cx="2312354" cy="444944"/>
      </dsp:txXfrm>
    </dsp:sp>
    <dsp:sp modelId="{4FE5EB5D-4CEF-4D0D-9394-0534E61844BE}">
      <dsp:nvSpPr>
        <dsp:cNvPr id="0" name=""/>
        <dsp:cNvSpPr/>
      </dsp:nvSpPr>
      <dsp:spPr>
        <a:xfrm>
          <a:off x="1863368"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2416"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0755"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5707"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08405"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Coordinate e-business applications</a:t>
          </a:r>
        </a:p>
      </dsp:txBody>
      <dsp:txXfrm>
        <a:off x="3908405" y="872775"/>
        <a:ext cx="2312354" cy="1266380"/>
      </dsp:txXfrm>
    </dsp:sp>
    <dsp:sp modelId="{2D6C7916-1130-46A8-833B-A6278CBD2192}">
      <dsp:nvSpPr>
        <dsp:cNvPr id="0" name=""/>
        <dsp:cNvSpPr/>
      </dsp:nvSpPr>
      <dsp:spPr>
        <a:xfrm>
          <a:off x="3908405"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Jan 20XX</a:t>
          </a:r>
        </a:p>
      </dsp:txBody>
      <dsp:txXfrm>
        <a:off x="3908405" y="427831"/>
        <a:ext cx="2312354" cy="444944"/>
      </dsp:txXfrm>
    </dsp:sp>
    <dsp:sp modelId="{4D953791-5C2F-4A75-A8F4-6ED7EAB5E015}">
      <dsp:nvSpPr>
        <dsp:cNvPr id="0" name=""/>
        <dsp:cNvSpPr/>
      </dsp:nvSpPr>
      <dsp:spPr>
        <a:xfrm>
          <a:off x="3488067"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47115"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5454"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0406"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33104"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Foster holistically superior methodologies</a:t>
          </a:r>
        </a:p>
      </dsp:txBody>
      <dsp:txXfrm>
        <a:off x="5533104" y="2139156"/>
        <a:ext cx="2312354" cy="1266380"/>
      </dsp:txXfrm>
    </dsp:sp>
    <dsp:sp modelId="{7C1E6B4A-59F7-4018-A403-E1CCAEE78BA1}">
      <dsp:nvSpPr>
        <dsp:cNvPr id="0" name=""/>
        <dsp:cNvSpPr/>
      </dsp:nvSpPr>
      <dsp:spPr>
        <a:xfrm>
          <a:off x="5533104"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March 20XX</a:t>
          </a:r>
        </a:p>
      </dsp:txBody>
      <dsp:txXfrm>
        <a:off x="5533104" y="3405536"/>
        <a:ext cx="2312354" cy="444944"/>
      </dsp:txXfrm>
    </dsp:sp>
    <dsp:sp modelId="{A03C5372-D306-43AC-B406-6F8183849431}">
      <dsp:nvSpPr>
        <dsp:cNvPr id="0" name=""/>
        <dsp:cNvSpPr/>
      </dsp:nvSpPr>
      <dsp:spPr>
        <a:xfrm>
          <a:off x="5112765"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181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152"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104"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57802"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Deploy strategic networks with compelling e-business needs</a:t>
          </a:r>
          <a:endParaRPr lang="en-US" sz="1300" b="1" kern="1200" dirty="0">
            <a:solidFill>
              <a:schemeClr val="bg1"/>
            </a:solidFill>
            <a:latin typeface="+mn-lt"/>
          </a:endParaRPr>
        </a:p>
      </dsp:txBody>
      <dsp:txXfrm>
        <a:off x="7157802" y="872775"/>
        <a:ext cx="2312354" cy="1266380"/>
      </dsp:txXfrm>
    </dsp:sp>
    <dsp:sp modelId="{3FA5D5AE-9CAE-4D19-9765-BCEE62095312}">
      <dsp:nvSpPr>
        <dsp:cNvPr id="0" name=""/>
        <dsp:cNvSpPr/>
      </dsp:nvSpPr>
      <dsp:spPr>
        <a:xfrm>
          <a:off x="7157802"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May 20XX</a:t>
          </a:r>
        </a:p>
      </dsp:txBody>
      <dsp:txXfrm>
        <a:off x="7157802" y="427831"/>
        <a:ext cx="2312354" cy="444944"/>
      </dsp:txXfrm>
    </dsp:sp>
    <dsp:sp modelId="{FE6CA7EB-68EC-4E76-9051-08C4CF370101}">
      <dsp:nvSpPr>
        <dsp:cNvPr id="0" name=""/>
        <dsp:cNvSpPr/>
      </dsp:nvSpPr>
      <dsp:spPr>
        <a:xfrm>
          <a:off x="6737464"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6512"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10/18/2023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767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104647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226254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116171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657747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558310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01943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53944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594304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57396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742227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18842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1656026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576653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465309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dirty="0"/>
          </a:p>
        </p:txBody>
      </p:sp>
    </p:spTree>
    <p:extLst>
      <p:ext uri="{BB962C8B-B14F-4D97-AF65-F5344CB8AC3E}">
        <p14:creationId xmlns:p14="http://schemas.microsoft.com/office/powerpoint/2010/main" val="4004266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930236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1586725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384724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125919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dirty="0"/>
          </a:p>
        </p:txBody>
      </p:sp>
    </p:spTree>
    <p:extLst>
      <p:ext uri="{BB962C8B-B14F-4D97-AF65-F5344CB8AC3E}">
        <p14:creationId xmlns:p14="http://schemas.microsoft.com/office/powerpoint/2010/main" val="246731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762911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dirty="0"/>
          </a:p>
        </p:txBody>
      </p:sp>
    </p:spTree>
    <p:extLst>
      <p:ext uri="{BB962C8B-B14F-4D97-AF65-F5344CB8AC3E}">
        <p14:creationId xmlns:p14="http://schemas.microsoft.com/office/powerpoint/2010/main" val="396143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31</a:t>
            </a:fld>
            <a:endParaRPr lang="en-US" dirty="0"/>
          </a:p>
        </p:txBody>
      </p:sp>
    </p:spTree>
    <p:extLst>
      <p:ext uri="{BB962C8B-B14F-4D97-AF65-F5344CB8AC3E}">
        <p14:creationId xmlns:p14="http://schemas.microsoft.com/office/powerpoint/2010/main" val="963322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32</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33</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34</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35</a:t>
            </a:fld>
            <a:endParaRPr lang="en-US" dirty="0"/>
          </a:p>
        </p:txBody>
      </p:sp>
    </p:spTree>
    <p:extLst>
      <p:ext uri="{BB962C8B-B14F-4D97-AF65-F5344CB8AC3E}">
        <p14:creationId xmlns:p14="http://schemas.microsoft.com/office/powerpoint/2010/main" val="1649794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36</a:t>
            </a:fld>
            <a:endParaRPr lang="en-US" dirty="0"/>
          </a:p>
        </p:txBody>
      </p:sp>
    </p:spTree>
    <p:extLst>
      <p:ext uri="{BB962C8B-B14F-4D97-AF65-F5344CB8AC3E}">
        <p14:creationId xmlns:p14="http://schemas.microsoft.com/office/powerpoint/2010/main" val="2636749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37</a:t>
            </a:fld>
            <a:endParaRPr lang="en-US" dirty="0"/>
          </a:p>
        </p:txBody>
      </p:sp>
    </p:spTree>
    <p:extLst>
      <p:ext uri="{BB962C8B-B14F-4D97-AF65-F5344CB8AC3E}">
        <p14:creationId xmlns:p14="http://schemas.microsoft.com/office/powerpoint/2010/main" val="3525807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38</a:t>
            </a:fld>
            <a:endParaRPr lang="en-US" dirty="0"/>
          </a:p>
        </p:txBody>
      </p:sp>
    </p:spTree>
    <p:extLst>
      <p:ext uri="{BB962C8B-B14F-4D97-AF65-F5344CB8AC3E}">
        <p14:creationId xmlns:p14="http://schemas.microsoft.com/office/powerpoint/2010/main" val="42027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984033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88772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32614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74543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5566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05828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image" Target="../media/image21.jpeg"/><Relationship Id="rId5" Type="http://schemas.openxmlformats.org/officeDocument/2006/relationships/image" Target="../media/image20.jpe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339261" y="1790475"/>
            <a:ext cx="10252779" cy="3277050"/>
          </a:xfrm>
        </p:spPr>
        <p:txBody>
          <a:bodyPr/>
          <a:lstStyle/>
          <a:p>
            <a:r>
              <a:rPr lang="en-US" altLang="zh-CN" dirty="0"/>
              <a:t>Transformer:</a:t>
            </a:r>
            <a:br>
              <a:rPr lang="en-US" altLang="zh-CN" dirty="0"/>
            </a:br>
            <a:r>
              <a:rPr lang="en-US" altLang="zh-CN" dirty="0"/>
              <a:t>Attention Is All You Need </a:t>
            </a:r>
            <a:br>
              <a:rPr lang="en-US" altLang="zh-CN" dirty="0"/>
            </a:b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828931"/>
            <a:ext cx="10436678" cy="3366815"/>
          </a:xfrm>
        </p:spPr>
        <p:txBody>
          <a:bodyPr vert="horz" lIns="91440" tIns="45720" rIns="91440" bIns="45720" rtlCol="0" anchor="t">
            <a:normAutofit/>
          </a:bodyPr>
          <a:lstStyle/>
          <a:p>
            <a:r>
              <a:rPr lang="en-US" sz="3600" dirty="0"/>
              <a:t>Positional encoding</a:t>
            </a:r>
          </a:p>
          <a:p>
            <a:r>
              <a:rPr lang="en-US" sz="3600" dirty="0"/>
              <a:t>PE_{</a:t>
            </a:r>
            <a:r>
              <a:rPr lang="en-US" sz="3600" dirty="0" err="1"/>
              <a:t>pos+k</a:t>
            </a:r>
            <a:r>
              <a:rPr lang="en-US" sz="3600" dirty="0"/>
              <a:t>} can be represented as a linear function of PE_{pos}</a:t>
            </a:r>
          </a:p>
          <a:p>
            <a:endParaRPr lang="en-US" sz="3600" dirty="0"/>
          </a:p>
          <a:p>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91495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8" name="图片 7">
            <a:extLst>
              <a:ext uri="{FF2B5EF4-FFF2-40B4-BE49-F238E27FC236}">
                <a16:creationId xmlns:a16="http://schemas.microsoft.com/office/drawing/2014/main" id="{504E2DDC-D9DD-4B71-A0EC-38CFFB6BB047}"/>
              </a:ext>
            </a:extLst>
          </p:cNvPr>
          <p:cNvPicPr>
            <a:picLocks noChangeAspect="1"/>
          </p:cNvPicPr>
          <p:nvPr/>
        </p:nvPicPr>
        <p:blipFill>
          <a:blip r:embed="rId3"/>
          <a:stretch>
            <a:fillRect/>
          </a:stretch>
        </p:blipFill>
        <p:spPr>
          <a:xfrm>
            <a:off x="1167492" y="292825"/>
            <a:ext cx="8602309" cy="6272349"/>
          </a:xfrm>
          <a:prstGeom prst="rect">
            <a:avLst/>
          </a:prstGeom>
        </p:spPr>
      </p:pic>
    </p:spTree>
    <p:extLst>
      <p:ext uri="{BB962C8B-B14F-4D97-AF65-F5344CB8AC3E}">
        <p14:creationId xmlns:p14="http://schemas.microsoft.com/office/powerpoint/2010/main" val="165172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pic>
        <p:nvPicPr>
          <p:cNvPr id="4" name="图片 3">
            <a:extLst>
              <a:ext uri="{FF2B5EF4-FFF2-40B4-BE49-F238E27FC236}">
                <a16:creationId xmlns:a16="http://schemas.microsoft.com/office/drawing/2014/main" id="{6F92B40F-25F6-4A03-B1D2-53B19A36028A}"/>
              </a:ext>
            </a:extLst>
          </p:cNvPr>
          <p:cNvPicPr>
            <a:picLocks noChangeAspect="1"/>
          </p:cNvPicPr>
          <p:nvPr/>
        </p:nvPicPr>
        <p:blipFill>
          <a:blip r:embed="rId3"/>
          <a:stretch>
            <a:fillRect/>
          </a:stretch>
        </p:blipFill>
        <p:spPr>
          <a:xfrm>
            <a:off x="856433" y="1706564"/>
            <a:ext cx="10401300" cy="3990975"/>
          </a:xfrm>
          <a:prstGeom prst="rect">
            <a:avLst/>
          </a:prstGeom>
        </p:spPr>
      </p:pic>
    </p:spTree>
    <p:extLst>
      <p:ext uri="{BB962C8B-B14F-4D97-AF65-F5344CB8AC3E}">
        <p14:creationId xmlns:p14="http://schemas.microsoft.com/office/powerpoint/2010/main" val="91385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Results and Discussion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828931"/>
            <a:ext cx="10436678" cy="3366815"/>
          </a:xfrm>
        </p:spPr>
        <p:txBody>
          <a:bodyPr vert="horz" lIns="91440" tIns="45720" rIns="91440" bIns="45720" rtlCol="0" anchor="t">
            <a:normAutofit/>
          </a:bodyPr>
          <a:lstStyle/>
          <a:p>
            <a:r>
              <a:rPr lang="en-US" sz="3600" dirty="0"/>
              <a:t>Why Self Attention:</a:t>
            </a:r>
          </a:p>
          <a:p>
            <a:endParaRPr lang="en-US" sz="3600" dirty="0"/>
          </a:p>
          <a:p>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4" name="图片 3">
            <a:extLst>
              <a:ext uri="{FF2B5EF4-FFF2-40B4-BE49-F238E27FC236}">
                <a16:creationId xmlns:a16="http://schemas.microsoft.com/office/drawing/2014/main" id="{5276C797-49C2-4976-B01C-411F12A9A449}"/>
              </a:ext>
            </a:extLst>
          </p:cNvPr>
          <p:cNvPicPr>
            <a:picLocks noChangeAspect="1"/>
          </p:cNvPicPr>
          <p:nvPr/>
        </p:nvPicPr>
        <p:blipFill>
          <a:blip r:embed="rId3"/>
          <a:stretch>
            <a:fillRect/>
          </a:stretch>
        </p:blipFill>
        <p:spPr>
          <a:xfrm>
            <a:off x="1066800" y="2695671"/>
            <a:ext cx="10058400" cy="2340117"/>
          </a:xfrm>
          <a:prstGeom prst="rect">
            <a:avLst/>
          </a:prstGeom>
        </p:spPr>
      </p:pic>
    </p:spTree>
    <p:extLst>
      <p:ext uri="{BB962C8B-B14F-4D97-AF65-F5344CB8AC3E}">
        <p14:creationId xmlns:p14="http://schemas.microsoft.com/office/powerpoint/2010/main" val="28575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Results and Discussion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828931"/>
            <a:ext cx="10436678" cy="3366815"/>
          </a:xfrm>
        </p:spPr>
        <p:txBody>
          <a:bodyPr vert="horz" lIns="91440" tIns="45720" rIns="91440" bIns="45720" rtlCol="0" anchor="t">
            <a:normAutofit/>
          </a:bodyPr>
          <a:lstStyle/>
          <a:p>
            <a:r>
              <a:rPr lang="en-US" sz="3600" dirty="0"/>
              <a:t>Results:</a:t>
            </a:r>
          </a:p>
          <a:p>
            <a:r>
              <a:rPr lang="en-US" sz="3600" dirty="0"/>
              <a:t>Number of heads: too few, too many both not good</a:t>
            </a:r>
          </a:p>
          <a:p>
            <a:r>
              <a:rPr lang="en-US" sz="3600" dirty="0"/>
              <a:t>Reducing attention key size: getting worse</a:t>
            </a:r>
          </a:p>
          <a:p>
            <a:endParaRPr lang="en-US" sz="3600" dirty="0"/>
          </a:p>
          <a:p>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56656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69610" y="1790475"/>
            <a:ext cx="10252779" cy="3277050"/>
          </a:xfrm>
        </p:spPr>
        <p:txBody>
          <a:bodyPr/>
          <a:lstStyle/>
          <a:p>
            <a:pPr algn="ctr"/>
            <a:r>
              <a:rPr lang="en-US" altLang="zh-CN" dirty="0"/>
              <a:t>GPT-1</a:t>
            </a:r>
            <a:br>
              <a:rPr lang="en-US" altLang="zh-CN" dirty="0"/>
            </a:br>
            <a:endParaRPr lang="en-US" dirty="0"/>
          </a:p>
        </p:txBody>
      </p:sp>
    </p:spTree>
    <p:extLst>
      <p:ext uri="{BB962C8B-B14F-4D97-AF65-F5344CB8AC3E}">
        <p14:creationId xmlns:p14="http://schemas.microsoft.com/office/powerpoint/2010/main" val="79313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Note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pPr marL="742950" indent="-742950">
              <a:buAutoNum type="arabicPeriod"/>
            </a:pPr>
            <a:r>
              <a:rPr lang="en-US" altLang="zh-CN" sz="3600" dirty="0"/>
              <a:t>GPT-1 is earlier than BERT!!! Maybe GPT-1 inspires BERT.</a:t>
            </a:r>
          </a:p>
          <a:p>
            <a:pPr marL="742950" indent="-742950">
              <a:buAutoNum type="arabicPeriod"/>
            </a:pPr>
            <a:r>
              <a:rPr lang="en-US" sz="3600" dirty="0"/>
              <a:t>BERT performs better than GPT-1, even GPT-2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1309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800100"/>
            <a:ext cx="9779183" cy="906464"/>
          </a:xfrm>
        </p:spPr>
        <p:txBody>
          <a:bodyPr/>
          <a:lstStyle/>
          <a:p>
            <a:r>
              <a:rPr lang="en-US" dirty="0"/>
              <a:t>Note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665971"/>
            <a:ext cx="10436678" cy="3366815"/>
          </a:xfrm>
        </p:spPr>
        <p:txBody>
          <a:bodyPr vert="horz" lIns="91440" tIns="45720" rIns="91440" bIns="45720" rtlCol="0" anchor="t">
            <a:normAutofit/>
          </a:bodyPr>
          <a:lstStyle/>
          <a:p>
            <a:r>
              <a:rPr lang="en-US" sz="3600" dirty="0"/>
              <a:t>CSDN</a:t>
            </a:r>
            <a:r>
              <a:rPr lang="zh-CN" altLang="en-US" sz="3600" dirty="0"/>
              <a:t>上的一个解读，不知道对不对</a:t>
            </a:r>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4" name="图片 3">
            <a:extLst>
              <a:ext uri="{FF2B5EF4-FFF2-40B4-BE49-F238E27FC236}">
                <a16:creationId xmlns:a16="http://schemas.microsoft.com/office/drawing/2014/main" id="{4E107622-5ACE-4E44-A4A0-7075D1A2F5A6}"/>
              </a:ext>
            </a:extLst>
          </p:cNvPr>
          <p:cNvPicPr>
            <a:picLocks noChangeAspect="1"/>
          </p:cNvPicPr>
          <p:nvPr/>
        </p:nvPicPr>
        <p:blipFill>
          <a:blip r:embed="rId3"/>
          <a:stretch>
            <a:fillRect/>
          </a:stretch>
        </p:blipFill>
        <p:spPr>
          <a:xfrm>
            <a:off x="2847041" y="2343163"/>
            <a:ext cx="6497918" cy="4426841"/>
          </a:xfrm>
          <a:prstGeom prst="rect">
            <a:avLst/>
          </a:prstGeom>
        </p:spPr>
      </p:pic>
    </p:spTree>
    <p:extLst>
      <p:ext uri="{BB962C8B-B14F-4D97-AF65-F5344CB8AC3E}">
        <p14:creationId xmlns:p14="http://schemas.microsoft.com/office/powerpoint/2010/main" val="96359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706564"/>
            <a:ext cx="10436678" cy="4338883"/>
          </a:xfrm>
        </p:spPr>
        <p:txBody>
          <a:bodyPr vert="horz" lIns="91440" tIns="45720" rIns="91440" bIns="45720" rtlCol="0" anchor="t">
            <a:normAutofit lnSpcReduction="10000"/>
          </a:bodyPr>
          <a:lstStyle/>
          <a:p>
            <a:r>
              <a:rPr lang="en-US" altLang="zh-CN" sz="3600" dirty="0"/>
              <a:t>Problems:</a:t>
            </a:r>
          </a:p>
          <a:p>
            <a:r>
              <a:rPr lang="en-US" altLang="zh-CN" sz="3600" dirty="0"/>
              <a:t>models that can leverage linguistic information from unlabeled data provide a valuable alternative to gathering more </a:t>
            </a:r>
            <a:r>
              <a:rPr lang="en-US" altLang="zh-CN" sz="3600" b="1" dirty="0"/>
              <a:t>annotation</a:t>
            </a:r>
            <a:r>
              <a:rPr lang="en-US" altLang="zh-CN" sz="3600" dirty="0"/>
              <a:t>, which can be </a:t>
            </a:r>
            <a:r>
              <a:rPr lang="en-US" altLang="zh-CN" sz="3600" b="1" dirty="0"/>
              <a:t>time-consuming and expensive </a:t>
            </a:r>
          </a:p>
          <a:p>
            <a:r>
              <a:rPr lang="en-US" sz="3600" dirty="0"/>
              <a:t>even in cases where considerable supervision is available, learning good representations in an unsupervised fashion can provide a </a:t>
            </a:r>
            <a:r>
              <a:rPr lang="en-US" sz="3600" b="1" dirty="0"/>
              <a:t>significant performance boost</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6364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altLang="zh-CN" sz="3600" dirty="0"/>
              <a:t>Solution(GPT-1):</a:t>
            </a:r>
          </a:p>
          <a:p>
            <a:r>
              <a:rPr lang="en-US" altLang="zh-CN" sz="3600" b="1" dirty="0"/>
              <a:t>semi-supervised</a:t>
            </a:r>
            <a:r>
              <a:rPr lang="en-US" altLang="zh-CN" sz="3600" dirty="0"/>
              <a:t> approach for language understanding tasks </a:t>
            </a:r>
          </a:p>
          <a:p>
            <a:r>
              <a:rPr lang="en-US" altLang="zh-CN" sz="3600" dirty="0"/>
              <a:t>using a combination of </a:t>
            </a:r>
            <a:r>
              <a:rPr lang="en-US" altLang="zh-CN" sz="3600" b="1" dirty="0"/>
              <a:t>unsupervised pre-training </a:t>
            </a:r>
            <a:r>
              <a:rPr lang="en-US" altLang="zh-CN" sz="3600" dirty="0"/>
              <a:t>and </a:t>
            </a:r>
            <a:r>
              <a:rPr lang="en-US" altLang="zh-CN" sz="3600" b="1" dirty="0"/>
              <a:t>supervised fine-tuning</a:t>
            </a:r>
            <a:r>
              <a:rPr lang="en-US" altLang="zh-CN" sz="3600" dirty="0"/>
              <a:t>. </a:t>
            </a:r>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71960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altLang="zh-CN" sz="3600" dirty="0"/>
              <a:t>RNN: no parallelization</a:t>
            </a:r>
          </a:p>
          <a:p>
            <a:r>
              <a:rPr lang="en-US" sz="3600" dirty="0"/>
              <a:t>CNN and RNN: difficult to learn long distance dependencies</a:t>
            </a:r>
          </a:p>
          <a:p>
            <a:r>
              <a:rPr lang="en-US" sz="3600" dirty="0"/>
              <a:t>Attention: solve these problems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85948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Difficulties in using </a:t>
            </a:r>
            <a:r>
              <a:rPr lang="en-US" sz="3600" dirty="0" err="1"/>
              <a:t>unlabled</a:t>
            </a:r>
            <a:r>
              <a:rPr lang="en-US" sz="3600" dirty="0"/>
              <a:t> text:</a:t>
            </a:r>
          </a:p>
          <a:p>
            <a:r>
              <a:rPr lang="en-US" sz="3600" dirty="0"/>
              <a:t>unclear what type of </a:t>
            </a:r>
            <a:r>
              <a:rPr lang="en-US" sz="3600" b="1" dirty="0"/>
              <a:t>optimization objectives </a:t>
            </a:r>
            <a:r>
              <a:rPr lang="en-US" sz="3600" dirty="0"/>
              <a:t>are most effective at learning text representations that are useful for transfer</a:t>
            </a:r>
          </a:p>
          <a:p>
            <a:r>
              <a:rPr lang="en-US" sz="3600" dirty="0"/>
              <a:t>no consensus on the most effective way to </a:t>
            </a:r>
            <a:r>
              <a:rPr lang="en-US" sz="3600" b="1" dirty="0"/>
              <a:t>transfer</a:t>
            </a:r>
            <a:r>
              <a:rPr lang="en-US" sz="3600" dirty="0"/>
              <a:t> these learned representations </a:t>
            </a:r>
            <a:r>
              <a:rPr lang="en-US" sz="3600" b="1" dirty="0"/>
              <a:t>to the target task</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312338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Multi-layer transformer decoder</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pic>
        <p:nvPicPr>
          <p:cNvPr id="4" name="图片 3">
            <a:extLst>
              <a:ext uri="{FF2B5EF4-FFF2-40B4-BE49-F238E27FC236}">
                <a16:creationId xmlns:a16="http://schemas.microsoft.com/office/drawing/2014/main" id="{345331EC-EAFC-4FAB-A4E7-106AC67F65C3}"/>
              </a:ext>
            </a:extLst>
          </p:cNvPr>
          <p:cNvPicPr>
            <a:picLocks noChangeAspect="1"/>
          </p:cNvPicPr>
          <p:nvPr/>
        </p:nvPicPr>
        <p:blipFill>
          <a:blip r:embed="rId3"/>
          <a:stretch>
            <a:fillRect/>
          </a:stretch>
        </p:blipFill>
        <p:spPr>
          <a:xfrm>
            <a:off x="7731236" y="358219"/>
            <a:ext cx="2960883" cy="5509685"/>
          </a:xfrm>
          <a:prstGeom prst="rect">
            <a:avLst/>
          </a:prstGeom>
        </p:spPr>
      </p:pic>
    </p:spTree>
    <p:extLst>
      <p:ext uri="{BB962C8B-B14F-4D97-AF65-F5344CB8AC3E}">
        <p14:creationId xmlns:p14="http://schemas.microsoft.com/office/powerpoint/2010/main" val="3321086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5D5F0BC-3B32-4462-B1FD-FDDDA79E7A22}"/>
              </a:ext>
            </a:extLst>
          </p:cNvPr>
          <p:cNvPicPr>
            <a:picLocks noChangeAspect="1"/>
          </p:cNvPicPr>
          <p:nvPr/>
        </p:nvPicPr>
        <p:blipFill>
          <a:blip r:embed="rId3"/>
          <a:stretch>
            <a:fillRect/>
          </a:stretch>
        </p:blipFill>
        <p:spPr>
          <a:xfrm>
            <a:off x="1183004" y="4245673"/>
            <a:ext cx="8347839" cy="1796908"/>
          </a:xfrm>
          <a:prstGeom prst="rect">
            <a:avLst/>
          </a:prstGeom>
        </p:spPr>
      </p:pic>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Pre-training:</a:t>
            </a:r>
          </a:p>
          <a:p>
            <a:endParaRPr lang="en-US" sz="3600" dirty="0"/>
          </a:p>
          <a:p>
            <a:endParaRPr lang="en-US" sz="3600" dirty="0"/>
          </a:p>
          <a:p>
            <a:r>
              <a:rPr lang="en-US" sz="3600" dirty="0"/>
              <a:t>Fine-tuning:</a:t>
            </a:r>
          </a:p>
          <a:p>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pic>
        <p:nvPicPr>
          <p:cNvPr id="7" name="图片 6">
            <a:extLst>
              <a:ext uri="{FF2B5EF4-FFF2-40B4-BE49-F238E27FC236}">
                <a16:creationId xmlns:a16="http://schemas.microsoft.com/office/drawing/2014/main" id="{137183B8-27D7-4405-B183-DA09D5E091DF}"/>
              </a:ext>
            </a:extLst>
          </p:cNvPr>
          <p:cNvPicPr>
            <a:picLocks noChangeAspect="1"/>
          </p:cNvPicPr>
          <p:nvPr/>
        </p:nvPicPr>
        <p:blipFill>
          <a:blip r:embed="rId4"/>
          <a:stretch>
            <a:fillRect/>
          </a:stretch>
        </p:blipFill>
        <p:spPr>
          <a:xfrm>
            <a:off x="2603783" y="2698260"/>
            <a:ext cx="6984434" cy="926682"/>
          </a:xfrm>
          <a:prstGeom prst="rect">
            <a:avLst/>
          </a:prstGeom>
        </p:spPr>
      </p:pic>
    </p:spTree>
    <p:extLst>
      <p:ext uri="{BB962C8B-B14F-4D97-AF65-F5344CB8AC3E}">
        <p14:creationId xmlns:p14="http://schemas.microsoft.com/office/powerpoint/2010/main" val="794305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including language modeling as an auxiliary objective to the fine-tuning helped learning by (a) improving generalization of the supervised model, and (b) accelerating convergence. </a:t>
            </a:r>
          </a:p>
          <a:p>
            <a:r>
              <a:rPr lang="en-US" sz="3600" dirty="0"/>
              <a:t>(</a:t>
            </a:r>
            <a:r>
              <a:rPr lang="en-US" sz="3600" dirty="0">
                <a:solidFill>
                  <a:srgbClr val="FF0000"/>
                </a:solidFill>
              </a:rPr>
              <a:t>why</a:t>
            </a:r>
            <a:r>
              <a:rPr lang="en-US" sz="3600" dirty="0"/>
              <a:t>?)</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135091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Task-specific input transformations</a:t>
            </a:r>
          </a:p>
          <a:p>
            <a:r>
              <a:rPr lang="en-US" sz="3600" dirty="0"/>
              <a:t>Adding delimiter</a:t>
            </a:r>
          </a:p>
          <a:p>
            <a:r>
              <a:rPr lang="en-US" sz="3600" dirty="0"/>
              <a:t>For similarity, both possible sentence orderings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3345782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pic>
        <p:nvPicPr>
          <p:cNvPr id="4" name="图片 3">
            <a:extLst>
              <a:ext uri="{FF2B5EF4-FFF2-40B4-BE49-F238E27FC236}">
                <a16:creationId xmlns:a16="http://schemas.microsoft.com/office/drawing/2014/main" id="{44F1BDDE-0B45-4312-BD33-E359F2E4BC8A}"/>
              </a:ext>
            </a:extLst>
          </p:cNvPr>
          <p:cNvPicPr>
            <a:picLocks noChangeAspect="1"/>
          </p:cNvPicPr>
          <p:nvPr/>
        </p:nvPicPr>
        <p:blipFill>
          <a:blip r:embed="rId3"/>
          <a:stretch>
            <a:fillRect/>
          </a:stretch>
        </p:blipFill>
        <p:spPr>
          <a:xfrm>
            <a:off x="2011865" y="1706564"/>
            <a:ext cx="8090435" cy="4379689"/>
          </a:xfrm>
          <a:prstGeom prst="rect">
            <a:avLst/>
          </a:prstGeom>
        </p:spPr>
      </p:pic>
    </p:spTree>
    <p:extLst>
      <p:ext uri="{BB962C8B-B14F-4D97-AF65-F5344CB8AC3E}">
        <p14:creationId xmlns:p14="http://schemas.microsoft.com/office/powerpoint/2010/main" val="2923885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Pre-training: </a:t>
            </a:r>
            <a:r>
              <a:rPr lang="en-US" sz="3600" dirty="0" err="1"/>
              <a:t>BooksCorpus</a:t>
            </a:r>
            <a:r>
              <a:rPr lang="en-US" sz="3600" dirty="0"/>
              <a:t> dataset</a:t>
            </a:r>
          </a:p>
          <a:p>
            <a:r>
              <a:rPr lang="en-US" sz="3600" dirty="0"/>
              <a:t>Fine-tuning:</a:t>
            </a:r>
          </a:p>
          <a:p>
            <a:r>
              <a:rPr lang="en-US" sz="3600" dirty="0"/>
              <a:t>Natural Language Inference</a:t>
            </a:r>
          </a:p>
          <a:p>
            <a:r>
              <a:rPr lang="en-US" sz="3600" dirty="0"/>
              <a:t>Question answering and commonsense reasoning</a:t>
            </a:r>
          </a:p>
          <a:p>
            <a:r>
              <a:rPr lang="en-US" sz="3600" dirty="0"/>
              <a:t>Semantic Similarity</a:t>
            </a:r>
          </a:p>
          <a:p>
            <a:r>
              <a:rPr lang="en-US" sz="3600" dirty="0"/>
              <a:t>Classification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266701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Results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Number of layers: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pic>
        <p:nvPicPr>
          <p:cNvPr id="4" name="图片 3">
            <a:extLst>
              <a:ext uri="{FF2B5EF4-FFF2-40B4-BE49-F238E27FC236}">
                <a16:creationId xmlns:a16="http://schemas.microsoft.com/office/drawing/2014/main" id="{0D1A49F5-B750-4CB2-A8B7-5E76F7BD906A}"/>
              </a:ext>
            </a:extLst>
          </p:cNvPr>
          <p:cNvPicPr>
            <a:picLocks noChangeAspect="1"/>
          </p:cNvPicPr>
          <p:nvPr/>
        </p:nvPicPr>
        <p:blipFill>
          <a:blip r:embed="rId3"/>
          <a:stretch>
            <a:fillRect/>
          </a:stretch>
        </p:blipFill>
        <p:spPr>
          <a:xfrm>
            <a:off x="4820195" y="1259558"/>
            <a:ext cx="5289538" cy="4338883"/>
          </a:xfrm>
          <a:prstGeom prst="rect">
            <a:avLst/>
          </a:prstGeom>
        </p:spPr>
      </p:pic>
    </p:spTree>
    <p:extLst>
      <p:ext uri="{BB962C8B-B14F-4D97-AF65-F5344CB8AC3E}">
        <p14:creationId xmlns:p14="http://schemas.microsoft.com/office/powerpoint/2010/main" val="2863255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Results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6606" y="1729175"/>
            <a:ext cx="10436678" cy="4025114"/>
          </a:xfrm>
        </p:spPr>
        <p:txBody>
          <a:bodyPr vert="horz" lIns="91440" tIns="45720" rIns="91440" bIns="45720" rtlCol="0" anchor="t">
            <a:normAutofit/>
          </a:bodyPr>
          <a:lstStyle/>
          <a:p>
            <a:r>
              <a:rPr lang="en-US" sz="3600" dirty="0"/>
              <a:t>Zero-shot: use the underlying generative model to perform tasks </a:t>
            </a:r>
            <a:r>
              <a:rPr lang="en-US" sz="3600" b="1" dirty="0"/>
              <a:t>without supervised finetuning</a:t>
            </a:r>
          </a:p>
          <a:p>
            <a:r>
              <a:rPr lang="en-US" sz="3600" dirty="0"/>
              <a:t>(</a:t>
            </a:r>
            <a:r>
              <a:rPr lang="en-US" sz="3600" dirty="0">
                <a:solidFill>
                  <a:srgbClr val="FF0000"/>
                </a:solidFill>
              </a:rPr>
              <a:t>why?</a:t>
            </a:r>
            <a:r>
              <a:rPr lang="zh-CN" altLang="en-US" sz="3600" dirty="0">
                <a:solidFill>
                  <a:srgbClr val="FF0000"/>
                </a:solidFill>
              </a:rPr>
              <a:t>怎么看出来的</a:t>
            </a:r>
            <a:r>
              <a:rPr lang="en-US" altLang="zh-CN" sz="3600" dirty="0"/>
              <a:t>)</a:t>
            </a:r>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pic>
        <p:nvPicPr>
          <p:cNvPr id="7" name="图片 6">
            <a:extLst>
              <a:ext uri="{FF2B5EF4-FFF2-40B4-BE49-F238E27FC236}">
                <a16:creationId xmlns:a16="http://schemas.microsoft.com/office/drawing/2014/main" id="{40F90FF9-CFF2-4338-920D-6C35999565FF}"/>
              </a:ext>
            </a:extLst>
          </p:cNvPr>
          <p:cNvPicPr>
            <a:picLocks noChangeAspect="1"/>
          </p:cNvPicPr>
          <p:nvPr/>
        </p:nvPicPr>
        <p:blipFill>
          <a:blip r:embed="rId3"/>
          <a:stretch>
            <a:fillRect/>
          </a:stretch>
        </p:blipFill>
        <p:spPr>
          <a:xfrm>
            <a:off x="6913574" y="2766378"/>
            <a:ext cx="4479529" cy="3955096"/>
          </a:xfrm>
          <a:prstGeom prst="rect">
            <a:avLst/>
          </a:prstGeom>
        </p:spPr>
      </p:pic>
    </p:spTree>
    <p:extLst>
      <p:ext uri="{BB962C8B-B14F-4D97-AF65-F5344CB8AC3E}">
        <p14:creationId xmlns:p14="http://schemas.microsoft.com/office/powerpoint/2010/main" val="3489658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Results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6606" y="1729175"/>
            <a:ext cx="10436678" cy="4025114"/>
          </a:xfrm>
        </p:spPr>
        <p:txBody>
          <a:bodyPr vert="horz" lIns="91440" tIns="45720" rIns="91440" bIns="45720" rtlCol="0" anchor="t">
            <a:normAutofit/>
          </a:bodyPr>
          <a:lstStyle/>
          <a:p>
            <a:r>
              <a:rPr lang="en-US" sz="3600" dirty="0"/>
              <a:t>Ablation:</a:t>
            </a:r>
          </a:p>
          <a:p>
            <a:pPr marL="742950" indent="-742950">
              <a:buAutoNum type="arabicPeriod"/>
            </a:pPr>
            <a:r>
              <a:rPr lang="en-US" sz="3600" dirty="0"/>
              <a:t>Without auxiliary LM</a:t>
            </a:r>
          </a:p>
          <a:p>
            <a:pPr marL="742950" indent="-742950">
              <a:buAutoNum type="arabicPeriod"/>
            </a:pPr>
            <a:r>
              <a:rPr lang="en-US" sz="3600" dirty="0"/>
              <a:t>Compare to LSTM</a:t>
            </a:r>
          </a:p>
          <a:p>
            <a:pPr marL="742950" indent="-742950">
              <a:buAutoNum type="arabicPeriod"/>
            </a:pPr>
            <a:r>
              <a:rPr lang="en-US" sz="3600" dirty="0"/>
              <a:t>Without pre-training</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37425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altLang="zh-CN" sz="3600" dirty="0"/>
              <a:t>Transformer: without RNN or CNN, self-attention only</a:t>
            </a:r>
          </a:p>
          <a:p>
            <a:r>
              <a:rPr lang="en-US" sz="3600" dirty="0"/>
              <a:t>Encoder-decoder structure</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483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339261" y="1790475"/>
            <a:ext cx="10252779" cy="3277050"/>
          </a:xfrm>
        </p:spPr>
        <p:txBody>
          <a:bodyPr/>
          <a:lstStyle/>
          <a:p>
            <a:pPr algn="ctr"/>
            <a:r>
              <a:rPr lang="en-US" altLang="zh-CN" dirty="0"/>
              <a:t>BERT</a:t>
            </a:r>
            <a:br>
              <a:rPr lang="en-US" altLang="zh-CN" dirty="0"/>
            </a:br>
            <a:endParaRPr lang="en-US" dirty="0"/>
          </a:p>
        </p:txBody>
      </p:sp>
    </p:spTree>
    <p:extLst>
      <p:ext uri="{BB962C8B-B14F-4D97-AF65-F5344CB8AC3E}">
        <p14:creationId xmlns:p14="http://schemas.microsoft.com/office/powerpoint/2010/main" val="367029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altLang="zh-CN" sz="3600" dirty="0"/>
              <a:t>Other work like </a:t>
            </a:r>
            <a:r>
              <a:rPr lang="en-US" altLang="zh-CN" sz="3600" dirty="0" err="1"/>
              <a:t>ELMo</a:t>
            </a:r>
            <a:r>
              <a:rPr lang="en-US" altLang="zh-CN" sz="3600" dirty="0"/>
              <a:t>, GPT-1: unidirectional</a:t>
            </a:r>
          </a:p>
          <a:p>
            <a:r>
              <a:rPr lang="en-US" sz="3600" dirty="0"/>
              <a:t>This: bidirectional</a:t>
            </a:r>
          </a:p>
          <a:p>
            <a:r>
              <a:rPr lang="en-US" sz="3600" dirty="0"/>
              <a:t>trained using masked language model</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31</a:t>
            </a:fld>
            <a:endParaRPr lang="en-US" dirty="0"/>
          </a:p>
        </p:txBody>
      </p:sp>
    </p:spTree>
    <p:extLst>
      <p:ext uri="{BB962C8B-B14F-4D97-AF65-F5344CB8AC3E}">
        <p14:creationId xmlns:p14="http://schemas.microsoft.com/office/powerpoint/2010/main" val="3563895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136526"/>
            <a:ext cx="9779183" cy="1570038"/>
          </a:xfrm>
        </p:spPr>
        <p:txBody>
          <a:bodyPr/>
          <a:lstStyle/>
          <a:p>
            <a:r>
              <a:rPr lang="en-US"/>
              <a:t>Areas of growth</a:t>
            </a:r>
            <a:endParaRPr lang="en-US" dirty="0"/>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384414923"/>
              </p:ext>
            </p:extLst>
          </p:nvPr>
        </p:nvGraphicFramePr>
        <p:xfrm>
          <a:off x="1166813" y="2084388"/>
          <a:ext cx="9780585" cy="3890960"/>
        </p:xfrm>
        <a:graphic>
          <a:graphicData uri="http://schemas.openxmlformats.org/drawingml/2006/table">
            <a:tbl>
              <a:tblPr firstRow="1" bandRow="1">
                <a:tableStyleId>{69012ECD-51FC-41F1-AA8D-1B2483CD663E}</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778192">
                <a:tc>
                  <a:txBody>
                    <a:bodyPr/>
                    <a:lstStyle/>
                    <a:p>
                      <a:pPr algn="ctr"/>
                      <a:endParaRPr lang="en-US" b="1" dirty="0">
                        <a:latin typeface="+mj-lt"/>
                      </a:endParaRPr>
                    </a:p>
                  </a:txBody>
                  <a:tcPr anchor="ctr"/>
                </a:tc>
                <a:tc>
                  <a:txBody>
                    <a:bodyPr/>
                    <a:lstStyle/>
                    <a:p>
                      <a:pPr algn="ctr"/>
                      <a:r>
                        <a:rPr lang="en-US" b="1" dirty="0"/>
                        <a:t>B2B</a:t>
                      </a:r>
                      <a:endParaRPr lang="en-US" b="1" dirty="0">
                        <a:latin typeface="+mj-lt"/>
                      </a:endParaRPr>
                    </a:p>
                  </a:txBody>
                  <a:tcPr anchor="ctr"/>
                </a:tc>
                <a:tc>
                  <a:txBody>
                    <a:bodyPr/>
                    <a:lstStyle/>
                    <a:p>
                      <a:pPr algn="ctr"/>
                      <a:r>
                        <a:rPr lang="en-US" b="1" dirty="0"/>
                        <a:t>Supply chain</a:t>
                      </a:r>
                      <a:endParaRPr lang="en-US" b="1" dirty="0">
                        <a:latin typeface="+mj-lt"/>
                      </a:endParaRPr>
                    </a:p>
                  </a:txBody>
                  <a:tcPr anchor="ctr"/>
                </a:tc>
                <a:tc>
                  <a:txBody>
                    <a:bodyPr/>
                    <a:lstStyle/>
                    <a:p>
                      <a:pPr algn="ctr"/>
                      <a:r>
                        <a:rPr lang="en-US" b="1" dirty="0"/>
                        <a:t>ROI</a:t>
                      </a:r>
                      <a:endParaRPr lang="en-US" b="1" dirty="0">
                        <a:latin typeface="+mj-lt"/>
                      </a:endParaRPr>
                    </a:p>
                  </a:txBody>
                  <a:tcPr anchor="ctr"/>
                </a:tc>
                <a:tc>
                  <a:txBody>
                    <a:bodyPr/>
                    <a:lstStyle/>
                    <a:p>
                      <a:pPr algn="ctr"/>
                      <a:r>
                        <a:rPr lang="en-US" b="1" dirty="0"/>
                        <a:t>E-commerce</a:t>
                      </a:r>
                      <a:endParaRPr lang="en-US" b="1" dirty="0">
                        <a:latin typeface="+mj-lt"/>
                      </a:endParaRPr>
                    </a:p>
                  </a:txBody>
                  <a:tcPr anchor="ctr"/>
                </a:tc>
                <a:extLst>
                  <a:ext uri="{0D108BD9-81ED-4DB2-BD59-A6C34878D82A}">
                    <a16:rowId xmlns:a16="http://schemas.microsoft.com/office/drawing/2014/main" val="479928716"/>
                  </a:ext>
                </a:extLst>
              </a:tr>
              <a:tr h="778192">
                <a:tc>
                  <a:txBody>
                    <a:bodyPr/>
                    <a:lstStyle/>
                    <a:p>
                      <a:pPr algn="ctr"/>
                      <a:r>
                        <a:rPr lang="en-US" sz="1400" dirty="0">
                          <a:solidFill>
                            <a:schemeClr val="tx2">
                              <a:lumMod val="75000"/>
                            </a:schemeClr>
                          </a:solidFill>
                        </a:rPr>
                        <a:t>Q1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2.3</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5.0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1760208656"/>
                  </a:ext>
                </a:extLst>
              </a:tr>
              <a:tr h="778192">
                <a:tc>
                  <a:txBody>
                    <a:bodyPr/>
                    <a:lstStyle/>
                    <a:p>
                      <a:pPr algn="ctr"/>
                      <a:r>
                        <a:rPr lang="en-US" sz="1400" dirty="0">
                          <a:solidFill>
                            <a:schemeClr val="tx2">
                              <a:lumMod val="75000"/>
                            </a:schemeClr>
                          </a:solidFill>
                        </a:rPr>
                        <a:t>Q2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3.2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5.1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4.4</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3.0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3634243071"/>
                  </a:ext>
                </a:extLst>
              </a:tr>
              <a:tr h="778192">
                <a:tc>
                  <a:txBody>
                    <a:bodyPr/>
                    <a:lstStyle/>
                    <a:p>
                      <a:pPr algn="ctr"/>
                      <a:r>
                        <a:rPr lang="en-US" sz="1400" dirty="0">
                          <a:solidFill>
                            <a:schemeClr val="tx2">
                              <a:lumMod val="75000"/>
                            </a:schemeClr>
                          </a:solidFill>
                        </a:rPr>
                        <a:t>Q3</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2.8</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415808797"/>
                  </a:ext>
                </a:extLst>
              </a:tr>
              <a:tr h="778192">
                <a:tc>
                  <a:txBody>
                    <a:bodyPr/>
                    <a:lstStyle/>
                    <a:p>
                      <a:pPr algn="ctr"/>
                      <a:r>
                        <a:rPr lang="en-US" sz="1400" dirty="0">
                          <a:solidFill>
                            <a:schemeClr val="tx2">
                              <a:lumMod val="75000"/>
                            </a:schemeClr>
                          </a:solidFill>
                        </a:rPr>
                        <a:t>Q4</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7.0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380950325"/>
                  </a:ext>
                </a:extLst>
              </a:tr>
            </a:tbl>
          </a:graphicData>
        </a:graphic>
      </p:graphicFrame>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34</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424826" y="1071418"/>
            <a:ext cx="7342348" cy="3423380"/>
          </a:xfrm>
        </p:spPr>
        <p:txBody>
          <a:bodyPr>
            <a:normAutofit/>
          </a:bodyPr>
          <a:lstStyle/>
          <a:p>
            <a:r>
              <a:rPr lang="en-US"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a:lstStyle/>
          <a:p>
            <a:r>
              <a:rPr lang="en-US" dirty="0"/>
              <a:t>Richard Branson</a:t>
            </a:r>
          </a:p>
          <a:p>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35</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66" r="66"/>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227758"/>
            <a:ext cx="2281237" cy="546304"/>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5"/>
            <a:ext cx="2281237" cy="621189"/>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66" r="66"/>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223923"/>
            <a:ext cx="2281237" cy="546304"/>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0"/>
            <a:ext cx="2281237" cy="621189"/>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l="66" r="66"/>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300151"/>
            <a:ext cx="2281237" cy="546304"/>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8"/>
            <a:ext cx="2281237" cy="571477"/>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6">
            <a:extLst>
              <a:ext uri="{28A0092B-C50C-407E-A947-70E740481C1C}">
                <a14:useLocalDpi xmlns:a14="http://schemas.microsoft.com/office/drawing/2010/main" val="0"/>
              </a:ext>
            </a:extLst>
          </a:blip>
          <a:srcRect t="7" b="7"/>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300151"/>
            <a:ext cx="2281237" cy="546304"/>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8"/>
            <a:ext cx="2281237" cy="571477"/>
          </a:xfrm>
        </p:spPr>
        <p:txBody>
          <a:bodyPr/>
          <a:lstStyle/>
          <a:p>
            <a:r>
              <a:rPr lang="en-US" dirty="0"/>
              <a:t>VP Marketing</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36</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71021"/>
            <a:ext cx="10678142" cy="1635542"/>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88" r="88"/>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663665"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663665"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4">
            <a:extLst>
              <a:ext uri="{28A0092B-C50C-407E-A947-70E740481C1C}">
                <a14:useLocalDpi xmlns:a14="http://schemas.microsoft.com/office/drawing/2010/main" val="0"/>
              </a:ext>
            </a:extLst>
          </a:blip>
          <a:srcRect l="14" r="14"/>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663665"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663665"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5">
            <a:extLst>
              <a:ext uri="{28A0092B-C50C-407E-A947-70E740481C1C}">
                <a14:useLocalDpi xmlns:a14="http://schemas.microsoft.com/office/drawing/2010/main" val="0"/>
              </a:ext>
            </a:extLst>
          </a:blip>
          <a:srcRect l="88" r="88"/>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663665"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663665"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6">
            <a:extLst>
              <a:ext uri="{28A0092B-C50C-407E-A947-70E740481C1C}">
                <a14:useLocalDpi xmlns:a14="http://schemas.microsoft.com/office/drawing/2010/main" val="0"/>
              </a:ext>
            </a:extLst>
          </a:blip>
          <a:srcRect l="14" r="14"/>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663665"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663665"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7">
            <a:extLst>
              <a:ext uri="{28A0092B-C50C-407E-A947-70E740481C1C}">
                <a14:useLocalDpi xmlns:a14="http://schemas.microsoft.com/office/drawing/2010/main" val="0"/>
              </a:ext>
            </a:extLst>
          </a:blip>
          <a:srcRect l="14" r="14"/>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663665"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663665"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8">
            <a:extLst>
              <a:ext uri="{28A0092B-C50C-407E-A947-70E740481C1C}">
                <a14:useLocalDpi xmlns:a14="http://schemas.microsoft.com/office/drawing/2010/main" val="0"/>
              </a:ext>
            </a:extLst>
          </a:blip>
          <a:srcRect l="88" r="88"/>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663665"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663665"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9">
            <a:extLst>
              <a:ext uri="{28A0092B-C50C-407E-A947-70E740481C1C}">
                <a14:useLocalDpi xmlns:a14="http://schemas.microsoft.com/office/drawing/2010/main" val="0"/>
              </a:ext>
            </a:extLst>
          </a:blip>
          <a:srcRect l="88" r="88"/>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663665"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663665"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10">
            <a:extLst>
              <a:ext uri="{28A0092B-C50C-407E-A947-70E740481C1C}">
                <a14:useLocalDpi xmlns:a14="http://schemas.microsoft.com/office/drawing/2010/main" val="0"/>
              </a:ext>
            </a:extLst>
          </a:blip>
          <a:srcRect l="88" r="88"/>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663665"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663665" cy="347662"/>
          </a:xfrm>
        </p:spPr>
        <p:txBody>
          <a:bodyPr/>
          <a:lstStyle/>
          <a:p>
            <a:r>
              <a:rPr lang="en-US" dirty="0"/>
              <a:t>Content Developer</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7109C1FD-02AF-F888-533F-C28DBD319D4A}"/>
              </a:ext>
            </a:extLst>
          </p:cNvPr>
          <p:cNvGraphicFramePr>
            <a:graphicFrameLocks noGrp="1" noChangeAspect="1"/>
          </p:cNvGraphicFramePr>
          <p:nvPr>
            <p:ph idx="1"/>
            <p:extLst>
              <p:ext uri="{D42A27DB-BD31-4B8C-83A1-F6EECF244321}">
                <p14:modId xmlns:p14="http://schemas.microsoft.com/office/powerpoint/2010/main" val="2121524136"/>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1933081" y="2628921"/>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3901654" y="2628921"/>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5877774" y="2628921"/>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7844750" y="2628921"/>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19" name="TextBox 18">
            <a:extLst>
              <a:ext uri="{FF2B5EF4-FFF2-40B4-BE49-F238E27FC236}">
                <a16:creationId xmlns:a16="http://schemas.microsoft.com/office/drawing/2014/main" id="{501ABAF5-1FA6-1214-DB20-F0B21DE4A9FE}"/>
              </a:ext>
            </a:extLst>
          </p:cNvPr>
          <p:cNvSpPr txBox="1"/>
          <p:nvPr/>
        </p:nvSpPr>
        <p:spPr>
          <a:xfrm>
            <a:off x="9807953" y="2628921"/>
            <a:ext cx="350196" cy="646331"/>
          </a:xfrm>
          <a:prstGeom prst="rect">
            <a:avLst/>
          </a:prstGeom>
          <a:noFill/>
        </p:spPr>
        <p:txBody>
          <a:bodyPr wrap="square" rtlCol="0">
            <a:spAutoFit/>
          </a:bodyPr>
          <a:lstStyle/>
          <a:p>
            <a:pPr algn="ctr"/>
            <a:r>
              <a:rPr lang="en-US" sz="3600" b="1" dirty="0">
                <a:solidFill>
                  <a:schemeClr val="bg1"/>
                </a:solidFill>
                <a:latin typeface="+mj-lt"/>
              </a:rPr>
              <a:t>5</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38</a:t>
            </a:fld>
            <a:endParaRPr lang="en-US" dirty="0"/>
          </a:p>
        </p:txBody>
      </p:sp>
    </p:spTree>
    <p:extLst>
      <p:ext uri="{BB962C8B-B14F-4D97-AF65-F5344CB8AC3E}">
        <p14:creationId xmlns:p14="http://schemas.microsoft.com/office/powerpoint/2010/main" val="419009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dirty="0"/>
              <a:t>Timeline</a:t>
            </a:r>
          </a:p>
        </p:txBody>
      </p:sp>
      <p:graphicFrame>
        <p:nvGraphicFramePr>
          <p:cNvPr id="8" name="Diagram 2" descr="SmartArt graphic">
            <a:extLst>
              <a:ext uri="{FF2B5EF4-FFF2-40B4-BE49-F238E27FC236}">
                <a16:creationId xmlns:a16="http://schemas.microsoft.com/office/drawing/2014/main" id="{751E22BC-3CFF-9378-9171-998561DDF151}"/>
              </a:ext>
            </a:extLst>
          </p:cNvPr>
          <p:cNvGraphicFramePr>
            <a:graphicFrameLocks noGrp="1"/>
          </p:cNvGraphicFramePr>
          <p:nvPr>
            <p:ph idx="1"/>
            <p:extLst>
              <p:ext uri="{D42A27DB-BD31-4B8C-83A1-F6EECF244321}">
                <p14:modId xmlns:p14="http://schemas.microsoft.com/office/powerpoint/2010/main" val="2829083462"/>
              </p:ext>
            </p:extLst>
          </p:nvPr>
        </p:nvGraphicFramePr>
        <p:xfrm>
          <a:off x="1166813" y="1785938"/>
          <a:ext cx="9780587" cy="427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39</a:t>
            </a:fld>
            <a:endParaRPr lang="en-US" dirty="0"/>
          </a:p>
        </p:txBody>
      </p:sp>
    </p:spTree>
    <p:extLst>
      <p:ext uri="{BB962C8B-B14F-4D97-AF65-F5344CB8AC3E}">
        <p14:creationId xmlns:p14="http://schemas.microsoft.com/office/powerpoint/2010/main" val="49614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5619806" cy="4081675"/>
          </a:xfrm>
        </p:spPr>
        <p:txBody>
          <a:bodyPr vert="horz" lIns="91440" tIns="45720" rIns="91440" bIns="45720" rtlCol="0" anchor="t">
            <a:normAutofit/>
          </a:bodyPr>
          <a:lstStyle/>
          <a:p>
            <a:r>
              <a:rPr lang="en-US" sz="3600" dirty="0"/>
              <a:t>encoder: multi-head self-attention + fully connection, residual, layer norm</a:t>
            </a:r>
          </a:p>
          <a:p>
            <a:r>
              <a:rPr lang="en-US" sz="3600" dirty="0"/>
              <a:t>decoder: three sub-layers, one performs multi-head attention over the output of encoder</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pic>
        <p:nvPicPr>
          <p:cNvPr id="10" name="图片 9">
            <a:extLst>
              <a:ext uri="{FF2B5EF4-FFF2-40B4-BE49-F238E27FC236}">
                <a16:creationId xmlns:a16="http://schemas.microsoft.com/office/drawing/2014/main" id="{9270DD24-10BD-4635-AE51-03DBEC32D34D}"/>
              </a:ext>
            </a:extLst>
          </p:cNvPr>
          <p:cNvPicPr>
            <a:picLocks noChangeAspect="1"/>
          </p:cNvPicPr>
          <p:nvPr/>
        </p:nvPicPr>
        <p:blipFill>
          <a:blip r:embed="rId3"/>
          <a:stretch>
            <a:fillRect/>
          </a:stretch>
        </p:blipFill>
        <p:spPr>
          <a:xfrm>
            <a:off x="6787299" y="737648"/>
            <a:ext cx="4037851" cy="5264870"/>
          </a:xfrm>
          <a:prstGeom prst="rect">
            <a:avLst/>
          </a:prstGeom>
        </p:spPr>
      </p:pic>
    </p:spTree>
    <p:extLst>
      <p:ext uri="{BB962C8B-B14F-4D97-AF65-F5344CB8AC3E}">
        <p14:creationId xmlns:p14="http://schemas.microsoft.com/office/powerpoint/2010/main" val="3280465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3" y="2023984"/>
            <a:ext cx="4664075" cy="469051"/>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6283235" y="2023984"/>
            <a:ext cx="4664075" cy="469051"/>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40</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468933"/>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4683787" y="2020329"/>
            <a:ext cx="3173279" cy="468933"/>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8200082" y="2018581"/>
            <a:ext cx="3173279" cy="468933"/>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41</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sz="3600" dirty="0"/>
              <a:t>Scaled Dot-Product Attention</a:t>
            </a:r>
          </a:p>
          <a:p>
            <a:r>
              <a:rPr lang="en-US" sz="3600" dirty="0"/>
              <a:t>previous works use additive attention(using a simple feed-forward layer), or simply dot product</a:t>
            </a:r>
          </a:p>
          <a:p>
            <a:r>
              <a:rPr lang="en-US" sz="3600" dirty="0"/>
              <a:t>this: scaling by 1/sqrt(dk) because if dk is too big, the gradient of </a:t>
            </a:r>
            <a:r>
              <a:rPr lang="en-US" sz="3600" dirty="0" err="1"/>
              <a:t>softmax</a:t>
            </a:r>
            <a:r>
              <a:rPr lang="en-US" sz="3600" dirty="0"/>
              <a:t> will be really small</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25156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sz="3600" dirty="0"/>
              <a:t>Multi-head attention:</a:t>
            </a:r>
          </a:p>
          <a:p>
            <a:r>
              <a:rPr lang="en-US" sz="3600" dirty="0"/>
              <a:t>Allow the model to jointly attend to information from different representation subspaces at different positions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7" name="图片 6">
            <a:extLst>
              <a:ext uri="{FF2B5EF4-FFF2-40B4-BE49-F238E27FC236}">
                <a16:creationId xmlns:a16="http://schemas.microsoft.com/office/drawing/2014/main" id="{0C8F2FE1-F287-42BF-B470-766587D019CC}"/>
              </a:ext>
            </a:extLst>
          </p:cNvPr>
          <p:cNvPicPr>
            <a:picLocks noChangeAspect="1"/>
          </p:cNvPicPr>
          <p:nvPr/>
        </p:nvPicPr>
        <p:blipFill>
          <a:blip r:embed="rId3"/>
          <a:stretch>
            <a:fillRect/>
          </a:stretch>
        </p:blipFill>
        <p:spPr>
          <a:xfrm>
            <a:off x="1485256" y="4056656"/>
            <a:ext cx="9221487" cy="1638529"/>
          </a:xfrm>
          <a:prstGeom prst="rect">
            <a:avLst/>
          </a:prstGeom>
        </p:spPr>
      </p:pic>
    </p:spTree>
    <p:extLst>
      <p:ext uri="{BB962C8B-B14F-4D97-AF65-F5344CB8AC3E}">
        <p14:creationId xmlns:p14="http://schemas.microsoft.com/office/powerpoint/2010/main" val="223965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sz="3600" dirty="0"/>
              <a:t>Multi-head attention:</a:t>
            </a:r>
          </a:p>
          <a:p>
            <a:r>
              <a:rPr lang="en-US" sz="3600" dirty="0"/>
              <a:t>Allow the model to jointly attend to information from different representation subspaces at different positions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7" name="图片 6">
            <a:extLst>
              <a:ext uri="{FF2B5EF4-FFF2-40B4-BE49-F238E27FC236}">
                <a16:creationId xmlns:a16="http://schemas.microsoft.com/office/drawing/2014/main" id="{0C8F2FE1-F287-42BF-B470-766587D019CC}"/>
              </a:ext>
            </a:extLst>
          </p:cNvPr>
          <p:cNvPicPr>
            <a:picLocks noChangeAspect="1"/>
          </p:cNvPicPr>
          <p:nvPr/>
        </p:nvPicPr>
        <p:blipFill>
          <a:blip r:embed="rId3"/>
          <a:stretch>
            <a:fillRect/>
          </a:stretch>
        </p:blipFill>
        <p:spPr>
          <a:xfrm>
            <a:off x="1485256" y="4056656"/>
            <a:ext cx="9221487" cy="1638529"/>
          </a:xfrm>
          <a:prstGeom prst="rect">
            <a:avLst/>
          </a:prstGeom>
        </p:spPr>
      </p:pic>
    </p:spTree>
    <p:extLst>
      <p:ext uri="{BB962C8B-B14F-4D97-AF65-F5344CB8AC3E}">
        <p14:creationId xmlns:p14="http://schemas.microsoft.com/office/powerpoint/2010/main" val="24320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sz="3600" dirty="0"/>
              <a:t>Details about attention:</a:t>
            </a:r>
          </a:p>
          <a:p>
            <a:r>
              <a:rPr lang="en-US" sz="3600" dirty="0"/>
              <a:t>In encoder-decoder attention, Q and V are from encoder output, K from decoder output</a:t>
            </a:r>
          </a:p>
          <a:p>
            <a:r>
              <a:rPr lang="en-US" sz="3600" dirty="0"/>
              <a:t>In decoder, add mask to prevent leftward information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17693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sz="3600" dirty="0"/>
              <a:t>Fully connection feed forward</a:t>
            </a:r>
          </a:p>
          <a:p>
            <a:endParaRPr lang="en-US" sz="3600" dirty="0"/>
          </a:p>
          <a:p>
            <a:r>
              <a:rPr lang="en-US" sz="3600" dirty="0"/>
              <a:t>Embeddings: learned embeddings to convert tokens to vectors of dimension </a:t>
            </a:r>
            <a:r>
              <a:rPr lang="en-US" sz="3600" dirty="0" err="1"/>
              <a:t>d_model</a:t>
            </a:r>
            <a:endParaRPr lang="en-US" sz="3600" dirty="0"/>
          </a:p>
          <a:p>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4" name="图片 3">
            <a:extLst>
              <a:ext uri="{FF2B5EF4-FFF2-40B4-BE49-F238E27FC236}">
                <a16:creationId xmlns:a16="http://schemas.microsoft.com/office/drawing/2014/main" id="{F6CAB49C-E344-4F2E-8C04-FBE62C05BC77}"/>
              </a:ext>
            </a:extLst>
          </p:cNvPr>
          <p:cNvPicPr>
            <a:picLocks noChangeAspect="1"/>
          </p:cNvPicPr>
          <p:nvPr/>
        </p:nvPicPr>
        <p:blipFill>
          <a:blip r:embed="rId3"/>
          <a:stretch>
            <a:fillRect/>
          </a:stretch>
        </p:blipFill>
        <p:spPr>
          <a:xfrm>
            <a:off x="3502600" y="2540716"/>
            <a:ext cx="5186799" cy="718415"/>
          </a:xfrm>
          <a:prstGeom prst="rect">
            <a:avLst/>
          </a:prstGeom>
        </p:spPr>
      </p:pic>
    </p:spTree>
    <p:extLst>
      <p:ext uri="{BB962C8B-B14F-4D97-AF65-F5344CB8AC3E}">
        <p14:creationId xmlns:p14="http://schemas.microsoft.com/office/powerpoint/2010/main" val="415453801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AC3131-8810-4A91-9F94-92262D4BB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73794D-D7EA-4048-9998-F5D6224939BE}">
  <ds:schemaRefs>
    <ds:schemaRef ds:uri="71af3243-3dd4-4a8d-8c0d-dd76da1f02a5"/>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 ds:uri="http://purl.org/dc/dcmitype/"/>
    <ds:schemaRef ds:uri="230e9df3-be65-4c73-a93b-d1236ebd677e"/>
    <ds:schemaRef ds:uri="16c05727-aa75-4e4a-9b5f-8a80a1165891"/>
    <ds:schemaRef ds:uri="http://purl.org/dc/elements/1.1/"/>
  </ds:schemaRefs>
</ds:datastoreItem>
</file>

<file path=customXml/itemProps3.xml><?xml version="1.0" encoding="utf-8"?>
<ds:datastoreItem xmlns:ds="http://schemas.openxmlformats.org/officeDocument/2006/customXml" ds:itemID="{C18A0498-6641-479D-8115-8BC7C8E6B1B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1663</Words>
  <Application>Microsoft Office PowerPoint</Application>
  <PresentationFormat>宽屏</PresentationFormat>
  <Paragraphs>349</Paragraphs>
  <Slides>43</Slides>
  <Notes>38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Tenorite</vt:lpstr>
      <vt:lpstr>等线</vt:lpstr>
      <vt:lpstr>Arial</vt:lpstr>
      <vt:lpstr>Calibri</vt:lpstr>
      <vt:lpstr>Custom</vt:lpstr>
      <vt:lpstr>Transformer: Attention Is All You Need  </vt:lpstr>
      <vt:lpstr>Introduction</vt:lpstr>
      <vt:lpstr>Introduction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Results and Discussion</vt:lpstr>
      <vt:lpstr>Results and Discussion</vt:lpstr>
      <vt:lpstr>GPT-1 </vt:lpstr>
      <vt:lpstr>Note</vt:lpstr>
      <vt:lpstr>Note</vt:lpstr>
      <vt:lpstr>Introduction</vt:lpstr>
      <vt:lpstr>Introduction</vt:lpstr>
      <vt:lpstr>Introduction</vt:lpstr>
      <vt:lpstr>Implementation</vt:lpstr>
      <vt:lpstr>Implementation</vt:lpstr>
      <vt:lpstr>Implementation</vt:lpstr>
      <vt:lpstr>Implementation</vt:lpstr>
      <vt:lpstr>Implementation</vt:lpstr>
      <vt:lpstr>Implementation</vt:lpstr>
      <vt:lpstr>Results</vt:lpstr>
      <vt:lpstr>Results</vt:lpstr>
      <vt:lpstr>Results</vt:lpstr>
      <vt:lpstr>BERT </vt:lpstr>
      <vt:lpstr>Introduction</vt:lpstr>
      <vt:lpstr>Introduction</vt:lpstr>
      <vt:lpstr>Primary goals</vt:lpstr>
      <vt:lpstr>Areas of growth</vt:lpstr>
      <vt:lpstr>Business opportunities are like buses. There's always another one coming.</vt:lpstr>
      <vt:lpstr>Meet our team</vt:lpstr>
      <vt:lpstr>The full team</vt:lpstr>
      <vt:lpstr>Plan for product launch </vt:lpstr>
      <vt:lpstr>Timeline</vt:lpstr>
      <vt:lpstr>Areas of focus</vt:lpstr>
      <vt:lpstr>How we get there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2023-09-06T14:50:52Z</dcterms:created>
  <dcterms:modified xsi:type="dcterms:W3CDTF">2023-10-19T06:52:35Z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