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5" r:id="rId1"/>
  </p:sldMasterIdLst>
  <p:notesMasterIdLst>
    <p:notesMasterId r:id="rId5"/>
  </p:notesMasterIdLst>
  <p:handoutMasterIdLst>
    <p:handoutMasterId r:id="rId6"/>
  </p:handoutMasterIdLst>
  <p:sldIdLst>
    <p:sldId id="1018" r:id="rId2"/>
    <p:sldId id="1122" r:id="rId3"/>
    <p:sldId id="112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F59"/>
    <a:srgbClr val="9ABB59"/>
    <a:srgbClr val="C0504D"/>
    <a:srgbClr val="F2833E"/>
    <a:srgbClr val="359DDB"/>
    <a:srgbClr val="E8F1F9"/>
    <a:srgbClr val="E9F0F9"/>
    <a:srgbClr val="F8A4FF"/>
    <a:srgbClr val="C59BA4"/>
    <a:srgbClr val="47B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/>
    <p:restoredTop sz="69171" autoAdjust="0"/>
  </p:normalViewPr>
  <p:slideViewPr>
    <p:cSldViewPr snapToGrid="0" snapToObjects="1">
      <p:cViewPr varScale="1">
        <p:scale>
          <a:sx n="59" d="100"/>
          <a:sy n="59" d="100"/>
        </p:scale>
        <p:origin x="426" y="6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8909"/>
    </p:cViewPr>
  </p:sorterViewPr>
  <p:notesViewPr>
    <p:cSldViewPr snapToGrid="0" snapToObjects="1">
      <p:cViewPr varScale="1">
        <p:scale>
          <a:sx n="83" d="100"/>
          <a:sy n="83" d="100"/>
        </p:scale>
        <p:origin x="35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A1D9C-CC65-D046-B899-BDC1F7787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9397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DADC-34C0-5049-88B2-372474B0B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7962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現代</a:t>
            </a:r>
            <a:r>
              <a:rPr kumimoji="1" lang="ja-JP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社会は，変動性，不確実性，複雑性，</a:t>
            </a: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曖昧性の</a:t>
            </a:r>
            <a:r>
              <a:rPr kumimoji="1" lang="ja-JP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頭文字をとってブーカ時代とされています</a:t>
            </a: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</a:t>
            </a:r>
            <a:endParaRPr kumimoji="1"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62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ブーカ</a:t>
            </a:r>
            <a:r>
              <a:rPr lang="ja-JP" altLang="en-US" dirty="0"/>
              <a:t>時代</a:t>
            </a:r>
            <a:r>
              <a:rPr lang="ja-JP" altLang="en-US" dirty="0" smtClean="0"/>
              <a:t>に求められる学び</a:t>
            </a:r>
            <a:r>
              <a:rPr lang="ja-JP" altLang="en-US" dirty="0"/>
              <a:t>を提供する学習システムの開発を目指して</a:t>
            </a:r>
            <a:r>
              <a:rPr lang="ja-JP" altLang="en-US" dirty="0" smtClean="0"/>
              <a:t>います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19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  <a:cs typeface="Hiragino Kaku Gothic Pro W3" charset="-128"/>
              </a:rPr>
              <a:t>郵便馬車をどんなに繋げてみても鉄道にはなりません</a:t>
            </a:r>
            <a:endParaRPr lang="en-US" altLang="ja-JP" sz="1200" b="1" smtClean="0">
              <a:latin typeface="Meiryo UI" panose="020B0604030504040204" pitchFamily="34" charset="-128"/>
              <a:ea typeface="Meiryo UI" panose="020B0604030504040204" pitchFamily="34" charset="-128"/>
              <a:cs typeface="Hiragino Kaku Gothic Pro W3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 sz="1200" b="1" smtClean="0">
              <a:latin typeface="Meiryo UI" panose="020B0604030504040204" pitchFamily="34" charset="-128"/>
              <a:ea typeface="Meiryo UI" panose="020B0604030504040204" pitchFamily="34" charset="-128"/>
              <a:cs typeface="Hiragino Kaku Gothic Pro W3" charset="-128"/>
            </a:endParaRPr>
          </a:p>
          <a:p>
            <a:endParaRPr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49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628851" y="2271562"/>
            <a:ext cx="10904500" cy="4321744"/>
          </a:xfrm>
        </p:spPr>
        <p:txBody>
          <a:bodyPr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A62F76A9-43BF-0946-B90D-CEBB2B54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64C089C7-D34A-FA40-9AD4-8AC754DC4777}"/>
              </a:ext>
            </a:extLst>
          </p:cNvPr>
          <p:cNvSpPr/>
          <p:nvPr userDrawn="1"/>
        </p:nvSpPr>
        <p:spPr>
          <a:xfrm>
            <a:off x="9314387" y="6677576"/>
            <a:ext cx="2158210" cy="180425"/>
          </a:xfrm>
          <a:prstGeom prst="rect">
            <a:avLst/>
          </a:prstGeom>
          <a:effectLst/>
        </p:spPr>
        <p:txBody>
          <a:bodyPr wrap="none" lIns="72000" tIns="36000" rIns="0" bIns="36000">
            <a:spAutoFit/>
          </a:bodyPr>
          <a:lstStyle/>
          <a:p>
            <a:pPr algn="l"/>
            <a:r>
              <a:rPr lang="en-US" altLang="ja-JP" sz="700" b="1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Copyright © 2020 </a:t>
            </a:r>
            <a:r>
              <a:rPr lang="en-US" altLang="ja-JP" sz="700" b="1" i="1" baseline="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ja-JP" sz="700" b="1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CCC-TIES All rights reserved. </a:t>
            </a:r>
            <a:endParaRPr lang="ja-JP" altLang="en-US" sz="700" b="1" i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6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86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3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9" cy="14688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3"/>
            <a:ext cx="10561419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AA0EA556-3E6F-7941-B488-D196E02D2E02}"/>
              </a:ext>
            </a:extLst>
          </p:cNvPr>
          <p:cNvSpPr/>
          <p:nvPr userDrawn="1"/>
        </p:nvSpPr>
        <p:spPr bwMode="auto">
          <a:xfrm>
            <a:off x="11371419" y="6410528"/>
            <a:ext cx="820581" cy="44747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83365" y="2383744"/>
            <a:ext cx="4585173" cy="4218269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>
                <a:latin typeface="Century Gothic" panose="020B0502020202020204" pitchFamily="34" charset="0"/>
                <a:ea typeface="Meiryo UI" panose="020B0604030504040204" pitchFamily="34" charset="-128"/>
              </a:defRPr>
            </a:lvl1pPr>
            <a:lvl2pPr>
              <a:spcBef>
                <a:spcPts val="1200"/>
              </a:spcBef>
              <a:spcAft>
                <a:spcPts val="0"/>
              </a:spcAft>
              <a:defRPr sz="2400">
                <a:latin typeface="Century Gothic" panose="020B0502020202020204" pitchFamily="34" charset="0"/>
                <a:ea typeface="Meiryo UI" panose="020B0604030504040204" pitchFamily="34" charset="-128"/>
              </a:defRPr>
            </a:lvl2pPr>
            <a:lvl3pPr marL="496888" indent="-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l"/>
              <a:tabLst/>
              <a:defRPr sz="2400" b="0" i="0">
                <a:latin typeface="Century Gothic" panose="020B0502020202020204" pitchFamily="34" charset="0"/>
                <a:ea typeface="Meiryo UI" panose="020B0604030504040204" pitchFamily="34" charset="-128"/>
              </a:defRPr>
            </a:lvl3pPr>
            <a:lvl4pPr marL="801688" indent="-203200">
              <a:spcBef>
                <a:spcPts val="600"/>
              </a:spcBef>
              <a:spcAft>
                <a:spcPts val="0"/>
              </a:spcAft>
              <a:buSzPct val="90000"/>
              <a:buFont typeface="システムフォント（レギュラー）"/>
              <a:buChar char="○"/>
              <a:tabLst/>
              <a:defRPr sz="2400" b="0" i="0">
                <a:latin typeface="Century Gothic" panose="020B0502020202020204" pitchFamily="34" charset="0"/>
                <a:ea typeface="Meiryo UI" panose="020B0604030504040204" pitchFamily="34" charset="-128"/>
              </a:defRPr>
            </a:lvl4pPr>
            <a:lvl5pPr marL="1076325" indent="-20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l"/>
              <a:tabLst/>
              <a:defRPr sz="2000" b="0" i="0">
                <a:latin typeface="Century Gothic" panose="020B0502020202020204" pitchFamily="34" charset="0"/>
                <a:ea typeface="Meiryo UI" panose="020B060403050404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altLang="ja-JP" dirty="0"/>
          </a:p>
          <a:p>
            <a:pPr lvl="4"/>
            <a:endParaRPr 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xmlns="" id="{A37B2B9F-E70C-624B-9E0C-06FF6F16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6295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248" y="2383744"/>
            <a:ext cx="4761186" cy="4218269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>
                <a:latin typeface="Century Gothic" panose="020B0502020202020204" pitchFamily="34" charset="0"/>
                <a:ea typeface="Meiryo UI" panose="020B0604030504040204" pitchFamily="34" charset="-128"/>
              </a:defRPr>
            </a:lvl1pPr>
            <a:lvl2pPr>
              <a:spcBef>
                <a:spcPts val="1200"/>
              </a:spcBef>
              <a:spcAft>
                <a:spcPts val="0"/>
              </a:spcAft>
              <a:defRPr sz="2400">
                <a:latin typeface="Century Gothic" panose="020B0502020202020204" pitchFamily="34" charset="0"/>
                <a:ea typeface="Meiryo UI" panose="020B0604030504040204" pitchFamily="34" charset="-128"/>
              </a:defRPr>
            </a:lvl2pPr>
            <a:lvl3pPr marL="496888" indent="-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l"/>
              <a:tabLst/>
              <a:defRPr sz="2400" b="0" i="0">
                <a:latin typeface="Century Gothic" panose="020B0502020202020204" pitchFamily="34" charset="0"/>
                <a:ea typeface="Meiryo UI" panose="020B0604030504040204" pitchFamily="34" charset="-128"/>
              </a:defRPr>
            </a:lvl3pPr>
            <a:lvl4pPr marL="801688" indent="-203200">
              <a:spcBef>
                <a:spcPts val="600"/>
              </a:spcBef>
              <a:spcAft>
                <a:spcPts val="0"/>
              </a:spcAft>
              <a:buSzPct val="90000"/>
              <a:buFont typeface="システムフォント（レギュラー）"/>
              <a:buChar char="○"/>
              <a:tabLst/>
              <a:defRPr sz="2400" b="0" i="0">
                <a:latin typeface="Century Gothic" panose="020B0502020202020204" pitchFamily="34" charset="0"/>
                <a:ea typeface="Meiryo UI" panose="020B0604030504040204" pitchFamily="34" charset="-128"/>
              </a:defRPr>
            </a:lvl4pPr>
            <a:lvl5pPr marL="1076325" indent="-20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l"/>
              <a:tabLst/>
              <a:defRPr sz="2000" b="0" i="0">
                <a:latin typeface="Century Gothic" panose="020B0502020202020204" pitchFamily="34" charset="0"/>
                <a:ea typeface="Meiryo UI" panose="020B060403050404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altLang="ja-JP" dirty="0"/>
          </a:p>
          <a:p>
            <a:pPr lvl="4"/>
            <a:endParaRPr 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xmlns="" id="{A37B2B9F-E70C-624B-9E0C-06FF6F16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368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246" y="2383744"/>
            <a:ext cx="5185873" cy="4218269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>
                <a:latin typeface="Century Gothic" panose="020B0502020202020204" pitchFamily="34" charset="0"/>
                <a:ea typeface="Meiryo UI" panose="020B0604030504040204" pitchFamily="34" charset="-128"/>
              </a:defRPr>
            </a:lvl1pPr>
            <a:lvl2pPr>
              <a:spcBef>
                <a:spcPts val="1200"/>
              </a:spcBef>
              <a:spcAft>
                <a:spcPts val="0"/>
              </a:spcAft>
              <a:defRPr sz="2400">
                <a:latin typeface="Century Gothic" panose="020B0502020202020204" pitchFamily="34" charset="0"/>
                <a:ea typeface="Meiryo UI" panose="020B0604030504040204" pitchFamily="34" charset="-128"/>
              </a:defRPr>
            </a:lvl2pPr>
            <a:lvl3pPr marL="496888" indent="-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l"/>
              <a:tabLst/>
              <a:defRPr sz="2400" b="0" i="0">
                <a:latin typeface="Century Gothic" panose="020B0502020202020204" pitchFamily="34" charset="0"/>
                <a:ea typeface="Meiryo UI" panose="020B0604030504040204" pitchFamily="34" charset="-128"/>
              </a:defRPr>
            </a:lvl3pPr>
            <a:lvl4pPr marL="801688" indent="-203200">
              <a:spcBef>
                <a:spcPts val="600"/>
              </a:spcBef>
              <a:spcAft>
                <a:spcPts val="0"/>
              </a:spcAft>
              <a:buSzPct val="90000"/>
              <a:buFont typeface="システムフォント（レギュラー）"/>
              <a:buChar char="○"/>
              <a:tabLst/>
              <a:defRPr sz="2400" b="0" i="0">
                <a:latin typeface="Century Gothic" panose="020B0502020202020204" pitchFamily="34" charset="0"/>
                <a:ea typeface="Meiryo UI" panose="020B0604030504040204" pitchFamily="34" charset="-128"/>
              </a:defRPr>
            </a:lvl4pPr>
            <a:lvl5pPr marL="1076325" indent="-20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l"/>
              <a:tabLst/>
              <a:defRPr sz="2000" b="0" i="0">
                <a:latin typeface="Century Gothic" panose="020B0502020202020204" pitchFamily="34" charset="0"/>
                <a:ea typeface="Meiryo UI" panose="020B060403050404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altLang="ja-JP" dirty="0"/>
          </a:p>
          <a:p>
            <a:pPr lvl="4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0617" y="2383742"/>
            <a:ext cx="5194583" cy="421827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>
                <a:latin typeface="Century Gothic" panose="020B0502020202020204" pitchFamily="34" charset="0"/>
                <a:ea typeface="Meiryo UI" panose="020B0604030504040204" pitchFamily="34" charset="-128"/>
              </a:defRPr>
            </a:lvl1pPr>
            <a:lvl2pPr>
              <a:spcBef>
                <a:spcPts val="1200"/>
              </a:spcBef>
              <a:spcAft>
                <a:spcPts val="0"/>
              </a:spcAft>
              <a:defRPr sz="2400">
                <a:latin typeface="Century Gothic" panose="020B0502020202020204" pitchFamily="34" charset="0"/>
                <a:ea typeface="Meiryo UI" panose="020B0604030504040204" pitchFamily="34" charset="-128"/>
              </a:defRPr>
            </a:lvl2pPr>
            <a:lvl3pPr marL="496888" indent="-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l"/>
              <a:tabLst/>
              <a:defRPr sz="1800" b="0" i="0">
                <a:latin typeface="Century Gothic" panose="020B0502020202020204" pitchFamily="34" charset="0"/>
                <a:ea typeface="Meiryo UI" panose="020B0604030504040204" pitchFamily="34" charset="-128"/>
              </a:defRPr>
            </a:lvl3pPr>
            <a:lvl4pPr marL="801688" indent="-203200">
              <a:spcBef>
                <a:spcPts val="600"/>
              </a:spcBef>
              <a:spcAft>
                <a:spcPts val="0"/>
              </a:spcAft>
              <a:buSzPct val="90000"/>
              <a:buFont typeface="システムフォント（レギュラー）"/>
              <a:buChar char="○"/>
              <a:tabLst/>
              <a:defRPr sz="1800" b="0" i="0">
                <a:latin typeface="Century Gothic" panose="020B0502020202020204" pitchFamily="34" charset="0"/>
                <a:ea typeface="Meiryo UI" panose="020B0604030504040204" pitchFamily="34" charset="-128"/>
              </a:defRPr>
            </a:lvl4pPr>
            <a:lvl5pPr marL="1076325" indent="-20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l"/>
              <a:tabLst/>
              <a:defRPr sz="1600" b="0" i="0">
                <a:latin typeface="Century Gothic" panose="020B0502020202020204" pitchFamily="34" charset="0"/>
                <a:ea typeface="Meiryo UI" panose="020B060403050404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xmlns="" id="{A37B2B9F-E70C-624B-9E0C-06FF6F16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図形グループ 37"/>
          <p:cNvGrpSpPr/>
          <p:nvPr/>
        </p:nvGrpSpPr>
        <p:grpSpPr>
          <a:xfrm>
            <a:off x="546050" y="2503637"/>
            <a:ext cx="5194583" cy="576000"/>
            <a:chOff x="607500" y="2267966"/>
            <a:chExt cx="3895937" cy="576000"/>
          </a:xfrm>
        </p:grpSpPr>
        <p:sp>
          <p:nvSpPr>
            <p:cNvPr id="18" name="正方形/長方形 17"/>
            <p:cNvSpPr/>
            <p:nvPr/>
          </p:nvSpPr>
          <p:spPr>
            <a:xfrm>
              <a:off x="607500" y="2267966"/>
              <a:ext cx="3546426" cy="57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>
              <a:noAutofit/>
            </a:bodyPr>
            <a:lstStyle/>
            <a:p>
              <a:endParaRPr lang="ja-JP" altLang="en-US" sz="18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  <p:grpSp>
          <p:nvGrpSpPr>
            <p:cNvPr id="36" name="図形グループ 35"/>
            <p:cNvGrpSpPr/>
            <p:nvPr/>
          </p:nvGrpSpPr>
          <p:grpSpPr>
            <a:xfrm>
              <a:off x="4012354" y="2267966"/>
              <a:ext cx="491083" cy="576000"/>
              <a:chOff x="3643028" y="2271608"/>
              <a:chExt cx="860410" cy="561702"/>
            </a:xfrm>
          </p:grpSpPr>
          <p:sp>
            <p:nvSpPr>
              <p:cNvPr id="19" name="三角形 18"/>
              <p:cNvSpPr/>
              <p:nvPr/>
            </p:nvSpPr>
            <p:spPr>
              <a:xfrm rot="16200000">
                <a:off x="3479313" y="2435325"/>
                <a:ext cx="561700" cy="2342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kumimoji="1" lang="ja-JP" altLang="en-US" sz="1800"/>
              </a:p>
            </p:txBody>
          </p:sp>
          <p:grpSp>
            <p:nvGrpSpPr>
              <p:cNvPr id="14" name="図形グループ 13"/>
              <p:cNvGrpSpPr/>
              <p:nvPr/>
            </p:nvGrpSpPr>
            <p:grpSpPr>
              <a:xfrm flipH="1">
                <a:off x="3679515" y="2271608"/>
                <a:ext cx="823923" cy="561700"/>
                <a:chOff x="6080991" y="2320564"/>
                <a:chExt cx="557949" cy="338942"/>
              </a:xfrm>
            </p:grpSpPr>
            <p:sp>
              <p:nvSpPr>
                <p:cNvPr id="15" name="山形 14"/>
                <p:cNvSpPr/>
                <p:nvPr/>
              </p:nvSpPr>
              <p:spPr>
                <a:xfrm>
                  <a:off x="6080991" y="2320564"/>
                  <a:ext cx="271416" cy="338942"/>
                </a:xfrm>
                <a:prstGeom prst="chevron">
                  <a:avLst>
                    <a:gd name="adj" fmla="val 59113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kumimoji="1" lang="ja-JP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山形 15"/>
                <p:cNvSpPr/>
                <p:nvPr/>
              </p:nvSpPr>
              <p:spPr>
                <a:xfrm>
                  <a:off x="6224258" y="2320564"/>
                  <a:ext cx="271416" cy="338942"/>
                </a:xfrm>
                <a:prstGeom prst="chevron">
                  <a:avLst>
                    <a:gd name="adj" fmla="val 5911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kumimoji="1" lang="ja-JP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山形 16"/>
                <p:cNvSpPr/>
                <p:nvPr/>
              </p:nvSpPr>
              <p:spPr>
                <a:xfrm>
                  <a:off x="6367524" y="2320564"/>
                  <a:ext cx="271416" cy="338942"/>
                </a:xfrm>
                <a:prstGeom prst="chevron">
                  <a:avLst>
                    <a:gd name="adj" fmla="val 59113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kumimoji="1" lang="ja-JP" altLang="en-US" sz="18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9" name="図形グループ 38"/>
          <p:cNvGrpSpPr/>
          <p:nvPr/>
        </p:nvGrpSpPr>
        <p:grpSpPr>
          <a:xfrm>
            <a:off x="6451367" y="2503637"/>
            <a:ext cx="5194583" cy="576000"/>
            <a:chOff x="607500" y="2267966"/>
            <a:chExt cx="3895937" cy="576000"/>
          </a:xfrm>
        </p:grpSpPr>
        <p:sp>
          <p:nvSpPr>
            <p:cNvPr id="40" name="正方形/長方形 39"/>
            <p:cNvSpPr/>
            <p:nvPr/>
          </p:nvSpPr>
          <p:spPr>
            <a:xfrm>
              <a:off x="607500" y="2267966"/>
              <a:ext cx="3546426" cy="57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>
              <a:noAutofit/>
            </a:bodyPr>
            <a:lstStyle/>
            <a:p>
              <a:endParaRPr lang="ja-JP" altLang="en-US" sz="18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  <p:grpSp>
          <p:nvGrpSpPr>
            <p:cNvPr id="41" name="図形グループ 40"/>
            <p:cNvGrpSpPr/>
            <p:nvPr/>
          </p:nvGrpSpPr>
          <p:grpSpPr>
            <a:xfrm>
              <a:off x="4012354" y="2267966"/>
              <a:ext cx="491083" cy="576000"/>
              <a:chOff x="3643028" y="2271608"/>
              <a:chExt cx="860410" cy="561702"/>
            </a:xfrm>
          </p:grpSpPr>
          <p:sp>
            <p:nvSpPr>
              <p:cNvPr id="42" name="三角形 41"/>
              <p:cNvSpPr/>
              <p:nvPr/>
            </p:nvSpPr>
            <p:spPr>
              <a:xfrm rot="16200000">
                <a:off x="3479313" y="2435325"/>
                <a:ext cx="561700" cy="23427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kumimoji="1" lang="ja-JP" altLang="en-US" sz="1800"/>
              </a:p>
            </p:txBody>
          </p:sp>
          <p:grpSp>
            <p:nvGrpSpPr>
              <p:cNvPr id="43" name="図形グループ 42"/>
              <p:cNvGrpSpPr/>
              <p:nvPr/>
            </p:nvGrpSpPr>
            <p:grpSpPr>
              <a:xfrm flipH="1">
                <a:off x="3679515" y="2271608"/>
                <a:ext cx="823923" cy="561700"/>
                <a:chOff x="6080991" y="2320564"/>
                <a:chExt cx="557949" cy="338942"/>
              </a:xfrm>
            </p:grpSpPr>
            <p:sp>
              <p:nvSpPr>
                <p:cNvPr id="44" name="山形 43"/>
                <p:cNvSpPr/>
                <p:nvPr/>
              </p:nvSpPr>
              <p:spPr>
                <a:xfrm>
                  <a:off x="6080991" y="2320564"/>
                  <a:ext cx="271416" cy="338942"/>
                </a:xfrm>
                <a:prstGeom prst="chevron">
                  <a:avLst>
                    <a:gd name="adj" fmla="val 59113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kumimoji="1" lang="ja-JP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山形 44"/>
                <p:cNvSpPr/>
                <p:nvPr/>
              </p:nvSpPr>
              <p:spPr>
                <a:xfrm>
                  <a:off x="6224258" y="2320564"/>
                  <a:ext cx="271416" cy="338942"/>
                </a:xfrm>
                <a:prstGeom prst="chevron">
                  <a:avLst>
                    <a:gd name="adj" fmla="val 5911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kumimoji="1" lang="ja-JP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山形 45"/>
                <p:cNvSpPr/>
                <p:nvPr/>
              </p:nvSpPr>
              <p:spPr>
                <a:xfrm>
                  <a:off x="6367524" y="2320564"/>
                  <a:ext cx="271416" cy="338942"/>
                </a:xfrm>
                <a:prstGeom prst="chevron">
                  <a:avLst>
                    <a:gd name="adj" fmla="val 59113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kumimoji="1" lang="ja-JP" altLang="en-US" sz="18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050" y="2499997"/>
            <a:ext cx="5189857" cy="576262"/>
          </a:xfrm>
          <a:noFill/>
        </p:spPr>
        <p:txBody>
          <a:bodyPr anchor="b">
            <a:noAutofit/>
          </a:bodyPr>
          <a:lstStyle>
            <a:lvl1pPr marL="0" indent="0" algn="ctr">
              <a:buNone/>
              <a:defRPr sz="32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1367" y="2499997"/>
            <a:ext cx="5194583" cy="576262"/>
          </a:xfrm>
          <a:noFill/>
        </p:spPr>
        <p:txBody>
          <a:bodyPr anchor="b">
            <a:noAutofit/>
          </a:bodyPr>
          <a:lstStyle>
            <a:lvl1pPr marL="0" indent="0" algn="ctr">
              <a:buNone/>
              <a:defRPr sz="32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84" y="3154598"/>
            <a:ext cx="4580389" cy="3368751"/>
          </a:xfrm>
          <a:noFill/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56377" y="3154598"/>
            <a:ext cx="4584563" cy="3368751"/>
          </a:xfrm>
          <a:noFill/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 bwMode="auto">
          <a:xfrm>
            <a:off x="0" y="1"/>
            <a:ext cx="12192000" cy="61137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71" y="52205"/>
            <a:ext cx="10571999" cy="563528"/>
          </a:xfrm>
        </p:spPr>
        <p:txBody>
          <a:bodyPr/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 bwMode="auto">
          <a:xfrm>
            <a:off x="0" y="1"/>
            <a:ext cx="12192000" cy="61137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4" y="2865472"/>
            <a:ext cx="10571999" cy="563528"/>
          </a:xfrm>
          <a:effectLst/>
        </p:spPr>
        <p:txBody>
          <a:bodyPr/>
          <a:lstStyle>
            <a:lvl1pPr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62" y="119153"/>
            <a:ext cx="11945077" cy="162652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286001"/>
            <a:ext cx="10563285" cy="357279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85F65CBC-FB96-EC4B-A90D-E767C1FCE89B}"/>
              </a:ext>
            </a:extLst>
          </p:cNvPr>
          <p:cNvSpPr/>
          <p:nvPr userDrawn="1"/>
        </p:nvSpPr>
        <p:spPr>
          <a:xfrm>
            <a:off x="11807353" y="6596390"/>
            <a:ext cx="384647" cy="261610"/>
          </a:xfrm>
          <a:prstGeom prst="rect">
            <a:avLst/>
          </a:prstGeom>
        </p:spPr>
        <p:txBody>
          <a:bodyPr wrap="none" rIns="72000" bIns="0" anchor="b">
            <a:spAutoFit/>
          </a:bodyPr>
          <a:lstStyle/>
          <a:p>
            <a:pPr algn="r"/>
            <a:fld id="{D94F34D7-FCE8-F14E-968B-3D0926150A9A}" type="slidenum">
              <a:rPr kumimoji="1" lang="ja-JP" altLang="en-US" sz="1400" smtClean="0"/>
              <a:pPr algn="r"/>
              <a:t>‹#›</a:t>
            </a:fld>
            <a:endParaRPr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89470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6" r:id="rId3"/>
    <p:sldLayoutId id="2147483747" r:id="rId4"/>
    <p:sldLayoutId id="2147483738" r:id="rId5"/>
    <p:sldLayoutId id="2147483739" r:id="rId6"/>
    <p:sldLayoutId id="2147483740" r:id="rId7"/>
    <p:sldLayoutId id="2147483741" r:id="rId8"/>
    <p:sldLayoutId id="2147483743" r:id="rId9"/>
    <p:sldLayoutId id="2147483742" r:id="rId10"/>
    <p:sldLayoutId id="214748374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kumimoji="1" sz="4400" b="1" i="0" kern="1200" baseline="0">
          <a:solidFill>
            <a:srgbClr val="FEFEFE"/>
          </a:solidFill>
          <a:latin typeface="Century Gothic" charset="0"/>
          <a:ea typeface="ヒラギノ角ゴ StdN W8" charset="-128"/>
          <a:cs typeface="Century Gothic" charset="0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57188" indent="-347663" algn="l" defTabSz="342900" rtl="0" eaLnBrk="1" latinLnBrk="0" hangingPunct="1">
        <a:spcBef>
          <a:spcPts val="1800"/>
        </a:spcBef>
        <a:spcAft>
          <a:spcPts val="600"/>
        </a:spcAft>
        <a:buClr>
          <a:schemeClr val="accent1"/>
        </a:buClr>
        <a:buSzPct val="90000"/>
        <a:buFont typeface="Wingdings" charset="2"/>
        <a:buChar char="n"/>
        <a:tabLst/>
        <a:defRPr kumimoji="1" sz="2800" b="1" i="0" kern="1200" baseline="0">
          <a:solidFill>
            <a:schemeClr val="tx1"/>
          </a:solidFill>
          <a:effectLst/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marL="361950" indent="-354013" algn="l" defTabSz="3429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SzPct val="80000"/>
        <a:buFont typeface="Wingdings" pitchFamily="2" charset="2"/>
        <a:buChar char="n"/>
        <a:tabLst/>
        <a:defRPr kumimoji="1" sz="2800" b="0" i="0" kern="1200" baseline="0">
          <a:solidFill>
            <a:schemeClr val="tx1"/>
          </a:solidFill>
          <a:effectLst/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2pPr>
      <a:lvl3pPr marL="625475" indent="-254000" algn="l" defTabSz="3429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 2" charset="2"/>
        <a:buChar char=""/>
        <a:tabLst/>
        <a:defRPr kumimoji="1" sz="2400" b="1" i="0" kern="1200" baseline="0">
          <a:solidFill>
            <a:schemeClr val="tx1"/>
          </a:solidFill>
          <a:effectLst/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3pPr>
      <a:lvl4pPr marL="849313" indent="-254000" algn="l" defTabSz="3429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Monaco" pitchFamily="2" charset="0"/>
        <a:buChar char="⎻"/>
        <a:tabLst/>
        <a:defRPr kumimoji="1" sz="2100" b="0" i="0" kern="1200" baseline="0">
          <a:solidFill>
            <a:schemeClr val="tx1"/>
          </a:solidFill>
          <a:effectLst/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4pPr>
      <a:lvl5pPr marL="1265238" indent="-285750" algn="l" defTabSz="3429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tabLst/>
        <a:defRPr kumimoji="1" sz="1800" b="0" i="0" kern="1200" baseline="0">
          <a:solidFill>
            <a:schemeClr val="tx1"/>
          </a:solidFill>
          <a:effectLst/>
          <a:latin typeface="Meiryo UI" panose="020B0604030504040204" pitchFamily="34" charset="-128"/>
          <a:ea typeface="Meiryo UI" panose="020B0604030504040204" pitchFamily="34" charset="-128"/>
          <a:cs typeface="Times New Roman" panose="02020603050405020304" pitchFamily="18" charset="0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xmlns="" id="{8F3BAB87-D5E5-BC4E-A32F-CF51294A1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269" y="3532432"/>
            <a:ext cx="4298731" cy="3022138"/>
          </a:xfrm>
          <a:prstGeom prst="rect">
            <a:avLst/>
          </a:prstGeo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7234AD62-6924-1D4B-BFC8-A7080333DC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851" y="2271562"/>
            <a:ext cx="10904500" cy="4321744"/>
          </a:xfrm>
        </p:spPr>
        <p:txBody>
          <a:bodyPr>
            <a:normAutofit/>
          </a:bodyPr>
          <a:lstStyle/>
          <a:p>
            <a:r>
              <a:rPr lang="ja-JP" altLang="en-US" dirty="0"/>
              <a:t>現代社会：</a:t>
            </a:r>
            <a:r>
              <a:rPr lang="en-US" altLang="ja-JP" dirty="0"/>
              <a:t>VUCA</a:t>
            </a:r>
            <a:r>
              <a:rPr lang="ja-JP" altLang="en-US" dirty="0"/>
              <a:t>時代</a:t>
            </a:r>
          </a:p>
          <a:p>
            <a:pPr marL="371475" lvl="2" indent="0">
              <a:buNone/>
              <a:tabLst>
                <a:tab pos="3330575" algn="l"/>
                <a:tab pos="3549650" algn="l"/>
              </a:tabLst>
            </a:pPr>
            <a:r>
              <a:rPr lang="en-US" altLang="ja-JP" sz="2200" dirty="0">
                <a:solidFill>
                  <a:schemeClr val="accent1"/>
                </a:solidFill>
              </a:rPr>
              <a:t>V</a:t>
            </a:r>
            <a:r>
              <a:rPr lang="en-US" altLang="ja-JP" sz="2200" dirty="0"/>
              <a:t>olatility</a:t>
            </a:r>
            <a:r>
              <a:rPr lang="ja-JP" altLang="en-US" sz="2200" dirty="0"/>
              <a:t>：変動性</a:t>
            </a:r>
            <a:r>
              <a:rPr lang="en-US" altLang="ja-JP" sz="2200" dirty="0"/>
              <a:t>	</a:t>
            </a:r>
            <a:r>
              <a:rPr lang="ja-JP" altLang="en-US" sz="2200" dirty="0"/>
              <a:t> ･･･技術進化，社会変化</a:t>
            </a:r>
          </a:p>
          <a:p>
            <a:pPr marL="371475" lvl="2" indent="0">
              <a:buNone/>
              <a:tabLst>
                <a:tab pos="3330575" algn="l"/>
                <a:tab pos="3549650" algn="l"/>
              </a:tabLst>
            </a:pPr>
            <a:r>
              <a:rPr lang="en-US" altLang="ja-JP" sz="2200" dirty="0">
                <a:solidFill>
                  <a:schemeClr val="accent1"/>
                </a:solidFill>
              </a:rPr>
              <a:t>U</a:t>
            </a:r>
            <a:r>
              <a:rPr lang="en-US" altLang="ja-JP" sz="2200" dirty="0"/>
              <a:t>ncertainty</a:t>
            </a:r>
            <a:r>
              <a:rPr lang="ja-JP" altLang="en-US" sz="2200" dirty="0"/>
              <a:t>：不確実性</a:t>
            </a:r>
            <a:r>
              <a:rPr lang="en-US" altLang="ja-JP" sz="2200" dirty="0"/>
              <a:t>	</a:t>
            </a:r>
            <a:r>
              <a:rPr lang="ja-JP" altLang="en-US" sz="2200" dirty="0"/>
              <a:t> ･･･高齢化，温暖化，新型コロナ</a:t>
            </a:r>
          </a:p>
          <a:p>
            <a:pPr marL="371475" lvl="2" indent="0">
              <a:buNone/>
              <a:tabLst>
                <a:tab pos="3330575" algn="l"/>
                <a:tab pos="3549650" algn="l"/>
              </a:tabLst>
            </a:pPr>
            <a:r>
              <a:rPr lang="en-US" altLang="ja-JP" sz="2200" dirty="0">
                <a:solidFill>
                  <a:schemeClr val="accent1"/>
                </a:solidFill>
              </a:rPr>
              <a:t>C</a:t>
            </a:r>
            <a:r>
              <a:rPr lang="en-US" altLang="ja-JP" sz="2200" dirty="0"/>
              <a:t>omplexity</a:t>
            </a:r>
            <a:r>
              <a:rPr lang="ja-JP" altLang="en-US" sz="2200" dirty="0"/>
              <a:t>：複雑性</a:t>
            </a:r>
            <a:r>
              <a:rPr lang="en-US" altLang="ja-JP" sz="2200" dirty="0"/>
              <a:t>	</a:t>
            </a:r>
            <a:r>
              <a:rPr lang="ja-JP" altLang="en-US" sz="2200" dirty="0"/>
              <a:t> ･･･グローバル化，新サービス</a:t>
            </a:r>
          </a:p>
          <a:p>
            <a:pPr marL="371475" lvl="2" indent="0">
              <a:buNone/>
              <a:tabLst>
                <a:tab pos="3330575" algn="l"/>
                <a:tab pos="3549650" algn="l"/>
              </a:tabLst>
            </a:pPr>
            <a:r>
              <a:rPr lang="en-US" altLang="ja-JP" sz="2200" dirty="0">
                <a:solidFill>
                  <a:schemeClr val="accent1"/>
                </a:solidFill>
              </a:rPr>
              <a:t>A</a:t>
            </a:r>
            <a:r>
              <a:rPr lang="en-US" altLang="ja-JP" sz="2200" dirty="0"/>
              <a:t>mbiguity</a:t>
            </a:r>
            <a:r>
              <a:rPr lang="ja-JP" altLang="en-US" sz="2200" dirty="0"/>
              <a:t>：曖昧性</a:t>
            </a:r>
            <a:r>
              <a:rPr lang="en-US" altLang="ja-JP" sz="2200" dirty="0"/>
              <a:t>	</a:t>
            </a:r>
            <a:r>
              <a:rPr lang="ja-JP" altLang="en-US" sz="2200" dirty="0"/>
              <a:t>･･･正しい回答がない</a:t>
            </a:r>
          </a:p>
          <a:p>
            <a:pPr marL="9525" indent="0">
              <a:buNone/>
            </a:pPr>
            <a:endParaRPr lang="ja-JP" alt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xmlns="" id="{20474629-2792-7C41-BD2C-0229235D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2" y="119153"/>
            <a:ext cx="11945077" cy="1626520"/>
          </a:xfrm>
        </p:spPr>
        <p:txBody>
          <a:bodyPr/>
          <a:lstStyle/>
          <a:p>
            <a:r>
              <a:rPr lang="en-US" altLang="ja-JP" dirty="0" smtClean="0"/>
              <a:t>VUCA</a:t>
            </a:r>
            <a:r>
              <a:rPr lang="ja-JP" altLang="en-US" dirty="0" smtClean="0"/>
              <a:t>時代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114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xmlns="" id="{8F3BAB87-D5E5-BC4E-A32F-CF51294A1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269" y="3532432"/>
            <a:ext cx="4298731" cy="3022138"/>
          </a:xfrm>
          <a:prstGeom prst="rect">
            <a:avLst/>
          </a:prstGeo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7234AD62-6924-1D4B-BFC8-A7080333DC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851" y="2271562"/>
            <a:ext cx="10904500" cy="432174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VUCA</a:t>
            </a:r>
            <a:r>
              <a:rPr lang="ja-JP" altLang="en-US" dirty="0"/>
              <a:t>時代に求められている学び</a:t>
            </a:r>
          </a:p>
          <a:p>
            <a:pPr lvl="2"/>
            <a:r>
              <a:rPr lang="ja-JP" altLang="en-US" dirty="0"/>
              <a:t>学びの成果が活かせること</a:t>
            </a:r>
            <a:endParaRPr lang="en-US" altLang="ja-JP" dirty="0"/>
          </a:p>
          <a:p>
            <a:pPr lvl="2"/>
            <a:r>
              <a:rPr lang="ja-JP" altLang="en-US" dirty="0"/>
              <a:t>すべての人々に教育の機会が提供されること</a:t>
            </a:r>
          </a:p>
          <a:p>
            <a:pPr lvl="2"/>
            <a:r>
              <a:rPr lang="ja-JP" altLang="en-US" dirty="0"/>
              <a:t>生涯にわたり学び続けること</a:t>
            </a:r>
          </a:p>
          <a:p>
            <a:endParaRPr lang="ja-JP" alt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xmlns="" id="{20474629-2792-7C41-BD2C-0229235D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2" y="119153"/>
            <a:ext cx="11945077" cy="1626520"/>
          </a:xfrm>
        </p:spPr>
        <p:txBody>
          <a:bodyPr/>
          <a:lstStyle/>
          <a:p>
            <a:r>
              <a:rPr lang="en-US" altLang="ja-JP" dirty="0" smtClean="0"/>
              <a:t>VUCA</a:t>
            </a:r>
            <a:r>
              <a:rPr lang="ja-JP" altLang="en-US" dirty="0" smtClean="0"/>
              <a:t>時代に</a:t>
            </a:r>
            <a:r>
              <a:rPr lang="ja-JP" altLang="en-US" dirty="0"/>
              <a:t>求められている学び</a:t>
            </a:r>
          </a:p>
        </p:txBody>
      </p:sp>
    </p:spTree>
    <p:extLst>
      <p:ext uri="{BB962C8B-B14F-4D97-AF65-F5344CB8AC3E}">
        <p14:creationId xmlns:p14="http://schemas.microsoft.com/office/powerpoint/2010/main" val="31237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81E931FC-50A6-2B4B-8B69-1D0C62AF191E}"/>
              </a:ext>
            </a:extLst>
          </p:cNvPr>
          <p:cNvSpPr/>
          <p:nvPr/>
        </p:nvSpPr>
        <p:spPr>
          <a:xfrm>
            <a:off x="1656347" y="932436"/>
            <a:ext cx="8879306" cy="1065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ja-JP" altLang="en-US" sz="2800" b="1" dirty="0">
                <a:latin typeface="Meiryo UI" panose="020B0604030504040204" pitchFamily="34" charset="-128"/>
                <a:ea typeface="Meiryo UI" panose="020B0604030504040204" pitchFamily="34" charset="-128"/>
                <a:cs typeface="Hiragino Kaku Gothic Pro W3" charset="-128"/>
              </a:rPr>
              <a:t>郵便馬車をどんなに繋げてみても鉄道にはならない</a:t>
            </a:r>
          </a:p>
          <a:p>
            <a:pPr algn="r">
              <a:lnSpc>
                <a:spcPct val="120000"/>
              </a:lnSpc>
            </a:pP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  <a:cs typeface="Hiragino Kaku Gothic Pro W3" charset="-128"/>
              </a:rPr>
              <a:t>ヨーゼフ・シュンペーター 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CB89868D-6DEA-D949-B7A4-9198A7E8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824900" y="1998272"/>
            <a:ext cx="6766674" cy="44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1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吹き出し">
  <a:themeElements>
    <a:clrScheme name="CHiLO">
      <a:dk1>
        <a:srgbClr val="000000"/>
      </a:dk1>
      <a:lt1>
        <a:srgbClr val="FFFFFF"/>
      </a:lt1>
      <a:dk2>
        <a:srgbClr val="EC8638"/>
      </a:dk2>
      <a:lt2>
        <a:srgbClr val="78B61C"/>
      </a:lt2>
      <a:accent1>
        <a:srgbClr val="359DDB"/>
      </a:accent1>
      <a:accent2>
        <a:srgbClr val="EEEEEE"/>
      </a:accent2>
      <a:accent3>
        <a:srgbClr val="7B785F"/>
      </a:accent3>
      <a:accent4>
        <a:srgbClr val="00F900"/>
      </a:accent4>
      <a:accent5>
        <a:srgbClr val="F18939"/>
      </a:accent5>
      <a:accent6>
        <a:srgbClr val="FEFFFF"/>
      </a:accent6>
      <a:hlink>
        <a:srgbClr val="FEFFFF"/>
      </a:hlink>
      <a:folHlink>
        <a:srgbClr val="FEFFFF"/>
      </a:folHlink>
    </a:clrScheme>
    <a:fontScheme name="クォータブル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クォータブ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19050" cap="sq">
          <a:noFill/>
          <a:headEnd type="none" w="med" len="med"/>
          <a:tailEnd type="none" w="med" len="med"/>
        </a:ln>
      </a:spPr>
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kumimoji="1">
            <a:latin typeface="Century Gothic" panose="020B0502020202020204" pitchFamily="34" charset="0"/>
            <a:ea typeface="Hiragino Kaku Gothic Pro W3" panose="020B0300000000000000" pitchFamily="34" charset="-128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5875" cap="sq">
          <a:solidFill>
            <a:schemeClr val="tx1"/>
          </a:solidFill>
          <a:headEnd type="none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吹き出し" id="{989F303E-452B-0147-A0D0-54D5908434F1}" vid="{2346E19E-3373-7C4E-8419-23ECFEEADED9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吹き出し</Template>
  <TotalTime>83587</TotalTime>
  <Words>107</Words>
  <Application>Microsoft Office PowerPoint</Application>
  <PresentationFormat>ワイド画面</PresentationFormat>
  <Paragraphs>16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8" baseType="lpstr">
      <vt:lpstr>Helvetica Neue</vt:lpstr>
      <vt:lpstr>Hiragino Kaku Gothic Pro W3</vt:lpstr>
      <vt:lpstr>Hiragino Kaku Gothic StdN W8</vt:lpstr>
      <vt:lpstr>Meiryo UI</vt:lpstr>
      <vt:lpstr>Monaco</vt:lpstr>
      <vt:lpstr>ＭＳ ゴシック</vt:lpstr>
      <vt:lpstr>システムフォント（レギュラー）</vt:lpstr>
      <vt:lpstr>ヒラギノ角ゴ StdN W8</vt:lpstr>
      <vt:lpstr>Yu Gothic</vt:lpstr>
      <vt:lpstr>Arial</vt:lpstr>
      <vt:lpstr>Century Gothic</vt:lpstr>
      <vt:lpstr>Times New Roman</vt:lpstr>
      <vt:lpstr>Wingdings</vt:lpstr>
      <vt:lpstr>Wingdings 2</vt:lpstr>
      <vt:lpstr>吹き出し</vt:lpstr>
      <vt:lpstr>VUCA時代</vt:lpstr>
      <vt:lpstr>VUCA時代に求められている学び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EdTech最新情報</dc:title>
  <dc:creator>Microsoft Office ユーザー</dc:creator>
  <cp:lastModifiedBy>FUJII, Hiroshi</cp:lastModifiedBy>
  <cp:revision>2415</cp:revision>
  <cp:lastPrinted>2021-03-13T08:16:09Z</cp:lastPrinted>
  <dcterms:created xsi:type="dcterms:W3CDTF">2017-02-16T03:19:58Z</dcterms:created>
  <dcterms:modified xsi:type="dcterms:W3CDTF">2021-04-05T06:03:06Z</dcterms:modified>
</cp:coreProperties>
</file>