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4ED8-E24F-41BD-937D-DC75E5C39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A99FA-FA79-487E-8D0C-39DADA2E3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3E4F-070B-4782-9D47-CCB75BF2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8492-8666-4D03-B357-40C68B62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82B8-5B1B-43C0-A120-5F7B6734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7628-0D53-41EA-882E-CE5A8413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B32E3-331B-4F52-BB2E-706358D9D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EE6B-F75B-4095-BF99-1105ABB0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5D88D-F15E-4FE8-894A-C4AFC14A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A9E0-E2D8-4C6F-927A-DFABDCE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06659-40D6-44B0-AE33-C6F9A3443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73096-D501-4110-8844-38FB2B2C5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67A0-0868-49CB-BD4C-F6E879FD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37C9C-956C-4F4E-842B-B059CE3F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AD40-A593-401D-A710-BF5BD308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1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9373-4993-4899-9677-42FBB606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EC83-1573-4A06-9B95-9B235569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BBB4-F5C4-4193-ABD7-9F38E862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55CC-649E-482B-9BE0-898D0559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880E-4E28-478A-8D11-45815919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DA39-1946-4852-BE18-3B3B5C8F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A5EBD-4A1F-4337-B0F6-B67ABAA8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87DE-CFD9-4FBE-9E5F-B5C9FDF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ED25-7BFA-4101-97F2-8B5E116B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5E45-7CDC-4ABE-98FA-25BF16F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F854-015D-4172-9BC5-63D9D173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5CD4-B7B3-4B86-910B-DB0C144CC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D491-BD4C-4865-BF1B-D571F135F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626E7-A2CF-4321-BF40-DBFE48CD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84924-8C4D-408F-99BC-768D4741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84B1-CCBC-4CC5-8CFD-81DF966C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1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E91F-2DF7-49A7-9017-14D8742B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71943-26ED-45F4-9D06-11D15547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FFAB-B63A-4CEA-B93B-5E795461B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EB07B-9353-48FC-8085-2A9BE7FAE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896F-DC6E-4525-9B53-596985EE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3642A-7B1A-4F5F-9CF7-F85CC139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3FE61-8931-4796-8CA4-3EC3C8E4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1D368-C181-43EE-AABC-34BE9D20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6BF4-97C0-40F9-B1BC-BA619ABD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CA07F-775F-49E7-8A7D-5EE718D4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44C4D-D60A-40DD-894A-F29921FE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5FF7-0933-4BEC-A509-01B9C44A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B4AB4-3594-4C3E-BA78-E026DE45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91EE5-293A-40BA-9CF5-290AA57A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7D8-CCD2-4237-A419-05F8E332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6E67-F1FD-44E4-B282-F2046410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5E5D-CC90-4207-BB21-D3BE5E1C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B5EBF-7D74-43DA-A0CB-E50B52474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9A65-3707-4347-97ED-7D20DC44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E2552-EBC3-40BA-A575-F8B41AE0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6288-B9AB-4A0D-B4C3-311248EF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F4E5-446A-45E9-8DF7-F165A6E2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FAC1-35B7-4548-9F38-8453476D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C104-4A83-48E6-96FB-7B0A4E72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B52BA-E368-421D-A231-7E4487BC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63B02-0CD3-4FF8-93F5-F800F0AC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1E4B9-9EE1-48C5-ACF6-FB079526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B6A5A-35D4-4081-8041-EB4BBE3E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5FE82-D35D-42EE-81F4-6E255BAE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3BD3-CB53-40DD-9A7E-DF21D2D0A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7CDB3-A0F0-4CD4-9865-AD218F944381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057DE-18C2-4814-8554-D9DD6A5FB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2455-B85C-45CA-90D2-B32BAA726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3D97-F4E5-431E-8936-D46529DC1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40C4FF8-4AA9-42F4-9183-1C7BDD377673}"/>
              </a:ext>
            </a:extLst>
          </p:cNvPr>
          <p:cNvSpPr txBox="1"/>
          <p:nvPr/>
        </p:nvSpPr>
        <p:spPr>
          <a:xfrm>
            <a:off x="144527" y="135242"/>
            <a:ext cx="5752933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Cynthia</a:t>
            </a:r>
          </a:p>
          <a:p>
            <a:r>
              <a:rPr lang="en-US" sz="1200" b="1" dirty="0"/>
              <a:t>Type: </a:t>
            </a:r>
            <a:r>
              <a:rPr lang="en-US" sz="1200" dirty="0"/>
              <a:t>Veteran</a:t>
            </a:r>
          </a:p>
          <a:p>
            <a:r>
              <a:rPr lang="en-US" sz="1200" b="1" dirty="0"/>
              <a:t>Service Era: </a:t>
            </a:r>
            <a:r>
              <a:rPr lang="en-US" sz="1200" dirty="0"/>
              <a:t>Post 9/11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N/A</a:t>
            </a:r>
          </a:p>
          <a:p>
            <a:r>
              <a:rPr lang="en-US" sz="1200" b="1" dirty="0"/>
              <a:t>Patient Condition(s): </a:t>
            </a:r>
            <a:r>
              <a:rPr lang="en-US" sz="1200" dirty="0"/>
              <a:t>Diabetes, Hypertension, and Respiratory,</a:t>
            </a:r>
          </a:p>
          <a:p>
            <a:r>
              <a:rPr lang="en-US" sz="1200" dirty="0"/>
              <a:t>Neurological, &amp; Autoimmune Symptoms</a:t>
            </a:r>
          </a:p>
          <a:p>
            <a:endParaRPr lang="en-US" sz="1200" b="1" dirty="0"/>
          </a:p>
          <a:p>
            <a:r>
              <a:rPr lang="en-US" sz="1200" b="1" dirty="0"/>
              <a:t>Source: </a:t>
            </a:r>
            <a:r>
              <a:rPr lang="en-US" sz="1200" dirty="0"/>
              <a:t>Human Factors Engineering (HFE), Office of Health</a:t>
            </a:r>
          </a:p>
          <a:p>
            <a:r>
              <a:rPr lang="en-US" sz="1200" dirty="0"/>
              <a:t>Informatics, Veterans Health Administration</a:t>
            </a:r>
          </a:p>
          <a:p>
            <a:r>
              <a:rPr lang="en-US" sz="1200" dirty="0"/>
              <a:t> </a:t>
            </a:r>
          </a:p>
          <a:p>
            <a:r>
              <a:rPr lang="en-US" sz="1200" u="sng" dirty="0">
                <a:solidFill>
                  <a:srgbClr val="C00000"/>
                </a:solidFill>
              </a:rPr>
              <a:t>Open Persona</a:t>
            </a:r>
            <a:endParaRPr lang="en-US" sz="1200" dirty="0"/>
          </a:p>
        </p:txBody>
      </p:sp>
      <p:pic>
        <p:nvPicPr>
          <p:cNvPr id="30" name="Picture 29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2F818CB-EE11-429A-BF23-571A1D20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98" y="231009"/>
            <a:ext cx="1337731" cy="13377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E26CA4-B8AC-4643-84FF-BAEA7B0D05CB}"/>
              </a:ext>
            </a:extLst>
          </p:cNvPr>
          <p:cNvSpPr txBox="1"/>
          <p:nvPr/>
        </p:nvSpPr>
        <p:spPr>
          <a:xfrm>
            <a:off x="144529" y="2662444"/>
            <a:ext cx="5752931" cy="2154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Debra</a:t>
            </a:r>
          </a:p>
          <a:p>
            <a:r>
              <a:rPr lang="en-US" sz="1200" b="1" dirty="0"/>
              <a:t>Type: </a:t>
            </a:r>
            <a:r>
              <a:rPr lang="en-US" sz="1200" dirty="0"/>
              <a:t>Clinician</a:t>
            </a:r>
            <a:endParaRPr lang="en-US" sz="1200" dirty="0">
              <a:highlight>
                <a:srgbClr val="FFFF00"/>
              </a:highlight>
            </a:endParaRPr>
          </a:p>
          <a:p>
            <a:r>
              <a:rPr lang="en-US" sz="1200" b="1" dirty="0"/>
              <a:t>Occupation/Specialty: </a:t>
            </a:r>
            <a:r>
              <a:rPr lang="en-US" sz="1200" dirty="0"/>
              <a:t>MD, FACG - Gastroenterologist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Early Adopter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/>
              <a:t>Source: </a:t>
            </a:r>
            <a:r>
              <a:rPr lang="en-US" sz="1200" dirty="0"/>
              <a:t>Human Factors Engineering (HFE), Office of Health</a:t>
            </a:r>
          </a:p>
          <a:p>
            <a:r>
              <a:rPr lang="en-US" sz="1200" dirty="0"/>
              <a:t>Informatics, Veterans Health Administration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rgbClr val="C00000"/>
                </a:solidFill>
              </a:rPr>
              <a:t>Open Persona</a:t>
            </a:r>
          </a:p>
          <a:p>
            <a:endParaRPr lang="en-US" dirty="0"/>
          </a:p>
        </p:txBody>
      </p:sp>
      <p:pic>
        <p:nvPicPr>
          <p:cNvPr id="33" name="Picture 32" descr="A person wearing a blue hat&#10;&#10;Description automatically generated">
            <a:extLst>
              <a:ext uri="{FF2B5EF4-FFF2-40B4-BE49-F238E27FC236}">
                <a16:creationId xmlns:a16="http://schemas.microsoft.com/office/drawing/2014/main" id="{4C238506-8C63-44BB-976F-0AB822A996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"/>
          <a:stretch/>
        </p:blipFill>
        <p:spPr>
          <a:xfrm>
            <a:off x="4400798" y="2760134"/>
            <a:ext cx="1337732" cy="1337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34843E-5B38-40AF-B816-BB315450C5BF}"/>
              </a:ext>
            </a:extLst>
          </p:cNvPr>
          <p:cNvSpPr txBox="1"/>
          <p:nvPr/>
        </p:nvSpPr>
        <p:spPr>
          <a:xfrm>
            <a:off x="6240527" y="135242"/>
            <a:ext cx="5752932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Anna</a:t>
            </a:r>
          </a:p>
          <a:p>
            <a:r>
              <a:rPr lang="en-US" sz="1200" b="1" dirty="0"/>
              <a:t>Type: </a:t>
            </a:r>
            <a:r>
              <a:rPr lang="en-US" sz="1200" dirty="0"/>
              <a:t>Caregiver - Family Member</a:t>
            </a:r>
          </a:p>
          <a:p>
            <a:r>
              <a:rPr lang="en-US" sz="1200" b="1" dirty="0"/>
              <a:t>Service Era: </a:t>
            </a:r>
            <a:r>
              <a:rPr lang="en-US" sz="1200" dirty="0"/>
              <a:t>Post 9/11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Early Adopter</a:t>
            </a:r>
          </a:p>
          <a:p>
            <a:r>
              <a:rPr lang="en-US" sz="1200" b="1" dirty="0"/>
              <a:t>Patient Condition(s): </a:t>
            </a:r>
            <a:r>
              <a:rPr lang="en-US" sz="1200" dirty="0"/>
              <a:t>Traumatic Brain Injury (TBI)</a:t>
            </a:r>
          </a:p>
          <a:p>
            <a:endParaRPr lang="en-US" sz="1200" dirty="0"/>
          </a:p>
          <a:p>
            <a:r>
              <a:rPr lang="en-US" sz="1200" b="1" dirty="0"/>
              <a:t>Source: </a:t>
            </a:r>
            <a:r>
              <a:rPr lang="en-US" sz="1200" dirty="0"/>
              <a:t>Enterprise Veterans Self Service (EVSS),</a:t>
            </a:r>
          </a:p>
          <a:p>
            <a:r>
              <a:rPr lang="en-US" sz="1200" dirty="0"/>
              <a:t>US Department of Veterans Affairs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rgbClr val="C00000"/>
                </a:solidFill>
              </a:rPr>
              <a:t>Open Persona</a:t>
            </a:r>
          </a:p>
          <a:p>
            <a:endParaRPr lang="en-US" sz="1200" u="sng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2492F-0D71-4076-9382-8609D8743958}"/>
              </a:ext>
            </a:extLst>
          </p:cNvPr>
          <p:cNvSpPr txBox="1"/>
          <p:nvPr/>
        </p:nvSpPr>
        <p:spPr>
          <a:xfrm>
            <a:off x="6240527" y="2662444"/>
            <a:ext cx="5752931" cy="2154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Kristen</a:t>
            </a:r>
          </a:p>
          <a:p>
            <a:r>
              <a:rPr lang="en-US" sz="1200" b="1" dirty="0"/>
              <a:t>Type: </a:t>
            </a:r>
            <a:r>
              <a:rPr lang="en-US" sz="1200" dirty="0"/>
              <a:t>VA Staff</a:t>
            </a:r>
            <a:endParaRPr lang="en-US" sz="1200" dirty="0">
              <a:highlight>
                <a:srgbClr val="FFFF00"/>
              </a:highlight>
            </a:endParaRPr>
          </a:p>
          <a:p>
            <a:r>
              <a:rPr lang="en-US" sz="1200" b="1" dirty="0"/>
              <a:t>Occupation/Specialty: </a:t>
            </a:r>
            <a:r>
              <a:rPr lang="en-US" sz="1200" dirty="0"/>
              <a:t>Quality, Safety, Value Analyst</a:t>
            </a:r>
          </a:p>
          <a:p>
            <a:r>
              <a:rPr lang="en-US" sz="1200" b="1" dirty="0"/>
              <a:t>Technology Adoption: </a:t>
            </a:r>
            <a:r>
              <a:rPr lang="en-US" sz="1200" dirty="0"/>
              <a:t>Mainstream Adopter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/>
              <a:t>Source: </a:t>
            </a:r>
            <a:r>
              <a:rPr lang="en-US" sz="1200" dirty="0"/>
              <a:t>Human Factors Engineering (HFE), Office of Health</a:t>
            </a:r>
          </a:p>
          <a:p>
            <a:r>
              <a:rPr lang="en-US" sz="1200" dirty="0"/>
              <a:t>Informatics, Veterans Health Administration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rgbClr val="C00000"/>
                </a:solidFill>
              </a:rPr>
              <a:t>Open Persona</a:t>
            </a:r>
          </a:p>
          <a:p>
            <a:endParaRPr lang="en-US" dirty="0"/>
          </a:p>
        </p:txBody>
      </p:sp>
      <p:pic>
        <p:nvPicPr>
          <p:cNvPr id="5" name="Picture 4" descr="A picture containing person, cellphone, woman, phone&#10;&#10;Description automatically generated">
            <a:extLst>
              <a:ext uri="{FF2B5EF4-FFF2-40B4-BE49-F238E27FC236}">
                <a16:creationId xmlns:a16="http://schemas.microsoft.com/office/drawing/2014/main" id="{23EF768F-F8F7-4E7E-9B3C-74F50A94FF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8"/>
          <a:stretch/>
        </p:blipFill>
        <p:spPr>
          <a:xfrm>
            <a:off x="10504728" y="2760135"/>
            <a:ext cx="1337731" cy="1337731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65A358C-5B8C-4B34-86FA-472469DC24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/>
          <a:stretch/>
        </p:blipFill>
        <p:spPr>
          <a:xfrm>
            <a:off x="10504728" y="229440"/>
            <a:ext cx="1337732" cy="13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1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171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Gajewski</dc:creator>
  <cp:lastModifiedBy>Dan Gajewski</cp:lastModifiedBy>
  <cp:revision>19</cp:revision>
  <dcterms:created xsi:type="dcterms:W3CDTF">2020-02-12T17:27:17Z</dcterms:created>
  <dcterms:modified xsi:type="dcterms:W3CDTF">2020-02-14T16:23:50Z</dcterms:modified>
</cp:coreProperties>
</file>