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689-C709-4A92-B0CE-CF384885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D1948-991F-4FD9-ACE7-CF57619E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99EE-6D3A-454A-B0A7-C56E8E70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689B-9EBB-447F-9E0C-5F30283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CAF5F-81AF-4A7B-9997-704DA32F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3DE3-C1E7-4089-83B7-A0429E67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ADE6-B6BA-4DED-AB63-DAA50CC83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DEE0-6273-420A-AE09-066ED303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5604-1FD0-4E2A-8848-A9AE31CE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94A2-3496-4CF3-9C0C-FAD4A17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CDBE1-93CC-4FA8-ABDD-EC228115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1E84E-3872-41C1-9C79-0710B22D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C83B-C65E-418D-AE7B-C0BA7933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928E-7F43-44D3-A51F-5EBF6ECD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F167-B544-4B03-B00C-891AACA2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7555-9F30-4D56-9E76-5B2AD03F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7C4A-87FB-4360-9CA1-375E417E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0304-D4C4-43E6-BB95-BF18CE3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3863-2020-4D47-ACED-C239D8B0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554-734D-4EDC-8A2F-1758409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C46E-CAD9-4686-83F7-1DDCD5B4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4039F-D7D3-4F94-A489-1571B524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DBC8-894E-4749-8271-67663FF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CFE9-2BED-484D-91B3-CB53E8E1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DD13-8EAE-4A93-A09C-46927208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5D63-1B80-4536-8CC3-FBE18BA1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0D30-9D39-4940-BC4F-76A104F46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73607-7FB6-4B55-B5CD-9170E86F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AB47-ACF0-4221-9298-1FEBC601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E01A-E921-4C0E-A878-19DD49A1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388B-748A-4010-8E35-4BA953B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56EA-3230-4111-B622-8D8EF1E6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5891C-B5D9-4B64-859F-2D089BDB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7D53-BBE6-410E-8926-82DFE62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515FF-40D6-4C04-8CA4-D4AAF1298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1EF16-393E-461B-815D-CBAD66D29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9A2A8-1959-4ECB-A411-A52C93CD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8EDFD-215F-4349-B2FA-1DD3C5A5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D7E26-8032-47E0-AF95-BD6CB6A6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9FAB-2A37-41C2-8DA3-70ABFCE9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B5346-CBA9-4C4E-B135-2541B5F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7523-A68A-4C95-9967-BEDF8A9E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85F6-8A05-4745-BAA9-8B012E54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3C229-4029-46E2-9E53-86AC5FB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C9FE-A94F-4A13-8925-F14BFB2D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7B85-5C83-4029-8FDD-C0BB31A7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4FCB-69B8-4F1F-8394-B98B772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B111-9201-4E5C-954F-7098AB34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1EDD3-C094-4EB1-BC7F-623C84F0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E5C3-2A82-4F8A-B84D-26BBEAB0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BF49-827B-4756-AD5C-515CE6D6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DFA7-EC76-48B5-AAD9-DE6B2DF2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3E19-55A2-4015-AB5E-D5B76861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B7C2A-1589-40B7-BB6B-E3C9A7E2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23FE2-498F-40A5-944C-387638ECA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5E58-581A-4F78-B487-C6A98DC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96B9E-FD68-4575-B2E8-20FB1E3D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E3D8-A64C-440F-8394-B3578F3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5293E-ECEC-438F-96E8-0E97878E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B5CD2-FA60-454E-9BFF-20B845C7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C18C-8D09-413F-AF16-1633D752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B380-CC42-4C5E-8024-60FC533842AE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929D-4D1B-4937-ADF1-49B3F06D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6594-8D45-4EC0-A722-681DC85A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8E07-08FB-41B2-ABC2-B538CFBB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21CED83-A504-4F60-B9E5-7B394AAC8465}"/>
              </a:ext>
            </a:extLst>
          </p:cNvPr>
          <p:cNvSpPr txBox="1"/>
          <p:nvPr/>
        </p:nvSpPr>
        <p:spPr>
          <a:xfrm>
            <a:off x="146743" y="313839"/>
            <a:ext cx="1444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FRAME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33AB34-A41D-4155-82D8-8454D59A72CA}"/>
              </a:ext>
            </a:extLst>
          </p:cNvPr>
          <p:cNvGrpSpPr/>
          <p:nvPr/>
        </p:nvGrpSpPr>
        <p:grpSpPr>
          <a:xfrm>
            <a:off x="139456" y="1292555"/>
            <a:ext cx="1444563" cy="1430423"/>
            <a:chOff x="154028" y="1259866"/>
            <a:chExt cx="1444563" cy="1430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A0CD7C-AA8F-4019-BDDE-706D2D9CBC66}"/>
                </a:ext>
              </a:extLst>
            </p:cNvPr>
            <p:cNvSpPr txBox="1"/>
            <p:nvPr/>
          </p:nvSpPr>
          <p:spPr>
            <a:xfrm>
              <a:off x="154028" y="1736182"/>
              <a:ext cx="144456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Understand 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context of use 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Specify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 user requirements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40FDDD-E356-443D-876A-BA647F83EFE4}"/>
                </a:ext>
              </a:extLst>
            </p:cNvPr>
            <p:cNvSpPr txBox="1"/>
            <p:nvPr/>
          </p:nvSpPr>
          <p:spPr>
            <a:xfrm>
              <a:off x="154028" y="1259866"/>
              <a:ext cx="14445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DISCOVER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5E07EF-D869-471D-A932-9D5CF52E02B1}"/>
              </a:ext>
            </a:extLst>
          </p:cNvPr>
          <p:cNvSpPr txBox="1"/>
          <p:nvPr/>
        </p:nvSpPr>
        <p:spPr>
          <a:xfrm>
            <a:off x="146743" y="5596222"/>
            <a:ext cx="14372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DELIVER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9F79BF-0364-4979-B974-F02861B27CDE}"/>
              </a:ext>
            </a:extLst>
          </p:cNvPr>
          <p:cNvGrpSpPr/>
          <p:nvPr/>
        </p:nvGrpSpPr>
        <p:grpSpPr>
          <a:xfrm>
            <a:off x="146741" y="3241608"/>
            <a:ext cx="1437279" cy="1654183"/>
            <a:chOff x="154028" y="2807555"/>
            <a:chExt cx="1437279" cy="16541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15C3CB-E7AC-4855-B2D6-CE2C778EF3AF}"/>
                </a:ext>
              </a:extLst>
            </p:cNvPr>
            <p:cNvSpPr txBox="1"/>
            <p:nvPr/>
          </p:nvSpPr>
          <p:spPr>
            <a:xfrm>
              <a:off x="154028" y="2807555"/>
              <a:ext cx="143727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</a:rPr>
                <a:t>DESIGN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DF5CE-4422-4DC0-859E-A05CEDA908DA}"/>
                </a:ext>
              </a:extLst>
            </p:cNvPr>
            <p:cNvSpPr txBox="1"/>
            <p:nvPr/>
          </p:nvSpPr>
          <p:spPr>
            <a:xfrm>
              <a:off x="154029" y="3292187"/>
              <a:ext cx="1437278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Produce</a:t>
              </a:r>
              <a:r>
                <a:rPr lang="en-US" sz="1400" dirty="0">
                  <a:solidFill>
                    <a:srgbClr val="C00000"/>
                  </a:solidFill>
                </a:rPr>
                <a:t> design solutions </a:t>
              </a:r>
              <a:r>
                <a:rPr lang="en-US" sz="1400" b="1" dirty="0">
                  <a:solidFill>
                    <a:srgbClr val="7030A0"/>
                  </a:solidFill>
                </a:rPr>
                <a:t>Evaluate</a:t>
              </a:r>
              <a:r>
                <a:rPr lang="en-US" sz="1400" dirty="0">
                  <a:solidFill>
                    <a:srgbClr val="7030A0"/>
                  </a:solidFill>
                </a:rPr>
                <a:t> (and ultimately validate)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4E864E-C950-469D-BFCF-9D1F3EC6248C}"/>
              </a:ext>
            </a:extLst>
          </p:cNvPr>
          <p:cNvSpPr txBox="1"/>
          <p:nvPr/>
        </p:nvSpPr>
        <p:spPr>
          <a:xfrm>
            <a:off x="3349951" y="2514273"/>
            <a:ext cx="823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 Cognitive Task Analysis (PRO) </a:t>
            </a:r>
            <a:r>
              <a:rPr lang="en-US" dirty="0">
                <a:solidFill>
                  <a:srgbClr val="0070C0"/>
                </a:solidFill>
              </a:rPr>
              <a:t>DISCOVER (Specify), DESIGN (Evaluate)</a:t>
            </a:r>
            <a:endParaRPr lang="en-US" dirty="0"/>
          </a:p>
          <a:p>
            <a:r>
              <a:rPr lang="en-US" sz="1000" dirty="0"/>
              <a:t>Cognitive Task Analysis (CTA) involves the use of a technique or set of methods to identify, describe and determine the cognitive skills, knowledge &amp; strategies needed for the proficient performance of a particular task or set of tasks that are highly covert, dynamic, and involve decision-making &amp; judgement.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219D8-9555-4CA7-BA66-651C496B961A}"/>
              </a:ext>
            </a:extLst>
          </p:cNvPr>
          <p:cNvSpPr txBox="1"/>
          <p:nvPr/>
        </p:nvSpPr>
        <p:spPr>
          <a:xfrm>
            <a:off x="4722057" y="1812607"/>
            <a:ext cx="722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 Sorting (DIY) </a:t>
            </a:r>
            <a:r>
              <a:rPr lang="en-US" dirty="0">
                <a:solidFill>
                  <a:srgbClr val="0070C0"/>
                </a:solidFill>
              </a:rPr>
              <a:t>DISCOVER (Specify), DESIGN</a:t>
            </a:r>
            <a:endParaRPr lang="en-US" dirty="0"/>
          </a:p>
          <a:p>
            <a:r>
              <a:rPr lang="en-US" sz="1000" dirty="0"/>
              <a:t>Asking users to group potential content, tools or features is useful for developing information architectures and site navigation.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82437-9CDB-4225-BA7F-0AC00D8ABD0C}"/>
              </a:ext>
            </a:extLst>
          </p:cNvPr>
          <p:cNvSpPr txBox="1"/>
          <p:nvPr/>
        </p:nvSpPr>
        <p:spPr>
          <a:xfrm>
            <a:off x="2939753" y="4588142"/>
            <a:ext cx="7836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Moderated Usability Tests (PRO) </a:t>
            </a:r>
            <a:r>
              <a:rPr lang="en-US" dirty="0">
                <a:solidFill>
                  <a:srgbClr val="0070C0"/>
                </a:solidFill>
              </a:rPr>
              <a:t>DESIGN (Evaluate)</a:t>
            </a:r>
            <a:endParaRPr lang="en-US" dirty="0"/>
          </a:p>
          <a:p>
            <a:r>
              <a:rPr lang="en-US" sz="1000" dirty="0"/>
              <a:t>Usability testing is a method in which representative users are recruited to participate in an evaluation of a system’s user interface to assess the degree to which the system meets usability objectives. These objectives typically relate to the system’s usefulness, efficiency, effectiveness, and user satisfaction.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54E5A-4B26-4876-8F43-AEBE0F89C4DA}"/>
              </a:ext>
            </a:extLst>
          </p:cNvPr>
          <p:cNvSpPr txBox="1"/>
          <p:nvPr/>
        </p:nvSpPr>
        <p:spPr>
          <a:xfrm>
            <a:off x="3093275" y="5719333"/>
            <a:ext cx="65720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Design Audit (DIY) </a:t>
            </a:r>
            <a:r>
              <a:rPr lang="en-US" dirty="0">
                <a:solidFill>
                  <a:srgbClr val="0070C0"/>
                </a:solidFill>
              </a:rPr>
              <a:t>DESIGN (Evaluate)</a:t>
            </a:r>
            <a:endParaRPr lang="en-US" dirty="0"/>
          </a:p>
          <a:p>
            <a:r>
              <a:rPr lang="en-US" sz="1000" dirty="0"/>
              <a:t>Assesses a user interface for compliance to an allocation Style Guide or a UI design guidelines (such as the iOS Human Interface Standards for mobile devices).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56C3D-14D0-4A5A-A2D2-83F9380068D5}"/>
              </a:ext>
            </a:extLst>
          </p:cNvPr>
          <p:cNvSpPr txBox="1"/>
          <p:nvPr/>
        </p:nvSpPr>
        <p:spPr>
          <a:xfrm>
            <a:off x="3882180" y="206118"/>
            <a:ext cx="59516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Interview (DIY) </a:t>
            </a:r>
            <a:r>
              <a:rPr lang="en-US" dirty="0">
                <a:solidFill>
                  <a:srgbClr val="0070C0"/>
                </a:solidFill>
              </a:rPr>
              <a:t>FRAME, DISCOVER (Understand, Specify)</a:t>
            </a:r>
          </a:p>
          <a:p>
            <a:r>
              <a:rPr lang="en-US" sz="1000" dirty="0"/>
              <a:t>Conducted in person or over a phone to collect in-depth information about user needs, experiences, and opinions.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2D42-123E-435C-9829-CCA236E92475}"/>
              </a:ext>
            </a:extLst>
          </p:cNvPr>
          <p:cNvSpPr txBox="1"/>
          <p:nvPr/>
        </p:nvSpPr>
        <p:spPr>
          <a:xfrm>
            <a:off x="4722057" y="1030945"/>
            <a:ext cx="7122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Modeling (DIY) </a:t>
            </a:r>
            <a:r>
              <a:rPr lang="en-US" dirty="0">
                <a:solidFill>
                  <a:srgbClr val="0070C0"/>
                </a:solidFill>
              </a:rPr>
              <a:t>DESIGN (Produce)</a:t>
            </a:r>
            <a:endParaRPr lang="en-US" dirty="0"/>
          </a:p>
          <a:p>
            <a:r>
              <a:rPr lang="en-US" sz="1000" dirty="0"/>
              <a:t>Methods used to represent a proposed user interface in visual terms so that alternatives can be evaluated.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0A3FE-E5AF-4B72-8F85-A78424888DD3}"/>
              </a:ext>
            </a:extLst>
          </p:cNvPr>
          <p:cNvSpPr txBox="1"/>
          <p:nvPr/>
        </p:nvSpPr>
        <p:spPr>
          <a:xfrm>
            <a:off x="3178733" y="3705264"/>
            <a:ext cx="7674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Heuristic Evaluation (DIY, PRO) </a:t>
            </a:r>
            <a:r>
              <a:rPr lang="en-US" dirty="0">
                <a:solidFill>
                  <a:srgbClr val="0070C0"/>
                </a:solidFill>
              </a:rPr>
              <a:t>DESIGN (Evaluate)</a:t>
            </a:r>
            <a:endParaRPr lang="en-US" dirty="0"/>
          </a:p>
          <a:p>
            <a:r>
              <a:rPr lang="en-US" sz="1000" dirty="0"/>
              <a:t>One or more reviewers, preferably experts, compare a software, documentation, or hardware product to a list of design principles.</a:t>
            </a:r>
          </a:p>
        </p:txBody>
      </p:sp>
    </p:spTree>
    <p:extLst>
      <p:ext uri="{BB962C8B-B14F-4D97-AF65-F5344CB8AC3E}">
        <p14:creationId xmlns:p14="http://schemas.microsoft.com/office/powerpoint/2010/main" val="23215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678CC-2090-45C9-A30F-D9A5DFF3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4B178-ADE9-46AE-A07C-2D54B6AD6B6E}"/>
              </a:ext>
            </a:extLst>
          </p:cNvPr>
          <p:cNvSpPr txBox="1"/>
          <p:nvPr/>
        </p:nvSpPr>
        <p:spPr>
          <a:xfrm>
            <a:off x="0" y="11971"/>
            <a:ext cx="3856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See ISO Process Model.ppt in “UXG Content Related” folder</a:t>
            </a:r>
          </a:p>
        </p:txBody>
      </p:sp>
    </p:spTree>
    <p:extLst>
      <p:ext uri="{BB962C8B-B14F-4D97-AF65-F5344CB8AC3E}">
        <p14:creationId xmlns:p14="http://schemas.microsoft.com/office/powerpoint/2010/main" val="250964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326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Dan Gajewski</cp:lastModifiedBy>
  <cp:revision>41</cp:revision>
  <dcterms:created xsi:type="dcterms:W3CDTF">2020-02-04T12:09:45Z</dcterms:created>
  <dcterms:modified xsi:type="dcterms:W3CDTF">2020-02-18T13:14:08Z</dcterms:modified>
</cp:coreProperties>
</file>