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2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>
        <p:scale>
          <a:sx n="80" d="100"/>
          <a:sy n="80" d="100"/>
        </p:scale>
        <p:origin x="4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409-84B7-4BA3-A309-DB175CE5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06FF-0EBD-445A-8837-80B87839F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67B7-3E76-4F53-BD30-9773F6F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198E-7A4B-4069-88D1-B8A628E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5038-1633-465C-A4A6-B2A5085D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CA16-B403-4DB9-ADD6-A3737DA9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EDE0-980A-425A-9679-B4A8EF33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C07-11C2-4DFD-A828-D1133731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24B5-0377-4C49-A33A-B0E248EA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182E-CA69-444E-A42E-870788EF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E07C-6314-4AA6-BB9E-CA25DF46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A4A97-C860-4693-B147-8DE7FA26B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B286-6979-44B2-82AE-A2F82CD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4904-D449-4B46-9D9B-76270406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6146-6A94-46AD-92C4-1B2AA3B4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2627-42F5-4F25-A9B6-E83246DE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AC88-5A09-4D5F-8CDC-3F19D93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BC36-9E39-47C9-9B26-FDC47D1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033C-9789-4A3B-84DC-F2499C67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12A4-20ED-4915-BDCA-E2F76B2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EDD9-A2D8-4A52-99E1-9F2E787F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D1F63-4FA8-483C-98CF-7950A9C1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8EE3-215A-4576-9E0E-FB98838C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E688-A9D2-4AC2-BA0C-A637CFFC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153A-313B-4F11-9887-D2C46FD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E37-7492-47F8-83B9-D8F7BAB2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872D-807E-49AF-8529-ECCE2EA1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DBC0-DC38-468C-B782-4969FA2A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65D4-294E-4367-884A-6359A83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2F175-1C48-4B2F-80BE-FBC2417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9522-817F-4712-8E86-BA4C0CA2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C6EF-4E5C-4F2E-A444-B3C86679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259-6242-4F25-ABE8-5453843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870D-FBC9-4E9D-86B1-90A8DCF8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5E600-49FA-430B-8E4C-2E7F4FCD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2F4C-FC6B-4516-B46E-8EA30AA8C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42DCE-CDB6-48A5-B5DC-0D1BD67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F7F77-0532-4896-BF37-DC0EB12E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47E1B-A32B-4875-A212-8AF0F222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72A-D05B-4C0C-8566-3E70D7A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EFCCB-D193-4269-A0DE-A599D8A3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8CD85-7411-4A57-931A-656B212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33D2-23B6-46FF-BCF4-3CF435E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A99E1-7EF4-44CB-8EE5-8FED5CBF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E28D5-E912-4751-A97B-A6392CE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8BC6-D52F-43AE-8261-7DD2A90D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BBBD-7766-4FCA-B3A9-D30EDD5B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52C5-2B1A-4728-BF3E-7D4F48B9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4DA2-8B7E-43AC-8CB2-3E28C0FF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0F6C-BAAA-4CE2-9C60-7DB7FC13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9973A-9171-457F-B8A5-DF2AFC4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6A3F-8B6E-45E7-B749-7DD350D7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A2F0-DC53-4A49-9076-1F7A4F5B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45256-58D0-4C7B-A5D7-12D0D3D8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AA5D9-1FFE-47F8-B423-3A233A05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DE3E-6C5F-4B3B-878A-8687BFA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2D29-1C39-474A-990F-A234451A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21D6-72DF-4E50-B139-1036F1DA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A6E91-52B5-412A-9E7D-2FC4D6E0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3E8B-4A97-4FA8-8472-40529F3E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042B-BF06-4C4F-A992-8D779115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7F6A-0538-433A-9DA7-C823D0A7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537-6367-4A38-B87A-093523BBF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VETERAN’S SERVICE ERA</a:t>
            </a:r>
          </a:p>
          <a:p>
            <a:endParaRPr lang="en-US" sz="1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Post-911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        Vietnam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r>
              <a:rPr lang="en-US" sz="1000" dirty="0"/>
              <a:t>          Mainstream</a:t>
            </a:r>
          </a:p>
          <a:p>
            <a:endParaRPr lang="en-US" sz="1000" dirty="0"/>
          </a:p>
          <a:p>
            <a:r>
              <a:rPr lang="en-US" sz="1000" dirty="0"/>
              <a:t>          Early Adopter</a:t>
            </a:r>
          </a:p>
          <a:p>
            <a:endParaRPr lang="en-US" sz="1000" dirty="0"/>
          </a:p>
          <a:p>
            <a:r>
              <a:rPr lang="en-US" sz="1000" dirty="0"/>
              <a:t>          Late Adopter</a:t>
            </a:r>
          </a:p>
          <a:p>
            <a:endParaRPr lang="en-US" sz="1000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374969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06432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30D3-087E-4EF1-9B94-3002E9009024}"/>
              </a:ext>
            </a:extLst>
          </p:cNvPr>
          <p:cNvSpPr/>
          <p:nvPr/>
        </p:nvSpPr>
        <p:spPr>
          <a:xfrm>
            <a:off x="385303" y="437158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545090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88B58-28C0-4980-990D-A4198D6CF680}"/>
              </a:ext>
            </a:extLst>
          </p:cNvPr>
          <p:cNvSpPr/>
          <p:nvPr/>
        </p:nvSpPr>
        <p:spPr>
          <a:xfrm>
            <a:off x="385303" y="576553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607279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2143147" y="338030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FC42C-8E05-4482-AAD9-9A5DC6CC6AC6}"/>
              </a:ext>
            </a:extLst>
          </p:cNvPr>
          <p:cNvSpPr txBox="1"/>
          <p:nvPr/>
        </p:nvSpPr>
        <p:spPr>
          <a:xfrm>
            <a:off x="6240527" y="135242"/>
            <a:ext cx="5752932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Anna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Caregiver - Family Member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Traumatic Brain Injury (TBI)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endParaRPr lang="en-US" sz="1200" dirty="0"/>
          </a:p>
          <a:p>
            <a:r>
              <a:rPr lang="en-US" sz="1200" b="1" dirty="0"/>
              <a:t>Source: </a:t>
            </a:r>
            <a:r>
              <a:rPr lang="en-US" sz="1200" dirty="0"/>
              <a:t>Enterprise Veterans Self Service (EVSS), US Department of Veterans Affairs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u="sng" dirty="0">
              <a:solidFill>
                <a:srgbClr val="C00000"/>
              </a:solidFill>
            </a:endParaRPr>
          </a:p>
        </p:txBody>
      </p:sp>
      <p:pic>
        <p:nvPicPr>
          <p:cNvPr id="34" name="Picture 3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1B99541-A827-4207-8020-AEB9CC68B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/>
          <a:stretch/>
        </p:blipFill>
        <p:spPr>
          <a:xfrm>
            <a:off x="10725364" y="229441"/>
            <a:ext cx="1117095" cy="11169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419133F-6ABE-470F-9DD2-11AE7286C06A}"/>
              </a:ext>
            </a:extLst>
          </p:cNvPr>
          <p:cNvSpPr txBox="1"/>
          <p:nvPr/>
        </p:nvSpPr>
        <p:spPr>
          <a:xfrm>
            <a:off x="6240526" y="2104578"/>
            <a:ext cx="57529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Cynthia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 Informatics, Veterans Health Administration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pic>
        <p:nvPicPr>
          <p:cNvPr id="46" name="Picture 4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BE546D-C53F-489E-BE8C-8BE6579D0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14" y="2200346"/>
            <a:ext cx="1104214" cy="110421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26B05AC-003A-47AF-B518-6512B1ADA1E0}"/>
              </a:ext>
            </a:extLst>
          </p:cNvPr>
          <p:cNvSpPr txBox="1"/>
          <p:nvPr/>
        </p:nvSpPr>
        <p:spPr>
          <a:xfrm>
            <a:off x="6240528" y="4432996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Debra, MD, FACG</a:t>
            </a:r>
          </a:p>
          <a:p>
            <a:r>
              <a:rPr lang="en-US" sz="1200" b="1" dirty="0"/>
              <a:t>Role:  </a:t>
            </a:r>
            <a:r>
              <a:rPr lang="en-US" sz="1200" dirty="0"/>
              <a:t>VA Clinician - Gastroenterologist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dirty="0"/>
          </a:p>
        </p:txBody>
      </p:sp>
      <p:pic>
        <p:nvPicPr>
          <p:cNvPr id="48" name="Picture 47" descr="A person wearing a blue hat&#10;&#10;Description automatically generated">
            <a:extLst>
              <a:ext uri="{FF2B5EF4-FFF2-40B4-BE49-F238E27FC236}">
                <a16:creationId xmlns:a16="http://schemas.microsoft.com/office/drawing/2014/main" id="{C6E220A1-0B91-453D-A066-66F60BD8E9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"/>
          <a:stretch/>
        </p:blipFill>
        <p:spPr>
          <a:xfrm>
            <a:off x="10725363" y="4530686"/>
            <a:ext cx="1109165" cy="11091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A43B22-4E06-47E4-990A-B9F9E467F29E}"/>
              </a:ext>
            </a:extLst>
          </p:cNvPr>
          <p:cNvSpPr txBox="1"/>
          <p:nvPr/>
        </p:nvSpPr>
        <p:spPr>
          <a:xfrm>
            <a:off x="6240527" y="6210289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Kristen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VA Staff - Quality, Safety, Value Analyst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</a:p>
        </p:txBody>
      </p:sp>
      <p:pic>
        <p:nvPicPr>
          <p:cNvPr id="50" name="Picture 49" descr="A picture containing person, cellphone, woman, phone&#10;&#10;Description automatically generated">
            <a:extLst>
              <a:ext uri="{FF2B5EF4-FFF2-40B4-BE49-F238E27FC236}">
                <a16:creationId xmlns:a16="http://schemas.microsoft.com/office/drawing/2014/main" id="{A1E163CD-7A98-45AB-8F73-B84177AD19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10755727" y="6307981"/>
            <a:ext cx="1086732" cy="10867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03594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3505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5086806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26424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15880A-B699-4D71-A1CC-7868387CD0BD}"/>
              </a:ext>
            </a:extLst>
          </p:cNvPr>
          <p:cNvSpPr txBox="1"/>
          <p:nvPr/>
        </p:nvSpPr>
        <p:spPr>
          <a:xfrm>
            <a:off x="2608989" y="1626033"/>
            <a:ext cx="32730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Default open/close per category?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Dependent checkboxes (e.g., Service Era)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Filter values sometimes higher level than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object properties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(Sub)Categories of filters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open/close filter module?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>
                <a:solidFill>
                  <a:srgbClr val="FF0000"/>
                </a:solidFill>
              </a:rPr>
              <a:t>Radiobuttons</a:t>
            </a:r>
            <a:r>
              <a:rPr lang="en-US" sz="1200" dirty="0">
                <a:solidFill>
                  <a:srgbClr val="FF0000"/>
                </a:solidFill>
              </a:rPr>
              <a:t> vs. checkboxes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Strength of Evidence?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Boolean 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07F822-670B-4AE2-B783-E1EE81060D31}"/>
              </a:ext>
            </a:extLst>
          </p:cNvPr>
          <p:cNvSpPr txBox="1"/>
          <p:nvPr/>
        </p:nvSpPr>
        <p:spPr>
          <a:xfrm>
            <a:off x="2122362" y="274849"/>
            <a:ext cx="3939540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Filter Personas, view 1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r>
              <a:rPr lang="en-US" sz="1000" b="1" dirty="0"/>
              <a:t>VETERAN’S SERVICE ERA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Post-911</a:t>
            </a:r>
          </a:p>
          <a:p>
            <a:endParaRPr lang="en-US" sz="1000" dirty="0"/>
          </a:p>
          <a:p>
            <a:r>
              <a:rPr lang="en-US" sz="1000" dirty="0"/>
              <a:t>          Vietnam</a:t>
            </a:r>
          </a:p>
          <a:p>
            <a:endParaRPr lang="en-US" sz="1000" dirty="0"/>
          </a:p>
          <a:p>
            <a:r>
              <a:rPr lang="en-US" sz="1000" dirty="0"/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433772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49596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 rot="10800000">
            <a:off x="2143147" y="338030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9133F-6ABE-470F-9DD2-11AE7286C06A}"/>
              </a:ext>
            </a:extLst>
          </p:cNvPr>
          <p:cNvSpPr txBox="1"/>
          <p:nvPr/>
        </p:nvSpPr>
        <p:spPr>
          <a:xfrm>
            <a:off x="6240526" y="203592"/>
            <a:ext cx="57529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Cynthia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 Informatics, Veterans Health Administration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pic>
        <p:nvPicPr>
          <p:cNvPr id="46" name="Picture 4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BE546D-C53F-489E-BE8C-8BE6579D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14" y="299360"/>
            <a:ext cx="1104214" cy="110421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03594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3505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3973622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26424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3D89D-354D-46E3-B0C4-3A719D18868D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40D00-946B-428E-9EB5-3F9CA3CE011C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FC8726-E96C-485B-A704-938084E7A13A}"/>
              </a:ext>
            </a:extLst>
          </p:cNvPr>
          <p:cNvCxnSpPr>
            <a:cxnSpLocks/>
          </p:cNvCxnSpPr>
          <p:nvPr/>
        </p:nvCxnSpPr>
        <p:spPr>
          <a:xfrm>
            <a:off x="385303" y="5218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D1248-BD18-466F-A1F0-B8B8D778F396}"/>
              </a:ext>
            </a:extLst>
          </p:cNvPr>
          <p:cNvCxnSpPr>
            <a:cxnSpLocks/>
          </p:cNvCxnSpPr>
          <p:nvPr/>
        </p:nvCxnSpPr>
        <p:spPr>
          <a:xfrm flipV="1">
            <a:off x="385303" y="5250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04E34B-2F7F-471D-816D-AD2BD9F34B04}"/>
              </a:ext>
            </a:extLst>
          </p:cNvPr>
          <p:cNvSpPr/>
          <p:nvPr/>
        </p:nvSpPr>
        <p:spPr>
          <a:xfrm>
            <a:off x="378208" y="46429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838DA-AA46-498A-A2A7-81F3EDBC536B}"/>
              </a:ext>
            </a:extLst>
          </p:cNvPr>
          <p:cNvSpPr/>
          <p:nvPr/>
        </p:nvSpPr>
        <p:spPr>
          <a:xfrm>
            <a:off x="378208" y="46429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9D006E-F3CE-484A-8DF5-048D15FFE8B4}"/>
              </a:ext>
            </a:extLst>
          </p:cNvPr>
          <p:cNvCxnSpPr>
            <a:cxnSpLocks/>
          </p:cNvCxnSpPr>
          <p:nvPr/>
        </p:nvCxnSpPr>
        <p:spPr>
          <a:xfrm>
            <a:off x="378208" y="4647155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D9E619-E023-47A2-B70F-69BC02A82C1E}"/>
              </a:ext>
            </a:extLst>
          </p:cNvPr>
          <p:cNvCxnSpPr>
            <a:cxnSpLocks/>
          </p:cNvCxnSpPr>
          <p:nvPr/>
        </p:nvCxnSpPr>
        <p:spPr>
          <a:xfrm flipV="1">
            <a:off x="378208" y="4650327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DBC5B57-14AE-4E2A-9205-DC70AB9D9075}"/>
              </a:ext>
            </a:extLst>
          </p:cNvPr>
          <p:cNvSpPr txBox="1"/>
          <p:nvPr/>
        </p:nvSpPr>
        <p:spPr>
          <a:xfrm>
            <a:off x="2122362" y="274849"/>
            <a:ext cx="3939540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Filter Personas, view 2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1360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endParaRPr lang="en-US" sz="1400" dirty="0"/>
          </a:p>
          <a:p>
            <a:r>
              <a:rPr lang="en-US" sz="1000" b="1" dirty="0"/>
              <a:t>PLAN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endParaRPr lang="en-US" sz="1000" dirty="0"/>
          </a:p>
          <a:p>
            <a:r>
              <a:rPr lang="en-US" sz="1000" b="1" dirty="0"/>
              <a:t>ITERATE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b="1" dirty="0"/>
          </a:p>
          <a:p>
            <a:r>
              <a:rPr lang="en-US" sz="1000" b="1" dirty="0"/>
              <a:t>LAUNCH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Launch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550CA-1A50-4785-A4A4-C6D68A8CF91D}"/>
              </a:ext>
            </a:extLst>
          </p:cNvPr>
          <p:cNvSpPr/>
          <p:nvPr/>
        </p:nvSpPr>
        <p:spPr>
          <a:xfrm>
            <a:off x="385303" y="301851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147524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17898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209713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241176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70EF1-0D12-41B9-80B3-38B66F51C40E}"/>
              </a:ext>
            </a:extLst>
          </p:cNvPr>
          <p:cNvSpPr/>
          <p:nvPr/>
        </p:nvSpPr>
        <p:spPr>
          <a:xfrm>
            <a:off x="385303" y="8848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F07B178-4B18-4C4A-BE8E-A789E40D1C1F}"/>
              </a:ext>
            </a:extLst>
          </p:cNvPr>
          <p:cNvSpPr/>
          <p:nvPr/>
        </p:nvSpPr>
        <p:spPr>
          <a:xfrm>
            <a:off x="1466635" y="16451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D7994-ED5E-4418-B965-A01AC1A268C6}"/>
              </a:ext>
            </a:extLst>
          </p:cNvPr>
          <p:cNvSpPr txBox="1"/>
          <p:nvPr/>
        </p:nvSpPr>
        <p:spPr>
          <a:xfrm>
            <a:off x="169544" y="2791211"/>
            <a:ext cx="221131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METHOD RIGOR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STATE OF CURRENT DESIGN</a:t>
            </a:r>
          </a:p>
          <a:p>
            <a:endParaRPr lang="en-US" sz="1400" b="1" dirty="0"/>
          </a:p>
          <a:p>
            <a:r>
              <a:rPr lang="en-US" sz="1000" dirty="0"/>
              <a:t>          No design</a:t>
            </a:r>
          </a:p>
          <a:p>
            <a:endParaRPr lang="en-US" sz="1000" dirty="0"/>
          </a:p>
          <a:p>
            <a:r>
              <a:rPr lang="en-US" sz="1000" dirty="0"/>
              <a:t>          Page design</a:t>
            </a:r>
          </a:p>
          <a:p>
            <a:endParaRPr lang="en-US" sz="1000" dirty="0"/>
          </a:p>
          <a:p>
            <a:r>
              <a:rPr lang="en-US" sz="1000" dirty="0"/>
              <a:t>          Interactive prototype</a:t>
            </a:r>
          </a:p>
          <a:p>
            <a:endParaRPr lang="en-US" sz="1000" dirty="0"/>
          </a:p>
          <a:p>
            <a:r>
              <a:rPr lang="en-US" sz="1000" dirty="0"/>
              <a:t>          Application in development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/>
              <a:t> </a:t>
            </a:r>
            <a:r>
              <a:rPr lang="en-US" sz="1000" dirty="0"/>
              <a:t>Live 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38954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21009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30D3-087E-4EF1-9B94-3002E9009024}"/>
              </a:ext>
            </a:extLst>
          </p:cNvPr>
          <p:cNvSpPr/>
          <p:nvPr/>
        </p:nvSpPr>
        <p:spPr>
          <a:xfrm>
            <a:off x="385303" y="451735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541114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88B58-28C0-4980-990D-A4198D6CF680}"/>
              </a:ext>
            </a:extLst>
          </p:cNvPr>
          <p:cNvSpPr/>
          <p:nvPr/>
        </p:nvSpPr>
        <p:spPr>
          <a:xfrm>
            <a:off x="385303" y="572578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603304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A6212-CBB0-4C64-89B2-320CD685C915}"/>
              </a:ext>
            </a:extLst>
          </p:cNvPr>
          <p:cNvSpPr/>
          <p:nvPr/>
        </p:nvSpPr>
        <p:spPr>
          <a:xfrm>
            <a:off x="385303" y="63476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70370-490B-48D3-BB1D-D9A3AC981305}"/>
              </a:ext>
            </a:extLst>
          </p:cNvPr>
          <p:cNvSpPr/>
          <p:nvPr/>
        </p:nvSpPr>
        <p:spPr>
          <a:xfrm>
            <a:off x="385303" y="666230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1506390" y="3490090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2318711" y="4994211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EF228-A58A-4A9D-8C9A-8AFC07240B5E}"/>
              </a:ext>
            </a:extLst>
          </p:cNvPr>
          <p:cNvSpPr txBox="1"/>
          <p:nvPr/>
        </p:nvSpPr>
        <p:spPr>
          <a:xfrm>
            <a:off x="2122362" y="274849"/>
            <a:ext cx="3942618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Methods page:  Filter Methods, view 1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4A56F9-EF26-4EC5-A36F-B3379AB28D60}"/>
              </a:ext>
            </a:extLst>
          </p:cNvPr>
          <p:cNvSpPr/>
          <p:nvPr/>
        </p:nvSpPr>
        <p:spPr>
          <a:xfrm>
            <a:off x="3621504" y="1371361"/>
            <a:ext cx="8067447" cy="283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Filtered Methods and Their Primary Properties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(e.g., 29 Methods)</a:t>
            </a:r>
          </a:p>
        </p:txBody>
      </p:sp>
    </p:spTree>
    <p:extLst>
      <p:ext uri="{BB962C8B-B14F-4D97-AF65-F5344CB8AC3E}">
        <p14:creationId xmlns:p14="http://schemas.microsoft.com/office/powerpoint/2010/main" val="22390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1360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endParaRPr lang="en-US" sz="1400" dirty="0"/>
          </a:p>
          <a:p>
            <a:r>
              <a:rPr lang="en-US" sz="1000" b="1" dirty="0"/>
              <a:t>PLAN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endParaRPr lang="en-US" sz="1000" dirty="0"/>
          </a:p>
          <a:p>
            <a:r>
              <a:rPr lang="en-US" sz="1000" b="1" dirty="0"/>
              <a:t>ITERATE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b="1" dirty="0"/>
          </a:p>
          <a:p>
            <a:r>
              <a:rPr lang="en-US" sz="1000" b="1" dirty="0"/>
              <a:t>LAUNCH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Launch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550CA-1A50-4785-A4A4-C6D68A8CF91D}"/>
              </a:ext>
            </a:extLst>
          </p:cNvPr>
          <p:cNvSpPr/>
          <p:nvPr/>
        </p:nvSpPr>
        <p:spPr>
          <a:xfrm>
            <a:off x="385303" y="301851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147524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241176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70EF1-0D12-41B9-80B3-38B66F51C40E}"/>
              </a:ext>
            </a:extLst>
          </p:cNvPr>
          <p:cNvSpPr/>
          <p:nvPr/>
        </p:nvSpPr>
        <p:spPr>
          <a:xfrm>
            <a:off x="385303" y="8848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F07B178-4B18-4C4A-BE8E-A789E40D1C1F}"/>
              </a:ext>
            </a:extLst>
          </p:cNvPr>
          <p:cNvSpPr/>
          <p:nvPr/>
        </p:nvSpPr>
        <p:spPr>
          <a:xfrm>
            <a:off x="1466635" y="16451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D7994-ED5E-4418-B965-A01AC1A268C6}"/>
              </a:ext>
            </a:extLst>
          </p:cNvPr>
          <p:cNvSpPr txBox="1"/>
          <p:nvPr/>
        </p:nvSpPr>
        <p:spPr>
          <a:xfrm>
            <a:off x="169544" y="2791211"/>
            <a:ext cx="221131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METHOD RIGOR</a:t>
            </a:r>
          </a:p>
          <a:p>
            <a:endParaRPr lang="en-US" sz="1400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400" b="1" dirty="0"/>
              <a:t>STATE OF CURRENT DESIGN</a:t>
            </a:r>
          </a:p>
          <a:p>
            <a:endParaRPr lang="en-US" sz="1400" b="1" dirty="0"/>
          </a:p>
          <a:p>
            <a:r>
              <a:rPr lang="en-US" sz="1000" dirty="0"/>
              <a:t>          No design</a:t>
            </a:r>
          </a:p>
          <a:p>
            <a:endParaRPr lang="en-US" sz="1000" dirty="0"/>
          </a:p>
          <a:p>
            <a:r>
              <a:rPr lang="en-US" sz="1000" dirty="0"/>
              <a:t>          Page design</a:t>
            </a:r>
          </a:p>
          <a:p>
            <a:endParaRPr lang="en-US" sz="1000" dirty="0"/>
          </a:p>
          <a:p>
            <a:r>
              <a:rPr lang="en-US" sz="1000" dirty="0"/>
              <a:t>          Interactive prototype</a:t>
            </a:r>
          </a:p>
          <a:p>
            <a:endParaRPr lang="en-US" sz="1000" dirty="0"/>
          </a:p>
          <a:p>
            <a:r>
              <a:rPr lang="en-US" sz="1000" dirty="0"/>
              <a:t>          Application in development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/>
              <a:t> </a:t>
            </a:r>
            <a:r>
              <a:rPr lang="en-US" sz="1000" dirty="0"/>
              <a:t>Live 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38954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21009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541114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88B58-28C0-4980-990D-A4198D6CF680}"/>
              </a:ext>
            </a:extLst>
          </p:cNvPr>
          <p:cNvSpPr/>
          <p:nvPr/>
        </p:nvSpPr>
        <p:spPr>
          <a:xfrm>
            <a:off x="385303" y="572578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A6212-CBB0-4C64-89B2-320CD685C915}"/>
              </a:ext>
            </a:extLst>
          </p:cNvPr>
          <p:cNvSpPr/>
          <p:nvPr/>
        </p:nvSpPr>
        <p:spPr>
          <a:xfrm>
            <a:off x="385303" y="63476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70370-490B-48D3-BB1D-D9A3AC981305}"/>
              </a:ext>
            </a:extLst>
          </p:cNvPr>
          <p:cNvSpPr/>
          <p:nvPr/>
        </p:nvSpPr>
        <p:spPr>
          <a:xfrm>
            <a:off x="385303" y="666230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1506390" y="3490090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2318711" y="4994211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EF228-A58A-4A9D-8C9A-8AFC07240B5E}"/>
              </a:ext>
            </a:extLst>
          </p:cNvPr>
          <p:cNvSpPr txBox="1"/>
          <p:nvPr/>
        </p:nvSpPr>
        <p:spPr>
          <a:xfrm>
            <a:off x="2122362" y="274849"/>
            <a:ext cx="3942618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Methods page:  Filter Methods, view 2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F7ACC-5955-46F8-A747-636915AE7644}"/>
              </a:ext>
            </a:extLst>
          </p:cNvPr>
          <p:cNvSpPr/>
          <p:nvPr/>
        </p:nvSpPr>
        <p:spPr>
          <a:xfrm>
            <a:off x="385303" y="17898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8A4532-4D45-4385-A608-EC4CDD173015}"/>
              </a:ext>
            </a:extLst>
          </p:cNvPr>
          <p:cNvSpPr/>
          <p:nvPr/>
        </p:nvSpPr>
        <p:spPr>
          <a:xfrm>
            <a:off x="385303" y="17898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DE5438-B333-459D-99DE-6C92DC69664C}"/>
              </a:ext>
            </a:extLst>
          </p:cNvPr>
          <p:cNvCxnSpPr>
            <a:cxnSpLocks/>
          </p:cNvCxnSpPr>
          <p:nvPr/>
        </p:nvCxnSpPr>
        <p:spPr>
          <a:xfrm>
            <a:off x="385303" y="1794075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218763-B461-48AD-98AD-FDA5A46E9FE9}"/>
              </a:ext>
            </a:extLst>
          </p:cNvPr>
          <p:cNvCxnSpPr>
            <a:cxnSpLocks/>
          </p:cNvCxnSpPr>
          <p:nvPr/>
        </p:nvCxnSpPr>
        <p:spPr>
          <a:xfrm flipV="1">
            <a:off x="385303" y="1797247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403B2F9-1650-4E48-A095-609FEC7B9B1E}"/>
              </a:ext>
            </a:extLst>
          </p:cNvPr>
          <p:cNvSpPr/>
          <p:nvPr/>
        </p:nvSpPr>
        <p:spPr>
          <a:xfrm>
            <a:off x="385303" y="21083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6488F7-CA4B-46F4-BE66-7A168C3A5BB4}"/>
              </a:ext>
            </a:extLst>
          </p:cNvPr>
          <p:cNvCxnSpPr>
            <a:cxnSpLocks/>
          </p:cNvCxnSpPr>
          <p:nvPr/>
        </p:nvCxnSpPr>
        <p:spPr>
          <a:xfrm>
            <a:off x="385303" y="211259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D1E08F-AC8F-4914-9FD5-1F30AFB73C41}"/>
              </a:ext>
            </a:extLst>
          </p:cNvPr>
          <p:cNvCxnSpPr>
            <a:cxnSpLocks/>
          </p:cNvCxnSpPr>
          <p:nvPr/>
        </p:nvCxnSpPr>
        <p:spPr>
          <a:xfrm flipV="1">
            <a:off x="385303" y="211576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E01E52-D3F0-4B97-B367-91FBFF2DDA45}"/>
              </a:ext>
            </a:extLst>
          </p:cNvPr>
          <p:cNvSpPr/>
          <p:nvPr/>
        </p:nvSpPr>
        <p:spPr>
          <a:xfrm>
            <a:off x="385303" y="451283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0250-C684-4997-A6CB-BEF9FECA083E}"/>
              </a:ext>
            </a:extLst>
          </p:cNvPr>
          <p:cNvSpPr/>
          <p:nvPr/>
        </p:nvSpPr>
        <p:spPr>
          <a:xfrm>
            <a:off x="385303" y="451283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88C4DB-14CA-4107-93B2-817F93D13BCB}"/>
              </a:ext>
            </a:extLst>
          </p:cNvPr>
          <p:cNvCxnSpPr>
            <a:cxnSpLocks/>
          </p:cNvCxnSpPr>
          <p:nvPr/>
        </p:nvCxnSpPr>
        <p:spPr>
          <a:xfrm>
            <a:off x="385303" y="4517039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7C510F-51B3-421F-8DCD-83C09340FE43}"/>
              </a:ext>
            </a:extLst>
          </p:cNvPr>
          <p:cNvCxnSpPr>
            <a:cxnSpLocks/>
          </p:cNvCxnSpPr>
          <p:nvPr/>
        </p:nvCxnSpPr>
        <p:spPr>
          <a:xfrm flipV="1">
            <a:off x="385303" y="4520211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A1F41A6-7FBC-424D-9D9F-EF6451758BF8}"/>
              </a:ext>
            </a:extLst>
          </p:cNvPr>
          <p:cNvSpPr/>
          <p:nvPr/>
        </p:nvSpPr>
        <p:spPr>
          <a:xfrm>
            <a:off x="385303" y="60087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7CED76-10BB-476E-9B28-511AB88AD1F1}"/>
              </a:ext>
            </a:extLst>
          </p:cNvPr>
          <p:cNvCxnSpPr>
            <a:cxnSpLocks/>
          </p:cNvCxnSpPr>
          <p:nvPr/>
        </p:nvCxnSpPr>
        <p:spPr>
          <a:xfrm>
            <a:off x="385303" y="6012992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A81763-D012-400D-8FBA-0C8218590D05}"/>
              </a:ext>
            </a:extLst>
          </p:cNvPr>
          <p:cNvCxnSpPr>
            <a:cxnSpLocks/>
          </p:cNvCxnSpPr>
          <p:nvPr/>
        </p:nvCxnSpPr>
        <p:spPr>
          <a:xfrm flipV="1">
            <a:off x="385303" y="6016164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02323EA-BA86-481A-8DF1-F5F2A1A8D8B7}"/>
              </a:ext>
            </a:extLst>
          </p:cNvPr>
          <p:cNvSpPr/>
          <p:nvPr/>
        </p:nvSpPr>
        <p:spPr>
          <a:xfrm>
            <a:off x="3621504" y="1371361"/>
            <a:ext cx="8067447" cy="283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Filtered Methods and Their Primary Properties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(e.g., 11 Methods)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0A457C-2177-4634-8098-A16343463C44}"/>
              </a:ext>
            </a:extLst>
          </p:cNvPr>
          <p:cNvSpPr/>
          <p:nvPr/>
        </p:nvSpPr>
        <p:spPr>
          <a:xfrm>
            <a:off x="3223984" y="817927"/>
            <a:ext cx="167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Iteration: Specify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913AD-2A91-44AD-9C90-2E64ACF23087}"/>
              </a:ext>
            </a:extLst>
          </p:cNvPr>
          <p:cNvSpPr/>
          <p:nvPr/>
        </p:nvSpPr>
        <p:spPr>
          <a:xfrm>
            <a:off x="5239584" y="817927"/>
            <a:ext cx="1756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Iteration: Produce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8A034B-58B5-400C-ABAA-C46AE148A5C0}"/>
              </a:ext>
            </a:extLst>
          </p:cNvPr>
          <p:cNvSpPr/>
          <p:nvPr/>
        </p:nvSpPr>
        <p:spPr>
          <a:xfrm>
            <a:off x="7304458" y="817926"/>
            <a:ext cx="2281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Low Strength of Evidence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4050BC-A7C0-4248-80F3-476C14F7A78F}"/>
              </a:ext>
            </a:extLst>
          </p:cNvPr>
          <p:cNvSpPr/>
          <p:nvPr/>
        </p:nvSpPr>
        <p:spPr>
          <a:xfrm>
            <a:off x="9821025" y="817925"/>
            <a:ext cx="1985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Interactive Prototype</a:t>
            </a:r>
          </a:p>
        </p:txBody>
      </p:sp>
    </p:spTree>
    <p:extLst>
      <p:ext uri="{BB962C8B-B14F-4D97-AF65-F5344CB8AC3E}">
        <p14:creationId xmlns:p14="http://schemas.microsoft.com/office/powerpoint/2010/main" val="423464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9574</TotalTime>
  <Words>533</Words>
  <Application>Microsoft Office PowerPoint</Application>
  <PresentationFormat>Widescreen</PresentationFormat>
  <Paragraphs>218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Cona</dc:creator>
  <cp:lastModifiedBy>Tom Cona</cp:lastModifiedBy>
  <cp:revision>26</cp:revision>
  <dcterms:created xsi:type="dcterms:W3CDTF">2020-02-11T21:44:34Z</dcterms:created>
  <dcterms:modified xsi:type="dcterms:W3CDTF">2020-02-18T13:20:39Z</dcterms:modified>
</cp:coreProperties>
</file>