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68" r:id="rId4"/>
    <p:sldId id="266" r:id="rId5"/>
    <p:sldId id="267" r:id="rId6"/>
    <p:sldId id="272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4660"/>
  </p:normalViewPr>
  <p:slideViewPr>
    <p:cSldViewPr snapToGrid="0">
      <p:cViewPr>
        <p:scale>
          <a:sx n="90" d="100"/>
          <a:sy n="90" d="100"/>
        </p:scale>
        <p:origin x="276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409-84B7-4BA3-A309-DB175CE5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06FF-0EBD-445A-8837-80B87839F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67B7-3E76-4F53-BD30-9773F6FC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198E-7A4B-4069-88D1-B8A628E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5038-1633-465C-A4A6-B2A5085D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CA16-B403-4DB9-ADD6-A3737DA9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EDE0-980A-425A-9679-B4A8EF33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C07-11C2-4DFD-A828-D1133731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24B5-0377-4C49-A33A-B0E248EA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182E-CA69-444E-A42E-870788EF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6E07C-6314-4AA6-BB9E-CA25DF46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A4A97-C860-4693-B147-8DE7FA26B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B286-6979-44B2-82AE-A2F82CD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4904-D449-4B46-9D9B-76270406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6146-6A94-46AD-92C4-1B2AA3B4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2627-42F5-4F25-A9B6-E83246DE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AC88-5A09-4D5F-8CDC-3F19D93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BC36-9E39-47C9-9B26-FDC47D1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033C-9789-4A3B-84DC-F2499C67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12A4-20ED-4915-BDCA-E2F76B2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EDD9-A2D8-4A52-99E1-9F2E787F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D1F63-4FA8-483C-98CF-7950A9C1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8EE3-215A-4576-9E0E-FB98838C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E688-A9D2-4AC2-BA0C-A637CFFC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153A-313B-4F11-9887-D2C46FD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E37-7492-47F8-83B9-D8F7BAB2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872D-807E-49AF-8529-ECCE2EA1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DBC0-DC38-468C-B782-4969FA2A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65D4-294E-4367-884A-6359A83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2F175-1C48-4B2F-80BE-FBC2417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9522-817F-4712-8E86-BA4C0CA2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C6EF-4E5C-4F2E-A444-B3C86679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259-6242-4F25-ABE8-5453843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870D-FBC9-4E9D-86B1-90A8DCF8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5E600-49FA-430B-8E4C-2E7F4FCD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2F4C-FC6B-4516-B46E-8EA30AA8C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42DCE-CDB6-48A5-B5DC-0D1BD67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F7F77-0532-4896-BF37-DC0EB12E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47E1B-A32B-4875-A212-8AF0F222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72A-D05B-4C0C-8566-3E70D7A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EFCCB-D193-4269-A0DE-A599D8A3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8CD85-7411-4A57-931A-656B212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33D2-23B6-46FF-BCF4-3CF435E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A99E1-7EF4-44CB-8EE5-8FED5CBF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E28D5-E912-4751-A97B-A6392CE1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8BC6-D52F-43AE-8261-7DD2A90D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BBBD-7766-4FCA-B3A9-D30EDD5B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52C5-2B1A-4728-BF3E-7D4F48B9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4DA2-8B7E-43AC-8CB2-3E28C0FF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0F6C-BAAA-4CE2-9C60-7DB7FC13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9973A-9171-457F-B8A5-DF2AFC4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6A3F-8B6E-45E7-B749-7DD350D7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A2F0-DC53-4A49-9076-1F7A4F5B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45256-58D0-4C7B-A5D7-12D0D3D8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AA5D9-1FFE-47F8-B423-3A233A05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DE3E-6C5F-4B3B-878A-8687BFA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2D29-1C39-474A-990F-A234451A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21D6-72DF-4E50-B139-1036F1DA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A6E91-52B5-412A-9E7D-2FC4D6E0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3E8B-4A97-4FA8-8472-40529F3E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042B-BF06-4C4F-A992-8D779115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5F31-6C7A-4C2C-AE01-0900D3BFC852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7F6A-0538-433A-9DA7-C823D0A7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537-6367-4A38-B87A-093523BBF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124F-B1A1-4D37-A8A5-50603886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8F188-8EF3-4587-B7AB-6712BEEF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96" y="228600"/>
            <a:ext cx="4898887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CDD61-E428-4608-B65B-D89CD5C8A4D4}"/>
              </a:ext>
            </a:extLst>
          </p:cNvPr>
          <p:cNvSpPr txBox="1"/>
          <p:nvPr/>
        </p:nvSpPr>
        <p:spPr>
          <a:xfrm>
            <a:off x="252303" y="1067507"/>
            <a:ext cx="2931572" cy="16004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 Filter module and resulting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list of Methods would appear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within the VA.gov styled templates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as shown here.  Note that the style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is only a guideline and not a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specification, so gaps like the one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indicated can be reduced.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DE174-834B-42A8-9202-9B0809FC4EB0}"/>
              </a:ext>
            </a:extLst>
          </p:cNvPr>
          <p:cNvCxnSpPr/>
          <p:nvPr/>
        </p:nvCxnSpPr>
        <p:spPr>
          <a:xfrm>
            <a:off x="4316818" y="1552353"/>
            <a:ext cx="552893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9265546-10AA-46D6-80F3-29B0612367C3}"/>
              </a:ext>
            </a:extLst>
          </p:cNvPr>
          <p:cNvSpPr/>
          <p:nvPr/>
        </p:nvSpPr>
        <p:spPr>
          <a:xfrm>
            <a:off x="0" y="985285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1360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endParaRPr lang="en-US" sz="1400" dirty="0"/>
          </a:p>
          <a:p>
            <a:r>
              <a:rPr lang="en-US" sz="1000" b="1" dirty="0"/>
              <a:t>PLAN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endParaRPr lang="en-US" sz="1000" dirty="0"/>
          </a:p>
          <a:p>
            <a:r>
              <a:rPr lang="en-US" sz="1000" b="1" dirty="0"/>
              <a:t>ITERATE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b="1" dirty="0"/>
          </a:p>
          <a:p>
            <a:r>
              <a:rPr lang="en-US" sz="1000" b="1" dirty="0"/>
              <a:t>LAUNCH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Launch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550CA-1A50-4785-A4A4-C6D68A8CF91D}"/>
              </a:ext>
            </a:extLst>
          </p:cNvPr>
          <p:cNvSpPr/>
          <p:nvPr/>
        </p:nvSpPr>
        <p:spPr>
          <a:xfrm>
            <a:off x="385303" y="301851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147524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17898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209713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241176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70EF1-0D12-41B9-80B3-38B66F51C40E}"/>
              </a:ext>
            </a:extLst>
          </p:cNvPr>
          <p:cNvSpPr/>
          <p:nvPr/>
        </p:nvSpPr>
        <p:spPr>
          <a:xfrm>
            <a:off x="385303" y="8848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F07B178-4B18-4C4A-BE8E-A789E40D1C1F}"/>
              </a:ext>
            </a:extLst>
          </p:cNvPr>
          <p:cNvSpPr/>
          <p:nvPr/>
        </p:nvSpPr>
        <p:spPr>
          <a:xfrm>
            <a:off x="1466635" y="16451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D7994-ED5E-4418-B965-A01AC1A268C6}"/>
              </a:ext>
            </a:extLst>
          </p:cNvPr>
          <p:cNvSpPr txBox="1"/>
          <p:nvPr/>
        </p:nvSpPr>
        <p:spPr>
          <a:xfrm>
            <a:off x="169544" y="2791211"/>
            <a:ext cx="22113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  <a:endParaRPr lang="en-US" sz="1000" b="1" dirty="0"/>
          </a:p>
          <a:p>
            <a:endParaRPr lang="en-US" sz="1400" b="1" dirty="0"/>
          </a:p>
          <a:p>
            <a:r>
              <a:rPr lang="en-US" sz="1400" b="1" dirty="0"/>
              <a:t>LEVEL OF EFFORT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</a:p>
          <a:p>
            <a:endParaRPr lang="en-US" sz="1000" dirty="0"/>
          </a:p>
          <a:p>
            <a:r>
              <a:rPr lang="en-US" sz="1400" b="1" dirty="0"/>
              <a:t>STATE OF CURRENT DESIGN</a:t>
            </a:r>
          </a:p>
          <a:p>
            <a:endParaRPr lang="en-US" sz="1400" b="1" dirty="0"/>
          </a:p>
          <a:p>
            <a:r>
              <a:rPr lang="en-US" sz="1000" dirty="0"/>
              <a:t>          No design</a:t>
            </a:r>
          </a:p>
          <a:p>
            <a:endParaRPr lang="en-US" sz="1000" dirty="0"/>
          </a:p>
          <a:p>
            <a:r>
              <a:rPr lang="en-US" sz="1000" dirty="0"/>
              <a:t>          Page design</a:t>
            </a:r>
          </a:p>
          <a:p>
            <a:endParaRPr lang="en-US" sz="1000" dirty="0"/>
          </a:p>
          <a:p>
            <a:r>
              <a:rPr lang="en-US" sz="1000" dirty="0"/>
              <a:t>          Interactive prototype</a:t>
            </a:r>
          </a:p>
          <a:p>
            <a:endParaRPr lang="en-US" sz="1000" dirty="0"/>
          </a:p>
          <a:p>
            <a:r>
              <a:rPr lang="en-US" sz="1000" dirty="0"/>
              <a:t>          Application in development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/>
              <a:t> </a:t>
            </a:r>
            <a:r>
              <a:rPr lang="en-US" sz="1000" dirty="0"/>
              <a:t>Live 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384087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15550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30D3-087E-4EF1-9B94-3002E9009024}"/>
              </a:ext>
            </a:extLst>
          </p:cNvPr>
          <p:cNvSpPr/>
          <p:nvPr/>
        </p:nvSpPr>
        <p:spPr>
          <a:xfrm>
            <a:off x="385303" y="446276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65029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88B58-28C0-4980-990D-A4198D6CF680}"/>
              </a:ext>
            </a:extLst>
          </p:cNvPr>
          <p:cNvSpPr/>
          <p:nvPr/>
        </p:nvSpPr>
        <p:spPr>
          <a:xfrm>
            <a:off x="385303" y="68176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712486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A6212-CBB0-4C64-89B2-320CD685C915}"/>
              </a:ext>
            </a:extLst>
          </p:cNvPr>
          <p:cNvSpPr/>
          <p:nvPr/>
        </p:nvSpPr>
        <p:spPr>
          <a:xfrm>
            <a:off x="385303" y="743949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70370-490B-48D3-BB1D-D9A3AC981305}"/>
              </a:ext>
            </a:extLst>
          </p:cNvPr>
          <p:cNvSpPr/>
          <p:nvPr/>
        </p:nvSpPr>
        <p:spPr>
          <a:xfrm>
            <a:off x="385303" y="775413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1847589" y="3490090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1557011" y="483043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EF228-A58A-4A9D-8C9A-8AFC07240B5E}"/>
              </a:ext>
            </a:extLst>
          </p:cNvPr>
          <p:cNvSpPr txBox="1"/>
          <p:nvPr/>
        </p:nvSpPr>
        <p:spPr>
          <a:xfrm>
            <a:off x="2122362" y="955339"/>
            <a:ext cx="2732671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Methods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Methods, default view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4A56F9-EF26-4EC5-A36F-B3379AB28D60}"/>
              </a:ext>
            </a:extLst>
          </p:cNvPr>
          <p:cNvSpPr/>
          <p:nvPr/>
        </p:nvSpPr>
        <p:spPr>
          <a:xfrm>
            <a:off x="6414448" y="233673"/>
            <a:ext cx="5274503" cy="283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</a:t>
            </a:r>
            <a:r>
              <a:rPr lang="en-US" sz="1400" b="1" dirty="0">
                <a:solidFill>
                  <a:schemeClr val="tx1"/>
                </a:solidFill>
              </a:rPr>
              <a:t>Unfiltered Methods</a:t>
            </a:r>
            <a:r>
              <a:rPr lang="en-US" sz="1400" dirty="0">
                <a:solidFill>
                  <a:schemeClr val="tx1"/>
                </a:solidFill>
              </a:rPr>
              <a:t> and their Primary Properties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(e.g., </a:t>
            </a:r>
            <a:r>
              <a:rPr lang="en-US" sz="1400" b="1" dirty="0">
                <a:solidFill>
                  <a:schemeClr val="tx1"/>
                </a:solidFill>
              </a:rPr>
              <a:t>29 Methods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65FFD-EE77-4287-9C74-99BE4998D8F1}"/>
              </a:ext>
            </a:extLst>
          </p:cNvPr>
          <p:cNvSpPr/>
          <p:nvPr/>
        </p:nvSpPr>
        <p:spPr>
          <a:xfrm>
            <a:off x="385303" y="519374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7E861C-3ADC-4D97-B594-83719A086A2F}"/>
              </a:ext>
            </a:extLst>
          </p:cNvPr>
          <p:cNvSpPr/>
          <p:nvPr/>
        </p:nvSpPr>
        <p:spPr>
          <a:xfrm>
            <a:off x="385303" y="55083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E3316A-51CD-4CD4-982B-41B62BCCA64A}"/>
              </a:ext>
            </a:extLst>
          </p:cNvPr>
          <p:cNvSpPr/>
          <p:nvPr/>
        </p:nvSpPr>
        <p:spPr>
          <a:xfrm>
            <a:off x="385303" y="581563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F718BE1-57F6-4139-A52A-39B8FDADBC95}"/>
              </a:ext>
            </a:extLst>
          </p:cNvPr>
          <p:cNvSpPr/>
          <p:nvPr/>
        </p:nvSpPr>
        <p:spPr>
          <a:xfrm>
            <a:off x="2328702" y="6115601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BF205-4F15-4E93-ADAA-860C0210748E}"/>
              </a:ext>
            </a:extLst>
          </p:cNvPr>
          <p:cNvSpPr txBox="1"/>
          <p:nvPr/>
        </p:nvSpPr>
        <p:spPr>
          <a:xfrm>
            <a:off x="2676526" y="2268992"/>
            <a:ext cx="345447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Filter subgroups (e.g., Plan, Iterate, Launch)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PENDING:  IA, wireframes and visual design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of Methods as they appear on All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Methods page</a:t>
            </a:r>
          </a:p>
        </p:txBody>
      </p:sp>
    </p:spTree>
    <p:extLst>
      <p:ext uri="{BB962C8B-B14F-4D97-AF65-F5344CB8AC3E}">
        <p14:creationId xmlns:p14="http://schemas.microsoft.com/office/powerpoint/2010/main" val="22390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DC92ECD-D37E-4E73-BE12-18D4E01993D9}"/>
              </a:ext>
            </a:extLst>
          </p:cNvPr>
          <p:cNvSpPr/>
          <p:nvPr/>
        </p:nvSpPr>
        <p:spPr>
          <a:xfrm>
            <a:off x="-1" y="1062551"/>
            <a:ext cx="4931409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0A457C-2177-4634-8098-A16343463C44}"/>
              </a:ext>
            </a:extLst>
          </p:cNvPr>
          <p:cNvSpPr/>
          <p:nvPr/>
        </p:nvSpPr>
        <p:spPr>
          <a:xfrm>
            <a:off x="3719284" y="173619"/>
            <a:ext cx="1675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Iteration: Specify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913AD-2A91-44AD-9C90-2E64ACF23087}"/>
              </a:ext>
            </a:extLst>
          </p:cNvPr>
          <p:cNvSpPr/>
          <p:nvPr/>
        </p:nvSpPr>
        <p:spPr>
          <a:xfrm>
            <a:off x="5734884" y="173619"/>
            <a:ext cx="1756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Iteration: Produce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8A034B-58B5-400C-ABAA-C46AE148A5C0}"/>
              </a:ext>
            </a:extLst>
          </p:cNvPr>
          <p:cNvSpPr/>
          <p:nvPr/>
        </p:nvSpPr>
        <p:spPr>
          <a:xfrm>
            <a:off x="7799758" y="173618"/>
            <a:ext cx="1846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Low Level of Effort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4050BC-A7C0-4248-80F3-476C14F7A78F}"/>
              </a:ext>
            </a:extLst>
          </p:cNvPr>
          <p:cNvSpPr/>
          <p:nvPr/>
        </p:nvSpPr>
        <p:spPr>
          <a:xfrm>
            <a:off x="9821025" y="173617"/>
            <a:ext cx="1985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Interactive Prototype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2A90A1-CD86-4A66-92F2-731C184E4307}"/>
              </a:ext>
            </a:extLst>
          </p:cNvPr>
          <p:cNvSpPr/>
          <p:nvPr/>
        </p:nvSpPr>
        <p:spPr>
          <a:xfrm>
            <a:off x="6414448" y="563277"/>
            <a:ext cx="5274503" cy="283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 of </a:t>
            </a:r>
            <a:r>
              <a:rPr lang="en-US" sz="1400" b="1" dirty="0">
                <a:solidFill>
                  <a:schemeClr val="tx1"/>
                </a:solidFill>
              </a:rPr>
              <a:t>Filtered Methods </a:t>
            </a:r>
            <a:r>
              <a:rPr lang="en-US" sz="1400" dirty="0">
                <a:solidFill>
                  <a:schemeClr val="tx1"/>
                </a:solidFill>
              </a:rPr>
              <a:t>and their Primary Properties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(e.g., </a:t>
            </a:r>
            <a:r>
              <a:rPr lang="en-US" sz="1400" b="1" dirty="0">
                <a:solidFill>
                  <a:schemeClr val="tx1"/>
                </a:solidFill>
              </a:rPr>
              <a:t>11 Methods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570C64-C5E8-4E00-9188-38256BD8BD97}"/>
              </a:ext>
            </a:extLst>
          </p:cNvPr>
          <p:cNvSpPr txBox="1"/>
          <p:nvPr/>
        </p:nvSpPr>
        <p:spPr>
          <a:xfrm>
            <a:off x="169545" y="101258"/>
            <a:ext cx="1360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PHASE</a:t>
            </a:r>
          </a:p>
          <a:p>
            <a:endParaRPr lang="en-US" sz="1400" dirty="0"/>
          </a:p>
          <a:p>
            <a:r>
              <a:rPr lang="en-US" sz="1000" b="1" dirty="0"/>
              <a:t>PLAN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Plan</a:t>
            </a:r>
          </a:p>
          <a:p>
            <a:endParaRPr lang="en-US" sz="1000" dirty="0"/>
          </a:p>
          <a:p>
            <a:r>
              <a:rPr lang="en-US" sz="1000" b="1" dirty="0"/>
              <a:t>ITERATE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Understand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Specify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Produce</a:t>
            </a:r>
          </a:p>
          <a:p>
            <a:endParaRPr lang="en-US" sz="1000" dirty="0"/>
          </a:p>
          <a:p>
            <a:r>
              <a:rPr lang="en-US" sz="1000" dirty="0"/>
              <a:t>          Evaluate</a:t>
            </a:r>
          </a:p>
          <a:p>
            <a:endParaRPr lang="en-US" sz="1000" b="1" dirty="0"/>
          </a:p>
          <a:p>
            <a:r>
              <a:rPr lang="en-US" sz="1000" b="1" dirty="0"/>
              <a:t>LAUNCH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Launch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66ADD5-9665-4AA0-9582-2CFFF4BC1826}"/>
              </a:ext>
            </a:extLst>
          </p:cNvPr>
          <p:cNvSpPr/>
          <p:nvPr/>
        </p:nvSpPr>
        <p:spPr>
          <a:xfrm>
            <a:off x="385303" y="301851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04ADC5-7EC6-4BA0-A25F-834E7FA39851}"/>
              </a:ext>
            </a:extLst>
          </p:cNvPr>
          <p:cNvSpPr/>
          <p:nvPr/>
        </p:nvSpPr>
        <p:spPr>
          <a:xfrm>
            <a:off x="385303" y="147524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19963-C26F-4760-B292-9248DCE42B91}"/>
              </a:ext>
            </a:extLst>
          </p:cNvPr>
          <p:cNvSpPr/>
          <p:nvPr/>
        </p:nvSpPr>
        <p:spPr>
          <a:xfrm>
            <a:off x="385303" y="241176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01DEA0-C20B-4FA4-B668-46A961E5CF4B}"/>
              </a:ext>
            </a:extLst>
          </p:cNvPr>
          <p:cNvSpPr/>
          <p:nvPr/>
        </p:nvSpPr>
        <p:spPr>
          <a:xfrm>
            <a:off x="385303" y="8848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BDFAD0B-4C1D-4D82-BBD7-E231A77A3B8F}"/>
              </a:ext>
            </a:extLst>
          </p:cNvPr>
          <p:cNvSpPr/>
          <p:nvPr/>
        </p:nvSpPr>
        <p:spPr>
          <a:xfrm>
            <a:off x="1466635" y="16451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6BB021-3AB4-444F-872C-6CA735C27452}"/>
              </a:ext>
            </a:extLst>
          </p:cNvPr>
          <p:cNvSpPr txBox="1"/>
          <p:nvPr/>
        </p:nvSpPr>
        <p:spPr>
          <a:xfrm>
            <a:off x="169544" y="2791211"/>
            <a:ext cx="22113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REQUIRED EXPERTISE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  <a:endParaRPr lang="en-US" sz="1000" b="1" dirty="0"/>
          </a:p>
          <a:p>
            <a:endParaRPr lang="en-US" sz="1400" b="1" dirty="0"/>
          </a:p>
          <a:p>
            <a:r>
              <a:rPr lang="en-US" sz="1400" b="1" dirty="0"/>
              <a:t>LEVEL OF EFFORT</a:t>
            </a:r>
          </a:p>
          <a:p>
            <a:endParaRPr lang="en-US" sz="1000" dirty="0"/>
          </a:p>
          <a:p>
            <a:r>
              <a:rPr lang="en-US" sz="1000" b="1" dirty="0"/>
              <a:t>          </a:t>
            </a:r>
            <a:r>
              <a:rPr lang="en-US" sz="1000" dirty="0"/>
              <a:t>High</a:t>
            </a:r>
          </a:p>
          <a:p>
            <a:endParaRPr lang="en-US" sz="1000" dirty="0"/>
          </a:p>
          <a:p>
            <a:r>
              <a:rPr lang="en-US" sz="1000" dirty="0"/>
              <a:t>          Medium</a:t>
            </a:r>
          </a:p>
          <a:p>
            <a:endParaRPr lang="en-US" sz="1000" dirty="0"/>
          </a:p>
          <a:p>
            <a:r>
              <a:rPr lang="en-US" sz="1000" dirty="0"/>
              <a:t>          Low</a:t>
            </a:r>
          </a:p>
          <a:p>
            <a:endParaRPr lang="en-US" sz="1000" dirty="0"/>
          </a:p>
          <a:p>
            <a:r>
              <a:rPr lang="en-US" sz="1400" b="1" dirty="0"/>
              <a:t>STATE OF CURRENT DESIGN</a:t>
            </a:r>
          </a:p>
          <a:p>
            <a:endParaRPr lang="en-US" sz="1400" b="1" dirty="0"/>
          </a:p>
          <a:p>
            <a:r>
              <a:rPr lang="en-US" sz="1000" dirty="0"/>
              <a:t>          No design</a:t>
            </a:r>
          </a:p>
          <a:p>
            <a:endParaRPr lang="en-US" sz="1000" dirty="0"/>
          </a:p>
          <a:p>
            <a:r>
              <a:rPr lang="en-US" sz="1000" dirty="0"/>
              <a:t>          Page design</a:t>
            </a:r>
          </a:p>
          <a:p>
            <a:endParaRPr lang="en-US" sz="1000" dirty="0"/>
          </a:p>
          <a:p>
            <a:r>
              <a:rPr lang="en-US" sz="1000" dirty="0"/>
              <a:t>          Interactive prototype</a:t>
            </a:r>
          </a:p>
          <a:p>
            <a:endParaRPr lang="en-US" sz="1000" dirty="0"/>
          </a:p>
          <a:p>
            <a:r>
              <a:rPr lang="en-US" sz="1000" dirty="0"/>
              <a:t>          Application in development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/>
              <a:t> </a:t>
            </a:r>
            <a:r>
              <a:rPr lang="en-US" sz="1000" dirty="0"/>
              <a:t>Live application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8F9F77-A1EC-4A4D-9B6E-E1069A7C1710}"/>
              </a:ext>
            </a:extLst>
          </p:cNvPr>
          <p:cNvSpPr/>
          <p:nvPr/>
        </p:nvSpPr>
        <p:spPr>
          <a:xfrm>
            <a:off x="385303" y="384087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185B14-AD66-4C7B-B2F0-4517F3E3ABDE}"/>
              </a:ext>
            </a:extLst>
          </p:cNvPr>
          <p:cNvSpPr/>
          <p:nvPr/>
        </p:nvSpPr>
        <p:spPr>
          <a:xfrm>
            <a:off x="385303" y="415550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5C0DD7-0115-41F9-BD4E-B92F41DE03C3}"/>
              </a:ext>
            </a:extLst>
          </p:cNvPr>
          <p:cNvSpPr/>
          <p:nvPr/>
        </p:nvSpPr>
        <p:spPr>
          <a:xfrm>
            <a:off x="385303" y="446276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F4388E-FB37-4699-BDAA-D9BC1BEA7488}"/>
              </a:ext>
            </a:extLst>
          </p:cNvPr>
          <p:cNvSpPr/>
          <p:nvPr/>
        </p:nvSpPr>
        <p:spPr>
          <a:xfrm>
            <a:off x="385303" y="65029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993100-0421-45C0-B5E3-D260180E858C}"/>
              </a:ext>
            </a:extLst>
          </p:cNvPr>
          <p:cNvSpPr/>
          <p:nvPr/>
        </p:nvSpPr>
        <p:spPr>
          <a:xfrm>
            <a:off x="385303" y="68176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A9A785-2AEC-4499-AEF9-85BBCB2E8837}"/>
              </a:ext>
            </a:extLst>
          </p:cNvPr>
          <p:cNvSpPr/>
          <p:nvPr/>
        </p:nvSpPr>
        <p:spPr>
          <a:xfrm>
            <a:off x="385303" y="712486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3577C5-7F76-49AD-BCE5-D1629055A379}"/>
              </a:ext>
            </a:extLst>
          </p:cNvPr>
          <p:cNvSpPr/>
          <p:nvPr/>
        </p:nvSpPr>
        <p:spPr>
          <a:xfrm>
            <a:off x="385303" y="743949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5BDF13-3EE3-4BC6-AFED-CD00A79F65B0}"/>
              </a:ext>
            </a:extLst>
          </p:cNvPr>
          <p:cNvSpPr/>
          <p:nvPr/>
        </p:nvSpPr>
        <p:spPr>
          <a:xfrm>
            <a:off x="385303" y="775413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806BDC00-3034-4342-B01A-37C02178C357}"/>
              </a:ext>
            </a:extLst>
          </p:cNvPr>
          <p:cNvSpPr/>
          <p:nvPr/>
        </p:nvSpPr>
        <p:spPr>
          <a:xfrm>
            <a:off x="1847589" y="3490090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84F7123-3BE6-4F8C-B9A9-95609C0ED351}"/>
              </a:ext>
            </a:extLst>
          </p:cNvPr>
          <p:cNvSpPr/>
          <p:nvPr/>
        </p:nvSpPr>
        <p:spPr>
          <a:xfrm>
            <a:off x="1557011" y="4830438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6450B4-30F0-4EA3-B0B1-90DB5BCAA415}"/>
              </a:ext>
            </a:extLst>
          </p:cNvPr>
          <p:cNvSpPr/>
          <p:nvPr/>
        </p:nvSpPr>
        <p:spPr>
          <a:xfrm>
            <a:off x="385303" y="519374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53A1D1-59C1-4A5A-AE0E-301B300F3918}"/>
              </a:ext>
            </a:extLst>
          </p:cNvPr>
          <p:cNvSpPr/>
          <p:nvPr/>
        </p:nvSpPr>
        <p:spPr>
          <a:xfrm>
            <a:off x="385303" y="55083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AC5CEAB-F1A0-4333-A389-8BA0E3051317}"/>
              </a:ext>
            </a:extLst>
          </p:cNvPr>
          <p:cNvSpPr/>
          <p:nvPr/>
        </p:nvSpPr>
        <p:spPr>
          <a:xfrm>
            <a:off x="2328702" y="6115601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7D5694-A11C-4834-A7B8-6D83EAA9409C}"/>
              </a:ext>
            </a:extLst>
          </p:cNvPr>
          <p:cNvSpPr txBox="1"/>
          <p:nvPr/>
        </p:nvSpPr>
        <p:spPr>
          <a:xfrm>
            <a:off x="2122362" y="849007"/>
            <a:ext cx="2200795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Methods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Methods, view 2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8F0008-CD15-46E5-AEA4-CCF2D156BB99}"/>
              </a:ext>
            </a:extLst>
          </p:cNvPr>
          <p:cNvSpPr/>
          <p:nvPr/>
        </p:nvSpPr>
        <p:spPr>
          <a:xfrm>
            <a:off x="385303" y="180307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25DD099-D854-470D-A51E-AC45EAD126B8}"/>
              </a:ext>
            </a:extLst>
          </p:cNvPr>
          <p:cNvSpPr/>
          <p:nvPr/>
        </p:nvSpPr>
        <p:spPr>
          <a:xfrm>
            <a:off x="385303" y="179965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1838DE-4479-4FB9-825B-A035FC8DB0D6}"/>
              </a:ext>
            </a:extLst>
          </p:cNvPr>
          <p:cNvSpPr/>
          <p:nvPr/>
        </p:nvSpPr>
        <p:spPr>
          <a:xfrm>
            <a:off x="385303" y="179965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43FC406-D459-4344-8816-8B99D4AD0EB0}"/>
              </a:ext>
            </a:extLst>
          </p:cNvPr>
          <p:cNvCxnSpPr>
            <a:cxnSpLocks/>
          </p:cNvCxnSpPr>
          <p:nvPr/>
        </p:nvCxnSpPr>
        <p:spPr>
          <a:xfrm>
            <a:off x="385303" y="180385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29A9CA-7EF6-4364-8BF7-F3516102B473}"/>
              </a:ext>
            </a:extLst>
          </p:cNvPr>
          <p:cNvCxnSpPr>
            <a:cxnSpLocks/>
          </p:cNvCxnSpPr>
          <p:nvPr/>
        </p:nvCxnSpPr>
        <p:spPr>
          <a:xfrm flipV="1">
            <a:off x="385303" y="180702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6288DA6-DCC6-4A1C-844D-C135C29FA561}"/>
              </a:ext>
            </a:extLst>
          </p:cNvPr>
          <p:cNvSpPr/>
          <p:nvPr/>
        </p:nvSpPr>
        <p:spPr>
          <a:xfrm>
            <a:off x="385303" y="212128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141071-DE41-49C2-A0C3-C21C74054AA8}"/>
              </a:ext>
            </a:extLst>
          </p:cNvPr>
          <p:cNvSpPr/>
          <p:nvPr/>
        </p:nvSpPr>
        <p:spPr>
          <a:xfrm>
            <a:off x="385303" y="211786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893FA1-BB2F-4A3B-B769-487BB1A51B13}"/>
              </a:ext>
            </a:extLst>
          </p:cNvPr>
          <p:cNvSpPr/>
          <p:nvPr/>
        </p:nvSpPr>
        <p:spPr>
          <a:xfrm>
            <a:off x="385303" y="211786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EE56579-F114-46D5-97B9-6C0BA4A4FA4E}"/>
              </a:ext>
            </a:extLst>
          </p:cNvPr>
          <p:cNvCxnSpPr>
            <a:cxnSpLocks/>
          </p:cNvCxnSpPr>
          <p:nvPr/>
        </p:nvCxnSpPr>
        <p:spPr>
          <a:xfrm>
            <a:off x="385303" y="2122069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1FF2D2-D158-4DBF-887E-B8C01ADA9424}"/>
              </a:ext>
            </a:extLst>
          </p:cNvPr>
          <p:cNvCxnSpPr>
            <a:cxnSpLocks/>
          </p:cNvCxnSpPr>
          <p:nvPr/>
        </p:nvCxnSpPr>
        <p:spPr>
          <a:xfrm flipV="1">
            <a:off x="385303" y="2125241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7699B1-735F-4472-953B-75CCC32FB279}"/>
              </a:ext>
            </a:extLst>
          </p:cNvPr>
          <p:cNvSpPr/>
          <p:nvPr/>
        </p:nvSpPr>
        <p:spPr>
          <a:xfrm>
            <a:off x="385303" y="580067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A01D0A-C75E-4FDE-B1FE-C007CB8246C9}"/>
              </a:ext>
            </a:extLst>
          </p:cNvPr>
          <p:cNvSpPr/>
          <p:nvPr/>
        </p:nvSpPr>
        <p:spPr>
          <a:xfrm>
            <a:off x="385303" y="579724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F33DF4-8F4C-4636-8158-F2E0B3396B47}"/>
              </a:ext>
            </a:extLst>
          </p:cNvPr>
          <p:cNvSpPr/>
          <p:nvPr/>
        </p:nvSpPr>
        <p:spPr>
          <a:xfrm>
            <a:off x="385303" y="579724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35EBF5-4852-4A10-95A8-7571AB18DEC6}"/>
              </a:ext>
            </a:extLst>
          </p:cNvPr>
          <p:cNvCxnSpPr>
            <a:cxnSpLocks/>
          </p:cNvCxnSpPr>
          <p:nvPr/>
        </p:nvCxnSpPr>
        <p:spPr>
          <a:xfrm>
            <a:off x="385303" y="580145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69D390-4867-4BF1-8B6D-3F379FD57722}"/>
              </a:ext>
            </a:extLst>
          </p:cNvPr>
          <p:cNvCxnSpPr>
            <a:cxnSpLocks/>
          </p:cNvCxnSpPr>
          <p:nvPr/>
        </p:nvCxnSpPr>
        <p:spPr>
          <a:xfrm flipV="1">
            <a:off x="385303" y="580462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4E9FAE0-4751-4E4A-BC4C-1A9E4C023391}"/>
              </a:ext>
            </a:extLst>
          </p:cNvPr>
          <p:cNvSpPr txBox="1"/>
          <p:nvPr/>
        </p:nvSpPr>
        <p:spPr>
          <a:xfrm>
            <a:off x="2325649" y="2162660"/>
            <a:ext cx="3962431" cy="120032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Current filters (e.g., “X  Veteran”) are ordered to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match how they appear in the filters module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Current filters within subgroups (e.g., “X  Iteration: Specify”)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include both the subgroup name and the specific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value.</a:t>
            </a:r>
          </a:p>
        </p:txBody>
      </p:sp>
    </p:spTree>
    <p:extLst>
      <p:ext uri="{BB962C8B-B14F-4D97-AF65-F5344CB8AC3E}">
        <p14:creationId xmlns:p14="http://schemas.microsoft.com/office/powerpoint/2010/main" val="423464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VETERAN’S SERVICE ERA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Post-911</a:t>
            </a:r>
          </a:p>
          <a:p>
            <a:endParaRPr lang="en-US" sz="1000" dirty="0"/>
          </a:p>
          <a:p>
            <a:r>
              <a:rPr lang="en-US" sz="1000" dirty="0"/>
              <a:t>          Vietnam</a:t>
            </a:r>
          </a:p>
          <a:p>
            <a:endParaRPr lang="en-US" sz="1000" dirty="0"/>
          </a:p>
          <a:p>
            <a:r>
              <a:rPr lang="en-US" sz="1000" dirty="0"/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r>
              <a:rPr lang="en-US" sz="1000" dirty="0"/>
              <a:t>          Mainstream</a:t>
            </a:r>
          </a:p>
          <a:p>
            <a:endParaRPr lang="en-US" sz="1000" dirty="0"/>
          </a:p>
          <a:p>
            <a:r>
              <a:rPr lang="en-US" sz="1000" dirty="0"/>
              <a:t>          Early Adopter</a:t>
            </a:r>
          </a:p>
          <a:p>
            <a:endParaRPr lang="en-US" sz="1000" dirty="0"/>
          </a:p>
          <a:p>
            <a:r>
              <a:rPr lang="en-US" sz="1000" dirty="0"/>
              <a:t>          Late Adopter</a:t>
            </a:r>
          </a:p>
          <a:p>
            <a:endParaRPr lang="en-US" sz="1000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423095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54559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30D3-087E-4EF1-9B94-3002E9009024}"/>
              </a:ext>
            </a:extLst>
          </p:cNvPr>
          <p:cNvSpPr/>
          <p:nvPr/>
        </p:nvSpPr>
        <p:spPr>
          <a:xfrm>
            <a:off x="385303" y="485284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593217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D88B58-28C0-4980-990D-A4198D6CF680}"/>
              </a:ext>
            </a:extLst>
          </p:cNvPr>
          <p:cNvSpPr/>
          <p:nvPr/>
        </p:nvSpPr>
        <p:spPr>
          <a:xfrm>
            <a:off x="385303" y="624680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65540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2143147" y="3885270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FC42C-8E05-4482-AAD9-9A5DC6CC6AC6}"/>
              </a:ext>
            </a:extLst>
          </p:cNvPr>
          <p:cNvSpPr txBox="1"/>
          <p:nvPr/>
        </p:nvSpPr>
        <p:spPr>
          <a:xfrm>
            <a:off x="6240527" y="2474410"/>
            <a:ext cx="5752932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Anna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Caregiver - Family Member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Traumatic Brain Injury (TBI)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endParaRPr lang="en-US" sz="1200" dirty="0"/>
          </a:p>
          <a:p>
            <a:r>
              <a:rPr lang="en-US" sz="1200" b="1" dirty="0"/>
              <a:t>Source: </a:t>
            </a:r>
            <a:r>
              <a:rPr lang="en-US" sz="1200" dirty="0"/>
              <a:t>US Department of Veterans Affairs, Enterprise Veterans Self Service (EVSS) 	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u="sng" dirty="0">
              <a:solidFill>
                <a:srgbClr val="C00000"/>
              </a:solidFill>
            </a:endParaRPr>
          </a:p>
        </p:txBody>
      </p:sp>
      <p:pic>
        <p:nvPicPr>
          <p:cNvPr id="34" name="Picture 3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1B99541-A827-4207-8020-AEB9CC68B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/>
          <a:stretch/>
        </p:blipFill>
        <p:spPr>
          <a:xfrm>
            <a:off x="10725364" y="2568609"/>
            <a:ext cx="1117095" cy="111692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26B05AC-003A-47AF-B518-6512B1ADA1E0}"/>
              </a:ext>
            </a:extLst>
          </p:cNvPr>
          <p:cNvSpPr txBox="1"/>
          <p:nvPr/>
        </p:nvSpPr>
        <p:spPr>
          <a:xfrm>
            <a:off x="6240528" y="4432996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Debra, MD, FACG</a:t>
            </a:r>
          </a:p>
          <a:p>
            <a:r>
              <a:rPr lang="en-US" sz="1200" b="1" dirty="0"/>
              <a:t>Role:  </a:t>
            </a:r>
            <a:r>
              <a:rPr lang="en-US" sz="1200" dirty="0"/>
              <a:t>VA Clinician - Gastroenterologist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Veterans Health Administration, Office of Health Informatics, </a:t>
            </a:r>
          </a:p>
          <a:p>
            <a:r>
              <a:rPr lang="en-US" sz="1200" dirty="0"/>
              <a:t>Human Factors Engineering (HFE)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dirty="0"/>
          </a:p>
        </p:txBody>
      </p:sp>
      <p:pic>
        <p:nvPicPr>
          <p:cNvPr id="48" name="Picture 47" descr="A person wearing a blue hat&#10;&#10;Description automatically generated">
            <a:extLst>
              <a:ext uri="{FF2B5EF4-FFF2-40B4-BE49-F238E27FC236}">
                <a16:creationId xmlns:a16="http://schemas.microsoft.com/office/drawing/2014/main" id="{C6E220A1-0B91-453D-A066-66F60BD8E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"/>
          <a:stretch/>
        </p:blipFill>
        <p:spPr>
          <a:xfrm>
            <a:off x="10725363" y="4530686"/>
            <a:ext cx="1109165" cy="11091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A43B22-4E06-47E4-990A-B9F9E467F29E}"/>
              </a:ext>
            </a:extLst>
          </p:cNvPr>
          <p:cNvSpPr txBox="1"/>
          <p:nvPr/>
        </p:nvSpPr>
        <p:spPr>
          <a:xfrm>
            <a:off x="6240527" y="6210289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Kristen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VA Clinician - Nurse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Veterans Health Administration, Office of Health Informatics, </a:t>
            </a:r>
          </a:p>
          <a:p>
            <a:r>
              <a:rPr lang="en-US" sz="1200" dirty="0"/>
              <a:t>Human Factors Engineering (HFE)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</a:p>
        </p:txBody>
      </p:sp>
      <p:pic>
        <p:nvPicPr>
          <p:cNvPr id="50" name="Picture 49" descr="A picture containing person, cellphone, woman, phone&#10;&#10;Description automatically generated">
            <a:extLst>
              <a:ext uri="{FF2B5EF4-FFF2-40B4-BE49-F238E27FC236}">
                <a16:creationId xmlns:a16="http://schemas.microsoft.com/office/drawing/2014/main" id="{A1E163CD-7A98-45AB-8F73-B84177AD1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10755727" y="6307981"/>
            <a:ext cx="1086732" cy="10867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53085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84548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559177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313740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15880A-B699-4D71-A1CC-7868387CD0BD}"/>
              </a:ext>
            </a:extLst>
          </p:cNvPr>
          <p:cNvSpPr txBox="1"/>
          <p:nvPr/>
        </p:nvSpPr>
        <p:spPr>
          <a:xfrm>
            <a:off x="2676526" y="1588502"/>
            <a:ext cx="3519105" cy="381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Filter values sometimes higher level than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object properties on tile (e.g., “VA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Clinician” vs. “VA Clinician -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Gastroenterologist”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NOTE:  order of Source values switched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from general to more specific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Lack of dependent filters (e.g., Service Era) –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consider this post-February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Some properties on tile that aren’t in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filters (e.g., Patient Conditions)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Open/close filter module?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Click anywhere on tile?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PENDING:  Visual design of Persona tiles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>
                <a:solidFill>
                  <a:srgbClr val="FF0000"/>
                </a:solidFill>
              </a:rPr>
              <a:t>Radiobuttons</a:t>
            </a:r>
            <a:r>
              <a:rPr lang="en-US" sz="1200" dirty="0">
                <a:solidFill>
                  <a:srgbClr val="FF0000"/>
                </a:solidFill>
              </a:rPr>
              <a:t> vs. checkboxes:  only checkboxes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needed for now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Strength of Evidence not tile-worthy?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Assume Boolean 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07F822-670B-4AE2-B783-E1EE81060D31}"/>
              </a:ext>
            </a:extLst>
          </p:cNvPr>
          <p:cNvSpPr txBox="1"/>
          <p:nvPr/>
        </p:nvSpPr>
        <p:spPr>
          <a:xfrm>
            <a:off x="2122362" y="274849"/>
            <a:ext cx="3627788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Personas, February, default view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C1D0D42-B9E2-425F-A76E-19F0F1C4C03D}"/>
              </a:ext>
            </a:extLst>
          </p:cNvPr>
          <p:cNvSpPr/>
          <p:nvPr/>
        </p:nvSpPr>
        <p:spPr>
          <a:xfrm>
            <a:off x="2114473" y="216706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6B332E-539F-46C8-95E2-07B296812178}"/>
              </a:ext>
            </a:extLst>
          </p:cNvPr>
          <p:cNvSpPr txBox="1"/>
          <p:nvPr/>
        </p:nvSpPr>
        <p:spPr>
          <a:xfrm>
            <a:off x="6240526" y="126920"/>
            <a:ext cx="57529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Cynthia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Veterans Health Administration, Office of Health Informatics, Human Factors Engineering (HFE)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pic>
        <p:nvPicPr>
          <p:cNvPr id="61" name="Picture 6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7A9B56DA-AFF9-4644-B375-A17649776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14" y="222688"/>
            <a:ext cx="1104214" cy="110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VETERAN’S SERVICE ERA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Post-911</a:t>
            </a:r>
          </a:p>
          <a:p>
            <a:endParaRPr lang="en-US" sz="1000" dirty="0"/>
          </a:p>
          <a:p>
            <a:r>
              <a:rPr lang="en-US" sz="1000" dirty="0"/>
              <a:t>          Vietnam</a:t>
            </a:r>
          </a:p>
          <a:p>
            <a:endParaRPr lang="en-US" sz="1000" dirty="0"/>
          </a:p>
          <a:p>
            <a:r>
              <a:rPr lang="en-US" sz="1000" dirty="0"/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481539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543728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 rot="10800000">
            <a:off x="2170443" y="3871625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9133F-6ABE-470F-9DD2-11AE7286C06A}"/>
              </a:ext>
            </a:extLst>
          </p:cNvPr>
          <p:cNvSpPr txBox="1"/>
          <p:nvPr/>
        </p:nvSpPr>
        <p:spPr>
          <a:xfrm>
            <a:off x="6240526" y="572082"/>
            <a:ext cx="57529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Cynthia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 Informatics, Veterans Health Administration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pic>
        <p:nvPicPr>
          <p:cNvPr id="46" name="Picture 4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BBE546D-C53F-489E-BE8C-8BE6579D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14" y="667850"/>
            <a:ext cx="1104214" cy="110421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5272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84189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4464944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312016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3D89D-354D-46E3-B0C4-3A719D18868D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40D00-946B-428E-9EB5-3F9CA3CE011C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FC8726-E96C-485B-A704-938084E7A13A}"/>
              </a:ext>
            </a:extLst>
          </p:cNvPr>
          <p:cNvCxnSpPr>
            <a:cxnSpLocks/>
          </p:cNvCxnSpPr>
          <p:nvPr/>
        </p:nvCxnSpPr>
        <p:spPr>
          <a:xfrm>
            <a:off x="385303" y="5218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D1248-BD18-466F-A1F0-B8B8D778F396}"/>
              </a:ext>
            </a:extLst>
          </p:cNvPr>
          <p:cNvCxnSpPr>
            <a:cxnSpLocks/>
          </p:cNvCxnSpPr>
          <p:nvPr/>
        </p:nvCxnSpPr>
        <p:spPr>
          <a:xfrm flipV="1">
            <a:off x="385303" y="5250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04E34B-2F7F-471D-816D-AD2BD9F34B04}"/>
              </a:ext>
            </a:extLst>
          </p:cNvPr>
          <p:cNvSpPr/>
          <p:nvPr/>
        </p:nvSpPr>
        <p:spPr>
          <a:xfrm>
            <a:off x="378208" y="512062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838DA-AA46-498A-A2A7-81F3EDBC536B}"/>
              </a:ext>
            </a:extLst>
          </p:cNvPr>
          <p:cNvSpPr/>
          <p:nvPr/>
        </p:nvSpPr>
        <p:spPr>
          <a:xfrm>
            <a:off x="378208" y="512062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9D006E-F3CE-484A-8DF5-048D15FFE8B4}"/>
              </a:ext>
            </a:extLst>
          </p:cNvPr>
          <p:cNvCxnSpPr>
            <a:cxnSpLocks/>
          </p:cNvCxnSpPr>
          <p:nvPr/>
        </p:nvCxnSpPr>
        <p:spPr>
          <a:xfrm>
            <a:off x="378208" y="5124828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D9E619-E023-47A2-B70F-69BC02A82C1E}"/>
              </a:ext>
            </a:extLst>
          </p:cNvPr>
          <p:cNvCxnSpPr>
            <a:cxnSpLocks/>
          </p:cNvCxnSpPr>
          <p:nvPr/>
        </p:nvCxnSpPr>
        <p:spPr>
          <a:xfrm flipV="1">
            <a:off x="378208" y="5128000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DBC5B57-14AE-4E2A-9205-DC70AB9D9075}"/>
              </a:ext>
            </a:extLst>
          </p:cNvPr>
          <p:cNvSpPr txBox="1"/>
          <p:nvPr/>
        </p:nvSpPr>
        <p:spPr>
          <a:xfrm>
            <a:off x="2122362" y="274849"/>
            <a:ext cx="3095912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Personas, February, view 2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6F2425B-EF26-4A8E-8BFD-0A8B6CEE62A4}"/>
              </a:ext>
            </a:extLst>
          </p:cNvPr>
          <p:cNvSpPr/>
          <p:nvPr/>
        </p:nvSpPr>
        <p:spPr>
          <a:xfrm>
            <a:off x="2105959" y="2178566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955691-D9CC-40F7-9913-71887ECA5AFE}"/>
              </a:ext>
            </a:extLst>
          </p:cNvPr>
          <p:cNvSpPr txBox="1"/>
          <p:nvPr/>
        </p:nvSpPr>
        <p:spPr>
          <a:xfrm>
            <a:off x="2676526" y="1588502"/>
            <a:ext cx="3367076" cy="6463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 this example, if Source did not equal VHA,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then the resulting tiles would be zero … we will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need to cover that scenario.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A33D80-E392-4AAE-9518-E3E2B52AAD51}"/>
              </a:ext>
            </a:extLst>
          </p:cNvPr>
          <p:cNvSpPr/>
          <p:nvPr/>
        </p:nvSpPr>
        <p:spPr>
          <a:xfrm>
            <a:off x="9309704" y="151414"/>
            <a:ext cx="2729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Veterans Health Administration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317166-9F51-4B04-BC28-6CC1F46D2369}"/>
              </a:ext>
            </a:extLst>
          </p:cNvPr>
          <p:cNvSpPr/>
          <p:nvPr/>
        </p:nvSpPr>
        <p:spPr>
          <a:xfrm>
            <a:off x="7979127" y="151414"/>
            <a:ext cx="1009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Veteran</a:t>
            </a:r>
          </a:p>
        </p:txBody>
      </p:sp>
    </p:spTree>
    <p:extLst>
      <p:ext uri="{BB962C8B-B14F-4D97-AF65-F5344CB8AC3E}">
        <p14:creationId xmlns:p14="http://schemas.microsoft.com/office/powerpoint/2010/main" val="1478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9133F-6ABE-470F-9DD2-11AE7286C06A}"/>
              </a:ext>
            </a:extLst>
          </p:cNvPr>
          <p:cNvSpPr txBox="1"/>
          <p:nvPr/>
        </p:nvSpPr>
        <p:spPr>
          <a:xfrm>
            <a:off x="6240526" y="572082"/>
            <a:ext cx="5752933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[Name]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[Role]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[Era]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[Conditions]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[Technology]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[Source]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BC5B57-14AE-4E2A-9205-DC70AB9D9075}"/>
              </a:ext>
            </a:extLst>
          </p:cNvPr>
          <p:cNvSpPr txBox="1"/>
          <p:nvPr/>
        </p:nvSpPr>
        <p:spPr>
          <a:xfrm>
            <a:off x="2122362" y="274849"/>
            <a:ext cx="3186193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Persona labeling and [properties]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F78A5-EB62-4A76-9E55-0E5C7588919A}"/>
              </a:ext>
            </a:extLst>
          </p:cNvPr>
          <p:cNvSpPr/>
          <p:nvPr/>
        </p:nvSpPr>
        <p:spPr>
          <a:xfrm>
            <a:off x="10728251" y="648556"/>
            <a:ext cx="1104214" cy="1116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[Headshot]</a:t>
            </a:r>
          </a:p>
        </p:txBody>
      </p:sp>
    </p:spTree>
    <p:extLst>
      <p:ext uri="{BB962C8B-B14F-4D97-AF65-F5344CB8AC3E}">
        <p14:creationId xmlns:p14="http://schemas.microsoft.com/office/powerpoint/2010/main" val="245838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VETERAN’S SERVICE ERA</a:t>
            </a:r>
          </a:p>
          <a:p>
            <a:endParaRPr lang="en-US" sz="10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Post-911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        Vietnam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r>
              <a:rPr lang="en-US" sz="1000" dirty="0"/>
              <a:t>          </a:t>
            </a:r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367B7-10DB-4492-974C-897D55D45EC2}"/>
              </a:ext>
            </a:extLst>
          </p:cNvPr>
          <p:cNvSpPr/>
          <p:nvPr/>
        </p:nvSpPr>
        <p:spPr>
          <a:xfrm>
            <a:off x="385303" y="42585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769BD-0498-4291-820F-8E95E0BE66DB}"/>
              </a:ext>
            </a:extLst>
          </p:cNvPr>
          <p:cNvSpPr/>
          <p:nvPr/>
        </p:nvSpPr>
        <p:spPr>
          <a:xfrm>
            <a:off x="385303" y="457320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8D30D3-087E-4EF1-9B94-3002E9009024}"/>
              </a:ext>
            </a:extLst>
          </p:cNvPr>
          <p:cNvSpPr/>
          <p:nvPr/>
        </p:nvSpPr>
        <p:spPr>
          <a:xfrm>
            <a:off x="385303" y="4880466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 rot="10800000">
            <a:off x="2143147" y="338030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6B05AC-003A-47AF-B518-6512B1ADA1E0}"/>
              </a:ext>
            </a:extLst>
          </p:cNvPr>
          <p:cNvSpPr txBox="1"/>
          <p:nvPr/>
        </p:nvSpPr>
        <p:spPr>
          <a:xfrm>
            <a:off x="6240528" y="722227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Debra, MD, FACG</a:t>
            </a:r>
          </a:p>
          <a:p>
            <a:r>
              <a:rPr lang="en-US" sz="1200" b="1" dirty="0"/>
              <a:t>Role:  </a:t>
            </a:r>
            <a:r>
              <a:rPr lang="en-US" sz="1200" dirty="0"/>
              <a:t>VA Clinician - Gastroenterologist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dirty="0"/>
          </a:p>
        </p:txBody>
      </p:sp>
      <p:pic>
        <p:nvPicPr>
          <p:cNvPr id="48" name="Picture 47" descr="A person wearing a blue hat&#10;&#10;Description automatically generated">
            <a:extLst>
              <a:ext uri="{FF2B5EF4-FFF2-40B4-BE49-F238E27FC236}">
                <a16:creationId xmlns:a16="http://schemas.microsoft.com/office/drawing/2014/main" id="{C6E220A1-0B91-453D-A066-66F60BD8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"/>
          <a:stretch/>
        </p:blipFill>
        <p:spPr>
          <a:xfrm>
            <a:off x="10725363" y="819917"/>
            <a:ext cx="1109165" cy="11091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A43B22-4E06-47E4-990A-B9F9E467F29E}"/>
              </a:ext>
            </a:extLst>
          </p:cNvPr>
          <p:cNvSpPr txBox="1"/>
          <p:nvPr/>
        </p:nvSpPr>
        <p:spPr>
          <a:xfrm>
            <a:off x="6240527" y="2499520"/>
            <a:ext cx="575293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Kristen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VA Clinician - Nurse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</a:p>
        </p:txBody>
      </p:sp>
      <p:pic>
        <p:nvPicPr>
          <p:cNvPr id="50" name="Picture 49" descr="A picture containing person, cellphone, woman, phone&#10;&#10;Description automatically generated">
            <a:extLst>
              <a:ext uri="{FF2B5EF4-FFF2-40B4-BE49-F238E27FC236}">
                <a16:creationId xmlns:a16="http://schemas.microsoft.com/office/drawing/2014/main" id="{A1E163CD-7A98-45AB-8F73-B84177AD1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10755727" y="2597212"/>
            <a:ext cx="1086732" cy="10867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03594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3505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3910016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26424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2EBE9-5710-42E0-B6E4-90829928BB10}"/>
              </a:ext>
            </a:extLst>
          </p:cNvPr>
          <p:cNvSpPr txBox="1"/>
          <p:nvPr/>
        </p:nvSpPr>
        <p:spPr>
          <a:xfrm>
            <a:off x="2697310" y="1588502"/>
            <a:ext cx="280737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Dependent filters (e.g., Service Era)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62AD1-5768-4277-A38C-90285986C5B6}"/>
              </a:ext>
            </a:extLst>
          </p:cNvPr>
          <p:cNvSpPr txBox="1"/>
          <p:nvPr/>
        </p:nvSpPr>
        <p:spPr>
          <a:xfrm>
            <a:off x="2068715" y="274849"/>
            <a:ext cx="4088620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Personas, post-February, default view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98F9C6-4520-4FDA-A749-489F3B846A7F}"/>
              </a:ext>
            </a:extLst>
          </p:cNvPr>
          <p:cNvSpPr/>
          <p:nvPr/>
        </p:nvSpPr>
        <p:spPr>
          <a:xfrm>
            <a:off x="385303" y="144612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E65C2B-AEBF-4287-A2DC-0490F7E2C4D9}"/>
              </a:ext>
            </a:extLst>
          </p:cNvPr>
          <p:cNvSpPr/>
          <p:nvPr/>
        </p:nvSpPr>
        <p:spPr>
          <a:xfrm>
            <a:off x="385303" y="144269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F997F2-3CE7-4BC5-80C9-F8806AD061F4}"/>
              </a:ext>
            </a:extLst>
          </p:cNvPr>
          <p:cNvSpPr/>
          <p:nvPr/>
        </p:nvSpPr>
        <p:spPr>
          <a:xfrm>
            <a:off x="385303" y="144269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314E38-3B6C-4F00-9F0D-99FF7A71B6E7}"/>
              </a:ext>
            </a:extLst>
          </p:cNvPr>
          <p:cNvCxnSpPr>
            <a:cxnSpLocks/>
          </p:cNvCxnSpPr>
          <p:nvPr/>
        </p:nvCxnSpPr>
        <p:spPr>
          <a:xfrm>
            <a:off x="385303" y="1446901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194338-06F2-4F36-B58E-7AFA0DA110CA}"/>
              </a:ext>
            </a:extLst>
          </p:cNvPr>
          <p:cNvCxnSpPr>
            <a:cxnSpLocks/>
          </p:cNvCxnSpPr>
          <p:nvPr/>
        </p:nvCxnSpPr>
        <p:spPr>
          <a:xfrm flipV="1">
            <a:off x="385303" y="1450073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BAA054B-B17D-412B-BEF7-9390AC54D2D2}"/>
              </a:ext>
            </a:extLst>
          </p:cNvPr>
          <p:cNvSpPr/>
          <p:nvPr/>
        </p:nvSpPr>
        <p:spPr>
          <a:xfrm>
            <a:off x="385303" y="114841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592E25-57A3-49FF-B166-AF9790A629E5}"/>
              </a:ext>
            </a:extLst>
          </p:cNvPr>
          <p:cNvSpPr/>
          <p:nvPr/>
        </p:nvSpPr>
        <p:spPr>
          <a:xfrm>
            <a:off x="385303" y="114499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34E63A-FDBB-43A4-AD28-97091EF45C0A}"/>
              </a:ext>
            </a:extLst>
          </p:cNvPr>
          <p:cNvSpPr/>
          <p:nvPr/>
        </p:nvSpPr>
        <p:spPr>
          <a:xfrm>
            <a:off x="385303" y="114499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62F9DF-4FDC-446D-AF16-CAA2AB78BF46}"/>
              </a:ext>
            </a:extLst>
          </p:cNvPr>
          <p:cNvCxnSpPr>
            <a:cxnSpLocks/>
          </p:cNvCxnSpPr>
          <p:nvPr/>
        </p:nvCxnSpPr>
        <p:spPr>
          <a:xfrm>
            <a:off x="385303" y="1149195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0EF4E4-A7E5-4459-B9EB-832B36FA79D3}"/>
              </a:ext>
            </a:extLst>
          </p:cNvPr>
          <p:cNvCxnSpPr>
            <a:cxnSpLocks/>
          </p:cNvCxnSpPr>
          <p:nvPr/>
        </p:nvCxnSpPr>
        <p:spPr>
          <a:xfrm flipV="1">
            <a:off x="385303" y="1152367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7E09705-EDF8-4BD6-90C3-D9426ADA81ED}"/>
              </a:ext>
            </a:extLst>
          </p:cNvPr>
          <p:cNvSpPr/>
          <p:nvPr/>
        </p:nvSpPr>
        <p:spPr>
          <a:xfrm>
            <a:off x="11010918" y="151414"/>
            <a:ext cx="10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VA Staff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41C314-3CF3-42DE-B2EA-444E7117233C}"/>
              </a:ext>
            </a:extLst>
          </p:cNvPr>
          <p:cNvSpPr/>
          <p:nvPr/>
        </p:nvSpPr>
        <p:spPr>
          <a:xfrm>
            <a:off x="9425155" y="151414"/>
            <a:ext cx="1290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VA Clinician</a:t>
            </a:r>
          </a:p>
        </p:txBody>
      </p:sp>
    </p:spTree>
    <p:extLst>
      <p:ext uri="{BB962C8B-B14F-4D97-AF65-F5344CB8AC3E}">
        <p14:creationId xmlns:p14="http://schemas.microsoft.com/office/powerpoint/2010/main" val="4794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01AE12-2059-41D4-B302-CFC1C268F8D9}"/>
              </a:ext>
            </a:extLst>
          </p:cNvPr>
          <p:cNvSpPr/>
          <p:nvPr/>
        </p:nvSpPr>
        <p:spPr>
          <a:xfrm>
            <a:off x="5658678" y="0"/>
            <a:ext cx="6533322" cy="864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54F4-06C6-406D-AB3F-1B7A3F0884BA}"/>
              </a:ext>
            </a:extLst>
          </p:cNvPr>
          <p:cNvSpPr txBox="1"/>
          <p:nvPr/>
        </p:nvSpPr>
        <p:spPr>
          <a:xfrm>
            <a:off x="169545" y="101258"/>
            <a:ext cx="222368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ROLE</a:t>
            </a:r>
          </a:p>
          <a:p>
            <a:r>
              <a:rPr lang="en-US" sz="1000" b="1" dirty="0"/>
              <a:t>     </a:t>
            </a:r>
          </a:p>
          <a:p>
            <a:r>
              <a:rPr lang="en-US" sz="1000" b="1" dirty="0"/>
              <a:t>          </a:t>
            </a:r>
            <a:r>
              <a:rPr lang="en-US" sz="1000" dirty="0"/>
              <a:t>Veteran</a:t>
            </a:r>
          </a:p>
          <a:p>
            <a:r>
              <a:rPr lang="en-US" sz="1000" dirty="0"/>
              <a:t>          </a:t>
            </a:r>
          </a:p>
          <a:p>
            <a:r>
              <a:rPr lang="en-US" sz="1000" dirty="0"/>
              <a:t>          Caregiver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       VA Clinician</a:t>
            </a:r>
          </a:p>
          <a:p>
            <a:endParaRPr lang="en-US" sz="1000" dirty="0"/>
          </a:p>
          <a:p>
            <a:r>
              <a:rPr lang="en-US" sz="1000" dirty="0"/>
              <a:t>          VA Staff</a:t>
            </a:r>
          </a:p>
          <a:p>
            <a:endParaRPr lang="en-US" sz="1000" b="1" dirty="0"/>
          </a:p>
          <a:p>
            <a:r>
              <a:rPr lang="en-US" sz="1000" b="1" dirty="0"/>
              <a:t>VETERAN’S SERVICE ERA</a:t>
            </a:r>
          </a:p>
          <a:p>
            <a:endParaRPr lang="en-US" sz="1000" b="1" dirty="0"/>
          </a:p>
          <a:p>
            <a:r>
              <a:rPr lang="en-US" sz="1000" b="1" dirty="0"/>
              <a:t>          </a:t>
            </a:r>
            <a:r>
              <a:rPr lang="en-US" sz="1000" dirty="0"/>
              <a:t>Post-911</a:t>
            </a:r>
          </a:p>
          <a:p>
            <a:endParaRPr lang="en-US" sz="1000" dirty="0"/>
          </a:p>
          <a:p>
            <a:r>
              <a:rPr lang="en-US" sz="1000" dirty="0"/>
              <a:t>          Vietnam</a:t>
            </a:r>
          </a:p>
          <a:p>
            <a:endParaRPr lang="en-US" sz="1000" dirty="0"/>
          </a:p>
          <a:p>
            <a:r>
              <a:rPr lang="en-US" sz="1000" dirty="0"/>
              <a:t>          WW II &amp; Korean War</a:t>
            </a:r>
          </a:p>
          <a:p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TECHNOLOGY ADOPTION</a:t>
            </a:r>
          </a:p>
          <a:p>
            <a:endParaRPr lang="en-US" sz="1000" dirty="0"/>
          </a:p>
          <a:p>
            <a:r>
              <a:rPr lang="en-US" sz="1000" dirty="0"/>
              <a:t>          Mainstream</a:t>
            </a:r>
          </a:p>
          <a:p>
            <a:endParaRPr lang="en-US" sz="1000" dirty="0"/>
          </a:p>
          <a:p>
            <a:r>
              <a:rPr lang="en-US" sz="1000" dirty="0"/>
              <a:t>          Early Adopter</a:t>
            </a:r>
          </a:p>
          <a:p>
            <a:endParaRPr lang="en-US" sz="1000" dirty="0"/>
          </a:p>
          <a:p>
            <a:r>
              <a:rPr lang="en-US" sz="1000" dirty="0"/>
              <a:t>          Late Adopter</a:t>
            </a:r>
          </a:p>
          <a:p>
            <a:endParaRPr lang="en-US" sz="1000" dirty="0"/>
          </a:p>
          <a:p>
            <a:endParaRPr lang="en-US" sz="1400" b="1" dirty="0"/>
          </a:p>
          <a:p>
            <a:r>
              <a:rPr lang="en-US" sz="1400" b="1" dirty="0"/>
              <a:t>SOURCE</a:t>
            </a:r>
          </a:p>
          <a:p>
            <a:endParaRPr lang="en-US" sz="1000" dirty="0"/>
          </a:p>
          <a:p>
            <a:r>
              <a:rPr lang="en-US" sz="1000" dirty="0"/>
              <a:t>          US Department of Veteran Affairs</a:t>
            </a:r>
          </a:p>
          <a:p>
            <a:endParaRPr lang="en-US" sz="1000" dirty="0"/>
          </a:p>
          <a:p>
            <a:r>
              <a:rPr lang="en-US" sz="1000" dirty="0"/>
              <a:t>          Veterans Health Administration</a:t>
            </a:r>
          </a:p>
          <a:p>
            <a:endParaRPr lang="en-US" sz="1000" dirty="0"/>
          </a:p>
          <a:p>
            <a:r>
              <a:rPr lang="en-US" sz="1000" dirty="0"/>
              <a:t>          National Institutes of Health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5A69-0BB4-4C35-BBD5-77BC715ABFA1}"/>
              </a:ext>
            </a:extLst>
          </p:cNvPr>
          <p:cNvSpPr/>
          <p:nvPr/>
        </p:nvSpPr>
        <p:spPr>
          <a:xfrm>
            <a:off x="385303" y="521085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3D120-180B-47C4-9404-9463B6D79D73}"/>
              </a:ext>
            </a:extLst>
          </p:cNvPr>
          <p:cNvSpPr/>
          <p:nvPr/>
        </p:nvSpPr>
        <p:spPr>
          <a:xfrm>
            <a:off x="385303" y="835718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DA418-3002-4A65-8FB3-3B1B2E24ECD1}"/>
              </a:ext>
            </a:extLst>
          </p:cNvPr>
          <p:cNvSpPr/>
          <p:nvPr/>
        </p:nvSpPr>
        <p:spPr>
          <a:xfrm>
            <a:off x="385303" y="1142977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E6B5-FCAE-4BA0-A825-4E6082CBA99B}"/>
              </a:ext>
            </a:extLst>
          </p:cNvPr>
          <p:cNvSpPr/>
          <p:nvPr/>
        </p:nvSpPr>
        <p:spPr>
          <a:xfrm>
            <a:off x="385303" y="145761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056EB-2450-48A0-8533-7DF6C764E68E}"/>
              </a:ext>
            </a:extLst>
          </p:cNvPr>
          <p:cNvSpPr/>
          <p:nvPr/>
        </p:nvSpPr>
        <p:spPr>
          <a:xfrm>
            <a:off x="385303" y="522806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AEDBB-F0E5-4113-B088-B616FDF1C6FA}"/>
              </a:ext>
            </a:extLst>
          </p:cNvPr>
          <p:cNvSpPr/>
          <p:nvPr/>
        </p:nvSpPr>
        <p:spPr>
          <a:xfrm>
            <a:off x="385303" y="5849953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07AA73A-74D1-4EE2-A99B-2E2258F876C8}"/>
              </a:ext>
            </a:extLst>
          </p:cNvPr>
          <p:cNvSpPr/>
          <p:nvPr/>
        </p:nvSpPr>
        <p:spPr>
          <a:xfrm>
            <a:off x="671504" y="169387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DF7C45-3F6B-4122-A535-0CA41FBEAACD}"/>
              </a:ext>
            </a:extLst>
          </p:cNvPr>
          <p:cNvSpPr/>
          <p:nvPr/>
        </p:nvSpPr>
        <p:spPr>
          <a:xfrm>
            <a:off x="2143147" y="3380303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13C559-F92C-440C-9FF7-8B1FDAF4F265}"/>
              </a:ext>
            </a:extLst>
          </p:cNvPr>
          <p:cNvSpPr/>
          <p:nvPr/>
        </p:nvSpPr>
        <p:spPr>
          <a:xfrm>
            <a:off x="385303" y="203594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E1B989-AEB3-4E84-AD79-DB8D2C8BA618}"/>
              </a:ext>
            </a:extLst>
          </p:cNvPr>
          <p:cNvSpPr/>
          <p:nvPr/>
        </p:nvSpPr>
        <p:spPr>
          <a:xfrm>
            <a:off x="385303" y="235057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25B0065-DB1F-4836-8E05-CC8311DEA10C}"/>
              </a:ext>
            </a:extLst>
          </p:cNvPr>
          <p:cNvSpPr/>
          <p:nvPr/>
        </p:nvSpPr>
        <p:spPr>
          <a:xfrm>
            <a:off x="881017" y="4888021"/>
            <a:ext cx="180753" cy="175151"/>
          </a:xfrm>
          <a:prstGeom prst="triangle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A2C5FF-D255-48CF-BBD9-0FFBC84911B7}"/>
              </a:ext>
            </a:extLst>
          </p:cNvPr>
          <p:cNvSpPr/>
          <p:nvPr/>
        </p:nvSpPr>
        <p:spPr>
          <a:xfrm>
            <a:off x="385303" y="2642489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3D89D-354D-46E3-B0C4-3A719D18868D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40D00-946B-428E-9EB5-3F9CA3CE011C}"/>
              </a:ext>
            </a:extLst>
          </p:cNvPr>
          <p:cNvSpPr/>
          <p:nvPr/>
        </p:nvSpPr>
        <p:spPr>
          <a:xfrm>
            <a:off x="385303" y="517664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FC8726-E96C-485B-A704-938084E7A13A}"/>
              </a:ext>
            </a:extLst>
          </p:cNvPr>
          <p:cNvCxnSpPr>
            <a:cxnSpLocks/>
          </p:cNvCxnSpPr>
          <p:nvPr/>
        </p:nvCxnSpPr>
        <p:spPr>
          <a:xfrm>
            <a:off x="385303" y="521866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D1248-BD18-466F-A1F0-B8B8D778F396}"/>
              </a:ext>
            </a:extLst>
          </p:cNvPr>
          <p:cNvCxnSpPr>
            <a:cxnSpLocks/>
          </p:cNvCxnSpPr>
          <p:nvPr/>
        </p:nvCxnSpPr>
        <p:spPr>
          <a:xfrm flipV="1">
            <a:off x="385303" y="525038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04E34B-2F7F-471D-816D-AD2BD9F34B04}"/>
              </a:ext>
            </a:extLst>
          </p:cNvPr>
          <p:cNvSpPr/>
          <p:nvPr/>
        </p:nvSpPr>
        <p:spPr>
          <a:xfrm>
            <a:off x="378208" y="553329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838DA-AA46-498A-A2A7-81F3EDBC536B}"/>
              </a:ext>
            </a:extLst>
          </p:cNvPr>
          <p:cNvSpPr/>
          <p:nvPr/>
        </p:nvSpPr>
        <p:spPr>
          <a:xfrm>
            <a:off x="378208" y="553329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9D006E-F3CE-484A-8DF5-048D15FFE8B4}"/>
              </a:ext>
            </a:extLst>
          </p:cNvPr>
          <p:cNvCxnSpPr>
            <a:cxnSpLocks/>
          </p:cNvCxnSpPr>
          <p:nvPr/>
        </p:nvCxnSpPr>
        <p:spPr>
          <a:xfrm>
            <a:off x="378208" y="5537494"/>
            <a:ext cx="130892" cy="1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D9E619-E023-47A2-B70F-69BC02A82C1E}"/>
              </a:ext>
            </a:extLst>
          </p:cNvPr>
          <p:cNvCxnSpPr>
            <a:cxnSpLocks/>
          </p:cNvCxnSpPr>
          <p:nvPr/>
        </p:nvCxnSpPr>
        <p:spPr>
          <a:xfrm flipV="1">
            <a:off x="378208" y="5540666"/>
            <a:ext cx="130892" cy="1235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13B750-EB5E-480F-8FA1-6CF8835365F5}"/>
              </a:ext>
            </a:extLst>
          </p:cNvPr>
          <p:cNvSpPr/>
          <p:nvPr/>
        </p:nvSpPr>
        <p:spPr>
          <a:xfrm>
            <a:off x="397937" y="3745880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A826D4-248A-4A81-BA4E-F091AB8D1B34}"/>
              </a:ext>
            </a:extLst>
          </p:cNvPr>
          <p:cNvSpPr/>
          <p:nvPr/>
        </p:nvSpPr>
        <p:spPr>
          <a:xfrm>
            <a:off x="397937" y="4367772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54AB-A2EC-4088-BD32-70A1DCD269FD}"/>
              </a:ext>
            </a:extLst>
          </p:cNvPr>
          <p:cNvSpPr/>
          <p:nvPr/>
        </p:nvSpPr>
        <p:spPr>
          <a:xfrm>
            <a:off x="390842" y="405111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32B31-DF30-4A04-830D-68DBC959A1BD}"/>
              </a:ext>
            </a:extLst>
          </p:cNvPr>
          <p:cNvSpPr/>
          <p:nvPr/>
        </p:nvSpPr>
        <p:spPr>
          <a:xfrm>
            <a:off x="390842" y="4051111"/>
            <a:ext cx="130892" cy="13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599E1-82A4-40F6-AE36-09566EC45E71}"/>
              </a:ext>
            </a:extLst>
          </p:cNvPr>
          <p:cNvSpPr txBox="1"/>
          <p:nvPr/>
        </p:nvSpPr>
        <p:spPr>
          <a:xfrm>
            <a:off x="2143146" y="274849"/>
            <a:ext cx="3556743" cy="61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All Personas page: 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Filter Personas, post-February, view 2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155B8-1C73-4FE7-A74C-F802E1F248E3}"/>
              </a:ext>
            </a:extLst>
          </p:cNvPr>
          <p:cNvSpPr txBox="1"/>
          <p:nvPr/>
        </p:nvSpPr>
        <p:spPr>
          <a:xfrm>
            <a:off x="6240526" y="572082"/>
            <a:ext cx="575293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Cynthia</a:t>
            </a:r>
          </a:p>
          <a:p>
            <a:r>
              <a:rPr lang="en-US" sz="1200" b="1" dirty="0"/>
              <a:t>Role: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 Informatics, Veterans Health Administration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0033CC"/>
                </a:solidFill>
              </a:rPr>
              <a:t>Details</a:t>
            </a:r>
            <a:endParaRPr lang="en-US" sz="1200" dirty="0"/>
          </a:p>
        </p:txBody>
      </p:sp>
      <p:pic>
        <p:nvPicPr>
          <p:cNvPr id="50" name="Picture 4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705ECAA3-5808-428D-909D-99E6F2F0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14" y="667850"/>
            <a:ext cx="1104214" cy="110421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88D762-1C1F-46F0-920B-9ED7B8D189C3}"/>
              </a:ext>
            </a:extLst>
          </p:cNvPr>
          <p:cNvSpPr/>
          <p:nvPr/>
        </p:nvSpPr>
        <p:spPr>
          <a:xfrm>
            <a:off x="9309704" y="151414"/>
            <a:ext cx="2729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Veterans Health Administration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C224DF-56E1-4B39-A6E4-16E7ADBCED45}"/>
              </a:ext>
            </a:extLst>
          </p:cNvPr>
          <p:cNvSpPr/>
          <p:nvPr/>
        </p:nvSpPr>
        <p:spPr>
          <a:xfrm>
            <a:off x="7979127" y="151414"/>
            <a:ext cx="1009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X    </a:t>
            </a:r>
            <a:r>
              <a:rPr lang="en-US" sz="1400" u="sng" dirty="0">
                <a:solidFill>
                  <a:srgbClr val="0033CC"/>
                </a:solidFill>
              </a:rPr>
              <a:t>Veteran</a:t>
            </a:r>
          </a:p>
        </p:txBody>
      </p:sp>
    </p:spTree>
    <p:extLst>
      <p:ext uri="{BB962C8B-B14F-4D97-AF65-F5344CB8AC3E}">
        <p14:creationId xmlns:p14="http://schemas.microsoft.com/office/powerpoint/2010/main" val="297781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11248</TotalTime>
  <Words>1092</Words>
  <Application>Microsoft Office PowerPoint</Application>
  <PresentationFormat>Widescreen</PresentationFormat>
  <Paragraphs>383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Cona</dc:creator>
  <cp:lastModifiedBy>Tom Cona</cp:lastModifiedBy>
  <cp:revision>53</cp:revision>
  <dcterms:created xsi:type="dcterms:W3CDTF">2020-02-11T21:44:34Z</dcterms:created>
  <dcterms:modified xsi:type="dcterms:W3CDTF">2020-02-19T17:14:57Z</dcterms:modified>
</cp:coreProperties>
</file>