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59" r:id="rId5"/>
    <p:sldId id="270" r:id="rId6"/>
    <p:sldId id="266" r:id="rId7"/>
    <p:sldId id="258" r:id="rId8"/>
    <p:sldId id="260" r:id="rId9"/>
    <p:sldId id="261" r:id="rId10"/>
    <p:sldId id="262" r:id="rId11"/>
    <p:sldId id="265" r:id="rId12"/>
    <p:sldId id="263" r:id="rId13"/>
    <p:sldId id="264" r:id="rId14"/>
    <p:sldId id="268" r:id="rId15"/>
    <p:sldId id="269" r:id="rId16"/>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0EA4B4-7F9C-4C31-8EE0-4D1E71B3A02C}" v="220" dt="2020-04-17T12:14:07.941"/>
    <p1510:client id="{DD0C9696-8C49-4CB6-AF5D-9C2CA75B9994}" v="440" dt="2020-04-17T12:04:34.3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26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600EA4B4-7F9C-4C31-8EE0-4D1E71B3A02C}"/>
    <pc:docChg chg="addSld modSld">
      <pc:chgData name="" userId="" providerId="" clId="Web-{600EA4B4-7F9C-4C31-8EE0-4D1E71B3A02C}" dt="2020-04-17T12:14:07.941" v="210" actId="20577"/>
      <pc:docMkLst>
        <pc:docMk/>
      </pc:docMkLst>
      <pc:sldChg chg="modSp">
        <pc:chgData name="" userId="" providerId="" clId="Web-{600EA4B4-7F9C-4C31-8EE0-4D1E71B3A02C}" dt="2020-04-17T12:07:08.393" v="15" actId="20577"/>
        <pc:sldMkLst>
          <pc:docMk/>
          <pc:sldMk cId="2586413096" sldId="257"/>
        </pc:sldMkLst>
        <pc:spChg chg="mod">
          <ac:chgData name="" userId="" providerId="" clId="Web-{600EA4B4-7F9C-4C31-8EE0-4D1E71B3A02C}" dt="2020-04-17T12:07:08.393" v="15" actId="20577"/>
          <ac:spMkLst>
            <pc:docMk/>
            <pc:sldMk cId="2586413096" sldId="257"/>
            <ac:spMk id="5" creationId="{3C877199-1F67-43B5-A81C-DDA1973BC582}"/>
          </ac:spMkLst>
        </pc:spChg>
      </pc:sldChg>
      <pc:sldChg chg="modSp">
        <pc:chgData name="" userId="" providerId="" clId="Web-{600EA4B4-7F9C-4C31-8EE0-4D1E71B3A02C}" dt="2020-04-17T12:06:55.159" v="10" actId="20577"/>
        <pc:sldMkLst>
          <pc:docMk/>
          <pc:sldMk cId="33921458" sldId="259"/>
        </pc:sldMkLst>
        <pc:spChg chg="mod">
          <ac:chgData name="" userId="" providerId="" clId="Web-{600EA4B4-7F9C-4C31-8EE0-4D1E71B3A02C}" dt="2020-04-17T12:06:55.159" v="10" actId="20577"/>
          <ac:spMkLst>
            <pc:docMk/>
            <pc:sldMk cId="33921458" sldId="259"/>
            <ac:spMk id="6" creationId="{CA705E4D-6D26-41C3-8008-18A2169C2B15}"/>
          </ac:spMkLst>
        </pc:spChg>
      </pc:sldChg>
      <pc:sldChg chg="addSp delSp modSp new">
        <pc:chgData name="" userId="" providerId="" clId="Web-{600EA4B4-7F9C-4C31-8EE0-4D1E71B3A02C}" dt="2020-04-17T12:14:07.941" v="210" actId="20577"/>
        <pc:sldMkLst>
          <pc:docMk/>
          <pc:sldMk cId="3772217127" sldId="270"/>
        </pc:sldMkLst>
        <pc:spChg chg="add mod">
          <ac:chgData name="" userId="" providerId="" clId="Web-{600EA4B4-7F9C-4C31-8EE0-4D1E71B3A02C}" dt="2020-04-17T12:06:45.221" v="7" actId="20577"/>
          <ac:spMkLst>
            <pc:docMk/>
            <pc:sldMk cId="3772217127" sldId="270"/>
            <ac:spMk id="3" creationId="{DF4EE042-C57A-4BA9-B5CB-6177440EFF6D}"/>
          </ac:spMkLst>
        </pc:spChg>
        <pc:spChg chg="add del mod">
          <ac:chgData name="" userId="" providerId="" clId="Web-{600EA4B4-7F9C-4C31-8EE0-4D1E71B3A02C}" dt="2020-04-17T12:07:56.659" v="23"/>
          <ac:spMkLst>
            <pc:docMk/>
            <pc:sldMk cId="3772217127" sldId="270"/>
            <ac:spMk id="4" creationId="{A6C7CCE9-82C2-4507-8E28-18E31B9412D8}"/>
          </ac:spMkLst>
        </pc:spChg>
        <pc:spChg chg="add mod">
          <ac:chgData name="" userId="" providerId="" clId="Web-{600EA4B4-7F9C-4C31-8EE0-4D1E71B3A02C}" dt="2020-04-17T12:11:13.815" v="131" actId="20577"/>
          <ac:spMkLst>
            <pc:docMk/>
            <pc:sldMk cId="3772217127" sldId="270"/>
            <ac:spMk id="5" creationId="{169929DE-AF5B-46BD-A06A-5E6AF2174C66}"/>
          </ac:spMkLst>
        </pc:spChg>
        <pc:spChg chg="add mod">
          <ac:chgData name="" userId="" providerId="" clId="Web-{600EA4B4-7F9C-4C31-8EE0-4D1E71B3A02C}" dt="2020-04-17T12:11:54.237" v="184" actId="1076"/>
          <ac:spMkLst>
            <pc:docMk/>
            <pc:sldMk cId="3772217127" sldId="270"/>
            <ac:spMk id="6" creationId="{EA64EE2E-77FC-46C3-9549-D4DAB14A27EB}"/>
          </ac:spMkLst>
        </pc:spChg>
        <pc:spChg chg="add mod">
          <ac:chgData name="" userId="" providerId="" clId="Web-{600EA4B4-7F9C-4C31-8EE0-4D1E71B3A02C}" dt="2020-04-17T12:14:07.941" v="210" actId="20577"/>
          <ac:spMkLst>
            <pc:docMk/>
            <pc:sldMk cId="3772217127" sldId="270"/>
            <ac:spMk id="13" creationId="{92DB204A-5D3D-44A7-9BAE-4FE7B8E12938}"/>
          </ac:spMkLst>
        </pc:spChg>
        <pc:picChg chg="add mod">
          <ac:chgData name="" userId="" providerId="" clId="Web-{600EA4B4-7F9C-4C31-8EE0-4D1E71B3A02C}" dt="2020-04-17T12:13:00.644" v="189" actId="1076"/>
          <ac:picMkLst>
            <pc:docMk/>
            <pc:sldMk cId="3772217127" sldId="270"/>
            <ac:picMk id="10" creationId="{BA423DA7-046B-43B0-A568-66B3065D1D50}"/>
          </ac:picMkLst>
        </pc:picChg>
        <pc:picChg chg="add mod">
          <ac:chgData name="" userId="" providerId="" clId="Web-{600EA4B4-7F9C-4C31-8EE0-4D1E71B3A02C}" dt="2020-04-17T12:13:11.753" v="191" actId="1076"/>
          <ac:picMkLst>
            <pc:docMk/>
            <pc:sldMk cId="3772217127" sldId="270"/>
            <ac:picMk id="12" creationId="{E27F6C93-99A3-4503-A980-85D5F0B3F832}"/>
          </ac:picMkLst>
        </pc:picChg>
        <pc:cxnChg chg="add mod">
          <ac:chgData name="" userId="" providerId="" clId="Web-{600EA4B4-7F9C-4C31-8EE0-4D1E71B3A02C}" dt="2020-04-17T12:12:07.831" v="186" actId="1076"/>
          <ac:cxnSpMkLst>
            <pc:docMk/>
            <pc:sldMk cId="3772217127" sldId="270"/>
            <ac:cxnSpMk id="7" creationId="{B1AE7369-DEA2-43B2-9C41-2E881CCC662B}"/>
          </ac:cxnSpMkLst>
        </pc:cxnChg>
        <pc:cxnChg chg="add mod">
          <ac:chgData name="" userId="" providerId="" clId="Web-{600EA4B4-7F9C-4C31-8EE0-4D1E71B3A02C}" dt="2020-04-17T12:12:11.112" v="187" actId="1076"/>
          <ac:cxnSpMkLst>
            <pc:docMk/>
            <pc:sldMk cId="3772217127" sldId="270"/>
            <ac:cxnSpMk id="8" creationId="{2AD781B9-876C-4E3E-85AD-3DD7EF7054EB}"/>
          </ac:cxnSpMkLst>
        </pc:cxnChg>
      </pc:sldChg>
    </pc:docChg>
  </pc:docChgLst>
  <pc:docChgLst>
    <pc:chgData clId="Web-{DD0C9696-8C49-4CB6-AF5D-9C2CA75B9994}"/>
    <pc:docChg chg="addSld modSld">
      <pc:chgData name="" userId="" providerId="" clId="Web-{DD0C9696-8C49-4CB6-AF5D-9C2CA75B9994}" dt="2020-04-17T12:04:34.362" v="431" actId="20577"/>
      <pc:docMkLst>
        <pc:docMk/>
      </pc:docMkLst>
      <pc:sldChg chg="modSp">
        <pc:chgData name="" userId="" providerId="" clId="Web-{DD0C9696-8C49-4CB6-AF5D-9C2CA75B9994}" dt="2020-04-17T12:01:28.549" v="284" actId="20577"/>
        <pc:sldMkLst>
          <pc:docMk/>
          <pc:sldMk cId="13995898" sldId="263"/>
        </pc:sldMkLst>
        <pc:spChg chg="mod">
          <ac:chgData name="" userId="" providerId="" clId="Web-{DD0C9696-8C49-4CB6-AF5D-9C2CA75B9994}" dt="2020-04-17T12:01:28.549" v="284" actId="20577"/>
          <ac:spMkLst>
            <pc:docMk/>
            <pc:sldMk cId="13995898" sldId="263"/>
            <ac:spMk id="19" creationId="{06DFF1AC-553C-43C3-897C-E6EB7460479E}"/>
          </ac:spMkLst>
        </pc:spChg>
        <pc:picChg chg="mod">
          <ac:chgData name="" userId="" providerId="" clId="Web-{DD0C9696-8C49-4CB6-AF5D-9C2CA75B9994}" dt="2020-04-17T12:01:08.205" v="279" actId="1076"/>
          <ac:picMkLst>
            <pc:docMk/>
            <pc:sldMk cId="13995898" sldId="263"/>
            <ac:picMk id="18" creationId="{2F53FCC9-F44E-41F9-BC60-665B41C18C7B}"/>
          </ac:picMkLst>
        </pc:picChg>
      </pc:sldChg>
      <pc:sldChg chg="modSp">
        <pc:chgData name="" userId="" providerId="" clId="Web-{DD0C9696-8C49-4CB6-AF5D-9C2CA75B9994}" dt="2020-04-17T11:54:06.486" v="27" actId="20577"/>
        <pc:sldMkLst>
          <pc:docMk/>
          <pc:sldMk cId="66310887" sldId="265"/>
        </pc:sldMkLst>
        <pc:spChg chg="mod">
          <ac:chgData name="" userId="" providerId="" clId="Web-{DD0C9696-8C49-4CB6-AF5D-9C2CA75B9994}" dt="2020-04-17T11:53:54.236" v="22" actId="1076"/>
          <ac:spMkLst>
            <pc:docMk/>
            <pc:sldMk cId="66310887" sldId="265"/>
            <ac:spMk id="7" creationId="{B2D34F66-DA35-4651-91E6-EBCCA98F99AB}"/>
          </ac:spMkLst>
        </pc:spChg>
        <pc:spChg chg="mod">
          <ac:chgData name="" userId="" providerId="" clId="Web-{DD0C9696-8C49-4CB6-AF5D-9C2CA75B9994}" dt="2020-04-17T11:53:46.517" v="21" actId="1076"/>
          <ac:spMkLst>
            <pc:docMk/>
            <pc:sldMk cId="66310887" sldId="265"/>
            <ac:spMk id="9" creationId="{ACDE66C3-C73E-4D25-92C2-329164F450BC}"/>
          </ac:spMkLst>
        </pc:spChg>
        <pc:spChg chg="mod">
          <ac:chgData name="" userId="" providerId="" clId="Web-{DD0C9696-8C49-4CB6-AF5D-9C2CA75B9994}" dt="2020-04-17T11:54:06.486" v="27" actId="20577"/>
          <ac:spMkLst>
            <pc:docMk/>
            <pc:sldMk cId="66310887" sldId="265"/>
            <ac:spMk id="20" creationId="{B3A85276-7A74-489D-935C-380434F430B6}"/>
          </ac:spMkLst>
        </pc:spChg>
      </pc:sldChg>
      <pc:sldChg chg="addSp modSp new">
        <pc:chgData name="" userId="" providerId="" clId="Web-{DD0C9696-8C49-4CB6-AF5D-9C2CA75B9994}" dt="2020-04-17T12:00:40.252" v="276" actId="20577"/>
        <pc:sldMkLst>
          <pc:docMk/>
          <pc:sldMk cId="1104894844" sldId="268"/>
        </pc:sldMkLst>
        <pc:spChg chg="add mod">
          <ac:chgData name="" userId="" providerId="" clId="Web-{DD0C9696-8C49-4CB6-AF5D-9C2CA75B9994}" dt="2020-04-17T12:00:40.252" v="276" actId="20577"/>
          <ac:spMkLst>
            <pc:docMk/>
            <pc:sldMk cId="1104894844" sldId="268"/>
            <ac:spMk id="2" creationId="{AB3629C5-9EAE-48CC-A94B-3ED8B15F3962}"/>
          </ac:spMkLst>
        </pc:spChg>
        <pc:spChg chg="add mod">
          <ac:chgData name="" userId="" providerId="" clId="Web-{DD0C9696-8C49-4CB6-AF5D-9C2CA75B9994}" dt="2020-04-17T11:59:46.299" v="248" actId="14100"/>
          <ac:spMkLst>
            <pc:docMk/>
            <pc:sldMk cId="1104894844" sldId="268"/>
            <ac:spMk id="3" creationId="{8BB473CB-B89B-46FD-B4F0-B0A25DA91946}"/>
          </ac:spMkLst>
        </pc:spChg>
        <pc:spChg chg="add mod">
          <ac:chgData name="" userId="" providerId="" clId="Web-{DD0C9696-8C49-4CB6-AF5D-9C2CA75B9994}" dt="2020-04-17T11:59:50.658" v="249" actId="1076"/>
          <ac:spMkLst>
            <pc:docMk/>
            <pc:sldMk cId="1104894844" sldId="268"/>
            <ac:spMk id="4" creationId="{7C384D80-91C5-4D7E-B52D-7511F7E27137}"/>
          </ac:spMkLst>
        </pc:spChg>
        <pc:spChg chg="add mod">
          <ac:chgData name="" userId="" providerId="" clId="Web-{DD0C9696-8C49-4CB6-AF5D-9C2CA75B9994}" dt="2020-04-17T11:59:54.487" v="250" actId="1076"/>
          <ac:spMkLst>
            <pc:docMk/>
            <pc:sldMk cId="1104894844" sldId="268"/>
            <ac:spMk id="5" creationId="{24FB56C5-0AC4-4C97-A8B5-A5E6D9ED0975}"/>
          </ac:spMkLst>
        </pc:spChg>
      </pc:sldChg>
      <pc:sldChg chg="modSp add replId">
        <pc:chgData name="" userId="" providerId="" clId="Web-{DD0C9696-8C49-4CB6-AF5D-9C2CA75B9994}" dt="2020-04-17T12:04:33.550" v="429" actId="20577"/>
        <pc:sldMkLst>
          <pc:docMk/>
          <pc:sldMk cId="477919892" sldId="269"/>
        </pc:sldMkLst>
        <pc:spChg chg="mod">
          <ac:chgData name="" userId="" providerId="" clId="Web-{DD0C9696-8C49-4CB6-AF5D-9C2CA75B9994}" dt="2020-04-17T12:04:33.550" v="429" actId="20577"/>
          <ac:spMkLst>
            <pc:docMk/>
            <pc:sldMk cId="477919892" sldId="269"/>
            <ac:spMk id="2" creationId="{AB3629C5-9EAE-48CC-A94B-3ED8B15F3962}"/>
          </ac:spMkLst>
        </pc:spChg>
        <pc:spChg chg="mod">
          <ac:chgData name="" userId="" providerId="" clId="Web-{DD0C9696-8C49-4CB6-AF5D-9C2CA75B9994}" dt="2020-04-17T12:03:39.940" v="405" actId="14100"/>
          <ac:spMkLst>
            <pc:docMk/>
            <pc:sldMk cId="477919892" sldId="269"/>
            <ac:spMk id="3" creationId="{8BB473CB-B89B-46FD-B4F0-B0A25DA91946}"/>
          </ac:spMkLst>
        </pc:spChg>
        <pc:spChg chg="mod">
          <ac:chgData name="" userId="" providerId="" clId="Web-{DD0C9696-8C49-4CB6-AF5D-9C2CA75B9994}" dt="2020-04-17T12:03:51.737" v="409" actId="1076"/>
          <ac:spMkLst>
            <pc:docMk/>
            <pc:sldMk cId="477919892" sldId="269"/>
            <ac:spMk id="4" creationId="{7C384D80-91C5-4D7E-B52D-7511F7E27137}"/>
          </ac:spMkLst>
        </pc:spChg>
        <pc:spChg chg="mod">
          <ac:chgData name="" userId="" providerId="" clId="Web-{DD0C9696-8C49-4CB6-AF5D-9C2CA75B9994}" dt="2020-04-17T12:03:55.784" v="410" actId="1076"/>
          <ac:spMkLst>
            <pc:docMk/>
            <pc:sldMk cId="477919892" sldId="269"/>
            <ac:spMk id="5" creationId="{24FB56C5-0AC4-4C97-A8B5-A5E6D9ED097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8C46C-EB7D-4264-BAB4-C5ECEE0FB203}"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3D4A8E-EC7B-4EF2-BAC1-6CE0ABB18D75}" type="slidenum">
              <a:rPr lang="en-US" smtClean="0"/>
              <a:t>‹#›</a:t>
            </a:fld>
            <a:endParaRPr lang="en-US"/>
          </a:p>
        </p:txBody>
      </p:sp>
    </p:spTree>
    <p:extLst>
      <p:ext uri="{BB962C8B-B14F-4D97-AF65-F5344CB8AC3E}">
        <p14:creationId xmlns:p14="http://schemas.microsoft.com/office/powerpoint/2010/main" val="324033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8C46C-EB7D-4264-BAB4-C5ECEE0FB203}"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3D4A8E-EC7B-4EF2-BAC1-6CE0ABB18D75}" type="slidenum">
              <a:rPr lang="en-US" smtClean="0"/>
              <a:t>‹#›</a:t>
            </a:fld>
            <a:endParaRPr lang="en-US"/>
          </a:p>
        </p:txBody>
      </p:sp>
    </p:spTree>
    <p:extLst>
      <p:ext uri="{BB962C8B-B14F-4D97-AF65-F5344CB8AC3E}">
        <p14:creationId xmlns:p14="http://schemas.microsoft.com/office/powerpoint/2010/main" val="3168213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8C46C-EB7D-4264-BAB4-C5ECEE0FB203}"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3D4A8E-EC7B-4EF2-BAC1-6CE0ABB18D75}" type="slidenum">
              <a:rPr lang="en-US" smtClean="0"/>
              <a:t>‹#›</a:t>
            </a:fld>
            <a:endParaRPr lang="en-US"/>
          </a:p>
        </p:txBody>
      </p:sp>
    </p:spTree>
    <p:extLst>
      <p:ext uri="{BB962C8B-B14F-4D97-AF65-F5344CB8AC3E}">
        <p14:creationId xmlns:p14="http://schemas.microsoft.com/office/powerpoint/2010/main" val="3814239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8C46C-EB7D-4264-BAB4-C5ECEE0FB203}"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3D4A8E-EC7B-4EF2-BAC1-6CE0ABB18D75}" type="slidenum">
              <a:rPr lang="en-US" smtClean="0"/>
              <a:t>‹#›</a:t>
            </a:fld>
            <a:endParaRPr lang="en-US"/>
          </a:p>
        </p:txBody>
      </p:sp>
    </p:spTree>
    <p:extLst>
      <p:ext uri="{BB962C8B-B14F-4D97-AF65-F5344CB8AC3E}">
        <p14:creationId xmlns:p14="http://schemas.microsoft.com/office/powerpoint/2010/main" val="18272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8C46C-EB7D-4264-BAB4-C5ECEE0FB203}"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3D4A8E-EC7B-4EF2-BAC1-6CE0ABB18D75}" type="slidenum">
              <a:rPr lang="en-US" smtClean="0"/>
              <a:t>‹#›</a:t>
            </a:fld>
            <a:endParaRPr lang="en-US"/>
          </a:p>
        </p:txBody>
      </p:sp>
    </p:spTree>
    <p:extLst>
      <p:ext uri="{BB962C8B-B14F-4D97-AF65-F5344CB8AC3E}">
        <p14:creationId xmlns:p14="http://schemas.microsoft.com/office/powerpoint/2010/main" val="446103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8C46C-EB7D-4264-BAB4-C5ECEE0FB203}"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3D4A8E-EC7B-4EF2-BAC1-6CE0ABB18D75}" type="slidenum">
              <a:rPr lang="en-US" smtClean="0"/>
              <a:t>‹#›</a:t>
            </a:fld>
            <a:endParaRPr lang="en-US"/>
          </a:p>
        </p:txBody>
      </p:sp>
    </p:spTree>
    <p:extLst>
      <p:ext uri="{BB962C8B-B14F-4D97-AF65-F5344CB8AC3E}">
        <p14:creationId xmlns:p14="http://schemas.microsoft.com/office/powerpoint/2010/main" val="69385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8C46C-EB7D-4264-BAB4-C5ECEE0FB203}" type="datetimeFigureOut">
              <a:rPr lang="en-US" smtClean="0"/>
              <a:t>4/17/2020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3D4A8E-EC7B-4EF2-BAC1-6CE0ABB18D75}" type="slidenum">
              <a:rPr lang="en-US" smtClean="0"/>
              <a:t>‹#›</a:t>
            </a:fld>
            <a:endParaRPr lang="en-US"/>
          </a:p>
        </p:txBody>
      </p:sp>
    </p:spTree>
    <p:extLst>
      <p:ext uri="{BB962C8B-B14F-4D97-AF65-F5344CB8AC3E}">
        <p14:creationId xmlns:p14="http://schemas.microsoft.com/office/powerpoint/2010/main" val="997901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B8C46C-EB7D-4264-BAB4-C5ECEE0FB203}" type="datetimeFigureOut">
              <a:rPr lang="en-US" smtClean="0"/>
              <a:t>4/17/2020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3D4A8E-EC7B-4EF2-BAC1-6CE0ABB18D75}" type="slidenum">
              <a:rPr lang="en-US" smtClean="0"/>
              <a:t>‹#›</a:t>
            </a:fld>
            <a:endParaRPr lang="en-US"/>
          </a:p>
        </p:txBody>
      </p:sp>
    </p:spTree>
    <p:extLst>
      <p:ext uri="{BB962C8B-B14F-4D97-AF65-F5344CB8AC3E}">
        <p14:creationId xmlns:p14="http://schemas.microsoft.com/office/powerpoint/2010/main" val="43494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8C46C-EB7D-4264-BAB4-C5ECEE0FB203}" type="datetimeFigureOut">
              <a:rPr lang="en-US" smtClean="0"/>
              <a:t>4/17/2020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3D4A8E-EC7B-4EF2-BAC1-6CE0ABB18D75}" type="slidenum">
              <a:rPr lang="en-US" smtClean="0"/>
              <a:t>‹#›</a:t>
            </a:fld>
            <a:endParaRPr lang="en-US"/>
          </a:p>
        </p:txBody>
      </p:sp>
    </p:spTree>
    <p:extLst>
      <p:ext uri="{BB962C8B-B14F-4D97-AF65-F5344CB8AC3E}">
        <p14:creationId xmlns:p14="http://schemas.microsoft.com/office/powerpoint/2010/main" val="1509411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E9B8C46C-EB7D-4264-BAB4-C5ECEE0FB203}"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3D4A8E-EC7B-4EF2-BAC1-6CE0ABB18D75}" type="slidenum">
              <a:rPr lang="en-US" smtClean="0"/>
              <a:t>‹#›</a:t>
            </a:fld>
            <a:endParaRPr lang="en-US"/>
          </a:p>
        </p:txBody>
      </p:sp>
    </p:spTree>
    <p:extLst>
      <p:ext uri="{BB962C8B-B14F-4D97-AF65-F5344CB8AC3E}">
        <p14:creationId xmlns:p14="http://schemas.microsoft.com/office/powerpoint/2010/main" val="1871242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E9B8C46C-EB7D-4264-BAB4-C5ECEE0FB203}"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3D4A8E-EC7B-4EF2-BAC1-6CE0ABB18D75}" type="slidenum">
              <a:rPr lang="en-US" smtClean="0"/>
              <a:t>‹#›</a:t>
            </a:fld>
            <a:endParaRPr lang="en-US"/>
          </a:p>
        </p:txBody>
      </p:sp>
    </p:spTree>
    <p:extLst>
      <p:ext uri="{BB962C8B-B14F-4D97-AF65-F5344CB8AC3E}">
        <p14:creationId xmlns:p14="http://schemas.microsoft.com/office/powerpoint/2010/main" val="3132423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E9B8C46C-EB7D-4264-BAB4-C5ECEE0FB203}" type="datetimeFigureOut">
              <a:rPr lang="en-US" smtClean="0"/>
              <a:t>4/17/2020</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3D3D4A8E-EC7B-4EF2-BAC1-6CE0ABB18D75}" type="slidenum">
              <a:rPr lang="en-US" smtClean="0"/>
              <a:t>‹#›</a:t>
            </a:fld>
            <a:endParaRPr lang="en-US"/>
          </a:p>
        </p:txBody>
      </p:sp>
    </p:spTree>
    <p:extLst>
      <p:ext uri="{BB962C8B-B14F-4D97-AF65-F5344CB8AC3E}">
        <p14:creationId xmlns:p14="http://schemas.microsoft.com/office/powerpoint/2010/main" val="2966647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6D22D-B3C9-4CBD-8265-9E70E61D0EF3}"/>
              </a:ext>
            </a:extLst>
          </p:cNvPr>
          <p:cNvSpPr>
            <a:spLocks noGrp="1"/>
          </p:cNvSpPr>
          <p:nvPr>
            <p:ph type="ctrTitle"/>
          </p:nvPr>
        </p:nvSpPr>
        <p:spPr/>
        <p:txBody>
          <a:bodyPr/>
          <a:lstStyle/>
          <a:p>
            <a:r>
              <a:rPr lang="en-US" dirty="0"/>
              <a:t>2 User Scenarios</a:t>
            </a:r>
            <a:br>
              <a:rPr lang="en-US" dirty="0"/>
            </a:br>
            <a:endParaRPr lang="en-US" dirty="0"/>
          </a:p>
        </p:txBody>
      </p:sp>
      <p:sp>
        <p:nvSpPr>
          <p:cNvPr id="3" name="Subtitle 2">
            <a:extLst>
              <a:ext uri="{FF2B5EF4-FFF2-40B4-BE49-F238E27FC236}">
                <a16:creationId xmlns:a16="http://schemas.microsoft.com/office/drawing/2014/main" id="{B068719F-6CE5-4C78-9DEA-A2E014C14097}"/>
              </a:ext>
            </a:extLst>
          </p:cNvPr>
          <p:cNvSpPr>
            <a:spLocks noGrp="1"/>
          </p:cNvSpPr>
          <p:nvPr>
            <p:ph type="subTitle" idx="1"/>
          </p:nvPr>
        </p:nvSpPr>
        <p:spPr/>
        <p:txBody>
          <a:bodyPr/>
          <a:lstStyle/>
          <a:p>
            <a:pPr algn="l"/>
            <a:r>
              <a:rPr lang="en-US" dirty="0"/>
              <a:t>1. CHIO - wants to recommend training for new CAC</a:t>
            </a:r>
          </a:p>
          <a:p>
            <a:pPr algn="l"/>
            <a:r>
              <a:rPr lang="en-US" dirty="0"/>
              <a:t>2. CAC - has a work request to complete a heuristic on a Clinical Reminder Dialog Template.</a:t>
            </a:r>
          </a:p>
        </p:txBody>
      </p:sp>
    </p:spTree>
    <p:extLst>
      <p:ext uri="{BB962C8B-B14F-4D97-AF65-F5344CB8AC3E}">
        <p14:creationId xmlns:p14="http://schemas.microsoft.com/office/powerpoint/2010/main" val="75662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DBFD051-2805-4D41-88A5-71658A475845}"/>
              </a:ext>
            </a:extLst>
          </p:cNvPr>
          <p:cNvGrpSpPr/>
          <p:nvPr/>
        </p:nvGrpSpPr>
        <p:grpSpPr>
          <a:xfrm>
            <a:off x="0" y="1612900"/>
            <a:ext cx="7772400" cy="3013456"/>
            <a:chOff x="0" y="3149600"/>
            <a:chExt cx="7772400" cy="3013456"/>
          </a:xfrm>
        </p:grpSpPr>
        <p:pic>
          <p:nvPicPr>
            <p:cNvPr id="2" name="Picture 1">
              <a:extLst>
                <a:ext uri="{FF2B5EF4-FFF2-40B4-BE49-F238E27FC236}">
                  <a16:creationId xmlns:a16="http://schemas.microsoft.com/office/drawing/2014/main" id="{E71CE66C-E631-4807-974A-242E3F5355C0}"/>
                </a:ext>
              </a:extLst>
            </p:cNvPr>
            <p:cNvPicPr>
              <a:picLocks noChangeAspect="1"/>
            </p:cNvPicPr>
            <p:nvPr/>
          </p:nvPicPr>
          <p:blipFill>
            <a:blip r:embed="rId2"/>
            <a:stretch>
              <a:fillRect/>
            </a:stretch>
          </p:blipFill>
          <p:spPr>
            <a:xfrm>
              <a:off x="0" y="3895344"/>
              <a:ext cx="7772400" cy="2267712"/>
            </a:xfrm>
            <a:prstGeom prst="rect">
              <a:avLst/>
            </a:prstGeom>
          </p:spPr>
        </p:pic>
        <p:pic>
          <p:nvPicPr>
            <p:cNvPr id="3" name="Picture 2">
              <a:extLst>
                <a:ext uri="{FF2B5EF4-FFF2-40B4-BE49-F238E27FC236}">
                  <a16:creationId xmlns:a16="http://schemas.microsoft.com/office/drawing/2014/main" id="{36337797-925E-4A72-BAEF-136E0B778476}"/>
                </a:ext>
              </a:extLst>
            </p:cNvPr>
            <p:cNvPicPr>
              <a:picLocks noChangeAspect="1"/>
            </p:cNvPicPr>
            <p:nvPr/>
          </p:nvPicPr>
          <p:blipFill rotWithShape="1">
            <a:blip r:embed="rId3"/>
            <a:srcRect r="17859" b="13488"/>
            <a:stretch/>
          </p:blipFill>
          <p:spPr>
            <a:xfrm>
              <a:off x="5157504" y="3149600"/>
              <a:ext cx="2475196" cy="745744"/>
            </a:xfrm>
            <a:prstGeom prst="rect">
              <a:avLst/>
            </a:prstGeom>
          </p:spPr>
        </p:pic>
      </p:grpSp>
      <p:sp>
        <p:nvSpPr>
          <p:cNvPr id="4" name="TextBox 3">
            <a:extLst>
              <a:ext uri="{FF2B5EF4-FFF2-40B4-BE49-F238E27FC236}">
                <a16:creationId xmlns:a16="http://schemas.microsoft.com/office/drawing/2014/main" id="{44E38CA8-37D2-409A-838E-85887F0FA3A8}"/>
              </a:ext>
            </a:extLst>
          </p:cNvPr>
          <p:cNvSpPr txBox="1"/>
          <p:nvPr/>
        </p:nvSpPr>
        <p:spPr>
          <a:xfrm>
            <a:off x="-1" y="0"/>
            <a:ext cx="5135593" cy="1200329"/>
          </a:xfrm>
          <a:prstGeom prst="rect">
            <a:avLst/>
          </a:prstGeom>
          <a:noFill/>
        </p:spPr>
        <p:txBody>
          <a:bodyPr wrap="square" rtlCol="0">
            <a:spAutoFit/>
          </a:bodyPr>
          <a:lstStyle/>
          <a:p>
            <a:r>
              <a:rPr lang="en-US" dirty="0"/>
              <a:t>CAC Needs: </a:t>
            </a:r>
          </a:p>
          <a:p>
            <a:pPr marL="285750" indent="-285750">
              <a:buFont typeface="Arial" panose="020B0604020202020204" pitchFamily="34" charset="0"/>
              <a:buChar char="•"/>
            </a:pPr>
            <a:r>
              <a:rPr lang="en-US" dirty="0"/>
              <a:t>Learn what a heuristic review is </a:t>
            </a:r>
          </a:p>
          <a:p>
            <a:pPr marL="285750" indent="-285750">
              <a:buFont typeface="Arial" panose="020B0604020202020204" pitchFamily="34" charset="0"/>
              <a:buChar char="•"/>
            </a:pPr>
            <a:r>
              <a:rPr lang="en-US" dirty="0"/>
              <a:t>Find out how to execute</a:t>
            </a:r>
          </a:p>
          <a:p>
            <a:pPr marL="285750" indent="-285750">
              <a:buFont typeface="Arial" panose="020B0604020202020204" pitchFamily="34" charset="0"/>
              <a:buChar char="•"/>
            </a:pPr>
            <a:r>
              <a:rPr lang="en-US" dirty="0"/>
              <a:t>Obtain coaching to check to the report</a:t>
            </a:r>
          </a:p>
        </p:txBody>
      </p:sp>
      <p:sp>
        <p:nvSpPr>
          <p:cNvPr id="10" name="Smiley Face 9">
            <a:extLst>
              <a:ext uri="{FF2B5EF4-FFF2-40B4-BE49-F238E27FC236}">
                <a16:creationId xmlns:a16="http://schemas.microsoft.com/office/drawing/2014/main" id="{364B2C03-5055-43D7-B53E-4B75A7943759}"/>
              </a:ext>
            </a:extLst>
          </p:cNvPr>
          <p:cNvSpPr/>
          <p:nvPr/>
        </p:nvSpPr>
        <p:spPr>
          <a:xfrm>
            <a:off x="528608" y="1815828"/>
            <a:ext cx="622300" cy="644525"/>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29305504-CE36-4DAC-8AA6-6E802C229833}"/>
              </a:ext>
            </a:extLst>
          </p:cNvPr>
          <p:cNvCxnSpPr>
            <a:stCxn id="10" idx="6"/>
          </p:cNvCxnSpPr>
          <p:nvPr/>
        </p:nvCxnSpPr>
        <p:spPr>
          <a:xfrm flipV="1">
            <a:off x="1150908" y="2091100"/>
            <a:ext cx="4106892" cy="46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6AA3DAA-D51F-48BE-951E-89C71078B108}"/>
              </a:ext>
            </a:extLst>
          </p:cNvPr>
          <p:cNvSpPr txBox="1"/>
          <p:nvPr/>
        </p:nvSpPr>
        <p:spPr>
          <a:xfrm>
            <a:off x="1648602" y="1684994"/>
            <a:ext cx="3119994" cy="461665"/>
          </a:xfrm>
          <a:prstGeom prst="rect">
            <a:avLst/>
          </a:prstGeom>
          <a:noFill/>
        </p:spPr>
        <p:txBody>
          <a:bodyPr wrap="square" rtlCol="0">
            <a:spAutoFit/>
          </a:bodyPr>
          <a:lstStyle/>
          <a:p>
            <a:r>
              <a:rPr lang="en-US" sz="1200" dirty="0"/>
              <a:t>CAC types heuristic or expert review, clicks Go or Search (not a mag glass)</a:t>
            </a:r>
          </a:p>
        </p:txBody>
      </p:sp>
      <p:sp>
        <p:nvSpPr>
          <p:cNvPr id="11" name="TextBox 10">
            <a:extLst>
              <a:ext uri="{FF2B5EF4-FFF2-40B4-BE49-F238E27FC236}">
                <a16:creationId xmlns:a16="http://schemas.microsoft.com/office/drawing/2014/main" id="{C199E562-F949-4BA1-87C5-A8DA47D637B5}"/>
              </a:ext>
            </a:extLst>
          </p:cNvPr>
          <p:cNvSpPr txBox="1"/>
          <p:nvPr/>
        </p:nvSpPr>
        <p:spPr>
          <a:xfrm>
            <a:off x="5372100" y="1879036"/>
            <a:ext cx="1871692" cy="369332"/>
          </a:xfrm>
          <a:prstGeom prst="rect">
            <a:avLst/>
          </a:prstGeom>
          <a:solidFill>
            <a:schemeClr val="bg1"/>
          </a:solidFill>
        </p:spPr>
        <p:txBody>
          <a:bodyPr wrap="square" rtlCol="0">
            <a:spAutoFit/>
          </a:bodyPr>
          <a:lstStyle/>
          <a:p>
            <a:r>
              <a:rPr lang="en-US" dirty="0"/>
              <a:t>Heuristic review</a:t>
            </a:r>
          </a:p>
        </p:txBody>
      </p:sp>
      <p:pic>
        <p:nvPicPr>
          <p:cNvPr id="14" name="Picture 13">
            <a:extLst>
              <a:ext uri="{FF2B5EF4-FFF2-40B4-BE49-F238E27FC236}">
                <a16:creationId xmlns:a16="http://schemas.microsoft.com/office/drawing/2014/main" id="{0862C384-0871-45EF-B03A-5A4C50865B9D}"/>
              </a:ext>
            </a:extLst>
          </p:cNvPr>
          <p:cNvPicPr>
            <a:picLocks noChangeAspect="1"/>
          </p:cNvPicPr>
          <p:nvPr/>
        </p:nvPicPr>
        <p:blipFill>
          <a:blip r:embed="rId4"/>
          <a:stretch>
            <a:fillRect/>
          </a:stretch>
        </p:blipFill>
        <p:spPr>
          <a:xfrm>
            <a:off x="-1" y="3406683"/>
            <a:ext cx="7717647" cy="1614453"/>
          </a:xfrm>
          <a:prstGeom prst="rect">
            <a:avLst/>
          </a:prstGeom>
        </p:spPr>
      </p:pic>
      <p:sp>
        <p:nvSpPr>
          <p:cNvPr id="15" name="TextBox 14">
            <a:extLst>
              <a:ext uri="{FF2B5EF4-FFF2-40B4-BE49-F238E27FC236}">
                <a16:creationId xmlns:a16="http://schemas.microsoft.com/office/drawing/2014/main" id="{8FE9246E-08C2-474D-B171-FBF8EA4CA847}"/>
              </a:ext>
            </a:extLst>
          </p:cNvPr>
          <p:cNvSpPr txBox="1"/>
          <p:nvPr/>
        </p:nvSpPr>
        <p:spPr>
          <a:xfrm>
            <a:off x="177800" y="5194300"/>
            <a:ext cx="7239000" cy="1292662"/>
          </a:xfrm>
          <a:prstGeom prst="rect">
            <a:avLst/>
          </a:prstGeom>
          <a:noFill/>
        </p:spPr>
        <p:txBody>
          <a:bodyPr wrap="square" rtlCol="0">
            <a:spAutoFit/>
          </a:bodyPr>
          <a:lstStyle/>
          <a:p>
            <a:r>
              <a:rPr lang="en-US" dirty="0"/>
              <a:t>Your search for “Heuristic review” resulted in 9 matches.</a:t>
            </a:r>
          </a:p>
          <a:p>
            <a:endParaRPr lang="en-US" dirty="0"/>
          </a:p>
          <a:p>
            <a:r>
              <a:rPr lang="en-US" sz="1400" dirty="0"/>
              <a:t>Glossary definition:  In a heuristic evaluation, usability experts review your site’s interface and compare it against accepted usability principles. The analysis results in a list of potential usability issues.(Usability.gov)</a:t>
            </a:r>
          </a:p>
        </p:txBody>
      </p:sp>
      <p:pic>
        <p:nvPicPr>
          <p:cNvPr id="16" name="Picture 15">
            <a:extLst>
              <a:ext uri="{FF2B5EF4-FFF2-40B4-BE49-F238E27FC236}">
                <a16:creationId xmlns:a16="http://schemas.microsoft.com/office/drawing/2014/main" id="{0379743B-3C0E-4630-861A-A08CD5890942}"/>
              </a:ext>
            </a:extLst>
          </p:cNvPr>
          <p:cNvPicPr>
            <a:picLocks noChangeAspect="1"/>
          </p:cNvPicPr>
          <p:nvPr/>
        </p:nvPicPr>
        <p:blipFill>
          <a:blip r:embed="rId5"/>
          <a:stretch>
            <a:fillRect/>
          </a:stretch>
        </p:blipFill>
        <p:spPr>
          <a:xfrm>
            <a:off x="223808" y="6660126"/>
            <a:ext cx="609600" cy="379896"/>
          </a:xfrm>
          <a:prstGeom prst="rect">
            <a:avLst/>
          </a:prstGeom>
        </p:spPr>
      </p:pic>
      <p:sp>
        <p:nvSpPr>
          <p:cNvPr id="17" name="TextBox 16">
            <a:extLst>
              <a:ext uri="{FF2B5EF4-FFF2-40B4-BE49-F238E27FC236}">
                <a16:creationId xmlns:a16="http://schemas.microsoft.com/office/drawing/2014/main" id="{3BE9ADA6-CC20-459D-9E4C-E38F702180AA}"/>
              </a:ext>
            </a:extLst>
          </p:cNvPr>
          <p:cNvSpPr txBox="1"/>
          <p:nvPr/>
        </p:nvSpPr>
        <p:spPr>
          <a:xfrm>
            <a:off x="1016000" y="6732245"/>
            <a:ext cx="6057900" cy="307777"/>
          </a:xfrm>
          <a:prstGeom prst="rect">
            <a:avLst/>
          </a:prstGeom>
          <a:noFill/>
        </p:spPr>
        <p:txBody>
          <a:bodyPr wrap="square" rtlCol="0">
            <a:spAutoFit/>
          </a:bodyPr>
          <a:lstStyle/>
          <a:p>
            <a:r>
              <a:rPr lang="en-US" sz="1400" dirty="0"/>
              <a:t>Watch team complete a heuristic review.  9:13 m</a:t>
            </a:r>
          </a:p>
        </p:txBody>
      </p:sp>
      <p:pic>
        <p:nvPicPr>
          <p:cNvPr id="18" name="Picture 17">
            <a:extLst>
              <a:ext uri="{FF2B5EF4-FFF2-40B4-BE49-F238E27FC236}">
                <a16:creationId xmlns:a16="http://schemas.microsoft.com/office/drawing/2014/main" id="{2F53FCC9-F44E-41F9-BC60-665B41C18C7B}"/>
              </a:ext>
            </a:extLst>
          </p:cNvPr>
          <p:cNvPicPr>
            <a:picLocks noChangeAspect="1"/>
          </p:cNvPicPr>
          <p:nvPr/>
        </p:nvPicPr>
        <p:blipFill>
          <a:blip r:embed="rId6"/>
          <a:stretch>
            <a:fillRect/>
          </a:stretch>
        </p:blipFill>
        <p:spPr>
          <a:xfrm>
            <a:off x="376208" y="7227490"/>
            <a:ext cx="304800" cy="391459"/>
          </a:xfrm>
          <a:prstGeom prst="rect">
            <a:avLst/>
          </a:prstGeom>
        </p:spPr>
      </p:pic>
      <p:sp>
        <p:nvSpPr>
          <p:cNvPr id="19" name="TextBox 18">
            <a:extLst>
              <a:ext uri="{FF2B5EF4-FFF2-40B4-BE49-F238E27FC236}">
                <a16:creationId xmlns:a16="http://schemas.microsoft.com/office/drawing/2014/main" id="{06DFF1AC-553C-43C3-897C-E6EB7460479E}"/>
              </a:ext>
            </a:extLst>
          </p:cNvPr>
          <p:cNvSpPr txBox="1"/>
          <p:nvPr/>
        </p:nvSpPr>
        <p:spPr>
          <a:xfrm>
            <a:off x="1054100" y="7213600"/>
            <a:ext cx="6019800" cy="307777"/>
          </a:xfrm>
          <a:prstGeom prst="rect">
            <a:avLst/>
          </a:prstGeom>
          <a:noFill/>
        </p:spPr>
        <p:txBody>
          <a:bodyPr wrap="square" rtlCol="0">
            <a:spAutoFit/>
          </a:bodyPr>
          <a:lstStyle/>
          <a:p>
            <a:r>
              <a:rPr lang="en-US" sz="1400" dirty="0"/>
              <a:t>How to perform a heuristic review.  3 MB</a:t>
            </a:r>
          </a:p>
        </p:txBody>
      </p:sp>
      <p:sp>
        <p:nvSpPr>
          <p:cNvPr id="20" name="TextBox 19">
            <a:extLst>
              <a:ext uri="{FF2B5EF4-FFF2-40B4-BE49-F238E27FC236}">
                <a16:creationId xmlns:a16="http://schemas.microsoft.com/office/drawing/2014/main" id="{B3A85276-7A74-489D-935C-380434F430B6}"/>
              </a:ext>
            </a:extLst>
          </p:cNvPr>
          <p:cNvSpPr txBox="1"/>
          <p:nvPr/>
        </p:nvSpPr>
        <p:spPr>
          <a:xfrm>
            <a:off x="1087408" y="7813411"/>
            <a:ext cx="6019800" cy="307777"/>
          </a:xfrm>
          <a:prstGeom prst="rect">
            <a:avLst/>
          </a:prstGeom>
          <a:noFill/>
        </p:spPr>
        <p:txBody>
          <a:bodyPr wrap="square" rtlCol="0">
            <a:spAutoFit/>
          </a:bodyPr>
          <a:lstStyle/>
          <a:p>
            <a:r>
              <a:rPr lang="en-US" sz="1400" dirty="0"/>
              <a:t>Home &gt; Methods &gt; Heuristic review </a:t>
            </a:r>
            <a:r>
              <a:rPr lang="en-US" sz="1400" i="1" dirty="0"/>
              <a:t>Site page</a:t>
            </a:r>
          </a:p>
        </p:txBody>
      </p:sp>
      <p:sp>
        <p:nvSpPr>
          <p:cNvPr id="6" name="TextBox 5">
            <a:extLst>
              <a:ext uri="{FF2B5EF4-FFF2-40B4-BE49-F238E27FC236}">
                <a16:creationId xmlns:a16="http://schemas.microsoft.com/office/drawing/2014/main" id="{D93350BD-711B-4108-B7D7-AAD0FD3252CB}"/>
              </a:ext>
            </a:extLst>
          </p:cNvPr>
          <p:cNvSpPr txBox="1"/>
          <p:nvPr/>
        </p:nvSpPr>
        <p:spPr>
          <a:xfrm>
            <a:off x="223808" y="8373406"/>
            <a:ext cx="7019984" cy="923330"/>
          </a:xfrm>
          <a:prstGeom prst="rect">
            <a:avLst/>
          </a:prstGeom>
          <a:solidFill>
            <a:schemeClr val="accent4">
              <a:lumMod val="20000"/>
              <a:lumOff val="80000"/>
            </a:schemeClr>
          </a:solidFill>
        </p:spPr>
        <p:txBody>
          <a:bodyPr wrap="square" rtlCol="0">
            <a:spAutoFit/>
          </a:bodyPr>
          <a:lstStyle/>
          <a:p>
            <a:r>
              <a:rPr lang="en-US" dirty="0"/>
              <a:t>Some content, such as the video and the PDF are cross linked in the site page, this just informs the user that these types of resources are available.  </a:t>
            </a:r>
          </a:p>
        </p:txBody>
      </p:sp>
    </p:spTree>
    <p:extLst>
      <p:ext uri="{BB962C8B-B14F-4D97-AF65-F5344CB8AC3E}">
        <p14:creationId xmlns:p14="http://schemas.microsoft.com/office/powerpoint/2010/main" val="3200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DBFD051-2805-4D41-88A5-71658A475845}"/>
              </a:ext>
            </a:extLst>
          </p:cNvPr>
          <p:cNvGrpSpPr/>
          <p:nvPr/>
        </p:nvGrpSpPr>
        <p:grpSpPr>
          <a:xfrm>
            <a:off x="0" y="1612900"/>
            <a:ext cx="7772400" cy="3013456"/>
            <a:chOff x="0" y="3149600"/>
            <a:chExt cx="7772400" cy="3013456"/>
          </a:xfrm>
        </p:grpSpPr>
        <p:pic>
          <p:nvPicPr>
            <p:cNvPr id="2" name="Picture 1">
              <a:extLst>
                <a:ext uri="{FF2B5EF4-FFF2-40B4-BE49-F238E27FC236}">
                  <a16:creationId xmlns:a16="http://schemas.microsoft.com/office/drawing/2014/main" id="{E71CE66C-E631-4807-974A-242E3F5355C0}"/>
                </a:ext>
              </a:extLst>
            </p:cNvPr>
            <p:cNvPicPr>
              <a:picLocks noChangeAspect="1"/>
            </p:cNvPicPr>
            <p:nvPr/>
          </p:nvPicPr>
          <p:blipFill>
            <a:blip r:embed="rId2"/>
            <a:stretch>
              <a:fillRect/>
            </a:stretch>
          </p:blipFill>
          <p:spPr>
            <a:xfrm>
              <a:off x="0" y="3895344"/>
              <a:ext cx="7772400" cy="2267712"/>
            </a:xfrm>
            <a:prstGeom prst="rect">
              <a:avLst/>
            </a:prstGeom>
          </p:spPr>
        </p:pic>
        <p:pic>
          <p:nvPicPr>
            <p:cNvPr id="3" name="Picture 2">
              <a:extLst>
                <a:ext uri="{FF2B5EF4-FFF2-40B4-BE49-F238E27FC236}">
                  <a16:creationId xmlns:a16="http://schemas.microsoft.com/office/drawing/2014/main" id="{36337797-925E-4A72-BAEF-136E0B778476}"/>
                </a:ext>
              </a:extLst>
            </p:cNvPr>
            <p:cNvPicPr>
              <a:picLocks noChangeAspect="1"/>
            </p:cNvPicPr>
            <p:nvPr/>
          </p:nvPicPr>
          <p:blipFill rotWithShape="1">
            <a:blip r:embed="rId3"/>
            <a:srcRect r="17859" b="13488"/>
            <a:stretch/>
          </p:blipFill>
          <p:spPr>
            <a:xfrm>
              <a:off x="5157504" y="3149600"/>
              <a:ext cx="2475196" cy="745744"/>
            </a:xfrm>
            <a:prstGeom prst="rect">
              <a:avLst/>
            </a:prstGeom>
          </p:spPr>
        </p:pic>
      </p:grpSp>
      <p:sp>
        <p:nvSpPr>
          <p:cNvPr id="4" name="TextBox 3">
            <a:extLst>
              <a:ext uri="{FF2B5EF4-FFF2-40B4-BE49-F238E27FC236}">
                <a16:creationId xmlns:a16="http://schemas.microsoft.com/office/drawing/2014/main" id="{44E38CA8-37D2-409A-838E-85887F0FA3A8}"/>
              </a:ext>
            </a:extLst>
          </p:cNvPr>
          <p:cNvSpPr txBox="1"/>
          <p:nvPr/>
        </p:nvSpPr>
        <p:spPr>
          <a:xfrm>
            <a:off x="-1" y="0"/>
            <a:ext cx="5135593" cy="1200329"/>
          </a:xfrm>
          <a:prstGeom prst="rect">
            <a:avLst/>
          </a:prstGeom>
          <a:noFill/>
        </p:spPr>
        <p:txBody>
          <a:bodyPr wrap="square" rtlCol="0">
            <a:spAutoFit/>
          </a:bodyPr>
          <a:lstStyle/>
          <a:p>
            <a:r>
              <a:rPr lang="en-US" dirty="0"/>
              <a:t>CAC Needs: </a:t>
            </a:r>
          </a:p>
          <a:p>
            <a:pPr marL="285750" indent="-285750">
              <a:buFont typeface="Arial" panose="020B0604020202020204" pitchFamily="34" charset="0"/>
              <a:buChar char="•"/>
            </a:pPr>
            <a:r>
              <a:rPr lang="en-US" dirty="0"/>
              <a:t>Learn what a heuristic review is </a:t>
            </a:r>
          </a:p>
          <a:p>
            <a:pPr marL="285750" indent="-285750">
              <a:buFont typeface="Arial" panose="020B0604020202020204" pitchFamily="34" charset="0"/>
              <a:buChar char="•"/>
            </a:pPr>
            <a:r>
              <a:rPr lang="en-US" dirty="0"/>
              <a:t>Find out how to execute</a:t>
            </a:r>
          </a:p>
          <a:p>
            <a:pPr marL="285750" indent="-285750">
              <a:buFont typeface="Arial" panose="020B0604020202020204" pitchFamily="34" charset="0"/>
              <a:buChar char="•"/>
            </a:pPr>
            <a:r>
              <a:rPr lang="en-US" dirty="0"/>
              <a:t>Obtain coaching to check to the report</a:t>
            </a:r>
          </a:p>
        </p:txBody>
      </p:sp>
      <p:sp>
        <p:nvSpPr>
          <p:cNvPr id="10" name="Smiley Face 9">
            <a:extLst>
              <a:ext uri="{FF2B5EF4-FFF2-40B4-BE49-F238E27FC236}">
                <a16:creationId xmlns:a16="http://schemas.microsoft.com/office/drawing/2014/main" id="{364B2C03-5055-43D7-B53E-4B75A7943759}"/>
              </a:ext>
            </a:extLst>
          </p:cNvPr>
          <p:cNvSpPr/>
          <p:nvPr/>
        </p:nvSpPr>
        <p:spPr>
          <a:xfrm>
            <a:off x="528608" y="1815828"/>
            <a:ext cx="622300" cy="644525"/>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29305504-CE36-4DAC-8AA6-6E802C229833}"/>
              </a:ext>
            </a:extLst>
          </p:cNvPr>
          <p:cNvCxnSpPr>
            <a:stCxn id="10" idx="6"/>
          </p:cNvCxnSpPr>
          <p:nvPr/>
        </p:nvCxnSpPr>
        <p:spPr>
          <a:xfrm flipV="1">
            <a:off x="1150908" y="2091100"/>
            <a:ext cx="4106892" cy="46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6AA3DAA-D51F-48BE-951E-89C71078B108}"/>
              </a:ext>
            </a:extLst>
          </p:cNvPr>
          <p:cNvSpPr txBox="1"/>
          <p:nvPr/>
        </p:nvSpPr>
        <p:spPr>
          <a:xfrm>
            <a:off x="1648602" y="1684994"/>
            <a:ext cx="3119994" cy="461665"/>
          </a:xfrm>
          <a:prstGeom prst="rect">
            <a:avLst/>
          </a:prstGeom>
          <a:noFill/>
        </p:spPr>
        <p:txBody>
          <a:bodyPr wrap="square" rtlCol="0">
            <a:spAutoFit/>
          </a:bodyPr>
          <a:lstStyle/>
          <a:p>
            <a:r>
              <a:rPr lang="en-US" sz="1200" dirty="0"/>
              <a:t>CAC types heuristic or expert review, clicks Go or Search (not a mag glass)</a:t>
            </a:r>
          </a:p>
        </p:txBody>
      </p:sp>
      <p:sp>
        <p:nvSpPr>
          <p:cNvPr id="11" name="TextBox 10">
            <a:extLst>
              <a:ext uri="{FF2B5EF4-FFF2-40B4-BE49-F238E27FC236}">
                <a16:creationId xmlns:a16="http://schemas.microsoft.com/office/drawing/2014/main" id="{C199E562-F949-4BA1-87C5-A8DA47D637B5}"/>
              </a:ext>
            </a:extLst>
          </p:cNvPr>
          <p:cNvSpPr txBox="1"/>
          <p:nvPr/>
        </p:nvSpPr>
        <p:spPr>
          <a:xfrm>
            <a:off x="5372100" y="1879036"/>
            <a:ext cx="1871692" cy="369332"/>
          </a:xfrm>
          <a:prstGeom prst="rect">
            <a:avLst/>
          </a:prstGeom>
          <a:solidFill>
            <a:schemeClr val="bg1"/>
          </a:solidFill>
        </p:spPr>
        <p:txBody>
          <a:bodyPr wrap="square" rtlCol="0">
            <a:spAutoFit/>
          </a:bodyPr>
          <a:lstStyle/>
          <a:p>
            <a:r>
              <a:rPr lang="en-US" dirty="0"/>
              <a:t>Heuristic review</a:t>
            </a:r>
          </a:p>
        </p:txBody>
      </p:sp>
      <p:pic>
        <p:nvPicPr>
          <p:cNvPr id="14" name="Picture 13">
            <a:extLst>
              <a:ext uri="{FF2B5EF4-FFF2-40B4-BE49-F238E27FC236}">
                <a16:creationId xmlns:a16="http://schemas.microsoft.com/office/drawing/2014/main" id="{0862C384-0871-45EF-B03A-5A4C50865B9D}"/>
              </a:ext>
            </a:extLst>
          </p:cNvPr>
          <p:cNvPicPr>
            <a:picLocks noChangeAspect="1"/>
          </p:cNvPicPr>
          <p:nvPr/>
        </p:nvPicPr>
        <p:blipFill>
          <a:blip r:embed="rId4"/>
          <a:stretch>
            <a:fillRect/>
          </a:stretch>
        </p:blipFill>
        <p:spPr>
          <a:xfrm>
            <a:off x="-1" y="3406683"/>
            <a:ext cx="7717647" cy="1614453"/>
          </a:xfrm>
          <a:prstGeom prst="rect">
            <a:avLst/>
          </a:prstGeom>
        </p:spPr>
      </p:pic>
      <p:sp>
        <p:nvSpPr>
          <p:cNvPr id="15" name="TextBox 14">
            <a:extLst>
              <a:ext uri="{FF2B5EF4-FFF2-40B4-BE49-F238E27FC236}">
                <a16:creationId xmlns:a16="http://schemas.microsoft.com/office/drawing/2014/main" id="{8FE9246E-08C2-474D-B171-FBF8EA4CA847}"/>
              </a:ext>
            </a:extLst>
          </p:cNvPr>
          <p:cNvSpPr txBox="1"/>
          <p:nvPr/>
        </p:nvSpPr>
        <p:spPr>
          <a:xfrm>
            <a:off x="177800" y="5194300"/>
            <a:ext cx="7239000" cy="1292662"/>
          </a:xfrm>
          <a:prstGeom prst="rect">
            <a:avLst/>
          </a:prstGeom>
          <a:noFill/>
        </p:spPr>
        <p:txBody>
          <a:bodyPr wrap="square" rtlCol="0">
            <a:spAutoFit/>
          </a:bodyPr>
          <a:lstStyle/>
          <a:p>
            <a:r>
              <a:rPr lang="en-US" dirty="0"/>
              <a:t>Your search for “Heuristic review” resulted in 9 matches.</a:t>
            </a:r>
          </a:p>
          <a:p>
            <a:endParaRPr lang="en-US" dirty="0"/>
          </a:p>
          <a:p>
            <a:r>
              <a:rPr lang="en-US" sz="1400" dirty="0"/>
              <a:t>Glossary definition:  In a heuristic evaluation, usability experts review your site’s interface and compare it against accepted usability principles. The analysis results in a list of potential usability issues.(Usability.gov)</a:t>
            </a:r>
          </a:p>
        </p:txBody>
      </p:sp>
      <p:pic>
        <p:nvPicPr>
          <p:cNvPr id="16" name="Picture 15">
            <a:extLst>
              <a:ext uri="{FF2B5EF4-FFF2-40B4-BE49-F238E27FC236}">
                <a16:creationId xmlns:a16="http://schemas.microsoft.com/office/drawing/2014/main" id="{0379743B-3C0E-4630-861A-A08CD5890942}"/>
              </a:ext>
            </a:extLst>
          </p:cNvPr>
          <p:cNvPicPr>
            <a:picLocks noChangeAspect="1"/>
          </p:cNvPicPr>
          <p:nvPr/>
        </p:nvPicPr>
        <p:blipFill>
          <a:blip r:embed="rId5"/>
          <a:stretch>
            <a:fillRect/>
          </a:stretch>
        </p:blipFill>
        <p:spPr>
          <a:xfrm>
            <a:off x="223808" y="6660126"/>
            <a:ext cx="609600" cy="379896"/>
          </a:xfrm>
          <a:prstGeom prst="rect">
            <a:avLst/>
          </a:prstGeom>
        </p:spPr>
      </p:pic>
      <p:sp>
        <p:nvSpPr>
          <p:cNvPr id="17" name="TextBox 16">
            <a:extLst>
              <a:ext uri="{FF2B5EF4-FFF2-40B4-BE49-F238E27FC236}">
                <a16:creationId xmlns:a16="http://schemas.microsoft.com/office/drawing/2014/main" id="{3BE9ADA6-CC20-459D-9E4C-E38F702180AA}"/>
              </a:ext>
            </a:extLst>
          </p:cNvPr>
          <p:cNvSpPr txBox="1"/>
          <p:nvPr/>
        </p:nvSpPr>
        <p:spPr>
          <a:xfrm>
            <a:off x="1016000" y="6732245"/>
            <a:ext cx="6057900" cy="307777"/>
          </a:xfrm>
          <a:prstGeom prst="rect">
            <a:avLst/>
          </a:prstGeom>
          <a:noFill/>
        </p:spPr>
        <p:txBody>
          <a:bodyPr wrap="square" rtlCol="0">
            <a:spAutoFit/>
          </a:bodyPr>
          <a:lstStyle/>
          <a:p>
            <a:r>
              <a:rPr lang="en-US" sz="1400" dirty="0"/>
              <a:t>Watch team complete a heuristic review.  9:13 m</a:t>
            </a:r>
          </a:p>
        </p:txBody>
      </p:sp>
      <p:pic>
        <p:nvPicPr>
          <p:cNvPr id="18" name="Picture 17">
            <a:extLst>
              <a:ext uri="{FF2B5EF4-FFF2-40B4-BE49-F238E27FC236}">
                <a16:creationId xmlns:a16="http://schemas.microsoft.com/office/drawing/2014/main" id="{2F53FCC9-F44E-41F9-BC60-665B41C18C7B}"/>
              </a:ext>
            </a:extLst>
          </p:cNvPr>
          <p:cNvPicPr>
            <a:picLocks noChangeAspect="1"/>
          </p:cNvPicPr>
          <p:nvPr/>
        </p:nvPicPr>
        <p:blipFill>
          <a:blip r:embed="rId6"/>
          <a:stretch>
            <a:fillRect/>
          </a:stretch>
        </p:blipFill>
        <p:spPr>
          <a:xfrm>
            <a:off x="376208" y="7227490"/>
            <a:ext cx="304800" cy="391459"/>
          </a:xfrm>
          <a:prstGeom prst="rect">
            <a:avLst/>
          </a:prstGeom>
        </p:spPr>
      </p:pic>
      <p:sp>
        <p:nvSpPr>
          <p:cNvPr id="19" name="TextBox 18">
            <a:extLst>
              <a:ext uri="{FF2B5EF4-FFF2-40B4-BE49-F238E27FC236}">
                <a16:creationId xmlns:a16="http://schemas.microsoft.com/office/drawing/2014/main" id="{06DFF1AC-553C-43C3-897C-E6EB7460479E}"/>
              </a:ext>
            </a:extLst>
          </p:cNvPr>
          <p:cNvSpPr txBox="1"/>
          <p:nvPr/>
        </p:nvSpPr>
        <p:spPr>
          <a:xfrm>
            <a:off x="1016000" y="7213600"/>
            <a:ext cx="6019800" cy="307777"/>
          </a:xfrm>
          <a:prstGeom prst="rect">
            <a:avLst/>
          </a:prstGeom>
          <a:noFill/>
        </p:spPr>
        <p:txBody>
          <a:bodyPr wrap="square" rtlCol="0">
            <a:spAutoFit/>
          </a:bodyPr>
          <a:lstStyle/>
          <a:p>
            <a:r>
              <a:rPr lang="en-US" sz="1400" dirty="0"/>
              <a:t>How to perform a heuristic review.  3 MB</a:t>
            </a:r>
          </a:p>
        </p:txBody>
      </p:sp>
      <p:sp>
        <p:nvSpPr>
          <p:cNvPr id="20" name="TextBox 19">
            <a:extLst>
              <a:ext uri="{FF2B5EF4-FFF2-40B4-BE49-F238E27FC236}">
                <a16:creationId xmlns:a16="http://schemas.microsoft.com/office/drawing/2014/main" id="{B3A85276-7A74-489D-935C-380434F430B6}"/>
              </a:ext>
            </a:extLst>
          </p:cNvPr>
          <p:cNvSpPr txBox="1"/>
          <p:nvPr/>
        </p:nvSpPr>
        <p:spPr>
          <a:xfrm>
            <a:off x="1016000" y="7813411"/>
            <a:ext cx="6019800" cy="738664"/>
          </a:xfrm>
          <a:prstGeom prst="rect">
            <a:avLst/>
          </a:prstGeom>
          <a:noFill/>
        </p:spPr>
        <p:txBody>
          <a:bodyPr wrap="square" rtlCol="0" anchor="t">
            <a:spAutoFit/>
          </a:bodyPr>
          <a:lstStyle/>
          <a:p>
            <a:r>
              <a:rPr lang="en-US" sz="1400" dirty="0"/>
              <a:t>Home &gt; Methods &gt; Heuristic review </a:t>
            </a:r>
            <a:r>
              <a:rPr lang="en-US" sz="1400" i="1" dirty="0"/>
              <a:t>Site page</a:t>
            </a:r>
          </a:p>
          <a:p>
            <a:endParaRPr lang="en-US" sz="1400" i="1" dirty="0">
              <a:cs typeface="Calibri"/>
            </a:endParaRPr>
          </a:p>
          <a:p>
            <a:r>
              <a:rPr lang="en-US" sz="1400" dirty="0">
                <a:cs typeface="Calibri"/>
              </a:rPr>
              <a:t>Sample Heuristic Report 2MB</a:t>
            </a:r>
          </a:p>
        </p:txBody>
      </p:sp>
      <p:sp>
        <p:nvSpPr>
          <p:cNvPr id="7" name="TextBox 6">
            <a:extLst>
              <a:ext uri="{FF2B5EF4-FFF2-40B4-BE49-F238E27FC236}">
                <a16:creationId xmlns:a16="http://schemas.microsoft.com/office/drawing/2014/main" id="{B2D34F66-DA35-4651-91E6-EBCCA98F99AB}"/>
              </a:ext>
            </a:extLst>
          </p:cNvPr>
          <p:cNvSpPr txBox="1"/>
          <p:nvPr/>
        </p:nvSpPr>
        <p:spPr>
          <a:xfrm>
            <a:off x="1016000" y="8627453"/>
            <a:ext cx="6057900" cy="523220"/>
          </a:xfrm>
          <a:prstGeom prst="rect">
            <a:avLst/>
          </a:prstGeom>
          <a:noFill/>
        </p:spPr>
        <p:txBody>
          <a:bodyPr wrap="square" rtlCol="0">
            <a:spAutoFit/>
          </a:bodyPr>
          <a:lstStyle/>
          <a:p>
            <a:r>
              <a:rPr lang="en-US" sz="1400" dirty="0"/>
              <a:t>Request coaching call. Form</a:t>
            </a:r>
          </a:p>
          <a:p>
            <a:r>
              <a:rPr lang="en-US" sz="1400" dirty="0"/>
              <a:t>Complete online form to schedule a call from one of the UX specialists at VHA. </a:t>
            </a:r>
          </a:p>
        </p:txBody>
      </p:sp>
      <p:sp>
        <p:nvSpPr>
          <p:cNvPr id="9" name="TextBox 8">
            <a:extLst>
              <a:ext uri="{FF2B5EF4-FFF2-40B4-BE49-F238E27FC236}">
                <a16:creationId xmlns:a16="http://schemas.microsoft.com/office/drawing/2014/main" id="{ACDE66C3-C73E-4D25-92C2-329164F450BC}"/>
              </a:ext>
            </a:extLst>
          </p:cNvPr>
          <p:cNvSpPr txBox="1"/>
          <p:nvPr/>
        </p:nvSpPr>
        <p:spPr>
          <a:xfrm>
            <a:off x="293905" y="9239990"/>
            <a:ext cx="7192992" cy="923330"/>
          </a:xfrm>
          <a:prstGeom prst="rect">
            <a:avLst/>
          </a:prstGeom>
          <a:noFill/>
        </p:spPr>
        <p:txBody>
          <a:bodyPr wrap="square" rtlCol="0">
            <a:spAutoFit/>
          </a:bodyPr>
          <a:lstStyle/>
          <a:p>
            <a:r>
              <a:rPr lang="en-US" dirty="0">
                <a:solidFill>
                  <a:srgbClr val="7030A0"/>
                </a:solidFill>
              </a:rPr>
              <a:t>Search success:  click/tap on a result.  Can analytics tell what terms are searched for and if users go to pages provided as result. If not, use </a:t>
            </a:r>
            <a:r>
              <a:rPr lang="en-US" dirty="0" err="1">
                <a:solidFill>
                  <a:srgbClr val="7030A0"/>
                </a:solidFill>
              </a:rPr>
              <a:t>explicity</a:t>
            </a:r>
            <a:r>
              <a:rPr lang="en-US" dirty="0">
                <a:solidFill>
                  <a:srgbClr val="7030A0"/>
                </a:solidFill>
              </a:rPr>
              <a:t> questions.</a:t>
            </a:r>
          </a:p>
        </p:txBody>
      </p:sp>
    </p:spTree>
    <p:extLst>
      <p:ext uri="{BB962C8B-B14F-4D97-AF65-F5344CB8AC3E}">
        <p14:creationId xmlns:p14="http://schemas.microsoft.com/office/powerpoint/2010/main" val="66310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DBFD051-2805-4D41-88A5-71658A475845}"/>
              </a:ext>
            </a:extLst>
          </p:cNvPr>
          <p:cNvGrpSpPr/>
          <p:nvPr/>
        </p:nvGrpSpPr>
        <p:grpSpPr>
          <a:xfrm>
            <a:off x="0" y="1612900"/>
            <a:ext cx="7772400" cy="3013456"/>
            <a:chOff x="0" y="3149600"/>
            <a:chExt cx="7772400" cy="3013456"/>
          </a:xfrm>
        </p:grpSpPr>
        <p:pic>
          <p:nvPicPr>
            <p:cNvPr id="2" name="Picture 1">
              <a:extLst>
                <a:ext uri="{FF2B5EF4-FFF2-40B4-BE49-F238E27FC236}">
                  <a16:creationId xmlns:a16="http://schemas.microsoft.com/office/drawing/2014/main" id="{E71CE66C-E631-4807-974A-242E3F5355C0}"/>
                </a:ext>
              </a:extLst>
            </p:cNvPr>
            <p:cNvPicPr>
              <a:picLocks noChangeAspect="1"/>
            </p:cNvPicPr>
            <p:nvPr/>
          </p:nvPicPr>
          <p:blipFill>
            <a:blip r:embed="rId2"/>
            <a:stretch>
              <a:fillRect/>
            </a:stretch>
          </p:blipFill>
          <p:spPr>
            <a:xfrm>
              <a:off x="0" y="3895344"/>
              <a:ext cx="7772400" cy="2267712"/>
            </a:xfrm>
            <a:prstGeom prst="rect">
              <a:avLst/>
            </a:prstGeom>
          </p:spPr>
        </p:pic>
        <p:pic>
          <p:nvPicPr>
            <p:cNvPr id="3" name="Picture 2">
              <a:extLst>
                <a:ext uri="{FF2B5EF4-FFF2-40B4-BE49-F238E27FC236}">
                  <a16:creationId xmlns:a16="http://schemas.microsoft.com/office/drawing/2014/main" id="{36337797-925E-4A72-BAEF-136E0B778476}"/>
                </a:ext>
              </a:extLst>
            </p:cNvPr>
            <p:cNvPicPr>
              <a:picLocks noChangeAspect="1"/>
            </p:cNvPicPr>
            <p:nvPr/>
          </p:nvPicPr>
          <p:blipFill rotWithShape="1">
            <a:blip r:embed="rId3"/>
            <a:srcRect r="17859" b="13488"/>
            <a:stretch/>
          </p:blipFill>
          <p:spPr>
            <a:xfrm>
              <a:off x="5157504" y="3149600"/>
              <a:ext cx="2475196" cy="745744"/>
            </a:xfrm>
            <a:prstGeom prst="rect">
              <a:avLst/>
            </a:prstGeom>
          </p:spPr>
        </p:pic>
      </p:grpSp>
      <p:sp>
        <p:nvSpPr>
          <p:cNvPr id="4" name="TextBox 3">
            <a:extLst>
              <a:ext uri="{FF2B5EF4-FFF2-40B4-BE49-F238E27FC236}">
                <a16:creationId xmlns:a16="http://schemas.microsoft.com/office/drawing/2014/main" id="{44E38CA8-37D2-409A-838E-85887F0FA3A8}"/>
              </a:ext>
            </a:extLst>
          </p:cNvPr>
          <p:cNvSpPr txBox="1"/>
          <p:nvPr/>
        </p:nvSpPr>
        <p:spPr>
          <a:xfrm>
            <a:off x="-1" y="0"/>
            <a:ext cx="5135593" cy="1200329"/>
          </a:xfrm>
          <a:prstGeom prst="rect">
            <a:avLst/>
          </a:prstGeom>
          <a:noFill/>
        </p:spPr>
        <p:txBody>
          <a:bodyPr wrap="square" rtlCol="0">
            <a:spAutoFit/>
          </a:bodyPr>
          <a:lstStyle/>
          <a:p>
            <a:r>
              <a:rPr lang="en-US" dirty="0"/>
              <a:t>CAC Needs: </a:t>
            </a:r>
          </a:p>
          <a:p>
            <a:pPr marL="285750" indent="-285750">
              <a:buFont typeface="Arial" panose="020B0604020202020204" pitchFamily="34" charset="0"/>
              <a:buChar char="•"/>
            </a:pPr>
            <a:r>
              <a:rPr lang="en-US" dirty="0"/>
              <a:t>Learn what a heuristic review is </a:t>
            </a:r>
          </a:p>
          <a:p>
            <a:pPr marL="285750" indent="-285750">
              <a:buFont typeface="Arial" panose="020B0604020202020204" pitchFamily="34" charset="0"/>
              <a:buChar char="•"/>
            </a:pPr>
            <a:r>
              <a:rPr lang="en-US" dirty="0"/>
              <a:t>Find out how to execute</a:t>
            </a:r>
          </a:p>
          <a:p>
            <a:pPr marL="285750" indent="-285750">
              <a:buFont typeface="Arial" panose="020B0604020202020204" pitchFamily="34" charset="0"/>
              <a:buChar char="•"/>
            </a:pPr>
            <a:r>
              <a:rPr lang="en-US" dirty="0"/>
              <a:t>Obtain coaching to check to the report</a:t>
            </a:r>
          </a:p>
        </p:txBody>
      </p:sp>
      <p:sp>
        <p:nvSpPr>
          <p:cNvPr id="10" name="Smiley Face 9">
            <a:extLst>
              <a:ext uri="{FF2B5EF4-FFF2-40B4-BE49-F238E27FC236}">
                <a16:creationId xmlns:a16="http://schemas.microsoft.com/office/drawing/2014/main" id="{364B2C03-5055-43D7-B53E-4B75A7943759}"/>
              </a:ext>
            </a:extLst>
          </p:cNvPr>
          <p:cNvSpPr/>
          <p:nvPr/>
        </p:nvSpPr>
        <p:spPr>
          <a:xfrm>
            <a:off x="528608" y="1815828"/>
            <a:ext cx="622300" cy="644525"/>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29305504-CE36-4DAC-8AA6-6E802C229833}"/>
              </a:ext>
            </a:extLst>
          </p:cNvPr>
          <p:cNvCxnSpPr>
            <a:stCxn id="10" idx="6"/>
          </p:cNvCxnSpPr>
          <p:nvPr/>
        </p:nvCxnSpPr>
        <p:spPr>
          <a:xfrm flipV="1">
            <a:off x="1150908" y="2091100"/>
            <a:ext cx="4106892" cy="46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6AA3DAA-D51F-48BE-951E-89C71078B108}"/>
              </a:ext>
            </a:extLst>
          </p:cNvPr>
          <p:cNvSpPr txBox="1"/>
          <p:nvPr/>
        </p:nvSpPr>
        <p:spPr>
          <a:xfrm>
            <a:off x="1648602" y="1684994"/>
            <a:ext cx="3119994" cy="461665"/>
          </a:xfrm>
          <a:prstGeom prst="rect">
            <a:avLst/>
          </a:prstGeom>
          <a:noFill/>
        </p:spPr>
        <p:txBody>
          <a:bodyPr wrap="square" rtlCol="0">
            <a:spAutoFit/>
          </a:bodyPr>
          <a:lstStyle/>
          <a:p>
            <a:r>
              <a:rPr lang="en-US" sz="1200" dirty="0"/>
              <a:t>CAC types heuristic or expert review, clicks Go or Search (not a mag glass)</a:t>
            </a:r>
          </a:p>
        </p:txBody>
      </p:sp>
      <p:sp>
        <p:nvSpPr>
          <p:cNvPr id="11" name="TextBox 10">
            <a:extLst>
              <a:ext uri="{FF2B5EF4-FFF2-40B4-BE49-F238E27FC236}">
                <a16:creationId xmlns:a16="http://schemas.microsoft.com/office/drawing/2014/main" id="{C199E562-F949-4BA1-87C5-A8DA47D637B5}"/>
              </a:ext>
            </a:extLst>
          </p:cNvPr>
          <p:cNvSpPr txBox="1"/>
          <p:nvPr/>
        </p:nvSpPr>
        <p:spPr>
          <a:xfrm>
            <a:off x="5372100" y="1879036"/>
            <a:ext cx="1871692" cy="369332"/>
          </a:xfrm>
          <a:prstGeom prst="rect">
            <a:avLst/>
          </a:prstGeom>
          <a:solidFill>
            <a:schemeClr val="bg1"/>
          </a:solidFill>
        </p:spPr>
        <p:txBody>
          <a:bodyPr wrap="square" rtlCol="0">
            <a:spAutoFit/>
          </a:bodyPr>
          <a:lstStyle/>
          <a:p>
            <a:r>
              <a:rPr lang="en-US" dirty="0"/>
              <a:t>Heuristic review</a:t>
            </a:r>
          </a:p>
        </p:txBody>
      </p:sp>
      <p:pic>
        <p:nvPicPr>
          <p:cNvPr id="14" name="Picture 13">
            <a:extLst>
              <a:ext uri="{FF2B5EF4-FFF2-40B4-BE49-F238E27FC236}">
                <a16:creationId xmlns:a16="http://schemas.microsoft.com/office/drawing/2014/main" id="{0862C384-0871-45EF-B03A-5A4C50865B9D}"/>
              </a:ext>
            </a:extLst>
          </p:cNvPr>
          <p:cNvPicPr>
            <a:picLocks noChangeAspect="1"/>
          </p:cNvPicPr>
          <p:nvPr/>
        </p:nvPicPr>
        <p:blipFill>
          <a:blip r:embed="rId4"/>
          <a:stretch>
            <a:fillRect/>
          </a:stretch>
        </p:blipFill>
        <p:spPr>
          <a:xfrm>
            <a:off x="-1" y="3406683"/>
            <a:ext cx="7717647" cy="1614453"/>
          </a:xfrm>
          <a:prstGeom prst="rect">
            <a:avLst/>
          </a:prstGeom>
        </p:spPr>
      </p:pic>
      <p:sp>
        <p:nvSpPr>
          <p:cNvPr id="15" name="TextBox 14">
            <a:extLst>
              <a:ext uri="{FF2B5EF4-FFF2-40B4-BE49-F238E27FC236}">
                <a16:creationId xmlns:a16="http://schemas.microsoft.com/office/drawing/2014/main" id="{8FE9246E-08C2-474D-B171-FBF8EA4CA847}"/>
              </a:ext>
            </a:extLst>
          </p:cNvPr>
          <p:cNvSpPr txBox="1"/>
          <p:nvPr/>
        </p:nvSpPr>
        <p:spPr>
          <a:xfrm>
            <a:off x="177800" y="5194300"/>
            <a:ext cx="7239000" cy="1292662"/>
          </a:xfrm>
          <a:prstGeom prst="rect">
            <a:avLst/>
          </a:prstGeom>
          <a:noFill/>
        </p:spPr>
        <p:txBody>
          <a:bodyPr wrap="square" rtlCol="0">
            <a:spAutoFit/>
          </a:bodyPr>
          <a:lstStyle/>
          <a:p>
            <a:r>
              <a:rPr lang="en-US" dirty="0"/>
              <a:t>Your search for “Heuristic review” resulted in 9 matches.</a:t>
            </a:r>
          </a:p>
          <a:p>
            <a:endParaRPr lang="en-US" dirty="0"/>
          </a:p>
          <a:p>
            <a:r>
              <a:rPr lang="en-US" sz="1400" dirty="0"/>
              <a:t>Glossary definition:  In a heuristic evaluation, usability experts review your site’s interface and compare it against accepted usability principles. The analysis results in a list of potential usability issues.(Usability.gov)</a:t>
            </a:r>
          </a:p>
        </p:txBody>
      </p:sp>
      <p:pic>
        <p:nvPicPr>
          <p:cNvPr id="16" name="Picture 15">
            <a:extLst>
              <a:ext uri="{FF2B5EF4-FFF2-40B4-BE49-F238E27FC236}">
                <a16:creationId xmlns:a16="http://schemas.microsoft.com/office/drawing/2014/main" id="{0379743B-3C0E-4630-861A-A08CD5890942}"/>
              </a:ext>
            </a:extLst>
          </p:cNvPr>
          <p:cNvPicPr>
            <a:picLocks noChangeAspect="1"/>
          </p:cNvPicPr>
          <p:nvPr/>
        </p:nvPicPr>
        <p:blipFill>
          <a:blip r:embed="rId5"/>
          <a:stretch>
            <a:fillRect/>
          </a:stretch>
        </p:blipFill>
        <p:spPr>
          <a:xfrm>
            <a:off x="223808" y="6660126"/>
            <a:ext cx="609600" cy="379896"/>
          </a:xfrm>
          <a:prstGeom prst="rect">
            <a:avLst/>
          </a:prstGeom>
        </p:spPr>
      </p:pic>
      <p:sp>
        <p:nvSpPr>
          <p:cNvPr id="17" name="TextBox 16">
            <a:extLst>
              <a:ext uri="{FF2B5EF4-FFF2-40B4-BE49-F238E27FC236}">
                <a16:creationId xmlns:a16="http://schemas.microsoft.com/office/drawing/2014/main" id="{3BE9ADA6-CC20-459D-9E4C-E38F702180AA}"/>
              </a:ext>
            </a:extLst>
          </p:cNvPr>
          <p:cNvSpPr txBox="1"/>
          <p:nvPr/>
        </p:nvSpPr>
        <p:spPr>
          <a:xfrm>
            <a:off x="1016000" y="6732245"/>
            <a:ext cx="6057900" cy="307777"/>
          </a:xfrm>
          <a:prstGeom prst="rect">
            <a:avLst/>
          </a:prstGeom>
          <a:noFill/>
        </p:spPr>
        <p:txBody>
          <a:bodyPr wrap="square" rtlCol="0">
            <a:spAutoFit/>
          </a:bodyPr>
          <a:lstStyle/>
          <a:p>
            <a:r>
              <a:rPr lang="en-US" sz="1400" dirty="0"/>
              <a:t>Watch team complete a heuristic review.  9:13 m</a:t>
            </a:r>
          </a:p>
        </p:txBody>
      </p:sp>
      <p:pic>
        <p:nvPicPr>
          <p:cNvPr id="18" name="Picture 17">
            <a:extLst>
              <a:ext uri="{FF2B5EF4-FFF2-40B4-BE49-F238E27FC236}">
                <a16:creationId xmlns:a16="http://schemas.microsoft.com/office/drawing/2014/main" id="{2F53FCC9-F44E-41F9-BC60-665B41C18C7B}"/>
              </a:ext>
            </a:extLst>
          </p:cNvPr>
          <p:cNvPicPr>
            <a:picLocks noChangeAspect="1"/>
          </p:cNvPicPr>
          <p:nvPr/>
        </p:nvPicPr>
        <p:blipFill>
          <a:blip r:embed="rId6"/>
          <a:stretch>
            <a:fillRect/>
          </a:stretch>
        </p:blipFill>
        <p:spPr>
          <a:xfrm>
            <a:off x="428813" y="8384535"/>
            <a:ext cx="304800" cy="391459"/>
          </a:xfrm>
          <a:prstGeom prst="rect">
            <a:avLst/>
          </a:prstGeom>
        </p:spPr>
      </p:pic>
      <p:sp>
        <p:nvSpPr>
          <p:cNvPr id="19" name="TextBox 18">
            <a:extLst>
              <a:ext uri="{FF2B5EF4-FFF2-40B4-BE49-F238E27FC236}">
                <a16:creationId xmlns:a16="http://schemas.microsoft.com/office/drawing/2014/main" id="{06DFF1AC-553C-43C3-897C-E6EB7460479E}"/>
              </a:ext>
            </a:extLst>
          </p:cNvPr>
          <p:cNvSpPr txBox="1"/>
          <p:nvPr/>
        </p:nvSpPr>
        <p:spPr>
          <a:xfrm>
            <a:off x="1016000" y="7213600"/>
            <a:ext cx="6019800" cy="307777"/>
          </a:xfrm>
          <a:prstGeom prst="rect">
            <a:avLst/>
          </a:prstGeom>
          <a:noFill/>
        </p:spPr>
        <p:txBody>
          <a:bodyPr wrap="square" rtlCol="0" anchor="t">
            <a:spAutoFit/>
          </a:bodyPr>
          <a:lstStyle/>
          <a:p>
            <a:r>
              <a:rPr lang="en-US" sz="1400" dirty="0"/>
              <a:t>How to perform a heuristic review.  </a:t>
            </a:r>
            <a:r>
              <a:rPr lang="en-US" sz="1400" i="1" dirty="0"/>
              <a:t>Site page</a:t>
            </a:r>
            <a:endParaRPr lang="en-US" sz="1400" i="1" dirty="0">
              <a:cs typeface="Calibri"/>
            </a:endParaRPr>
          </a:p>
        </p:txBody>
      </p:sp>
      <p:sp>
        <p:nvSpPr>
          <p:cNvPr id="20" name="TextBox 19">
            <a:extLst>
              <a:ext uri="{FF2B5EF4-FFF2-40B4-BE49-F238E27FC236}">
                <a16:creationId xmlns:a16="http://schemas.microsoft.com/office/drawing/2014/main" id="{B3A85276-7A74-489D-935C-380434F430B6}"/>
              </a:ext>
            </a:extLst>
          </p:cNvPr>
          <p:cNvSpPr txBox="1"/>
          <p:nvPr/>
        </p:nvSpPr>
        <p:spPr>
          <a:xfrm>
            <a:off x="1016000" y="7813411"/>
            <a:ext cx="6019800" cy="307777"/>
          </a:xfrm>
          <a:prstGeom prst="rect">
            <a:avLst/>
          </a:prstGeom>
          <a:noFill/>
        </p:spPr>
        <p:txBody>
          <a:bodyPr wrap="square" rtlCol="0">
            <a:spAutoFit/>
          </a:bodyPr>
          <a:lstStyle/>
          <a:p>
            <a:r>
              <a:rPr lang="en-US" sz="1400" dirty="0"/>
              <a:t>Home &gt; Methods &gt; Heuristic review </a:t>
            </a:r>
            <a:r>
              <a:rPr lang="en-US" sz="1400" i="1" dirty="0"/>
              <a:t>Site page</a:t>
            </a:r>
          </a:p>
        </p:txBody>
      </p:sp>
      <p:sp>
        <p:nvSpPr>
          <p:cNvPr id="7" name="TextBox 6">
            <a:extLst>
              <a:ext uri="{FF2B5EF4-FFF2-40B4-BE49-F238E27FC236}">
                <a16:creationId xmlns:a16="http://schemas.microsoft.com/office/drawing/2014/main" id="{B2D34F66-DA35-4651-91E6-EBCCA98F99AB}"/>
              </a:ext>
            </a:extLst>
          </p:cNvPr>
          <p:cNvSpPr txBox="1"/>
          <p:nvPr/>
        </p:nvSpPr>
        <p:spPr>
          <a:xfrm>
            <a:off x="1016000" y="8338192"/>
            <a:ext cx="6057900" cy="954107"/>
          </a:xfrm>
          <a:prstGeom prst="rect">
            <a:avLst/>
          </a:prstGeom>
          <a:noFill/>
        </p:spPr>
        <p:txBody>
          <a:bodyPr wrap="square" rtlCol="0">
            <a:spAutoFit/>
          </a:bodyPr>
          <a:lstStyle/>
          <a:p>
            <a:r>
              <a:rPr lang="en-US" sz="1400" dirty="0"/>
              <a:t>Request coaching call. </a:t>
            </a:r>
            <a:r>
              <a:rPr lang="en-US" sz="1400" i="1" dirty="0"/>
              <a:t>Form</a:t>
            </a:r>
          </a:p>
          <a:p>
            <a:r>
              <a:rPr lang="en-US" sz="1400" dirty="0"/>
              <a:t>Complete online form to schedule a call from one of the UX specialists at VHA.</a:t>
            </a:r>
          </a:p>
          <a:p>
            <a:endParaRPr lang="en-US" sz="1400" dirty="0"/>
          </a:p>
          <a:p>
            <a:r>
              <a:rPr lang="en-US" sz="1400" dirty="0"/>
              <a:t>Are these what you need?    </a:t>
            </a:r>
          </a:p>
        </p:txBody>
      </p:sp>
      <p:pic>
        <p:nvPicPr>
          <p:cNvPr id="21" name="Picture 20">
            <a:extLst>
              <a:ext uri="{FF2B5EF4-FFF2-40B4-BE49-F238E27FC236}">
                <a16:creationId xmlns:a16="http://schemas.microsoft.com/office/drawing/2014/main" id="{43ADE532-80F4-42FE-AAE9-97B2395030E4}"/>
              </a:ext>
            </a:extLst>
          </p:cNvPr>
          <p:cNvPicPr>
            <a:picLocks noChangeAspect="1"/>
          </p:cNvPicPr>
          <p:nvPr/>
        </p:nvPicPr>
        <p:blipFill>
          <a:blip r:embed="rId7"/>
          <a:stretch>
            <a:fillRect/>
          </a:stretch>
        </p:blipFill>
        <p:spPr>
          <a:xfrm>
            <a:off x="3275013" y="8960789"/>
            <a:ext cx="522287" cy="356789"/>
          </a:xfrm>
          <a:prstGeom prst="rect">
            <a:avLst/>
          </a:prstGeom>
        </p:spPr>
      </p:pic>
    </p:spTree>
    <p:extLst>
      <p:ext uri="{BB962C8B-B14F-4D97-AF65-F5344CB8AC3E}">
        <p14:creationId xmlns:p14="http://schemas.microsoft.com/office/powerpoint/2010/main" val="13995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074005-6B75-49C9-B9AA-DAF4C7571492}"/>
              </a:ext>
            </a:extLst>
          </p:cNvPr>
          <p:cNvSpPr txBox="1"/>
          <p:nvPr/>
        </p:nvSpPr>
        <p:spPr>
          <a:xfrm>
            <a:off x="611343" y="530089"/>
            <a:ext cx="6549713" cy="2308324"/>
          </a:xfrm>
          <a:prstGeom prst="rect">
            <a:avLst/>
          </a:prstGeom>
          <a:noFill/>
        </p:spPr>
        <p:txBody>
          <a:bodyPr wrap="square" rtlCol="0">
            <a:spAutoFit/>
          </a:bodyPr>
          <a:lstStyle/>
          <a:p>
            <a:r>
              <a:rPr lang="en-US" sz="1600" dirty="0"/>
              <a:t>When user lands on a video via browse or search results: </a:t>
            </a:r>
          </a:p>
          <a:p>
            <a:endParaRPr lang="en-US" sz="1600" dirty="0"/>
          </a:p>
          <a:p>
            <a:r>
              <a:rPr lang="en-US" sz="1600" dirty="0"/>
              <a:t>Video should include the recommendation to go to the Method page, to be able to utilize the resources there such as worksheets etc.  And it should recommend the appropriate playbook.  </a:t>
            </a:r>
          </a:p>
          <a:p>
            <a:r>
              <a:rPr lang="en-US" sz="1600" dirty="0">
                <a:solidFill>
                  <a:srgbClr val="7030A0"/>
                </a:solidFill>
              </a:rPr>
              <a:t>For video, the success measure is starting a video. (For other clients that UV supports the measure of success is the % of video watched which comes from analytics with proper tagging)</a:t>
            </a:r>
          </a:p>
          <a:p>
            <a:r>
              <a:rPr lang="en-US" sz="1600" dirty="0"/>
              <a:t>Cross linking</a:t>
            </a:r>
          </a:p>
        </p:txBody>
      </p:sp>
      <p:sp>
        <p:nvSpPr>
          <p:cNvPr id="2" name="Rectangle 1">
            <a:extLst>
              <a:ext uri="{FF2B5EF4-FFF2-40B4-BE49-F238E27FC236}">
                <a16:creationId xmlns:a16="http://schemas.microsoft.com/office/drawing/2014/main" id="{189A8C00-316B-4E00-BC90-5E09656DA4B8}"/>
              </a:ext>
            </a:extLst>
          </p:cNvPr>
          <p:cNvSpPr/>
          <p:nvPr/>
        </p:nvSpPr>
        <p:spPr>
          <a:xfrm>
            <a:off x="764409" y="4273040"/>
            <a:ext cx="2707220" cy="16324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48"/>
          </a:p>
        </p:txBody>
      </p:sp>
      <p:sp>
        <p:nvSpPr>
          <p:cNvPr id="4" name="Rectangle 3">
            <a:extLst>
              <a:ext uri="{FF2B5EF4-FFF2-40B4-BE49-F238E27FC236}">
                <a16:creationId xmlns:a16="http://schemas.microsoft.com/office/drawing/2014/main" id="{DDBFD849-1786-476F-B723-35F5214A7870}"/>
              </a:ext>
            </a:extLst>
          </p:cNvPr>
          <p:cNvSpPr/>
          <p:nvPr/>
        </p:nvSpPr>
        <p:spPr>
          <a:xfrm>
            <a:off x="732958" y="5341973"/>
            <a:ext cx="2707219" cy="56352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148" dirty="0"/>
              <a:t>Watch a team perform a heuristic exercise. 9:13 m:s</a:t>
            </a:r>
          </a:p>
        </p:txBody>
      </p:sp>
      <p:sp>
        <p:nvSpPr>
          <p:cNvPr id="5" name="Arrow: Right 4">
            <a:extLst>
              <a:ext uri="{FF2B5EF4-FFF2-40B4-BE49-F238E27FC236}">
                <a16:creationId xmlns:a16="http://schemas.microsoft.com/office/drawing/2014/main" id="{062217D5-B238-4409-9FB6-98AE3541AD01}"/>
              </a:ext>
            </a:extLst>
          </p:cNvPr>
          <p:cNvSpPr/>
          <p:nvPr/>
        </p:nvSpPr>
        <p:spPr>
          <a:xfrm>
            <a:off x="3048300" y="5464255"/>
            <a:ext cx="153982" cy="15948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48"/>
          </a:p>
        </p:txBody>
      </p:sp>
      <p:sp>
        <p:nvSpPr>
          <p:cNvPr id="6" name="Rectangle 5">
            <a:extLst>
              <a:ext uri="{FF2B5EF4-FFF2-40B4-BE49-F238E27FC236}">
                <a16:creationId xmlns:a16="http://schemas.microsoft.com/office/drawing/2014/main" id="{95D8F7C8-5D66-42F0-A13E-FBED56295D9C}"/>
              </a:ext>
            </a:extLst>
          </p:cNvPr>
          <p:cNvSpPr/>
          <p:nvPr/>
        </p:nvSpPr>
        <p:spPr>
          <a:xfrm>
            <a:off x="3503080" y="4273040"/>
            <a:ext cx="2707220" cy="163245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48" dirty="0"/>
              <a:t>Check on the additional materials on the Heuristics page.  They include easy to use worksheets.</a:t>
            </a:r>
          </a:p>
        </p:txBody>
      </p:sp>
      <p:sp>
        <p:nvSpPr>
          <p:cNvPr id="7" name="TextBox 6">
            <a:extLst>
              <a:ext uri="{FF2B5EF4-FFF2-40B4-BE49-F238E27FC236}">
                <a16:creationId xmlns:a16="http://schemas.microsoft.com/office/drawing/2014/main" id="{4A2F9920-B992-4D39-9AA1-6853F5B6E57D}"/>
              </a:ext>
            </a:extLst>
          </p:cNvPr>
          <p:cNvSpPr txBox="1"/>
          <p:nvPr/>
        </p:nvSpPr>
        <p:spPr>
          <a:xfrm>
            <a:off x="764409" y="3492500"/>
            <a:ext cx="2675768" cy="369332"/>
          </a:xfrm>
          <a:prstGeom prst="rect">
            <a:avLst/>
          </a:prstGeom>
          <a:noFill/>
        </p:spPr>
        <p:txBody>
          <a:bodyPr wrap="square" rtlCol="0">
            <a:spAutoFit/>
          </a:bodyPr>
          <a:lstStyle/>
          <a:p>
            <a:r>
              <a:rPr lang="en-US" dirty="0"/>
              <a:t>Video poster on page</a:t>
            </a:r>
          </a:p>
        </p:txBody>
      </p:sp>
      <p:sp>
        <p:nvSpPr>
          <p:cNvPr id="8" name="TextBox 7">
            <a:extLst>
              <a:ext uri="{FF2B5EF4-FFF2-40B4-BE49-F238E27FC236}">
                <a16:creationId xmlns:a16="http://schemas.microsoft.com/office/drawing/2014/main" id="{A7B38CE6-CABC-4ABA-AD0B-4B3DBA733900}"/>
              </a:ext>
            </a:extLst>
          </p:cNvPr>
          <p:cNvSpPr txBox="1"/>
          <p:nvPr/>
        </p:nvSpPr>
        <p:spPr>
          <a:xfrm>
            <a:off x="3565983" y="3400167"/>
            <a:ext cx="2675768" cy="923330"/>
          </a:xfrm>
          <a:prstGeom prst="rect">
            <a:avLst/>
          </a:prstGeom>
          <a:noFill/>
        </p:spPr>
        <p:txBody>
          <a:bodyPr wrap="square" rtlCol="0">
            <a:spAutoFit/>
          </a:bodyPr>
          <a:lstStyle/>
          <a:p>
            <a:r>
              <a:rPr lang="en-US" dirty="0"/>
              <a:t>End of video contains cross links to related content. </a:t>
            </a:r>
          </a:p>
        </p:txBody>
      </p:sp>
      <p:pic>
        <p:nvPicPr>
          <p:cNvPr id="9" name="Picture 8">
            <a:extLst>
              <a:ext uri="{FF2B5EF4-FFF2-40B4-BE49-F238E27FC236}">
                <a16:creationId xmlns:a16="http://schemas.microsoft.com/office/drawing/2014/main" id="{35F7BA64-15C5-4499-8183-F9384CD4905A}"/>
              </a:ext>
            </a:extLst>
          </p:cNvPr>
          <p:cNvPicPr>
            <a:picLocks noChangeAspect="1"/>
          </p:cNvPicPr>
          <p:nvPr/>
        </p:nvPicPr>
        <p:blipFill>
          <a:blip r:embed="rId2"/>
          <a:stretch>
            <a:fillRect/>
          </a:stretch>
        </p:blipFill>
        <p:spPr>
          <a:xfrm rot="1338841">
            <a:off x="3680585" y="5924956"/>
            <a:ext cx="411227" cy="348977"/>
          </a:xfrm>
          <a:prstGeom prst="rect">
            <a:avLst/>
          </a:prstGeom>
        </p:spPr>
      </p:pic>
      <p:pic>
        <p:nvPicPr>
          <p:cNvPr id="10" name="Picture 9">
            <a:extLst>
              <a:ext uri="{FF2B5EF4-FFF2-40B4-BE49-F238E27FC236}">
                <a16:creationId xmlns:a16="http://schemas.microsoft.com/office/drawing/2014/main" id="{8F259669-32B4-4147-8A0B-7E884DB3F137}"/>
              </a:ext>
            </a:extLst>
          </p:cNvPr>
          <p:cNvPicPr>
            <a:picLocks noChangeAspect="1"/>
          </p:cNvPicPr>
          <p:nvPr/>
        </p:nvPicPr>
        <p:blipFill>
          <a:blip r:embed="rId3"/>
          <a:stretch>
            <a:fillRect/>
          </a:stretch>
        </p:blipFill>
        <p:spPr>
          <a:xfrm>
            <a:off x="5575301" y="5989065"/>
            <a:ext cx="533400" cy="364381"/>
          </a:xfrm>
          <a:prstGeom prst="rect">
            <a:avLst/>
          </a:prstGeom>
        </p:spPr>
      </p:pic>
    </p:spTree>
    <p:extLst>
      <p:ext uri="{BB962C8B-B14F-4D97-AF65-F5344CB8AC3E}">
        <p14:creationId xmlns:p14="http://schemas.microsoft.com/office/powerpoint/2010/main" val="2393109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3629C5-9EAE-48CC-A94B-3ED8B15F3962}"/>
              </a:ext>
            </a:extLst>
          </p:cNvPr>
          <p:cNvSpPr txBox="1"/>
          <p:nvPr/>
        </p:nvSpPr>
        <p:spPr>
          <a:xfrm>
            <a:off x="686573" y="566868"/>
            <a:ext cx="2743200" cy="52014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How To Conduct Heuristic Review</a:t>
            </a:r>
          </a:p>
          <a:p>
            <a:endParaRPr lang="en-US" sz="1600" dirty="0">
              <a:ea typeface="+mn-lt"/>
              <a:cs typeface="+mn-lt"/>
            </a:endParaRPr>
          </a:p>
          <a:p>
            <a:r>
              <a:rPr lang="en-US" sz="1600" dirty="0">
                <a:ea typeface="+mn-lt"/>
                <a:cs typeface="+mn-lt"/>
              </a:rPr>
              <a:t>Indicate resource needs, e.g. more than one person, each one review </a:t>
            </a:r>
            <a:r>
              <a:rPr lang="en-US" sz="1600" dirty="0" err="1">
                <a:ea typeface="+mn-lt"/>
                <a:cs typeface="+mn-lt"/>
              </a:rPr>
              <a:t>xyz</a:t>
            </a:r>
            <a:r>
              <a:rPr lang="en-US" sz="1600" dirty="0">
                <a:ea typeface="+mn-lt"/>
                <a:cs typeface="+mn-lt"/>
              </a:rPr>
              <a:t> materials before, access to product. </a:t>
            </a:r>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Time estimate:</a:t>
            </a:r>
            <a:endParaRPr lang="en-US" dirty="0">
              <a:cs typeface="Calibri"/>
            </a:endParaRPr>
          </a:p>
          <a:p>
            <a:endParaRPr lang="en-US" dirty="0">
              <a:cs typeface="Calibri"/>
            </a:endParaRPr>
          </a:p>
          <a:p>
            <a:pPr marL="285750" indent="-285750">
              <a:buFont typeface="Arial"/>
              <a:buChar char="•"/>
            </a:pPr>
            <a:r>
              <a:rPr lang="en-US" dirty="0">
                <a:cs typeface="Calibri"/>
              </a:rPr>
              <a:t>Formatted as steps</a:t>
            </a:r>
          </a:p>
          <a:p>
            <a:pPr marL="285750" indent="-285750">
              <a:buFont typeface="Arial"/>
              <a:buChar char="•"/>
            </a:pPr>
            <a:endParaRPr lang="en-US" dirty="0">
              <a:cs typeface="Calibri"/>
            </a:endParaRPr>
          </a:p>
          <a:p>
            <a:pPr marL="285750" indent="-285750">
              <a:buFont typeface="Arial"/>
              <a:buChar char="•"/>
            </a:pPr>
            <a:r>
              <a:rPr lang="en-US" dirty="0">
                <a:cs typeface="Calibri"/>
              </a:rPr>
              <a:t>Cross links to: </a:t>
            </a:r>
          </a:p>
          <a:p>
            <a:pPr marL="742950" lvl="1" indent="-285750">
              <a:buFont typeface="Arial"/>
              <a:buChar char="•"/>
            </a:pPr>
            <a:r>
              <a:rPr lang="en-US" dirty="0">
                <a:cs typeface="Calibri"/>
              </a:rPr>
              <a:t>Sample reports</a:t>
            </a:r>
          </a:p>
          <a:p>
            <a:pPr marL="742950" lvl="1" indent="-285750">
              <a:buFont typeface="Arial"/>
              <a:buChar char="•"/>
            </a:pPr>
            <a:r>
              <a:rPr lang="en-US" dirty="0">
                <a:cs typeface="Calibri"/>
              </a:rPr>
              <a:t>Video</a:t>
            </a:r>
          </a:p>
          <a:p>
            <a:pPr marL="742950" lvl="1" indent="-285750">
              <a:buFont typeface="Arial"/>
              <a:buChar char="•"/>
            </a:pPr>
            <a:r>
              <a:rPr lang="en-US" dirty="0">
                <a:cs typeface="Calibri"/>
              </a:rPr>
              <a:t>Training</a:t>
            </a:r>
          </a:p>
          <a:p>
            <a:pPr marL="742950" lvl="1" indent="-285750">
              <a:buFont typeface="Arial"/>
              <a:buChar char="•"/>
            </a:pPr>
            <a:r>
              <a:rPr lang="en-US" dirty="0">
                <a:cs typeface="Calibri"/>
              </a:rPr>
              <a:t>Worksheets</a:t>
            </a:r>
          </a:p>
          <a:p>
            <a:endParaRPr lang="en-US" dirty="0">
              <a:cs typeface="Calibri"/>
            </a:endParaRPr>
          </a:p>
          <a:p>
            <a:endParaRPr lang="en-US" dirty="0">
              <a:cs typeface="Calibri"/>
            </a:endParaRPr>
          </a:p>
        </p:txBody>
      </p:sp>
      <p:sp>
        <p:nvSpPr>
          <p:cNvPr id="3" name="Rectangle 2">
            <a:extLst>
              <a:ext uri="{FF2B5EF4-FFF2-40B4-BE49-F238E27FC236}">
                <a16:creationId xmlns:a16="http://schemas.microsoft.com/office/drawing/2014/main" id="{8BB473CB-B89B-46FD-B4F0-B0A25DA91946}"/>
              </a:ext>
            </a:extLst>
          </p:cNvPr>
          <p:cNvSpPr/>
          <p:nvPr/>
        </p:nvSpPr>
        <p:spPr>
          <a:xfrm>
            <a:off x="494477" y="467994"/>
            <a:ext cx="3018603" cy="581869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7C384D80-91C5-4D7E-B52D-7511F7E27137}"/>
              </a:ext>
            </a:extLst>
          </p:cNvPr>
          <p:cNvSpPr txBox="1"/>
          <p:nvPr/>
        </p:nvSpPr>
        <p:spPr>
          <a:xfrm rot="10800000">
            <a:off x="3023921" y="5625426"/>
            <a:ext cx="48118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dirty="0">
                <a:solidFill>
                  <a:srgbClr val="0070C0"/>
                </a:solidFill>
                <a:cs typeface="Calibri"/>
              </a:rPr>
              <a:t>V</a:t>
            </a:r>
          </a:p>
        </p:txBody>
      </p:sp>
      <p:sp>
        <p:nvSpPr>
          <p:cNvPr id="5" name="TextBox 4">
            <a:extLst>
              <a:ext uri="{FF2B5EF4-FFF2-40B4-BE49-F238E27FC236}">
                <a16:creationId xmlns:a16="http://schemas.microsoft.com/office/drawing/2014/main" id="{24FB56C5-0AC4-4C97-A8B5-A5E6D9ED0975}"/>
              </a:ext>
            </a:extLst>
          </p:cNvPr>
          <p:cNvSpPr txBox="1"/>
          <p:nvPr/>
        </p:nvSpPr>
        <p:spPr>
          <a:xfrm>
            <a:off x="3666544" y="59129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Back to top control</a:t>
            </a:r>
          </a:p>
        </p:txBody>
      </p:sp>
    </p:spTree>
    <p:extLst>
      <p:ext uri="{BB962C8B-B14F-4D97-AF65-F5344CB8AC3E}">
        <p14:creationId xmlns:p14="http://schemas.microsoft.com/office/powerpoint/2010/main" val="1104894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3629C5-9EAE-48CC-A94B-3ED8B15F3962}"/>
              </a:ext>
            </a:extLst>
          </p:cNvPr>
          <p:cNvSpPr txBox="1"/>
          <p:nvPr/>
        </p:nvSpPr>
        <p:spPr>
          <a:xfrm>
            <a:off x="686573" y="566868"/>
            <a:ext cx="2743200" cy="69557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Obtain Coaching</a:t>
            </a:r>
          </a:p>
          <a:p>
            <a:r>
              <a:rPr lang="en-US" sz="1600" b="1" dirty="0">
                <a:ea typeface="+mn-lt"/>
                <a:cs typeface="+mn-lt"/>
              </a:rPr>
              <a:t>Please complete all fields below. </a:t>
            </a:r>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Topic (free text or select from list)</a:t>
            </a:r>
            <a:endParaRPr lang="en-US" dirty="0">
              <a:cs typeface="Calibri"/>
            </a:endParaRPr>
          </a:p>
          <a:p>
            <a:pPr marL="285750" indent="-285750">
              <a:buFont typeface="Arial"/>
              <a:buChar char="•"/>
            </a:pPr>
            <a:r>
              <a:rPr lang="en-US" dirty="0">
                <a:cs typeface="Calibri"/>
              </a:rPr>
              <a:t>Free text:  what is your question?</a:t>
            </a:r>
            <a:endParaRPr lang="en-US" dirty="0"/>
          </a:p>
          <a:p>
            <a:pPr marL="285750" indent="-285750">
              <a:buFont typeface="Arial"/>
              <a:buChar char="•"/>
            </a:pPr>
            <a:endParaRPr lang="en-US" dirty="0">
              <a:cs typeface="Calibri"/>
            </a:endParaRPr>
          </a:p>
          <a:p>
            <a:pPr marL="285750" indent="-285750">
              <a:buFont typeface="Arial"/>
              <a:buChar char="•"/>
            </a:pPr>
            <a:r>
              <a:rPr lang="en-US" dirty="0">
                <a:cs typeface="Calibri"/>
              </a:rPr>
              <a:t>Contact details</a:t>
            </a:r>
          </a:p>
          <a:p>
            <a:pPr marL="285750" indent="-285750">
              <a:buFont typeface="Arial"/>
              <a:buChar char="•"/>
            </a:pPr>
            <a:r>
              <a:rPr lang="en-US" dirty="0">
                <a:cs typeface="Calibri"/>
              </a:rPr>
              <a:t>Calendar for scheduling?  Use a shared calendar so people can sign up for a time and then get reminders (think Doodle)</a:t>
            </a:r>
          </a:p>
          <a:p>
            <a:pPr marL="285750" indent="-285750">
              <a:buFont typeface="Arial"/>
              <a:buChar char="•"/>
            </a:pPr>
            <a:endParaRPr lang="en-US" dirty="0">
              <a:cs typeface="Calibri"/>
            </a:endParaRPr>
          </a:p>
          <a:p>
            <a:pPr marL="285750" indent="-285750">
              <a:buFont typeface="Arial"/>
              <a:buChar char="•"/>
            </a:pPr>
            <a:r>
              <a:rPr lang="en-US" dirty="0">
                <a:cs typeface="Calibri"/>
              </a:rPr>
              <a:t>Cross links to: </a:t>
            </a:r>
          </a:p>
          <a:p>
            <a:pPr marL="742950" lvl="1" indent="-285750">
              <a:buFont typeface="Arial"/>
              <a:buChar char="•"/>
            </a:pPr>
            <a:r>
              <a:rPr lang="en-US" dirty="0">
                <a:cs typeface="Calibri"/>
              </a:rPr>
              <a:t>Sample reports</a:t>
            </a:r>
          </a:p>
          <a:p>
            <a:pPr marL="742950" lvl="1" indent="-285750">
              <a:buFont typeface="Arial"/>
              <a:buChar char="•"/>
            </a:pPr>
            <a:r>
              <a:rPr lang="en-US" dirty="0">
                <a:cs typeface="Calibri"/>
              </a:rPr>
              <a:t>Video</a:t>
            </a:r>
          </a:p>
          <a:p>
            <a:pPr marL="742950" lvl="1" indent="-285750">
              <a:buFont typeface="Arial"/>
              <a:buChar char="•"/>
            </a:pPr>
            <a:r>
              <a:rPr lang="en-US" dirty="0">
                <a:cs typeface="Calibri"/>
              </a:rPr>
              <a:t>Training</a:t>
            </a:r>
          </a:p>
          <a:p>
            <a:pPr marL="742950" lvl="1" indent="-285750">
              <a:buFont typeface="Arial"/>
              <a:buChar char="•"/>
            </a:pPr>
            <a:r>
              <a:rPr lang="en-US" dirty="0">
                <a:cs typeface="Calibri"/>
              </a:rPr>
              <a:t>Worksheets</a:t>
            </a:r>
          </a:p>
          <a:p>
            <a:endParaRPr lang="en-US" dirty="0">
              <a:cs typeface="Calibri"/>
            </a:endParaRPr>
          </a:p>
          <a:p>
            <a:endParaRPr lang="en-US" dirty="0">
              <a:cs typeface="Calibri"/>
            </a:endParaRPr>
          </a:p>
        </p:txBody>
      </p:sp>
      <p:sp>
        <p:nvSpPr>
          <p:cNvPr id="3" name="Rectangle 2">
            <a:extLst>
              <a:ext uri="{FF2B5EF4-FFF2-40B4-BE49-F238E27FC236}">
                <a16:creationId xmlns:a16="http://schemas.microsoft.com/office/drawing/2014/main" id="{8BB473CB-B89B-46FD-B4F0-B0A25DA91946}"/>
              </a:ext>
            </a:extLst>
          </p:cNvPr>
          <p:cNvSpPr/>
          <p:nvPr/>
        </p:nvSpPr>
        <p:spPr>
          <a:xfrm>
            <a:off x="494477" y="467994"/>
            <a:ext cx="3018603" cy="708092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7C384D80-91C5-4D7E-B52D-7511F7E27137}"/>
              </a:ext>
            </a:extLst>
          </p:cNvPr>
          <p:cNvSpPr txBox="1"/>
          <p:nvPr/>
        </p:nvSpPr>
        <p:spPr>
          <a:xfrm rot="10800000">
            <a:off x="3076526" y="6861360"/>
            <a:ext cx="48118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dirty="0">
                <a:solidFill>
                  <a:srgbClr val="0070C0"/>
                </a:solidFill>
                <a:cs typeface="Calibri"/>
              </a:rPr>
              <a:t>V</a:t>
            </a:r>
          </a:p>
        </p:txBody>
      </p:sp>
      <p:sp>
        <p:nvSpPr>
          <p:cNvPr id="5" name="TextBox 4">
            <a:extLst>
              <a:ext uri="{FF2B5EF4-FFF2-40B4-BE49-F238E27FC236}">
                <a16:creationId xmlns:a16="http://schemas.microsoft.com/office/drawing/2014/main" id="{24FB56C5-0AC4-4C97-A8B5-A5E6D9ED0975}"/>
              </a:ext>
            </a:extLst>
          </p:cNvPr>
          <p:cNvSpPr txBox="1"/>
          <p:nvPr/>
        </p:nvSpPr>
        <p:spPr>
          <a:xfrm>
            <a:off x="3600788" y="713571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Back to top control</a:t>
            </a:r>
          </a:p>
        </p:txBody>
      </p:sp>
    </p:spTree>
    <p:extLst>
      <p:ext uri="{BB962C8B-B14F-4D97-AF65-F5344CB8AC3E}">
        <p14:creationId xmlns:p14="http://schemas.microsoft.com/office/powerpoint/2010/main" val="477919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AB91E-692C-429F-942F-EF0109FD3A11}"/>
              </a:ext>
            </a:extLst>
          </p:cNvPr>
          <p:cNvSpPr>
            <a:spLocks noGrp="1"/>
          </p:cNvSpPr>
          <p:nvPr>
            <p:ph type="title"/>
          </p:nvPr>
        </p:nvSpPr>
        <p:spPr/>
        <p:txBody>
          <a:bodyPr/>
          <a:lstStyle/>
          <a:p>
            <a:r>
              <a:rPr lang="en-US" dirty="0"/>
              <a:t>CHIO Train New CAC</a:t>
            </a:r>
          </a:p>
        </p:txBody>
      </p:sp>
    </p:spTree>
    <p:extLst>
      <p:ext uri="{BB962C8B-B14F-4D97-AF65-F5344CB8AC3E}">
        <p14:creationId xmlns:p14="http://schemas.microsoft.com/office/powerpoint/2010/main" val="3533478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877199-1F67-43B5-A81C-DDA1973BC582}"/>
              </a:ext>
            </a:extLst>
          </p:cNvPr>
          <p:cNvSpPr/>
          <p:nvPr/>
        </p:nvSpPr>
        <p:spPr>
          <a:xfrm>
            <a:off x="203200" y="98541"/>
            <a:ext cx="6286500" cy="1477328"/>
          </a:xfrm>
          <a:prstGeom prst="rect">
            <a:avLst/>
          </a:prstGeom>
        </p:spPr>
        <p:txBody>
          <a:bodyPr wrap="square" anchor="t">
            <a:spAutoFit/>
          </a:bodyPr>
          <a:lstStyle/>
          <a:p>
            <a:pPr marL="342900" indent="-342900">
              <a:buAutoNum type="arabicPeriod"/>
            </a:pPr>
            <a:r>
              <a:rPr lang="en-US" dirty="0"/>
              <a:t>CHIO - wants to recommend training for new CAC</a:t>
            </a:r>
          </a:p>
          <a:p>
            <a:pPr marL="342900" indent="-342900">
              <a:buFont typeface="+mj-lt"/>
              <a:buAutoNum type="arabicPeriod"/>
            </a:pPr>
            <a:r>
              <a:rPr lang="en-US" dirty="0"/>
              <a:t>Needs:</a:t>
            </a:r>
          </a:p>
          <a:p>
            <a:pPr marL="800100" lvl="1" indent="-342900">
              <a:buAutoNum type="alphaLcPeriod"/>
            </a:pPr>
            <a:r>
              <a:rPr lang="en-US" dirty="0"/>
              <a:t>Find appropriate training</a:t>
            </a:r>
            <a:endParaRPr lang="en-US" dirty="0">
              <a:cs typeface="Calibri" panose="020F0502020204030204"/>
            </a:endParaRPr>
          </a:p>
          <a:p>
            <a:pPr marL="800100" lvl="1" indent="-342900">
              <a:buAutoNum type="alphaLcPeriod"/>
            </a:pPr>
            <a:r>
              <a:rPr lang="en-US" dirty="0"/>
              <a:t>Decide if worth the time/cost</a:t>
            </a:r>
            <a:endParaRPr lang="en-US" dirty="0">
              <a:cs typeface="Calibri" panose="020F0502020204030204"/>
            </a:endParaRPr>
          </a:p>
          <a:p>
            <a:pPr marL="800100" lvl="1" indent="-342900">
              <a:buAutoNum type="alphaLcPeriod"/>
            </a:pPr>
            <a:r>
              <a:rPr lang="en-US" dirty="0"/>
              <a:t>Communicate to employee</a:t>
            </a:r>
            <a:endParaRPr lang="en-US" dirty="0">
              <a:cs typeface="Calibri" panose="020F0502020204030204"/>
            </a:endParaRPr>
          </a:p>
        </p:txBody>
      </p:sp>
      <p:grpSp>
        <p:nvGrpSpPr>
          <p:cNvPr id="9" name="Group 8">
            <a:extLst>
              <a:ext uri="{FF2B5EF4-FFF2-40B4-BE49-F238E27FC236}">
                <a16:creationId xmlns:a16="http://schemas.microsoft.com/office/drawing/2014/main" id="{C8A7E032-B892-4C80-99BF-D5D401671911}"/>
              </a:ext>
            </a:extLst>
          </p:cNvPr>
          <p:cNvGrpSpPr/>
          <p:nvPr/>
        </p:nvGrpSpPr>
        <p:grpSpPr>
          <a:xfrm>
            <a:off x="0" y="4083539"/>
            <a:ext cx="7772400" cy="2266462"/>
            <a:chOff x="0" y="4083539"/>
            <a:chExt cx="7772400" cy="2266462"/>
          </a:xfrm>
        </p:grpSpPr>
        <p:pic>
          <p:nvPicPr>
            <p:cNvPr id="4" name="Picture 3">
              <a:extLst>
                <a:ext uri="{FF2B5EF4-FFF2-40B4-BE49-F238E27FC236}">
                  <a16:creationId xmlns:a16="http://schemas.microsoft.com/office/drawing/2014/main" id="{9189D79D-326B-4B1C-9830-AB1CA28BB250}"/>
                </a:ext>
              </a:extLst>
            </p:cNvPr>
            <p:cNvPicPr>
              <a:picLocks noChangeAspect="1"/>
            </p:cNvPicPr>
            <p:nvPr/>
          </p:nvPicPr>
          <p:blipFill rotWithShape="1">
            <a:blip r:embed="rId2"/>
            <a:srcRect b="31075"/>
            <a:stretch/>
          </p:blipFill>
          <p:spPr>
            <a:xfrm>
              <a:off x="0" y="4083539"/>
              <a:ext cx="7772400" cy="2266462"/>
            </a:xfrm>
            <a:prstGeom prst="rect">
              <a:avLst/>
            </a:prstGeom>
          </p:spPr>
        </p:pic>
        <p:sp>
          <p:nvSpPr>
            <p:cNvPr id="6" name="TextBox 5">
              <a:extLst>
                <a:ext uri="{FF2B5EF4-FFF2-40B4-BE49-F238E27FC236}">
                  <a16:creationId xmlns:a16="http://schemas.microsoft.com/office/drawing/2014/main" id="{F447FA52-7114-44A0-AB90-D38F11C4BFCA}"/>
                </a:ext>
              </a:extLst>
            </p:cNvPr>
            <p:cNvSpPr txBox="1"/>
            <p:nvPr/>
          </p:nvSpPr>
          <p:spPr>
            <a:xfrm>
              <a:off x="5207000" y="4248638"/>
              <a:ext cx="2387600" cy="523220"/>
            </a:xfrm>
            <a:prstGeom prst="rect">
              <a:avLst/>
            </a:prstGeom>
            <a:solidFill>
              <a:schemeClr val="accent6">
                <a:lumMod val="20000"/>
                <a:lumOff val="80000"/>
              </a:schemeClr>
            </a:solidFill>
          </p:spPr>
          <p:txBody>
            <a:bodyPr wrap="square" rtlCol="0">
              <a:spAutoFit/>
            </a:bodyPr>
            <a:lstStyle/>
            <a:p>
              <a:r>
                <a:rPr lang="en-US" sz="1400" dirty="0"/>
                <a:t>Reduce rework, improve customer satisfaction. </a:t>
              </a:r>
            </a:p>
          </p:txBody>
        </p:sp>
        <p:sp>
          <p:nvSpPr>
            <p:cNvPr id="7" name="TextBox 6">
              <a:extLst>
                <a:ext uri="{FF2B5EF4-FFF2-40B4-BE49-F238E27FC236}">
                  <a16:creationId xmlns:a16="http://schemas.microsoft.com/office/drawing/2014/main" id="{533C4F37-ADB2-4D3C-B182-06E2129F1987}"/>
                </a:ext>
              </a:extLst>
            </p:cNvPr>
            <p:cNvSpPr txBox="1"/>
            <p:nvPr/>
          </p:nvSpPr>
          <p:spPr>
            <a:xfrm>
              <a:off x="660401" y="4771858"/>
              <a:ext cx="1422399" cy="369332"/>
            </a:xfrm>
            <a:prstGeom prst="rect">
              <a:avLst/>
            </a:prstGeom>
            <a:solidFill>
              <a:schemeClr val="bg1"/>
            </a:solidFill>
          </p:spPr>
          <p:txBody>
            <a:bodyPr wrap="square" rtlCol="0">
              <a:spAutoFit/>
            </a:bodyPr>
            <a:lstStyle/>
            <a:p>
              <a:r>
                <a:rPr lang="en-US" u="sng" dirty="0"/>
                <a:t>Training</a:t>
              </a:r>
            </a:p>
          </p:txBody>
        </p:sp>
      </p:grpSp>
      <p:sp>
        <p:nvSpPr>
          <p:cNvPr id="8" name="TextBox 7">
            <a:extLst>
              <a:ext uri="{FF2B5EF4-FFF2-40B4-BE49-F238E27FC236}">
                <a16:creationId xmlns:a16="http://schemas.microsoft.com/office/drawing/2014/main" id="{BC3319D1-1D35-4C61-AA3B-904318B38131}"/>
              </a:ext>
            </a:extLst>
          </p:cNvPr>
          <p:cNvSpPr txBox="1"/>
          <p:nvPr/>
        </p:nvSpPr>
        <p:spPr>
          <a:xfrm>
            <a:off x="203200" y="2354385"/>
            <a:ext cx="6032500" cy="1200329"/>
          </a:xfrm>
          <a:prstGeom prst="rect">
            <a:avLst/>
          </a:prstGeom>
          <a:noFill/>
        </p:spPr>
        <p:txBody>
          <a:bodyPr wrap="square" rtlCol="0">
            <a:spAutoFit/>
          </a:bodyPr>
          <a:lstStyle/>
          <a:p>
            <a:r>
              <a:rPr lang="en-US" b="1" dirty="0"/>
              <a:t>Recommendation:</a:t>
            </a:r>
          </a:p>
          <a:p>
            <a:r>
              <a:rPr lang="en-US" dirty="0"/>
              <a:t>Home Page – add value prop next to site title</a:t>
            </a:r>
          </a:p>
          <a:p>
            <a:r>
              <a:rPr lang="en-US" dirty="0"/>
              <a:t>Add Training main nav in a more prominent place, relocated Fundamentals.</a:t>
            </a:r>
          </a:p>
        </p:txBody>
      </p:sp>
      <p:sp>
        <p:nvSpPr>
          <p:cNvPr id="10" name="TextBox 9">
            <a:extLst>
              <a:ext uri="{FF2B5EF4-FFF2-40B4-BE49-F238E27FC236}">
                <a16:creationId xmlns:a16="http://schemas.microsoft.com/office/drawing/2014/main" id="{BFCE0FCE-DFAD-4F2B-A1BD-88C84423B5EB}"/>
              </a:ext>
            </a:extLst>
          </p:cNvPr>
          <p:cNvSpPr txBox="1"/>
          <p:nvPr/>
        </p:nvSpPr>
        <p:spPr>
          <a:xfrm>
            <a:off x="203200" y="6883400"/>
            <a:ext cx="6896100" cy="369332"/>
          </a:xfrm>
          <a:prstGeom prst="rect">
            <a:avLst/>
          </a:prstGeom>
          <a:noFill/>
        </p:spPr>
        <p:txBody>
          <a:bodyPr wrap="square" rtlCol="0">
            <a:spAutoFit/>
          </a:bodyPr>
          <a:lstStyle/>
          <a:p>
            <a:r>
              <a:rPr lang="en-US" dirty="0">
                <a:solidFill>
                  <a:srgbClr val="7030A0"/>
                </a:solidFill>
              </a:rPr>
              <a:t>Success:  Time on page, bounce rate. </a:t>
            </a:r>
          </a:p>
        </p:txBody>
      </p:sp>
    </p:spTree>
    <p:extLst>
      <p:ext uri="{BB962C8B-B14F-4D97-AF65-F5344CB8AC3E}">
        <p14:creationId xmlns:p14="http://schemas.microsoft.com/office/powerpoint/2010/main" val="2586413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82ECE8-9AD2-4182-BA9B-0691A8ED67BA}"/>
              </a:ext>
            </a:extLst>
          </p:cNvPr>
          <p:cNvPicPr>
            <a:picLocks noChangeAspect="1"/>
          </p:cNvPicPr>
          <p:nvPr/>
        </p:nvPicPr>
        <p:blipFill>
          <a:blip r:embed="rId2"/>
          <a:stretch>
            <a:fillRect/>
          </a:stretch>
        </p:blipFill>
        <p:spPr>
          <a:xfrm>
            <a:off x="0" y="1075944"/>
            <a:ext cx="7772400" cy="2267712"/>
          </a:xfrm>
          <a:prstGeom prst="rect">
            <a:avLst/>
          </a:prstGeom>
        </p:spPr>
      </p:pic>
      <p:sp>
        <p:nvSpPr>
          <p:cNvPr id="4" name="TextBox 3">
            <a:extLst>
              <a:ext uri="{FF2B5EF4-FFF2-40B4-BE49-F238E27FC236}">
                <a16:creationId xmlns:a16="http://schemas.microsoft.com/office/drawing/2014/main" id="{ABB545B5-AF01-41AA-90F4-6A9089C7DF3F}"/>
              </a:ext>
            </a:extLst>
          </p:cNvPr>
          <p:cNvSpPr txBox="1"/>
          <p:nvPr/>
        </p:nvSpPr>
        <p:spPr>
          <a:xfrm>
            <a:off x="787399" y="2120900"/>
            <a:ext cx="1927943" cy="523220"/>
          </a:xfrm>
          <a:prstGeom prst="rect">
            <a:avLst/>
          </a:prstGeom>
          <a:solidFill>
            <a:schemeClr val="bg1"/>
          </a:solidFill>
        </p:spPr>
        <p:txBody>
          <a:bodyPr wrap="square" rtlCol="0">
            <a:spAutoFit/>
          </a:bodyPr>
          <a:lstStyle/>
          <a:p>
            <a:r>
              <a:rPr lang="en-US" sz="1400" dirty="0"/>
              <a:t>New to User Experience</a:t>
            </a:r>
          </a:p>
          <a:p>
            <a:r>
              <a:rPr lang="en-US" sz="1400" dirty="0"/>
              <a:t>Method Training</a:t>
            </a:r>
          </a:p>
        </p:txBody>
      </p:sp>
      <p:sp>
        <p:nvSpPr>
          <p:cNvPr id="6" name="TextBox 5">
            <a:extLst>
              <a:ext uri="{FF2B5EF4-FFF2-40B4-BE49-F238E27FC236}">
                <a16:creationId xmlns:a16="http://schemas.microsoft.com/office/drawing/2014/main" id="{CA705E4D-6D26-41C3-8008-18A2169C2B15}"/>
              </a:ext>
            </a:extLst>
          </p:cNvPr>
          <p:cNvSpPr txBox="1"/>
          <p:nvPr/>
        </p:nvSpPr>
        <p:spPr>
          <a:xfrm>
            <a:off x="0" y="0"/>
            <a:ext cx="3721100" cy="1477328"/>
          </a:xfrm>
          <a:prstGeom prst="rect">
            <a:avLst/>
          </a:prstGeom>
          <a:noFill/>
        </p:spPr>
        <p:txBody>
          <a:bodyPr wrap="square" rtlCol="0" anchor="t">
            <a:spAutoFit/>
          </a:bodyPr>
          <a:lstStyle/>
          <a:p>
            <a:r>
              <a:rPr lang="en-US" dirty="0"/>
              <a:t>Needs: </a:t>
            </a:r>
          </a:p>
          <a:p>
            <a:pPr marL="342900" indent="-342900">
              <a:buAutoNum type="arabicPeriod"/>
            </a:pPr>
            <a:r>
              <a:rPr lang="en-US" dirty="0"/>
              <a:t>Find appropriate training</a:t>
            </a:r>
            <a:endParaRPr lang="en-US" dirty="0">
              <a:cs typeface="Calibri" panose="020F0502020204030204"/>
            </a:endParaRPr>
          </a:p>
          <a:p>
            <a:pPr marL="342900" indent="-342900">
              <a:buAutoNum type="arabicPeriod"/>
            </a:pPr>
            <a:r>
              <a:rPr lang="en-US" dirty="0"/>
              <a:t>Decide if worth the time/cost</a:t>
            </a:r>
            <a:endParaRPr lang="en-US" dirty="0">
              <a:cs typeface="Calibri" panose="020F0502020204030204"/>
            </a:endParaRPr>
          </a:p>
          <a:p>
            <a:pPr marL="342900" indent="-342900">
              <a:buAutoNum type="arabicPeriod"/>
            </a:pPr>
            <a:r>
              <a:rPr lang="en-US" dirty="0"/>
              <a:t>Communicate to employee</a:t>
            </a:r>
            <a:endParaRPr lang="en-US" dirty="0">
              <a:cs typeface="Calibri" panose="020F0502020204030204"/>
            </a:endParaRPr>
          </a:p>
          <a:p>
            <a:endParaRPr lang="en-US" dirty="0"/>
          </a:p>
        </p:txBody>
      </p:sp>
      <p:sp>
        <p:nvSpPr>
          <p:cNvPr id="7" name="Rectangle 6">
            <a:extLst>
              <a:ext uri="{FF2B5EF4-FFF2-40B4-BE49-F238E27FC236}">
                <a16:creationId xmlns:a16="http://schemas.microsoft.com/office/drawing/2014/main" id="{DA3A5B0F-1417-4066-8983-B5449F32B7EC}"/>
              </a:ext>
            </a:extLst>
          </p:cNvPr>
          <p:cNvSpPr/>
          <p:nvPr/>
        </p:nvSpPr>
        <p:spPr>
          <a:xfrm>
            <a:off x="281856" y="3865602"/>
            <a:ext cx="2433487" cy="2031325"/>
          </a:xfrm>
          <a:prstGeom prst="rect">
            <a:avLst/>
          </a:prstGeom>
        </p:spPr>
        <p:txBody>
          <a:bodyPr wrap="none">
            <a:spAutoFit/>
          </a:bodyPr>
          <a:lstStyle/>
          <a:p>
            <a:r>
              <a:rPr lang="en-US" dirty="0">
                <a:solidFill>
                  <a:srgbClr val="0070C0"/>
                </a:solidFill>
              </a:rPr>
              <a:t>New to User Experience</a:t>
            </a:r>
          </a:p>
          <a:p>
            <a:pPr marL="285750" indent="-285750">
              <a:buFont typeface="Courier New" panose="02070309020205020404" pitchFamily="49" charset="0"/>
              <a:buChar char="o"/>
            </a:pPr>
            <a:r>
              <a:rPr lang="en-US" dirty="0"/>
              <a:t>Learning objectives</a:t>
            </a:r>
          </a:p>
          <a:p>
            <a:pPr marL="285750" indent="-285750">
              <a:buFont typeface="Courier New" panose="02070309020205020404" pitchFamily="49" charset="0"/>
              <a:buChar char="o"/>
            </a:pPr>
            <a:r>
              <a:rPr lang="en-US" dirty="0"/>
              <a:t>Pre reads</a:t>
            </a:r>
          </a:p>
          <a:p>
            <a:pPr marL="285750" indent="-285750">
              <a:buFont typeface="Courier New" panose="02070309020205020404" pitchFamily="49" charset="0"/>
              <a:buChar char="o"/>
            </a:pPr>
            <a:r>
              <a:rPr lang="en-US" dirty="0"/>
              <a:t>Time commitment</a:t>
            </a:r>
          </a:p>
          <a:p>
            <a:pPr marL="285750" indent="-285750">
              <a:buFont typeface="Courier New" panose="02070309020205020404" pitchFamily="49" charset="0"/>
              <a:buChar char="o"/>
            </a:pPr>
            <a:r>
              <a:rPr lang="en-US" dirty="0"/>
              <a:t>Online/classroom</a:t>
            </a:r>
          </a:p>
          <a:p>
            <a:pPr marL="285750" indent="-285750">
              <a:buFont typeface="Courier New" panose="02070309020205020404" pitchFamily="49" charset="0"/>
              <a:buChar char="o"/>
            </a:pPr>
            <a:r>
              <a:rPr lang="en-US" dirty="0"/>
              <a:t>Coaching available</a:t>
            </a:r>
          </a:p>
          <a:p>
            <a:endParaRPr lang="en-US" dirty="0"/>
          </a:p>
        </p:txBody>
      </p:sp>
      <p:sp>
        <p:nvSpPr>
          <p:cNvPr id="8" name="Rectangle 7">
            <a:extLst>
              <a:ext uri="{FF2B5EF4-FFF2-40B4-BE49-F238E27FC236}">
                <a16:creationId xmlns:a16="http://schemas.microsoft.com/office/drawing/2014/main" id="{91DA5733-4BDF-4A77-9BB2-7A6578818CD0}"/>
              </a:ext>
            </a:extLst>
          </p:cNvPr>
          <p:cNvSpPr/>
          <p:nvPr/>
        </p:nvSpPr>
        <p:spPr>
          <a:xfrm>
            <a:off x="3840315" y="3865601"/>
            <a:ext cx="3650229" cy="2031325"/>
          </a:xfrm>
          <a:prstGeom prst="rect">
            <a:avLst/>
          </a:prstGeom>
        </p:spPr>
        <p:txBody>
          <a:bodyPr wrap="square">
            <a:spAutoFit/>
          </a:bodyPr>
          <a:lstStyle/>
          <a:p>
            <a:r>
              <a:rPr lang="en-US" dirty="0">
                <a:solidFill>
                  <a:srgbClr val="0070C0"/>
                </a:solidFill>
              </a:rPr>
              <a:t>Method Training</a:t>
            </a:r>
          </a:p>
          <a:p>
            <a:pPr marL="285750" indent="-285750">
              <a:buFont typeface="Courier New" panose="02070309020205020404" pitchFamily="49" charset="0"/>
              <a:buChar char="o"/>
            </a:pPr>
            <a:r>
              <a:rPr lang="en-US" dirty="0"/>
              <a:t>List of methods</a:t>
            </a:r>
          </a:p>
          <a:p>
            <a:pPr marL="285750" indent="-285750">
              <a:buFont typeface="Courier New" panose="02070309020205020404" pitchFamily="49" charset="0"/>
              <a:buChar char="o"/>
            </a:pPr>
            <a:r>
              <a:rPr lang="en-US" dirty="0"/>
              <a:t>(each one would go to a learning module that includes the method page from the Methods nav item, but also additional content.)</a:t>
            </a:r>
          </a:p>
          <a:p>
            <a:endParaRPr lang="en-US" dirty="0"/>
          </a:p>
        </p:txBody>
      </p:sp>
      <p:sp>
        <p:nvSpPr>
          <p:cNvPr id="10" name="TextBox 9">
            <a:extLst>
              <a:ext uri="{FF2B5EF4-FFF2-40B4-BE49-F238E27FC236}">
                <a16:creationId xmlns:a16="http://schemas.microsoft.com/office/drawing/2014/main" id="{474B26AF-3204-4898-BD8C-E6E913DD4C18}"/>
              </a:ext>
            </a:extLst>
          </p:cNvPr>
          <p:cNvSpPr txBox="1"/>
          <p:nvPr/>
        </p:nvSpPr>
        <p:spPr>
          <a:xfrm>
            <a:off x="1704974" y="6868813"/>
            <a:ext cx="4797425" cy="2585323"/>
          </a:xfrm>
          <a:prstGeom prst="rect">
            <a:avLst/>
          </a:prstGeom>
          <a:noFill/>
        </p:spPr>
        <p:txBody>
          <a:bodyPr wrap="square" rtlCol="0">
            <a:spAutoFit/>
          </a:bodyPr>
          <a:lstStyle/>
          <a:p>
            <a:r>
              <a:rPr lang="en-US" dirty="0"/>
              <a:t>CHIO decides on a method – customer grid</a:t>
            </a:r>
          </a:p>
          <a:p>
            <a:r>
              <a:rPr lang="en-US" dirty="0"/>
              <a:t>Selects it from a list. </a:t>
            </a:r>
          </a:p>
          <a:p>
            <a:r>
              <a:rPr lang="en-US" dirty="0"/>
              <a:t>Method page includes a Share function – CHIO sends page to self, or to employee, with a note on how/when to get started.</a:t>
            </a:r>
          </a:p>
          <a:p>
            <a:r>
              <a:rPr lang="en-US" dirty="0"/>
              <a:t>Follow up:  As employee completes modules, CHIO is automatically updated.  (Means that the CAC when starting a training module must indicate CHIO and contact details. </a:t>
            </a:r>
          </a:p>
        </p:txBody>
      </p:sp>
      <p:grpSp>
        <p:nvGrpSpPr>
          <p:cNvPr id="15" name="Group 14">
            <a:extLst>
              <a:ext uri="{FF2B5EF4-FFF2-40B4-BE49-F238E27FC236}">
                <a16:creationId xmlns:a16="http://schemas.microsoft.com/office/drawing/2014/main" id="{179B8AF3-8AAB-4F0C-A065-696AC5F65C81}"/>
              </a:ext>
            </a:extLst>
          </p:cNvPr>
          <p:cNvGrpSpPr/>
          <p:nvPr/>
        </p:nvGrpSpPr>
        <p:grpSpPr>
          <a:xfrm>
            <a:off x="101600" y="5435603"/>
            <a:ext cx="7162800" cy="1617876"/>
            <a:chOff x="101600" y="5435603"/>
            <a:chExt cx="7162800" cy="1617876"/>
          </a:xfrm>
        </p:grpSpPr>
        <p:sp>
          <p:nvSpPr>
            <p:cNvPr id="9" name="Right Brace 8">
              <a:extLst>
                <a:ext uri="{FF2B5EF4-FFF2-40B4-BE49-F238E27FC236}">
                  <a16:creationId xmlns:a16="http://schemas.microsoft.com/office/drawing/2014/main" id="{DC038704-B7DA-47BE-A886-289E5E989EB1}"/>
                </a:ext>
              </a:extLst>
            </p:cNvPr>
            <p:cNvSpPr/>
            <p:nvPr/>
          </p:nvSpPr>
          <p:spPr>
            <a:xfrm rot="5400000">
              <a:off x="3035299" y="2501904"/>
              <a:ext cx="1295401" cy="7162800"/>
            </a:xfrm>
            <a:prstGeom prst="rightBrace">
              <a:avLst>
                <a:gd name="adj1" fmla="val 0"/>
                <a:gd name="adj2" fmla="val 501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53FAF53C-E9DB-4733-9773-C2B064167E85}"/>
                </a:ext>
              </a:extLst>
            </p:cNvPr>
            <p:cNvSpPr txBox="1"/>
            <p:nvPr/>
          </p:nvSpPr>
          <p:spPr>
            <a:xfrm>
              <a:off x="3538536" y="6684147"/>
              <a:ext cx="901700" cy="369332"/>
            </a:xfrm>
            <a:prstGeom prst="rect">
              <a:avLst/>
            </a:prstGeom>
            <a:noFill/>
          </p:spPr>
          <p:txBody>
            <a:bodyPr wrap="square" rtlCol="0">
              <a:spAutoFit/>
            </a:bodyPr>
            <a:lstStyle/>
            <a:p>
              <a:r>
                <a:rPr lang="en-US" dirty="0">
                  <a:solidFill>
                    <a:srgbClr val="0070C0"/>
                  </a:solidFill>
                </a:rPr>
                <a:t>V</a:t>
              </a:r>
            </a:p>
          </p:txBody>
        </p:sp>
      </p:grpSp>
      <p:sp>
        <p:nvSpPr>
          <p:cNvPr id="16" name="TextBox 15">
            <a:extLst>
              <a:ext uri="{FF2B5EF4-FFF2-40B4-BE49-F238E27FC236}">
                <a16:creationId xmlns:a16="http://schemas.microsoft.com/office/drawing/2014/main" id="{EB186F86-F444-4DC7-A6A0-3B9BD4CB38A5}"/>
              </a:ext>
            </a:extLst>
          </p:cNvPr>
          <p:cNvSpPr txBox="1"/>
          <p:nvPr/>
        </p:nvSpPr>
        <p:spPr>
          <a:xfrm>
            <a:off x="258912" y="9591944"/>
            <a:ext cx="6527800" cy="369332"/>
          </a:xfrm>
          <a:prstGeom prst="rect">
            <a:avLst/>
          </a:prstGeom>
          <a:noFill/>
        </p:spPr>
        <p:txBody>
          <a:bodyPr wrap="square" rtlCol="0">
            <a:spAutoFit/>
          </a:bodyPr>
          <a:lstStyle/>
          <a:p>
            <a:r>
              <a:rPr lang="en-US" dirty="0">
                <a:solidFill>
                  <a:srgbClr val="7030A0"/>
                </a:solidFill>
              </a:rPr>
              <a:t>Success: Time, clicks/taps, golden path analytics.</a:t>
            </a:r>
          </a:p>
        </p:txBody>
      </p:sp>
    </p:spTree>
    <p:extLst>
      <p:ext uri="{BB962C8B-B14F-4D97-AF65-F5344CB8AC3E}">
        <p14:creationId xmlns:p14="http://schemas.microsoft.com/office/powerpoint/2010/main" val="33921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E042-C57A-4BA9-B5CB-6177440EFF6D}"/>
              </a:ext>
            </a:extLst>
          </p:cNvPr>
          <p:cNvSpPr txBox="1"/>
          <p:nvPr/>
        </p:nvSpPr>
        <p:spPr>
          <a:xfrm>
            <a:off x="0" y="0"/>
            <a:ext cx="3721100" cy="1477328"/>
          </a:xfrm>
          <a:prstGeom prst="rect">
            <a:avLst/>
          </a:prstGeom>
          <a:noFill/>
        </p:spPr>
        <p:txBody>
          <a:bodyPr wrap="square" rtlCol="0" anchor="t">
            <a:spAutoFit/>
          </a:bodyPr>
          <a:lstStyle/>
          <a:p>
            <a:r>
              <a:rPr lang="en-US" dirty="0"/>
              <a:t>Needs: </a:t>
            </a:r>
          </a:p>
          <a:p>
            <a:pPr marL="342900" indent="-342900">
              <a:buAutoNum type="arabicPeriod"/>
            </a:pPr>
            <a:r>
              <a:rPr lang="en-US" dirty="0"/>
              <a:t>Find appropriate training</a:t>
            </a:r>
            <a:endParaRPr lang="en-US" dirty="0">
              <a:cs typeface="Calibri" panose="020F0502020204030204"/>
            </a:endParaRPr>
          </a:p>
          <a:p>
            <a:pPr marL="342900" indent="-342900">
              <a:buAutoNum type="arabicPeriod"/>
            </a:pPr>
            <a:r>
              <a:rPr lang="en-US" dirty="0"/>
              <a:t>Decide if worth the time/cost</a:t>
            </a:r>
            <a:endParaRPr lang="en-US" dirty="0">
              <a:cs typeface="Calibri" panose="020F0502020204030204"/>
            </a:endParaRPr>
          </a:p>
          <a:p>
            <a:pPr marL="342900" indent="-342900">
              <a:buAutoNum type="arabicPeriod"/>
            </a:pPr>
            <a:r>
              <a:rPr lang="en-US" dirty="0"/>
              <a:t>Communicate to employee</a:t>
            </a:r>
            <a:endParaRPr lang="en-US" dirty="0">
              <a:cs typeface="Calibri" panose="020F0502020204030204"/>
            </a:endParaRPr>
          </a:p>
          <a:p>
            <a:pPr marL="342900" indent="-342900">
              <a:buAutoNum type="arabicPeriod"/>
            </a:pPr>
            <a:endParaRPr lang="en-US" dirty="0">
              <a:cs typeface="Calibri" panose="020F0502020204030204"/>
            </a:endParaRPr>
          </a:p>
        </p:txBody>
      </p:sp>
      <p:sp>
        <p:nvSpPr>
          <p:cNvPr id="5" name="TextBox 4">
            <a:extLst>
              <a:ext uri="{FF2B5EF4-FFF2-40B4-BE49-F238E27FC236}">
                <a16:creationId xmlns:a16="http://schemas.microsoft.com/office/drawing/2014/main" id="{169929DE-AF5B-46BD-A06A-5E6AF2174C66}"/>
              </a:ext>
            </a:extLst>
          </p:cNvPr>
          <p:cNvSpPr txBox="1"/>
          <p:nvPr/>
        </p:nvSpPr>
        <p:spPr>
          <a:xfrm>
            <a:off x="356002" y="1577526"/>
            <a:ext cx="2743200" cy="3139321"/>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Customer Grid Training </a:t>
            </a:r>
          </a:p>
          <a:p>
            <a:endParaRPr lang="en-US" dirty="0">
              <a:cs typeface="Calibri"/>
            </a:endParaRPr>
          </a:p>
          <a:p>
            <a:pPr marL="285750" indent="-285750">
              <a:buFont typeface="Arial"/>
              <a:buChar char="•"/>
            </a:pPr>
            <a:r>
              <a:rPr lang="en-US" dirty="0">
                <a:cs typeface="Calibri"/>
              </a:rPr>
              <a:t>Definition</a:t>
            </a:r>
          </a:p>
          <a:p>
            <a:pPr marL="285750" indent="-285750">
              <a:buFont typeface="Arial"/>
              <a:buChar char="•"/>
            </a:pPr>
            <a:r>
              <a:rPr lang="en-US" dirty="0">
                <a:cs typeface="Calibri"/>
              </a:rPr>
              <a:t>When used</a:t>
            </a:r>
          </a:p>
          <a:p>
            <a:pPr marL="285750" indent="-285750">
              <a:buFont typeface="Arial"/>
              <a:buChar char="•"/>
            </a:pPr>
            <a:r>
              <a:rPr lang="en-US" dirty="0">
                <a:cs typeface="Calibri"/>
              </a:rPr>
              <a:t>Resources involved</a:t>
            </a:r>
          </a:p>
          <a:p>
            <a:pPr marL="285750" indent="-285750">
              <a:buFont typeface="Arial"/>
              <a:buChar char="•"/>
            </a:pPr>
            <a:r>
              <a:rPr lang="en-US" dirty="0">
                <a:cs typeface="Calibri"/>
              </a:rPr>
              <a:t>Time commitment</a:t>
            </a:r>
          </a:p>
          <a:p>
            <a:pPr marL="285750" indent="-285750">
              <a:buFont typeface="Arial"/>
              <a:buChar char="•"/>
            </a:pPr>
            <a:r>
              <a:rPr lang="en-US" dirty="0">
                <a:solidFill>
                  <a:schemeClr val="accent1"/>
                </a:solidFill>
                <a:cs typeface="Calibri"/>
              </a:rPr>
              <a:t>Sample grids</a:t>
            </a:r>
          </a:p>
          <a:p>
            <a:pPr marL="285750" indent="-285750">
              <a:buFont typeface="Arial"/>
              <a:buChar char="•"/>
            </a:pPr>
            <a:r>
              <a:rPr lang="en-US" dirty="0">
                <a:solidFill>
                  <a:schemeClr val="accent1"/>
                </a:solidFill>
                <a:cs typeface="Calibri"/>
              </a:rPr>
              <a:t>Sample reports</a:t>
            </a:r>
          </a:p>
          <a:p>
            <a:pPr marL="285750" indent="-285750">
              <a:buFont typeface="Arial"/>
              <a:buChar char="•"/>
            </a:pPr>
            <a:r>
              <a:rPr lang="en-US" dirty="0">
                <a:solidFill>
                  <a:schemeClr val="accent1"/>
                </a:solidFill>
                <a:cs typeface="Calibri"/>
              </a:rPr>
              <a:t>FAQ</a:t>
            </a:r>
          </a:p>
          <a:p>
            <a:endParaRPr lang="en-US" dirty="0">
              <a:cs typeface="Calibri"/>
            </a:endParaRPr>
          </a:p>
          <a:p>
            <a:endParaRPr lang="en-US" dirty="0">
              <a:cs typeface="Calibri"/>
            </a:endParaRPr>
          </a:p>
        </p:txBody>
      </p:sp>
      <p:sp>
        <p:nvSpPr>
          <p:cNvPr id="6" name="TextBox 5">
            <a:extLst>
              <a:ext uri="{FF2B5EF4-FFF2-40B4-BE49-F238E27FC236}">
                <a16:creationId xmlns:a16="http://schemas.microsoft.com/office/drawing/2014/main" id="{EA64EE2E-77FC-46C3-9549-D4DAB14A27EB}"/>
              </a:ext>
            </a:extLst>
          </p:cNvPr>
          <p:cNvSpPr txBox="1"/>
          <p:nvPr/>
        </p:nvSpPr>
        <p:spPr>
          <a:xfrm>
            <a:off x="3431610" y="1865031"/>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Content from the Methods&gt;Customer Grid page in Primary Nav</a:t>
            </a:r>
          </a:p>
          <a:p>
            <a:endParaRPr lang="en-US" dirty="0"/>
          </a:p>
          <a:p>
            <a:r>
              <a:rPr lang="en-US" dirty="0"/>
              <a:t>No clicks for first 4 items, on page. </a:t>
            </a:r>
            <a:endParaRPr lang="en-US"/>
          </a:p>
          <a:p>
            <a:r>
              <a:rPr lang="en-US" dirty="0">
                <a:cs typeface="Calibri"/>
              </a:rPr>
              <a:t>Click away to the samples, etc.</a:t>
            </a:r>
          </a:p>
        </p:txBody>
      </p:sp>
      <p:cxnSp>
        <p:nvCxnSpPr>
          <p:cNvPr id="7" name="Straight Arrow Connector 6">
            <a:extLst>
              <a:ext uri="{FF2B5EF4-FFF2-40B4-BE49-F238E27FC236}">
                <a16:creationId xmlns:a16="http://schemas.microsoft.com/office/drawing/2014/main" id="{B1AE7369-DEA2-43B2-9C41-2E881CCC662B}"/>
              </a:ext>
            </a:extLst>
          </p:cNvPr>
          <p:cNvCxnSpPr/>
          <p:nvPr/>
        </p:nvCxnSpPr>
        <p:spPr>
          <a:xfrm flipH="1" flipV="1">
            <a:off x="2680974" y="2312409"/>
            <a:ext cx="861021" cy="5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AD781B9-876C-4E3E-85AD-3DD7EF7054EB}"/>
              </a:ext>
            </a:extLst>
          </p:cNvPr>
          <p:cNvCxnSpPr>
            <a:cxnSpLocks/>
          </p:cNvCxnSpPr>
          <p:nvPr/>
        </p:nvCxnSpPr>
        <p:spPr>
          <a:xfrm flipH="1" flipV="1">
            <a:off x="2627774" y="3548375"/>
            <a:ext cx="861021" cy="5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BA423DA7-046B-43B0-A568-66B3065D1D50}"/>
              </a:ext>
            </a:extLst>
          </p:cNvPr>
          <p:cNvPicPr>
            <a:picLocks noChangeAspect="1"/>
          </p:cNvPicPr>
          <p:nvPr/>
        </p:nvPicPr>
        <p:blipFill>
          <a:blip r:embed="rId2"/>
          <a:stretch>
            <a:fillRect/>
          </a:stretch>
        </p:blipFill>
        <p:spPr>
          <a:xfrm rot="1338841">
            <a:off x="2640785" y="1638631"/>
            <a:ext cx="411227" cy="348977"/>
          </a:xfrm>
          <a:prstGeom prst="rect">
            <a:avLst/>
          </a:prstGeom>
        </p:spPr>
      </p:pic>
      <p:pic>
        <p:nvPicPr>
          <p:cNvPr id="12" name="Picture 11">
            <a:extLst>
              <a:ext uri="{FF2B5EF4-FFF2-40B4-BE49-F238E27FC236}">
                <a16:creationId xmlns:a16="http://schemas.microsoft.com/office/drawing/2014/main" id="{E27F6C93-99A3-4503-A980-85D5F0B3F832}"/>
              </a:ext>
            </a:extLst>
          </p:cNvPr>
          <p:cNvPicPr>
            <a:picLocks noChangeAspect="1"/>
          </p:cNvPicPr>
          <p:nvPr/>
        </p:nvPicPr>
        <p:blipFill>
          <a:blip r:embed="rId2"/>
          <a:stretch>
            <a:fillRect/>
          </a:stretch>
        </p:blipFill>
        <p:spPr>
          <a:xfrm rot="1338841">
            <a:off x="339313" y="5280725"/>
            <a:ext cx="411227" cy="348977"/>
          </a:xfrm>
          <a:prstGeom prst="rect">
            <a:avLst/>
          </a:prstGeom>
        </p:spPr>
      </p:pic>
      <p:sp>
        <p:nvSpPr>
          <p:cNvPr id="13" name="Rectangle 12">
            <a:extLst>
              <a:ext uri="{FF2B5EF4-FFF2-40B4-BE49-F238E27FC236}">
                <a16:creationId xmlns:a16="http://schemas.microsoft.com/office/drawing/2014/main" id="{92DB204A-5D3D-44A7-9BAE-4FE7B8E12938}"/>
              </a:ext>
            </a:extLst>
          </p:cNvPr>
          <p:cNvSpPr/>
          <p:nvPr/>
        </p:nvSpPr>
        <p:spPr>
          <a:xfrm>
            <a:off x="956560" y="5216264"/>
            <a:ext cx="4412637" cy="94069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dirty="0">
                <a:cs typeface="Calibri"/>
              </a:rPr>
              <a:t>Share with:  email address field</a:t>
            </a:r>
            <a:endParaRPr lang="en-US"/>
          </a:p>
          <a:p>
            <a:r>
              <a:rPr lang="en-US" dirty="0">
                <a:cs typeface="Calibri"/>
              </a:rPr>
              <a:t>Add note:   (optional)</a:t>
            </a:r>
          </a:p>
        </p:txBody>
      </p:sp>
    </p:spTree>
    <p:extLst>
      <p:ext uri="{BB962C8B-B14F-4D97-AF65-F5344CB8AC3E}">
        <p14:creationId xmlns:p14="http://schemas.microsoft.com/office/powerpoint/2010/main" val="3772217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AB91E-692C-429F-942F-EF0109FD3A11}"/>
              </a:ext>
            </a:extLst>
          </p:cNvPr>
          <p:cNvSpPr>
            <a:spLocks noGrp="1"/>
          </p:cNvSpPr>
          <p:nvPr>
            <p:ph type="title"/>
          </p:nvPr>
        </p:nvSpPr>
        <p:spPr/>
        <p:txBody>
          <a:bodyPr/>
          <a:lstStyle/>
          <a:p>
            <a:r>
              <a:rPr lang="en-US" dirty="0"/>
              <a:t>CAC Work Request</a:t>
            </a:r>
          </a:p>
        </p:txBody>
      </p:sp>
    </p:spTree>
    <p:extLst>
      <p:ext uri="{BB962C8B-B14F-4D97-AF65-F5344CB8AC3E}">
        <p14:creationId xmlns:p14="http://schemas.microsoft.com/office/powerpoint/2010/main" val="3536872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1D7B4D2-E6C4-4F2E-B396-7C21964779E9}"/>
              </a:ext>
            </a:extLst>
          </p:cNvPr>
          <p:cNvSpPr txBox="1"/>
          <p:nvPr/>
        </p:nvSpPr>
        <p:spPr>
          <a:xfrm>
            <a:off x="1138207" y="2257534"/>
            <a:ext cx="6113493" cy="3170099"/>
          </a:xfrm>
          <a:prstGeom prst="rect">
            <a:avLst/>
          </a:prstGeom>
          <a:noFill/>
        </p:spPr>
        <p:txBody>
          <a:bodyPr wrap="square" rtlCol="0">
            <a:spAutoFit/>
          </a:bodyPr>
          <a:lstStyle/>
          <a:p>
            <a:r>
              <a:rPr lang="en-US" sz="2000" u="sng" dirty="0"/>
              <a:t>CAC Work Request</a:t>
            </a:r>
          </a:p>
          <a:p>
            <a:r>
              <a:rPr lang="en-US" sz="2000" dirty="0"/>
              <a:t>Psychotherapy wants CAC to build CRDT to help make all the providers work consistently across VHA. </a:t>
            </a:r>
          </a:p>
          <a:p>
            <a:r>
              <a:rPr lang="en-US" sz="2000" dirty="0"/>
              <a:t>SME already have requirements. May receive an email that says- build a CRDT with these 3 fields. And save the inputs as health factors.  Coded structured data not free text. CRDT must be used since only one to save coded data.  Make sure it has good usability (could be in the request, or a mgmt. directive) by conducting a heuristic review. </a:t>
            </a:r>
          </a:p>
        </p:txBody>
      </p:sp>
      <p:sp>
        <p:nvSpPr>
          <p:cNvPr id="8" name="TextBox 7">
            <a:extLst>
              <a:ext uri="{FF2B5EF4-FFF2-40B4-BE49-F238E27FC236}">
                <a16:creationId xmlns:a16="http://schemas.microsoft.com/office/drawing/2014/main" id="{204A99FA-EFB1-490F-96B4-1BEFDDE75B6A}"/>
              </a:ext>
            </a:extLst>
          </p:cNvPr>
          <p:cNvSpPr txBox="1"/>
          <p:nvPr/>
        </p:nvSpPr>
        <p:spPr>
          <a:xfrm>
            <a:off x="-1" y="0"/>
            <a:ext cx="5135593" cy="1477328"/>
          </a:xfrm>
          <a:prstGeom prst="rect">
            <a:avLst/>
          </a:prstGeom>
          <a:noFill/>
        </p:spPr>
        <p:txBody>
          <a:bodyPr wrap="square" rtlCol="0">
            <a:spAutoFit/>
          </a:bodyPr>
          <a:lstStyle/>
          <a:p>
            <a:r>
              <a:rPr lang="en-US" dirty="0"/>
              <a:t>CAC Needs: </a:t>
            </a:r>
          </a:p>
          <a:p>
            <a:pPr marL="285750" indent="-285750">
              <a:buFont typeface="Arial" panose="020B0604020202020204" pitchFamily="34" charset="0"/>
              <a:buChar char="•"/>
            </a:pPr>
            <a:r>
              <a:rPr lang="en-US" dirty="0"/>
              <a:t>Learn what a heuristic review is</a:t>
            </a:r>
          </a:p>
          <a:p>
            <a:pPr marL="285750" indent="-285750">
              <a:buFont typeface="Arial" panose="020B0604020202020204" pitchFamily="34" charset="0"/>
              <a:buChar char="•"/>
            </a:pPr>
            <a:r>
              <a:rPr lang="en-US" dirty="0"/>
              <a:t>Find out how to execute</a:t>
            </a:r>
          </a:p>
          <a:p>
            <a:pPr marL="285750" indent="-285750">
              <a:buFont typeface="Arial" panose="020B0604020202020204" pitchFamily="34" charset="0"/>
              <a:buChar char="•"/>
            </a:pPr>
            <a:r>
              <a:rPr lang="en-US" dirty="0"/>
              <a:t>Obtain coaching to check to the report</a:t>
            </a:r>
          </a:p>
          <a:p>
            <a:endParaRPr lang="en-US" dirty="0"/>
          </a:p>
        </p:txBody>
      </p:sp>
    </p:spTree>
    <p:extLst>
      <p:ext uri="{BB962C8B-B14F-4D97-AF65-F5344CB8AC3E}">
        <p14:creationId xmlns:p14="http://schemas.microsoft.com/office/powerpoint/2010/main" val="413469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DBFD051-2805-4D41-88A5-71658A475845}"/>
              </a:ext>
            </a:extLst>
          </p:cNvPr>
          <p:cNvGrpSpPr/>
          <p:nvPr/>
        </p:nvGrpSpPr>
        <p:grpSpPr>
          <a:xfrm>
            <a:off x="0" y="1612900"/>
            <a:ext cx="7772400" cy="3013456"/>
            <a:chOff x="0" y="3149600"/>
            <a:chExt cx="7772400" cy="3013456"/>
          </a:xfrm>
        </p:grpSpPr>
        <p:pic>
          <p:nvPicPr>
            <p:cNvPr id="2" name="Picture 1">
              <a:extLst>
                <a:ext uri="{FF2B5EF4-FFF2-40B4-BE49-F238E27FC236}">
                  <a16:creationId xmlns:a16="http://schemas.microsoft.com/office/drawing/2014/main" id="{E71CE66C-E631-4807-974A-242E3F5355C0}"/>
                </a:ext>
              </a:extLst>
            </p:cNvPr>
            <p:cNvPicPr>
              <a:picLocks noChangeAspect="1"/>
            </p:cNvPicPr>
            <p:nvPr/>
          </p:nvPicPr>
          <p:blipFill>
            <a:blip r:embed="rId2"/>
            <a:stretch>
              <a:fillRect/>
            </a:stretch>
          </p:blipFill>
          <p:spPr>
            <a:xfrm>
              <a:off x="0" y="3895344"/>
              <a:ext cx="7772400" cy="2267712"/>
            </a:xfrm>
            <a:prstGeom prst="rect">
              <a:avLst/>
            </a:prstGeom>
          </p:spPr>
        </p:pic>
        <p:pic>
          <p:nvPicPr>
            <p:cNvPr id="3" name="Picture 2">
              <a:extLst>
                <a:ext uri="{FF2B5EF4-FFF2-40B4-BE49-F238E27FC236}">
                  <a16:creationId xmlns:a16="http://schemas.microsoft.com/office/drawing/2014/main" id="{36337797-925E-4A72-BAEF-136E0B778476}"/>
                </a:ext>
              </a:extLst>
            </p:cNvPr>
            <p:cNvPicPr>
              <a:picLocks noChangeAspect="1"/>
            </p:cNvPicPr>
            <p:nvPr/>
          </p:nvPicPr>
          <p:blipFill rotWithShape="1">
            <a:blip r:embed="rId3"/>
            <a:srcRect r="17859" b="13488"/>
            <a:stretch/>
          </p:blipFill>
          <p:spPr>
            <a:xfrm>
              <a:off x="5157504" y="3149600"/>
              <a:ext cx="2475196" cy="745744"/>
            </a:xfrm>
            <a:prstGeom prst="rect">
              <a:avLst/>
            </a:prstGeom>
          </p:spPr>
        </p:pic>
      </p:grpSp>
      <p:sp>
        <p:nvSpPr>
          <p:cNvPr id="4" name="TextBox 3">
            <a:extLst>
              <a:ext uri="{FF2B5EF4-FFF2-40B4-BE49-F238E27FC236}">
                <a16:creationId xmlns:a16="http://schemas.microsoft.com/office/drawing/2014/main" id="{44E38CA8-37D2-409A-838E-85887F0FA3A8}"/>
              </a:ext>
            </a:extLst>
          </p:cNvPr>
          <p:cNvSpPr txBox="1"/>
          <p:nvPr/>
        </p:nvSpPr>
        <p:spPr>
          <a:xfrm>
            <a:off x="-1" y="0"/>
            <a:ext cx="5135593" cy="1200329"/>
          </a:xfrm>
          <a:prstGeom prst="rect">
            <a:avLst/>
          </a:prstGeom>
          <a:noFill/>
        </p:spPr>
        <p:txBody>
          <a:bodyPr wrap="square" rtlCol="0">
            <a:spAutoFit/>
          </a:bodyPr>
          <a:lstStyle/>
          <a:p>
            <a:r>
              <a:rPr lang="en-US" dirty="0"/>
              <a:t>CAC Needs: </a:t>
            </a:r>
          </a:p>
          <a:p>
            <a:pPr marL="285750" indent="-285750">
              <a:buFont typeface="Arial" panose="020B0604020202020204" pitchFamily="34" charset="0"/>
              <a:buChar char="•"/>
            </a:pPr>
            <a:r>
              <a:rPr lang="en-US" dirty="0"/>
              <a:t>Learn what a heuristic review is </a:t>
            </a:r>
          </a:p>
          <a:p>
            <a:pPr marL="285750" indent="-285750">
              <a:buFont typeface="Arial" panose="020B0604020202020204" pitchFamily="34" charset="0"/>
              <a:buChar char="•"/>
            </a:pPr>
            <a:r>
              <a:rPr lang="en-US" dirty="0"/>
              <a:t>Find out how to execute</a:t>
            </a:r>
          </a:p>
          <a:p>
            <a:pPr marL="285750" indent="-285750">
              <a:buFont typeface="Arial" panose="020B0604020202020204" pitchFamily="34" charset="0"/>
              <a:buChar char="•"/>
            </a:pPr>
            <a:r>
              <a:rPr lang="en-US" dirty="0"/>
              <a:t>Obtain coaching to check to the report</a:t>
            </a:r>
          </a:p>
        </p:txBody>
      </p:sp>
      <p:grpSp>
        <p:nvGrpSpPr>
          <p:cNvPr id="6" name="Group 5">
            <a:extLst>
              <a:ext uri="{FF2B5EF4-FFF2-40B4-BE49-F238E27FC236}">
                <a16:creationId xmlns:a16="http://schemas.microsoft.com/office/drawing/2014/main" id="{D5FF63AE-041C-4732-AC8D-DAC680910FB0}"/>
              </a:ext>
            </a:extLst>
          </p:cNvPr>
          <p:cNvGrpSpPr/>
          <p:nvPr/>
        </p:nvGrpSpPr>
        <p:grpSpPr>
          <a:xfrm>
            <a:off x="228600" y="4823206"/>
            <a:ext cx="5397500" cy="2876550"/>
            <a:chOff x="1333500" y="5851525"/>
            <a:chExt cx="5397500" cy="2876550"/>
          </a:xfrm>
        </p:grpSpPr>
        <p:pic>
          <p:nvPicPr>
            <p:cNvPr id="7" name="Picture 6">
              <a:extLst>
                <a:ext uri="{FF2B5EF4-FFF2-40B4-BE49-F238E27FC236}">
                  <a16:creationId xmlns:a16="http://schemas.microsoft.com/office/drawing/2014/main" id="{0BC2EA3F-8615-4EB5-97A1-D7F01D94C1CF}"/>
                </a:ext>
              </a:extLst>
            </p:cNvPr>
            <p:cNvPicPr>
              <a:picLocks noChangeAspect="1"/>
            </p:cNvPicPr>
            <p:nvPr/>
          </p:nvPicPr>
          <p:blipFill>
            <a:blip r:embed="rId4"/>
            <a:stretch>
              <a:fillRect/>
            </a:stretch>
          </p:blipFill>
          <p:spPr>
            <a:xfrm>
              <a:off x="1397000" y="5851525"/>
              <a:ext cx="5334000" cy="2876550"/>
            </a:xfrm>
            <a:prstGeom prst="rect">
              <a:avLst/>
            </a:prstGeom>
          </p:spPr>
        </p:pic>
        <p:sp>
          <p:nvSpPr>
            <p:cNvPr id="8" name="TextBox 7">
              <a:extLst>
                <a:ext uri="{FF2B5EF4-FFF2-40B4-BE49-F238E27FC236}">
                  <a16:creationId xmlns:a16="http://schemas.microsoft.com/office/drawing/2014/main" id="{2B2FB129-BE90-45E5-ABA4-1BF2461F9C0A}"/>
                </a:ext>
              </a:extLst>
            </p:cNvPr>
            <p:cNvSpPr txBox="1"/>
            <p:nvPr/>
          </p:nvSpPr>
          <p:spPr>
            <a:xfrm>
              <a:off x="1333500" y="6972300"/>
              <a:ext cx="5105400" cy="1384995"/>
            </a:xfrm>
            <a:prstGeom prst="rect">
              <a:avLst/>
            </a:prstGeom>
            <a:solidFill>
              <a:schemeClr val="bg1"/>
            </a:solidFill>
          </p:spPr>
          <p:txBody>
            <a:bodyPr wrap="square" rtlCol="0">
              <a:spAutoFit/>
            </a:bodyPr>
            <a:lstStyle/>
            <a:p>
              <a:pPr marL="285750" indent="-285750">
                <a:buFont typeface="Wingdings" panose="05000000000000000000" pitchFamily="2" charset="2"/>
                <a:buChar char="§"/>
              </a:pPr>
              <a:r>
                <a:rPr lang="en-US" sz="1400" dirty="0">
                  <a:solidFill>
                    <a:srgbClr val="0070C0"/>
                  </a:solidFill>
                </a:rPr>
                <a:t>Start a new project and incorporate user centered design </a:t>
              </a:r>
            </a:p>
            <a:p>
              <a:pPr marL="285750" indent="-285750">
                <a:buFont typeface="Wingdings" panose="05000000000000000000" pitchFamily="2" charset="2"/>
                <a:buChar char="§"/>
              </a:pPr>
              <a:r>
                <a:rPr lang="en-US" sz="1400" dirty="0">
                  <a:solidFill>
                    <a:srgbClr val="0070C0"/>
                  </a:solidFill>
                </a:rPr>
                <a:t>Midway in a project, asked to evaluate the design for usability</a:t>
              </a:r>
            </a:p>
            <a:p>
              <a:pPr marL="285750" indent="-285750">
                <a:buFont typeface="Wingdings" panose="05000000000000000000" pitchFamily="2" charset="2"/>
                <a:buChar char="§"/>
              </a:pPr>
              <a:r>
                <a:rPr lang="en-US" sz="1400" dirty="0">
                  <a:solidFill>
                    <a:srgbClr val="0070C0"/>
                  </a:solidFill>
                </a:rPr>
                <a:t>Perform user testing to establish benchmark before a redesign</a:t>
              </a:r>
            </a:p>
            <a:p>
              <a:pPr marL="285750" indent="-285750">
                <a:buFont typeface="Wingdings" panose="05000000000000000000" pitchFamily="2" charset="2"/>
                <a:buChar char="§"/>
              </a:pPr>
              <a:r>
                <a:rPr lang="en-US" sz="1400" dirty="0">
                  <a:solidFill>
                    <a:srgbClr val="0070C0"/>
                  </a:solidFill>
                </a:rPr>
                <a:t>Track usability goals within the context of the project</a:t>
              </a:r>
            </a:p>
            <a:p>
              <a:pPr marL="285750" indent="-285750">
                <a:buFont typeface="Wingdings" panose="05000000000000000000" pitchFamily="2" charset="2"/>
                <a:buChar char="§"/>
              </a:pPr>
              <a:r>
                <a:rPr lang="en-US" sz="1400" dirty="0">
                  <a:solidFill>
                    <a:srgbClr val="0070C0"/>
                  </a:solidFill>
                </a:rPr>
                <a:t>Perform a heuristic review on a new site</a:t>
              </a:r>
            </a:p>
            <a:p>
              <a:pPr marL="285750" indent="-285750">
                <a:buFont typeface="Wingdings" panose="05000000000000000000" pitchFamily="2" charset="2"/>
                <a:buChar char="§"/>
              </a:pPr>
              <a:endParaRPr lang="en-US" sz="1400" dirty="0">
                <a:solidFill>
                  <a:srgbClr val="0070C0"/>
                </a:solidFill>
              </a:endParaRPr>
            </a:p>
          </p:txBody>
        </p:sp>
        <p:sp>
          <p:nvSpPr>
            <p:cNvPr id="9" name="TextBox 8">
              <a:extLst>
                <a:ext uri="{FF2B5EF4-FFF2-40B4-BE49-F238E27FC236}">
                  <a16:creationId xmlns:a16="http://schemas.microsoft.com/office/drawing/2014/main" id="{A01A5095-B3ED-452C-9D07-8D6DFE53C1F0}"/>
                </a:ext>
              </a:extLst>
            </p:cNvPr>
            <p:cNvSpPr txBox="1"/>
            <p:nvPr/>
          </p:nvSpPr>
          <p:spPr>
            <a:xfrm>
              <a:off x="1333500" y="6299200"/>
              <a:ext cx="4940300" cy="646331"/>
            </a:xfrm>
            <a:prstGeom prst="rect">
              <a:avLst/>
            </a:prstGeom>
            <a:solidFill>
              <a:schemeClr val="bg1"/>
            </a:solidFill>
          </p:spPr>
          <p:txBody>
            <a:bodyPr wrap="square" rtlCol="0">
              <a:spAutoFit/>
            </a:bodyPr>
            <a:lstStyle/>
            <a:p>
              <a:r>
                <a:rPr lang="en-US" dirty="0"/>
                <a:t>As a CAC, I need to: </a:t>
              </a:r>
            </a:p>
            <a:p>
              <a:endParaRPr lang="en-US" dirty="0"/>
            </a:p>
          </p:txBody>
        </p:sp>
      </p:grpSp>
      <p:sp>
        <p:nvSpPr>
          <p:cNvPr id="10" name="Smiley Face 9">
            <a:extLst>
              <a:ext uri="{FF2B5EF4-FFF2-40B4-BE49-F238E27FC236}">
                <a16:creationId xmlns:a16="http://schemas.microsoft.com/office/drawing/2014/main" id="{364B2C03-5055-43D7-B53E-4B75A7943759}"/>
              </a:ext>
            </a:extLst>
          </p:cNvPr>
          <p:cNvSpPr/>
          <p:nvPr/>
        </p:nvSpPr>
        <p:spPr>
          <a:xfrm>
            <a:off x="528608" y="1815828"/>
            <a:ext cx="622300" cy="644525"/>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29305504-CE36-4DAC-8AA6-6E802C229833}"/>
              </a:ext>
            </a:extLst>
          </p:cNvPr>
          <p:cNvCxnSpPr>
            <a:stCxn id="10" idx="6"/>
          </p:cNvCxnSpPr>
          <p:nvPr/>
        </p:nvCxnSpPr>
        <p:spPr>
          <a:xfrm flipV="1">
            <a:off x="1150908" y="2091100"/>
            <a:ext cx="4106892" cy="46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6AA3DAA-D51F-48BE-951E-89C71078B108}"/>
              </a:ext>
            </a:extLst>
          </p:cNvPr>
          <p:cNvSpPr txBox="1"/>
          <p:nvPr/>
        </p:nvSpPr>
        <p:spPr>
          <a:xfrm>
            <a:off x="1648603" y="1536592"/>
            <a:ext cx="2082800" cy="646331"/>
          </a:xfrm>
          <a:prstGeom prst="rect">
            <a:avLst/>
          </a:prstGeom>
          <a:noFill/>
        </p:spPr>
        <p:txBody>
          <a:bodyPr wrap="square" rtlCol="0">
            <a:spAutoFit/>
          </a:bodyPr>
          <a:lstStyle/>
          <a:p>
            <a:r>
              <a:rPr lang="en-US" sz="1200" dirty="0"/>
              <a:t>CAC spots the site search – prefers to search over browse a site. </a:t>
            </a:r>
          </a:p>
        </p:txBody>
      </p:sp>
      <p:sp>
        <p:nvSpPr>
          <p:cNvPr id="14" name="TextBox 13">
            <a:extLst>
              <a:ext uri="{FF2B5EF4-FFF2-40B4-BE49-F238E27FC236}">
                <a16:creationId xmlns:a16="http://schemas.microsoft.com/office/drawing/2014/main" id="{826DBAE2-2FB2-49E1-BC6D-D076CD3A05CF}"/>
              </a:ext>
            </a:extLst>
          </p:cNvPr>
          <p:cNvSpPr txBox="1"/>
          <p:nvPr/>
        </p:nvSpPr>
        <p:spPr>
          <a:xfrm>
            <a:off x="228600" y="7264860"/>
            <a:ext cx="6388100" cy="923330"/>
          </a:xfrm>
          <a:prstGeom prst="rect">
            <a:avLst/>
          </a:prstGeom>
          <a:noFill/>
        </p:spPr>
        <p:txBody>
          <a:bodyPr wrap="square" rtlCol="0">
            <a:spAutoFit/>
          </a:bodyPr>
          <a:lstStyle/>
          <a:p>
            <a:r>
              <a:rPr lang="en-US" dirty="0">
                <a:solidFill>
                  <a:srgbClr val="7030A0"/>
                </a:solidFill>
              </a:rPr>
              <a:t>Success:  Click/tap on an item here.  Compared to the number of visits.  Determine if these items resonate, or if the CAC generally ignores and uses site navigation to look for information. </a:t>
            </a:r>
          </a:p>
        </p:txBody>
      </p:sp>
    </p:spTree>
    <p:extLst>
      <p:ext uri="{BB962C8B-B14F-4D97-AF65-F5344CB8AC3E}">
        <p14:creationId xmlns:p14="http://schemas.microsoft.com/office/powerpoint/2010/main" val="3858094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DBFD051-2805-4D41-88A5-71658A475845}"/>
              </a:ext>
            </a:extLst>
          </p:cNvPr>
          <p:cNvGrpSpPr/>
          <p:nvPr/>
        </p:nvGrpSpPr>
        <p:grpSpPr>
          <a:xfrm>
            <a:off x="0" y="1612900"/>
            <a:ext cx="7772400" cy="3013456"/>
            <a:chOff x="0" y="3149600"/>
            <a:chExt cx="7772400" cy="3013456"/>
          </a:xfrm>
        </p:grpSpPr>
        <p:pic>
          <p:nvPicPr>
            <p:cNvPr id="2" name="Picture 1">
              <a:extLst>
                <a:ext uri="{FF2B5EF4-FFF2-40B4-BE49-F238E27FC236}">
                  <a16:creationId xmlns:a16="http://schemas.microsoft.com/office/drawing/2014/main" id="{E71CE66C-E631-4807-974A-242E3F5355C0}"/>
                </a:ext>
              </a:extLst>
            </p:cNvPr>
            <p:cNvPicPr>
              <a:picLocks noChangeAspect="1"/>
            </p:cNvPicPr>
            <p:nvPr/>
          </p:nvPicPr>
          <p:blipFill>
            <a:blip r:embed="rId2"/>
            <a:stretch>
              <a:fillRect/>
            </a:stretch>
          </p:blipFill>
          <p:spPr>
            <a:xfrm>
              <a:off x="0" y="3895344"/>
              <a:ext cx="7772400" cy="2267712"/>
            </a:xfrm>
            <a:prstGeom prst="rect">
              <a:avLst/>
            </a:prstGeom>
          </p:spPr>
        </p:pic>
        <p:pic>
          <p:nvPicPr>
            <p:cNvPr id="3" name="Picture 2">
              <a:extLst>
                <a:ext uri="{FF2B5EF4-FFF2-40B4-BE49-F238E27FC236}">
                  <a16:creationId xmlns:a16="http://schemas.microsoft.com/office/drawing/2014/main" id="{36337797-925E-4A72-BAEF-136E0B778476}"/>
                </a:ext>
              </a:extLst>
            </p:cNvPr>
            <p:cNvPicPr>
              <a:picLocks noChangeAspect="1"/>
            </p:cNvPicPr>
            <p:nvPr/>
          </p:nvPicPr>
          <p:blipFill rotWithShape="1">
            <a:blip r:embed="rId3"/>
            <a:srcRect r="17859" b="13488"/>
            <a:stretch/>
          </p:blipFill>
          <p:spPr>
            <a:xfrm>
              <a:off x="5157504" y="3149600"/>
              <a:ext cx="2475196" cy="745744"/>
            </a:xfrm>
            <a:prstGeom prst="rect">
              <a:avLst/>
            </a:prstGeom>
          </p:spPr>
        </p:pic>
      </p:grpSp>
      <p:sp>
        <p:nvSpPr>
          <p:cNvPr id="4" name="TextBox 3">
            <a:extLst>
              <a:ext uri="{FF2B5EF4-FFF2-40B4-BE49-F238E27FC236}">
                <a16:creationId xmlns:a16="http://schemas.microsoft.com/office/drawing/2014/main" id="{44E38CA8-37D2-409A-838E-85887F0FA3A8}"/>
              </a:ext>
            </a:extLst>
          </p:cNvPr>
          <p:cNvSpPr txBox="1"/>
          <p:nvPr/>
        </p:nvSpPr>
        <p:spPr>
          <a:xfrm>
            <a:off x="-1" y="0"/>
            <a:ext cx="5135593" cy="1200329"/>
          </a:xfrm>
          <a:prstGeom prst="rect">
            <a:avLst/>
          </a:prstGeom>
          <a:noFill/>
        </p:spPr>
        <p:txBody>
          <a:bodyPr wrap="square" rtlCol="0">
            <a:spAutoFit/>
          </a:bodyPr>
          <a:lstStyle/>
          <a:p>
            <a:r>
              <a:rPr lang="en-US" dirty="0"/>
              <a:t>CAC Needs: </a:t>
            </a:r>
          </a:p>
          <a:p>
            <a:pPr marL="285750" indent="-285750">
              <a:buFont typeface="Arial" panose="020B0604020202020204" pitchFamily="34" charset="0"/>
              <a:buChar char="•"/>
            </a:pPr>
            <a:r>
              <a:rPr lang="en-US" dirty="0"/>
              <a:t>Learn what a heuristic review is </a:t>
            </a:r>
          </a:p>
          <a:p>
            <a:pPr marL="285750" indent="-285750">
              <a:buFont typeface="Arial" panose="020B0604020202020204" pitchFamily="34" charset="0"/>
              <a:buChar char="•"/>
            </a:pPr>
            <a:r>
              <a:rPr lang="en-US" dirty="0"/>
              <a:t>Find out how to execute</a:t>
            </a:r>
          </a:p>
          <a:p>
            <a:pPr marL="285750" indent="-285750">
              <a:buFont typeface="Arial" panose="020B0604020202020204" pitchFamily="34" charset="0"/>
              <a:buChar char="•"/>
            </a:pPr>
            <a:r>
              <a:rPr lang="en-US" dirty="0"/>
              <a:t>Obtain coaching to check to the report</a:t>
            </a:r>
          </a:p>
        </p:txBody>
      </p:sp>
      <p:sp>
        <p:nvSpPr>
          <p:cNvPr id="10" name="Smiley Face 9">
            <a:extLst>
              <a:ext uri="{FF2B5EF4-FFF2-40B4-BE49-F238E27FC236}">
                <a16:creationId xmlns:a16="http://schemas.microsoft.com/office/drawing/2014/main" id="{364B2C03-5055-43D7-B53E-4B75A7943759}"/>
              </a:ext>
            </a:extLst>
          </p:cNvPr>
          <p:cNvSpPr/>
          <p:nvPr/>
        </p:nvSpPr>
        <p:spPr>
          <a:xfrm>
            <a:off x="528608" y="1815828"/>
            <a:ext cx="622300" cy="644525"/>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29305504-CE36-4DAC-8AA6-6E802C229833}"/>
              </a:ext>
            </a:extLst>
          </p:cNvPr>
          <p:cNvCxnSpPr>
            <a:stCxn id="10" idx="6"/>
          </p:cNvCxnSpPr>
          <p:nvPr/>
        </p:nvCxnSpPr>
        <p:spPr>
          <a:xfrm flipV="1">
            <a:off x="1150908" y="2091100"/>
            <a:ext cx="4106892" cy="46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6AA3DAA-D51F-48BE-951E-89C71078B108}"/>
              </a:ext>
            </a:extLst>
          </p:cNvPr>
          <p:cNvSpPr txBox="1"/>
          <p:nvPr/>
        </p:nvSpPr>
        <p:spPr>
          <a:xfrm>
            <a:off x="1648602" y="1684994"/>
            <a:ext cx="3119994" cy="461665"/>
          </a:xfrm>
          <a:prstGeom prst="rect">
            <a:avLst/>
          </a:prstGeom>
          <a:noFill/>
        </p:spPr>
        <p:txBody>
          <a:bodyPr wrap="square" rtlCol="0">
            <a:spAutoFit/>
          </a:bodyPr>
          <a:lstStyle/>
          <a:p>
            <a:r>
              <a:rPr lang="en-US" sz="1200" dirty="0"/>
              <a:t>CAC types heuristic or expert review, clicks Go or Search (not a mag glass)</a:t>
            </a:r>
          </a:p>
        </p:txBody>
      </p:sp>
      <p:sp>
        <p:nvSpPr>
          <p:cNvPr id="11" name="TextBox 10">
            <a:extLst>
              <a:ext uri="{FF2B5EF4-FFF2-40B4-BE49-F238E27FC236}">
                <a16:creationId xmlns:a16="http://schemas.microsoft.com/office/drawing/2014/main" id="{C199E562-F949-4BA1-87C5-A8DA47D637B5}"/>
              </a:ext>
            </a:extLst>
          </p:cNvPr>
          <p:cNvSpPr txBox="1"/>
          <p:nvPr/>
        </p:nvSpPr>
        <p:spPr>
          <a:xfrm>
            <a:off x="5372100" y="1879036"/>
            <a:ext cx="1871692" cy="369332"/>
          </a:xfrm>
          <a:prstGeom prst="rect">
            <a:avLst/>
          </a:prstGeom>
          <a:solidFill>
            <a:schemeClr val="bg1"/>
          </a:solidFill>
        </p:spPr>
        <p:txBody>
          <a:bodyPr wrap="square" rtlCol="0">
            <a:spAutoFit/>
          </a:bodyPr>
          <a:lstStyle/>
          <a:p>
            <a:r>
              <a:rPr lang="en-US" dirty="0"/>
              <a:t>Heuristic review</a:t>
            </a:r>
          </a:p>
        </p:txBody>
      </p:sp>
      <p:pic>
        <p:nvPicPr>
          <p:cNvPr id="14" name="Picture 13">
            <a:extLst>
              <a:ext uri="{FF2B5EF4-FFF2-40B4-BE49-F238E27FC236}">
                <a16:creationId xmlns:a16="http://schemas.microsoft.com/office/drawing/2014/main" id="{0862C384-0871-45EF-B03A-5A4C50865B9D}"/>
              </a:ext>
            </a:extLst>
          </p:cNvPr>
          <p:cNvPicPr>
            <a:picLocks noChangeAspect="1"/>
          </p:cNvPicPr>
          <p:nvPr/>
        </p:nvPicPr>
        <p:blipFill>
          <a:blip r:embed="rId4"/>
          <a:stretch>
            <a:fillRect/>
          </a:stretch>
        </p:blipFill>
        <p:spPr>
          <a:xfrm>
            <a:off x="-1" y="3406683"/>
            <a:ext cx="7717647" cy="1614453"/>
          </a:xfrm>
          <a:prstGeom prst="rect">
            <a:avLst/>
          </a:prstGeom>
        </p:spPr>
      </p:pic>
      <p:sp>
        <p:nvSpPr>
          <p:cNvPr id="15" name="TextBox 14">
            <a:extLst>
              <a:ext uri="{FF2B5EF4-FFF2-40B4-BE49-F238E27FC236}">
                <a16:creationId xmlns:a16="http://schemas.microsoft.com/office/drawing/2014/main" id="{8FE9246E-08C2-474D-B171-FBF8EA4CA847}"/>
              </a:ext>
            </a:extLst>
          </p:cNvPr>
          <p:cNvSpPr txBox="1"/>
          <p:nvPr/>
        </p:nvSpPr>
        <p:spPr>
          <a:xfrm>
            <a:off x="177800" y="5194300"/>
            <a:ext cx="7239000" cy="1292662"/>
          </a:xfrm>
          <a:prstGeom prst="rect">
            <a:avLst/>
          </a:prstGeom>
          <a:noFill/>
        </p:spPr>
        <p:txBody>
          <a:bodyPr wrap="square" rtlCol="0">
            <a:spAutoFit/>
          </a:bodyPr>
          <a:lstStyle/>
          <a:p>
            <a:r>
              <a:rPr lang="en-US" dirty="0"/>
              <a:t>Your search for “Heuristic review” resulted in 9 matches.</a:t>
            </a:r>
          </a:p>
          <a:p>
            <a:endParaRPr lang="en-US" dirty="0"/>
          </a:p>
          <a:p>
            <a:r>
              <a:rPr lang="en-US" sz="1400" dirty="0"/>
              <a:t>Glossary definition:  In a heuristic evaluation, usability experts review your site’s interface and compare it against accepted usability principles. The analysis results in a list of potential usability issues.(Usability.gov)</a:t>
            </a:r>
          </a:p>
        </p:txBody>
      </p:sp>
      <p:pic>
        <p:nvPicPr>
          <p:cNvPr id="16" name="Picture 15">
            <a:extLst>
              <a:ext uri="{FF2B5EF4-FFF2-40B4-BE49-F238E27FC236}">
                <a16:creationId xmlns:a16="http://schemas.microsoft.com/office/drawing/2014/main" id="{0379743B-3C0E-4630-861A-A08CD5890942}"/>
              </a:ext>
            </a:extLst>
          </p:cNvPr>
          <p:cNvPicPr>
            <a:picLocks noChangeAspect="1"/>
          </p:cNvPicPr>
          <p:nvPr/>
        </p:nvPicPr>
        <p:blipFill>
          <a:blip r:embed="rId5"/>
          <a:stretch>
            <a:fillRect/>
          </a:stretch>
        </p:blipFill>
        <p:spPr>
          <a:xfrm>
            <a:off x="223808" y="6660126"/>
            <a:ext cx="609600" cy="379896"/>
          </a:xfrm>
          <a:prstGeom prst="rect">
            <a:avLst/>
          </a:prstGeom>
        </p:spPr>
      </p:pic>
      <p:sp>
        <p:nvSpPr>
          <p:cNvPr id="17" name="TextBox 16">
            <a:extLst>
              <a:ext uri="{FF2B5EF4-FFF2-40B4-BE49-F238E27FC236}">
                <a16:creationId xmlns:a16="http://schemas.microsoft.com/office/drawing/2014/main" id="{3BE9ADA6-CC20-459D-9E4C-E38F702180AA}"/>
              </a:ext>
            </a:extLst>
          </p:cNvPr>
          <p:cNvSpPr txBox="1"/>
          <p:nvPr/>
        </p:nvSpPr>
        <p:spPr>
          <a:xfrm>
            <a:off x="1016000" y="6732245"/>
            <a:ext cx="6057900" cy="307777"/>
          </a:xfrm>
          <a:prstGeom prst="rect">
            <a:avLst/>
          </a:prstGeom>
          <a:noFill/>
        </p:spPr>
        <p:txBody>
          <a:bodyPr wrap="square" rtlCol="0">
            <a:spAutoFit/>
          </a:bodyPr>
          <a:lstStyle/>
          <a:p>
            <a:r>
              <a:rPr lang="en-US" sz="1400" dirty="0"/>
              <a:t>Watch team complete a heuristic review.  9:13 m</a:t>
            </a:r>
          </a:p>
        </p:txBody>
      </p:sp>
      <p:pic>
        <p:nvPicPr>
          <p:cNvPr id="18" name="Picture 17">
            <a:extLst>
              <a:ext uri="{FF2B5EF4-FFF2-40B4-BE49-F238E27FC236}">
                <a16:creationId xmlns:a16="http://schemas.microsoft.com/office/drawing/2014/main" id="{2F53FCC9-F44E-41F9-BC60-665B41C18C7B}"/>
              </a:ext>
            </a:extLst>
          </p:cNvPr>
          <p:cNvPicPr>
            <a:picLocks noChangeAspect="1"/>
          </p:cNvPicPr>
          <p:nvPr/>
        </p:nvPicPr>
        <p:blipFill>
          <a:blip r:embed="rId6"/>
          <a:stretch>
            <a:fillRect/>
          </a:stretch>
        </p:blipFill>
        <p:spPr>
          <a:xfrm>
            <a:off x="376208" y="7227490"/>
            <a:ext cx="304800" cy="391459"/>
          </a:xfrm>
          <a:prstGeom prst="rect">
            <a:avLst/>
          </a:prstGeom>
        </p:spPr>
      </p:pic>
      <p:sp>
        <p:nvSpPr>
          <p:cNvPr id="19" name="TextBox 18">
            <a:extLst>
              <a:ext uri="{FF2B5EF4-FFF2-40B4-BE49-F238E27FC236}">
                <a16:creationId xmlns:a16="http://schemas.microsoft.com/office/drawing/2014/main" id="{06DFF1AC-553C-43C3-897C-E6EB7460479E}"/>
              </a:ext>
            </a:extLst>
          </p:cNvPr>
          <p:cNvSpPr txBox="1"/>
          <p:nvPr/>
        </p:nvSpPr>
        <p:spPr>
          <a:xfrm>
            <a:off x="1054100" y="7213600"/>
            <a:ext cx="6019800" cy="307777"/>
          </a:xfrm>
          <a:prstGeom prst="rect">
            <a:avLst/>
          </a:prstGeom>
          <a:noFill/>
        </p:spPr>
        <p:txBody>
          <a:bodyPr wrap="square" rtlCol="0">
            <a:spAutoFit/>
          </a:bodyPr>
          <a:lstStyle/>
          <a:p>
            <a:r>
              <a:rPr lang="en-US" sz="1400" dirty="0"/>
              <a:t>How to perform a heuristic review.  3 MB</a:t>
            </a:r>
          </a:p>
        </p:txBody>
      </p:sp>
      <p:sp>
        <p:nvSpPr>
          <p:cNvPr id="20" name="TextBox 19">
            <a:extLst>
              <a:ext uri="{FF2B5EF4-FFF2-40B4-BE49-F238E27FC236}">
                <a16:creationId xmlns:a16="http://schemas.microsoft.com/office/drawing/2014/main" id="{B3A85276-7A74-489D-935C-380434F430B6}"/>
              </a:ext>
            </a:extLst>
          </p:cNvPr>
          <p:cNvSpPr txBox="1"/>
          <p:nvPr/>
        </p:nvSpPr>
        <p:spPr>
          <a:xfrm>
            <a:off x="1087408" y="7813411"/>
            <a:ext cx="6019800" cy="307777"/>
          </a:xfrm>
          <a:prstGeom prst="rect">
            <a:avLst/>
          </a:prstGeom>
          <a:noFill/>
        </p:spPr>
        <p:txBody>
          <a:bodyPr wrap="square" rtlCol="0">
            <a:spAutoFit/>
          </a:bodyPr>
          <a:lstStyle/>
          <a:p>
            <a:r>
              <a:rPr lang="en-US" sz="1400" dirty="0"/>
              <a:t>Home &gt; Methods &gt; Heuristic review </a:t>
            </a:r>
            <a:r>
              <a:rPr lang="en-US" sz="1400" i="1" dirty="0"/>
              <a:t>Site page</a:t>
            </a:r>
          </a:p>
        </p:txBody>
      </p:sp>
    </p:spTree>
    <p:extLst>
      <p:ext uri="{BB962C8B-B14F-4D97-AF65-F5344CB8AC3E}">
        <p14:creationId xmlns:p14="http://schemas.microsoft.com/office/powerpoint/2010/main" val="2710328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TotalTime>
  <Words>1387</Words>
  <Application>Microsoft Office PowerPoint</Application>
  <PresentationFormat>Custom</PresentationFormat>
  <Paragraphs>173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Wingdings</vt:lpstr>
      <vt:lpstr>Office Theme</vt:lpstr>
      <vt:lpstr>2 User Scenarios </vt:lpstr>
      <vt:lpstr>CHIO Train New CAC</vt:lpstr>
      <vt:lpstr>PowerPoint Presentation</vt:lpstr>
      <vt:lpstr>PowerPoint Presentation</vt:lpstr>
      <vt:lpstr>PowerPoint Presentation</vt:lpstr>
      <vt:lpstr>CAC Work Request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User Scenarios</dc:title>
  <dc:creator>Teri Brooks</dc:creator>
  <cp:lastModifiedBy>David Clarke</cp:lastModifiedBy>
  <cp:revision>100</cp:revision>
  <dcterms:created xsi:type="dcterms:W3CDTF">2020-04-17T10:30:03Z</dcterms:created>
  <dcterms:modified xsi:type="dcterms:W3CDTF">2020-04-17T13:11:22Z</dcterms:modified>
</cp:coreProperties>
</file>