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58" r:id="rId5"/>
    <p:sldId id="259" r:id="rId6"/>
    <p:sldId id="260" r:id="rId7"/>
    <p:sldId id="263" r:id="rId8"/>
    <p:sldId id="262"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909AC7C-236E-4C4D-AC2C-1AC8F1913ADC}" v="516" dt="2020-04-16T18:07:19.0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068" autoAdjust="0"/>
    <p:restoredTop sz="94660"/>
  </p:normalViewPr>
  <p:slideViewPr>
    <p:cSldViewPr snapToGrid="0">
      <p:cViewPr varScale="1">
        <p:scale>
          <a:sx n="123" d="100"/>
          <a:sy n="123" d="100"/>
        </p:scale>
        <p:origin x="60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B909AC7C-236E-4C4D-AC2C-1AC8F1913ADC}"/>
    <pc:docChg chg="addSld modSld">
      <pc:chgData name="" userId="" providerId="" clId="Web-{B909AC7C-236E-4C4D-AC2C-1AC8F1913ADC}" dt="2020-04-16T18:07:16.898" v="511" actId="20577"/>
      <pc:docMkLst>
        <pc:docMk/>
      </pc:docMkLst>
      <pc:sldChg chg="modSp">
        <pc:chgData name="" userId="" providerId="" clId="Web-{B909AC7C-236E-4C4D-AC2C-1AC8F1913ADC}" dt="2020-04-16T17:36:36.796" v="80" actId="20577"/>
        <pc:sldMkLst>
          <pc:docMk/>
          <pc:sldMk cId="3619646439" sldId="258"/>
        </pc:sldMkLst>
        <pc:spChg chg="mod">
          <ac:chgData name="" userId="" providerId="" clId="Web-{B909AC7C-236E-4C4D-AC2C-1AC8F1913ADC}" dt="2020-04-16T17:36:36.796" v="80" actId="20577"/>
          <ac:spMkLst>
            <pc:docMk/>
            <pc:sldMk cId="3619646439" sldId="258"/>
            <ac:spMk id="2" creationId="{15EA6E3F-843F-4CDA-8A98-6DC643A4D9EC}"/>
          </ac:spMkLst>
        </pc:spChg>
        <pc:spChg chg="mod">
          <ac:chgData name="" userId="" providerId="" clId="Web-{B909AC7C-236E-4C4D-AC2C-1AC8F1913ADC}" dt="2020-04-16T17:35:51.576" v="68" actId="20577"/>
          <ac:spMkLst>
            <pc:docMk/>
            <pc:sldMk cId="3619646439" sldId="258"/>
            <ac:spMk id="6" creationId="{91F73E9A-75F9-4A14-BED6-9AB248481BBD}"/>
          </ac:spMkLst>
        </pc:spChg>
        <pc:picChg chg="mod">
          <ac:chgData name="" userId="" providerId="" clId="Web-{B909AC7C-236E-4C4D-AC2C-1AC8F1913ADC}" dt="2020-04-16T17:26:12.605" v="56" actId="1076"/>
          <ac:picMkLst>
            <pc:docMk/>
            <pc:sldMk cId="3619646439" sldId="258"/>
            <ac:picMk id="5" creationId="{98BAF8DE-7F20-45B9-B232-2FE7F484C855}"/>
          </ac:picMkLst>
        </pc:picChg>
      </pc:sldChg>
      <pc:sldChg chg="modSp">
        <pc:chgData name="" userId="" providerId="" clId="Web-{B909AC7C-236E-4C4D-AC2C-1AC8F1913ADC}" dt="2020-04-16T18:07:16.898" v="511" actId="20577"/>
        <pc:sldMkLst>
          <pc:docMk/>
          <pc:sldMk cId="2393109617" sldId="260"/>
        </pc:sldMkLst>
        <pc:spChg chg="mod">
          <ac:chgData name="" userId="" providerId="" clId="Web-{B909AC7C-236E-4C4D-AC2C-1AC8F1913ADC}" dt="2020-04-16T18:07:16.898" v="511" actId="20577"/>
          <ac:spMkLst>
            <pc:docMk/>
            <pc:sldMk cId="2393109617" sldId="260"/>
            <ac:spMk id="6" creationId="{95D8F7C8-5D66-42F0-A13E-FBED56295D9C}"/>
          </ac:spMkLst>
        </pc:spChg>
      </pc:sldChg>
      <pc:sldChg chg="delSp">
        <pc:chgData name="" userId="" providerId="" clId="Web-{B909AC7C-236E-4C4D-AC2C-1AC8F1913ADC}" dt="2020-04-16T18:05:28.054" v="500"/>
        <pc:sldMkLst>
          <pc:docMk/>
          <pc:sldMk cId="1765923647" sldId="263"/>
        </pc:sldMkLst>
        <pc:spChg chg="del">
          <ac:chgData name="" userId="" providerId="" clId="Web-{B909AC7C-236E-4C4D-AC2C-1AC8F1913ADC}" dt="2020-04-16T18:05:28.054" v="500"/>
          <ac:spMkLst>
            <pc:docMk/>
            <pc:sldMk cId="1765923647" sldId="263"/>
            <ac:spMk id="2" creationId="{189A8C00-316B-4E00-BC90-5E09656DA4B8}"/>
          </ac:spMkLst>
        </pc:spChg>
        <pc:spChg chg="del">
          <ac:chgData name="" userId="" providerId="" clId="Web-{B909AC7C-236E-4C4D-AC2C-1AC8F1913ADC}" dt="2020-04-16T18:05:28.054" v="499"/>
          <ac:spMkLst>
            <pc:docMk/>
            <pc:sldMk cId="1765923647" sldId="263"/>
            <ac:spMk id="4" creationId="{DDBFD849-1786-476F-B723-35F5214A7870}"/>
          </ac:spMkLst>
        </pc:spChg>
        <pc:spChg chg="del">
          <ac:chgData name="" userId="" providerId="" clId="Web-{B909AC7C-236E-4C4D-AC2C-1AC8F1913ADC}" dt="2020-04-16T18:05:28.054" v="498"/>
          <ac:spMkLst>
            <pc:docMk/>
            <pc:sldMk cId="1765923647" sldId="263"/>
            <ac:spMk id="6" creationId="{95D8F7C8-5D66-42F0-A13E-FBED56295D9C}"/>
          </ac:spMkLst>
        </pc:spChg>
        <pc:spChg chg="del">
          <ac:chgData name="" userId="" providerId="" clId="Web-{B909AC7C-236E-4C4D-AC2C-1AC8F1913ADC}" dt="2020-04-16T18:05:28.054" v="497"/>
          <ac:spMkLst>
            <pc:docMk/>
            <pc:sldMk cId="1765923647" sldId="263"/>
            <ac:spMk id="7" creationId="{1138FD75-A640-4579-85A9-4C1BBF205E90}"/>
          </ac:spMkLst>
        </pc:spChg>
        <pc:spChg chg="del">
          <ac:chgData name="" userId="" providerId="" clId="Web-{B909AC7C-236E-4C4D-AC2C-1AC8F1913ADC}" dt="2020-04-16T18:05:28.054" v="496"/>
          <ac:spMkLst>
            <pc:docMk/>
            <pc:sldMk cId="1765923647" sldId="263"/>
            <ac:spMk id="8" creationId="{3AAA1387-F379-4E0B-95C2-D484BBDF5F1D}"/>
          </ac:spMkLst>
        </pc:spChg>
        <pc:spChg chg="del">
          <ac:chgData name="" userId="" providerId="" clId="Web-{B909AC7C-236E-4C4D-AC2C-1AC8F1913ADC}" dt="2020-04-16T18:05:28.054" v="495"/>
          <ac:spMkLst>
            <pc:docMk/>
            <pc:sldMk cId="1765923647" sldId="263"/>
            <ac:spMk id="9" creationId="{B52A3CB0-4990-42C0-B2FB-F8C1CE8447CE}"/>
          </ac:spMkLst>
        </pc:spChg>
      </pc:sldChg>
      <pc:sldChg chg="addSp modSp new">
        <pc:chgData name="" userId="" providerId="" clId="Web-{B909AC7C-236E-4C4D-AC2C-1AC8F1913ADC}" dt="2020-04-16T17:48:54.222" v="349" actId="20577"/>
        <pc:sldMkLst>
          <pc:docMk/>
          <pc:sldMk cId="160153797" sldId="265"/>
        </pc:sldMkLst>
        <pc:spChg chg="add mod">
          <ac:chgData name="" userId="" providerId="" clId="Web-{B909AC7C-236E-4C4D-AC2C-1AC8F1913ADC}" dt="2020-04-16T17:48:41.252" v="345" actId="1076"/>
          <ac:spMkLst>
            <pc:docMk/>
            <pc:sldMk cId="160153797" sldId="265"/>
            <ac:spMk id="2" creationId="{CD793149-F9E7-4422-AAC5-8392485B2234}"/>
          </ac:spMkLst>
        </pc:spChg>
        <pc:spChg chg="add mod">
          <ac:chgData name="" userId="" providerId="" clId="Web-{B909AC7C-236E-4C4D-AC2C-1AC8F1913ADC}" dt="2020-04-16T17:47:29.284" v="268" actId="1076"/>
          <ac:spMkLst>
            <pc:docMk/>
            <pc:sldMk cId="160153797" sldId="265"/>
            <ac:spMk id="4" creationId="{40AFC720-2181-4221-8565-61AD32B12C2F}"/>
          </ac:spMkLst>
        </pc:spChg>
        <pc:spChg chg="add mod">
          <ac:chgData name="" userId="" providerId="" clId="Web-{B909AC7C-236E-4C4D-AC2C-1AC8F1913ADC}" dt="2020-04-16T17:47:29.268" v="267" actId="1076"/>
          <ac:spMkLst>
            <pc:docMk/>
            <pc:sldMk cId="160153797" sldId="265"/>
            <ac:spMk id="5" creationId="{C8596669-24CD-4AFD-857F-2C15C85C8E35}"/>
          </ac:spMkLst>
        </pc:spChg>
        <pc:spChg chg="add mod">
          <ac:chgData name="" userId="" providerId="" clId="Web-{B909AC7C-236E-4C4D-AC2C-1AC8F1913ADC}" dt="2020-04-16T17:48:54.222" v="349" actId="20577"/>
          <ac:spMkLst>
            <pc:docMk/>
            <pc:sldMk cId="160153797" sldId="265"/>
            <ac:spMk id="6" creationId="{986202AC-09E9-4CE6-8E30-D2DC6F6B904A}"/>
          </ac:spMkLst>
        </pc:spChg>
        <pc:cxnChg chg="add mod">
          <ac:chgData name="" userId="" providerId="" clId="Web-{B909AC7C-236E-4C4D-AC2C-1AC8F1913ADC}" dt="2020-04-16T17:47:29.268" v="266" actId="1076"/>
          <ac:cxnSpMkLst>
            <pc:docMk/>
            <pc:sldMk cId="160153797" sldId="265"/>
            <ac:cxnSpMk id="3" creationId="{E1310D87-D2DA-48C8-A513-E88890DC4BE7}"/>
          </ac:cxnSpMkLst>
        </pc:cxnChg>
      </pc:sldChg>
      <pc:sldChg chg="addSp modSp new">
        <pc:chgData name="" userId="" providerId="" clId="Web-{B909AC7C-236E-4C4D-AC2C-1AC8F1913ADC}" dt="2020-04-16T18:00:00.849" v="493" actId="20577"/>
        <pc:sldMkLst>
          <pc:docMk/>
          <pc:sldMk cId="2576365327" sldId="266"/>
        </pc:sldMkLst>
        <pc:spChg chg="add mod">
          <ac:chgData name="" userId="" providerId="" clId="Web-{B909AC7C-236E-4C4D-AC2C-1AC8F1913ADC}" dt="2020-04-16T18:00:00.849" v="493" actId="20577"/>
          <ac:spMkLst>
            <pc:docMk/>
            <pc:sldMk cId="2576365327" sldId="266"/>
            <ac:spMk id="2" creationId="{24BA8018-20EE-4559-8D7E-A408BB5378E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A7F44-9358-400A-A2A6-4472689EE8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41E1CB5-DCC5-4B35-9E55-6F70FC3AC2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D9158B5-623F-4CC3-B5D7-98AF95AD341D}"/>
              </a:ext>
            </a:extLst>
          </p:cNvPr>
          <p:cNvSpPr>
            <a:spLocks noGrp="1"/>
          </p:cNvSpPr>
          <p:nvPr>
            <p:ph type="dt" sz="half" idx="10"/>
          </p:nvPr>
        </p:nvSpPr>
        <p:spPr/>
        <p:txBody>
          <a:bodyPr/>
          <a:lstStyle/>
          <a:p>
            <a:fld id="{C9646FC7-CA61-4F42-9EFB-EE70F073F4CB}" type="datetimeFigureOut">
              <a:rPr lang="en-US" smtClean="0"/>
              <a:t>4/17/2020</a:t>
            </a:fld>
            <a:endParaRPr lang="en-US"/>
          </a:p>
        </p:txBody>
      </p:sp>
      <p:sp>
        <p:nvSpPr>
          <p:cNvPr id="5" name="Footer Placeholder 4">
            <a:extLst>
              <a:ext uri="{FF2B5EF4-FFF2-40B4-BE49-F238E27FC236}">
                <a16:creationId xmlns:a16="http://schemas.microsoft.com/office/drawing/2014/main" id="{0069F7E4-9C4B-4D56-A9A3-A6B48717A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3031B3-2146-4552-9419-58A587782EC4}"/>
              </a:ext>
            </a:extLst>
          </p:cNvPr>
          <p:cNvSpPr>
            <a:spLocks noGrp="1"/>
          </p:cNvSpPr>
          <p:nvPr>
            <p:ph type="sldNum" sz="quarter" idx="12"/>
          </p:nvPr>
        </p:nvSpPr>
        <p:spPr/>
        <p:txBody>
          <a:bodyPr/>
          <a:lstStyle/>
          <a:p>
            <a:fld id="{624598E4-2A70-4BD0-95A4-2F13BC9E53E7}" type="slidenum">
              <a:rPr lang="en-US" smtClean="0"/>
              <a:t>‹#›</a:t>
            </a:fld>
            <a:endParaRPr lang="en-US"/>
          </a:p>
        </p:txBody>
      </p:sp>
    </p:spTree>
    <p:extLst>
      <p:ext uri="{BB962C8B-B14F-4D97-AF65-F5344CB8AC3E}">
        <p14:creationId xmlns:p14="http://schemas.microsoft.com/office/powerpoint/2010/main" val="3079013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D3456-93F2-42D3-A68A-783275D902D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8DD42B2-F703-49B1-B7AC-274A91838E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5D7A9A-E926-4F1E-9067-AAE826383B51}"/>
              </a:ext>
            </a:extLst>
          </p:cNvPr>
          <p:cNvSpPr>
            <a:spLocks noGrp="1"/>
          </p:cNvSpPr>
          <p:nvPr>
            <p:ph type="dt" sz="half" idx="10"/>
          </p:nvPr>
        </p:nvSpPr>
        <p:spPr/>
        <p:txBody>
          <a:bodyPr/>
          <a:lstStyle/>
          <a:p>
            <a:fld id="{C9646FC7-CA61-4F42-9EFB-EE70F073F4CB}" type="datetimeFigureOut">
              <a:rPr lang="en-US" smtClean="0"/>
              <a:t>4/17/2020</a:t>
            </a:fld>
            <a:endParaRPr lang="en-US"/>
          </a:p>
        </p:txBody>
      </p:sp>
      <p:sp>
        <p:nvSpPr>
          <p:cNvPr id="5" name="Footer Placeholder 4">
            <a:extLst>
              <a:ext uri="{FF2B5EF4-FFF2-40B4-BE49-F238E27FC236}">
                <a16:creationId xmlns:a16="http://schemas.microsoft.com/office/drawing/2014/main" id="{03EE575C-F660-4103-BFAC-9E3D187B8B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D91A9E-47C6-4454-81D0-8A8E3D9271D9}"/>
              </a:ext>
            </a:extLst>
          </p:cNvPr>
          <p:cNvSpPr>
            <a:spLocks noGrp="1"/>
          </p:cNvSpPr>
          <p:nvPr>
            <p:ph type="sldNum" sz="quarter" idx="12"/>
          </p:nvPr>
        </p:nvSpPr>
        <p:spPr/>
        <p:txBody>
          <a:bodyPr/>
          <a:lstStyle/>
          <a:p>
            <a:fld id="{624598E4-2A70-4BD0-95A4-2F13BC9E53E7}" type="slidenum">
              <a:rPr lang="en-US" smtClean="0"/>
              <a:t>‹#›</a:t>
            </a:fld>
            <a:endParaRPr lang="en-US"/>
          </a:p>
        </p:txBody>
      </p:sp>
    </p:spTree>
    <p:extLst>
      <p:ext uri="{BB962C8B-B14F-4D97-AF65-F5344CB8AC3E}">
        <p14:creationId xmlns:p14="http://schemas.microsoft.com/office/powerpoint/2010/main" val="1645783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74AD18-1926-44D4-9E37-AC6F76422F2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C987512-89FA-4231-819C-55B7703A62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E39F7E-5551-4E4A-BD52-788BC5123520}"/>
              </a:ext>
            </a:extLst>
          </p:cNvPr>
          <p:cNvSpPr>
            <a:spLocks noGrp="1"/>
          </p:cNvSpPr>
          <p:nvPr>
            <p:ph type="dt" sz="half" idx="10"/>
          </p:nvPr>
        </p:nvSpPr>
        <p:spPr/>
        <p:txBody>
          <a:bodyPr/>
          <a:lstStyle/>
          <a:p>
            <a:fld id="{C9646FC7-CA61-4F42-9EFB-EE70F073F4CB}" type="datetimeFigureOut">
              <a:rPr lang="en-US" smtClean="0"/>
              <a:t>4/17/2020</a:t>
            </a:fld>
            <a:endParaRPr lang="en-US"/>
          </a:p>
        </p:txBody>
      </p:sp>
      <p:sp>
        <p:nvSpPr>
          <p:cNvPr id="5" name="Footer Placeholder 4">
            <a:extLst>
              <a:ext uri="{FF2B5EF4-FFF2-40B4-BE49-F238E27FC236}">
                <a16:creationId xmlns:a16="http://schemas.microsoft.com/office/drawing/2014/main" id="{1722C201-AF28-4B54-B8C5-C55C4BA7BA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B9CE59-A025-44B1-ADA9-490A74D3A303}"/>
              </a:ext>
            </a:extLst>
          </p:cNvPr>
          <p:cNvSpPr>
            <a:spLocks noGrp="1"/>
          </p:cNvSpPr>
          <p:nvPr>
            <p:ph type="sldNum" sz="quarter" idx="12"/>
          </p:nvPr>
        </p:nvSpPr>
        <p:spPr/>
        <p:txBody>
          <a:bodyPr/>
          <a:lstStyle/>
          <a:p>
            <a:fld id="{624598E4-2A70-4BD0-95A4-2F13BC9E53E7}" type="slidenum">
              <a:rPr lang="en-US" smtClean="0"/>
              <a:t>‹#›</a:t>
            </a:fld>
            <a:endParaRPr lang="en-US"/>
          </a:p>
        </p:txBody>
      </p:sp>
    </p:spTree>
    <p:extLst>
      <p:ext uri="{BB962C8B-B14F-4D97-AF65-F5344CB8AC3E}">
        <p14:creationId xmlns:p14="http://schemas.microsoft.com/office/powerpoint/2010/main" val="1635736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5F07B-3BF1-4299-8219-F8E30E4C7B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FFD0EA-D1A4-4484-88BB-081240EF1AC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F3D76D-1025-47B3-BCE9-94B81850913D}"/>
              </a:ext>
            </a:extLst>
          </p:cNvPr>
          <p:cNvSpPr>
            <a:spLocks noGrp="1"/>
          </p:cNvSpPr>
          <p:nvPr>
            <p:ph type="dt" sz="half" idx="10"/>
          </p:nvPr>
        </p:nvSpPr>
        <p:spPr/>
        <p:txBody>
          <a:bodyPr/>
          <a:lstStyle/>
          <a:p>
            <a:fld id="{C9646FC7-CA61-4F42-9EFB-EE70F073F4CB}" type="datetimeFigureOut">
              <a:rPr lang="en-US" smtClean="0"/>
              <a:t>4/17/2020</a:t>
            </a:fld>
            <a:endParaRPr lang="en-US"/>
          </a:p>
        </p:txBody>
      </p:sp>
      <p:sp>
        <p:nvSpPr>
          <p:cNvPr id="5" name="Footer Placeholder 4">
            <a:extLst>
              <a:ext uri="{FF2B5EF4-FFF2-40B4-BE49-F238E27FC236}">
                <a16:creationId xmlns:a16="http://schemas.microsoft.com/office/drawing/2014/main" id="{8B850701-2FC4-4A9B-AB5B-7AD3B92788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2D336-DE98-4A8B-996D-A518674EF5FC}"/>
              </a:ext>
            </a:extLst>
          </p:cNvPr>
          <p:cNvSpPr>
            <a:spLocks noGrp="1"/>
          </p:cNvSpPr>
          <p:nvPr>
            <p:ph type="sldNum" sz="quarter" idx="12"/>
          </p:nvPr>
        </p:nvSpPr>
        <p:spPr/>
        <p:txBody>
          <a:bodyPr/>
          <a:lstStyle/>
          <a:p>
            <a:fld id="{624598E4-2A70-4BD0-95A4-2F13BC9E53E7}" type="slidenum">
              <a:rPr lang="en-US" smtClean="0"/>
              <a:t>‹#›</a:t>
            </a:fld>
            <a:endParaRPr lang="en-US"/>
          </a:p>
        </p:txBody>
      </p:sp>
    </p:spTree>
    <p:extLst>
      <p:ext uri="{BB962C8B-B14F-4D97-AF65-F5344CB8AC3E}">
        <p14:creationId xmlns:p14="http://schemas.microsoft.com/office/powerpoint/2010/main" val="2006219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CB69B-CE94-4FF2-857D-22984A3C59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F484CF5-7C54-491B-B705-EF88D7D2EA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26072B-8325-4A12-9417-61312FF875F3}"/>
              </a:ext>
            </a:extLst>
          </p:cNvPr>
          <p:cNvSpPr>
            <a:spLocks noGrp="1"/>
          </p:cNvSpPr>
          <p:nvPr>
            <p:ph type="dt" sz="half" idx="10"/>
          </p:nvPr>
        </p:nvSpPr>
        <p:spPr/>
        <p:txBody>
          <a:bodyPr/>
          <a:lstStyle/>
          <a:p>
            <a:fld id="{C9646FC7-CA61-4F42-9EFB-EE70F073F4CB}" type="datetimeFigureOut">
              <a:rPr lang="en-US" smtClean="0"/>
              <a:t>4/17/2020</a:t>
            </a:fld>
            <a:endParaRPr lang="en-US"/>
          </a:p>
        </p:txBody>
      </p:sp>
      <p:sp>
        <p:nvSpPr>
          <p:cNvPr id="5" name="Footer Placeholder 4">
            <a:extLst>
              <a:ext uri="{FF2B5EF4-FFF2-40B4-BE49-F238E27FC236}">
                <a16:creationId xmlns:a16="http://schemas.microsoft.com/office/drawing/2014/main" id="{B9180ADB-E2A9-4BA8-8EF9-1D1B19B2BE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18554D-5B67-4840-8BD3-5AC9514A0B4D}"/>
              </a:ext>
            </a:extLst>
          </p:cNvPr>
          <p:cNvSpPr>
            <a:spLocks noGrp="1"/>
          </p:cNvSpPr>
          <p:nvPr>
            <p:ph type="sldNum" sz="quarter" idx="12"/>
          </p:nvPr>
        </p:nvSpPr>
        <p:spPr/>
        <p:txBody>
          <a:bodyPr/>
          <a:lstStyle/>
          <a:p>
            <a:fld id="{624598E4-2A70-4BD0-95A4-2F13BC9E53E7}" type="slidenum">
              <a:rPr lang="en-US" smtClean="0"/>
              <a:t>‹#›</a:t>
            </a:fld>
            <a:endParaRPr lang="en-US"/>
          </a:p>
        </p:txBody>
      </p:sp>
    </p:spTree>
    <p:extLst>
      <p:ext uri="{BB962C8B-B14F-4D97-AF65-F5344CB8AC3E}">
        <p14:creationId xmlns:p14="http://schemas.microsoft.com/office/powerpoint/2010/main" val="482964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D2477-6B53-4A67-990C-D242B594C1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7CAC5D-5202-4FE7-85A8-8036E61F9D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13D345D-D132-4B0A-95AF-F388DD9C3D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EE2F81-0F21-4D23-9C15-8F165C9F458B}"/>
              </a:ext>
            </a:extLst>
          </p:cNvPr>
          <p:cNvSpPr>
            <a:spLocks noGrp="1"/>
          </p:cNvSpPr>
          <p:nvPr>
            <p:ph type="dt" sz="half" idx="10"/>
          </p:nvPr>
        </p:nvSpPr>
        <p:spPr/>
        <p:txBody>
          <a:bodyPr/>
          <a:lstStyle/>
          <a:p>
            <a:fld id="{C9646FC7-CA61-4F42-9EFB-EE70F073F4CB}" type="datetimeFigureOut">
              <a:rPr lang="en-US" smtClean="0"/>
              <a:t>4/17/2020</a:t>
            </a:fld>
            <a:endParaRPr lang="en-US"/>
          </a:p>
        </p:txBody>
      </p:sp>
      <p:sp>
        <p:nvSpPr>
          <p:cNvPr id="6" name="Footer Placeholder 5">
            <a:extLst>
              <a:ext uri="{FF2B5EF4-FFF2-40B4-BE49-F238E27FC236}">
                <a16:creationId xmlns:a16="http://schemas.microsoft.com/office/drawing/2014/main" id="{16BC6BFA-6300-416D-B919-0DE129FDCE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25DCFC-6626-401B-99B4-8B0C4FAEE639}"/>
              </a:ext>
            </a:extLst>
          </p:cNvPr>
          <p:cNvSpPr>
            <a:spLocks noGrp="1"/>
          </p:cNvSpPr>
          <p:nvPr>
            <p:ph type="sldNum" sz="quarter" idx="12"/>
          </p:nvPr>
        </p:nvSpPr>
        <p:spPr/>
        <p:txBody>
          <a:bodyPr/>
          <a:lstStyle/>
          <a:p>
            <a:fld id="{624598E4-2A70-4BD0-95A4-2F13BC9E53E7}" type="slidenum">
              <a:rPr lang="en-US" smtClean="0"/>
              <a:t>‹#›</a:t>
            </a:fld>
            <a:endParaRPr lang="en-US"/>
          </a:p>
        </p:txBody>
      </p:sp>
    </p:spTree>
    <p:extLst>
      <p:ext uri="{BB962C8B-B14F-4D97-AF65-F5344CB8AC3E}">
        <p14:creationId xmlns:p14="http://schemas.microsoft.com/office/powerpoint/2010/main" val="2655206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B8158-7B63-4BE8-BB92-B8C24CA2597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1C290AA-D47A-4BA5-BAA1-431FB2BC99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CCE719-E51F-4500-A855-00DA60E5E0D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34C6FEC-8F28-4CAD-83B0-C6B7D57D03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EC05EF-E83F-40E3-9714-7CCC874BE6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A632273-F3F3-415F-ADCE-3F4146AC9834}"/>
              </a:ext>
            </a:extLst>
          </p:cNvPr>
          <p:cNvSpPr>
            <a:spLocks noGrp="1"/>
          </p:cNvSpPr>
          <p:nvPr>
            <p:ph type="dt" sz="half" idx="10"/>
          </p:nvPr>
        </p:nvSpPr>
        <p:spPr/>
        <p:txBody>
          <a:bodyPr/>
          <a:lstStyle/>
          <a:p>
            <a:fld id="{C9646FC7-CA61-4F42-9EFB-EE70F073F4CB}" type="datetimeFigureOut">
              <a:rPr lang="en-US" smtClean="0"/>
              <a:t>4/17/2020</a:t>
            </a:fld>
            <a:endParaRPr lang="en-US"/>
          </a:p>
        </p:txBody>
      </p:sp>
      <p:sp>
        <p:nvSpPr>
          <p:cNvPr id="8" name="Footer Placeholder 7">
            <a:extLst>
              <a:ext uri="{FF2B5EF4-FFF2-40B4-BE49-F238E27FC236}">
                <a16:creationId xmlns:a16="http://schemas.microsoft.com/office/drawing/2014/main" id="{88D53DB6-F1D7-404D-BE99-B8DB039D4D1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8BAEB8-05D1-49EE-BE58-D7DC333623CC}"/>
              </a:ext>
            </a:extLst>
          </p:cNvPr>
          <p:cNvSpPr>
            <a:spLocks noGrp="1"/>
          </p:cNvSpPr>
          <p:nvPr>
            <p:ph type="sldNum" sz="quarter" idx="12"/>
          </p:nvPr>
        </p:nvSpPr>
        <p:spPr/>
        <p:txBody>
          <a:bodyPr/>
          <a:lstStyle/>
          <a:p>
            <a:fld id="{624598E4-2A70-4BD0-95A4-2F13BC9E53E7}" type="slidenum">
              <a:rPr lang="en-US" smtClean="0"/>
              <a:t>‹#›</a:t>
            </a:fld>
            <a:endParaRPr lang="en-US"/>
          </a:p>
        </p:txBody>
      </p:sp>
    </p:spTree>
    <p:extLst>
      <p:ext uri="{BB962C8B-B14F-4D97-AF65-F5344CB8AC3E}">
        <p14:creationId xmlns:p14="http://schemas.microsoft.com/office/powerpoint/2010/main" val="1542166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3464B-B184-41B1-A8CD-F464A25ED8A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A6E2198-B5EE-4A6F-895B-7801FE87E332}"/>
              </a:ext>
            </a:extLst>
          </p:cNvPr>
          <p:cNvSpPr>
            <a:spLocks noGrp="1"/>
          </p:cNvSpPr>
          <p:nvPr>
            <p:ph type="dt" sz="half" idx="10"/>
          </p:nvPr>
        </p:nvSpPr>
        <p:spPr/>
        <p:txBody>
          <a:bodyPr/>
          <a:lstStyle/>
          <a:p>
            <a:fld id="{C9646FC7-CA61-4F42-9EFB-EE70F073F4CB}" type="datetimeFigureOut">
              <a:rPr lang="en-US" smtClean="0"/>
              <a:t>4/17/2020</a:t>
            </a:fld>
            <a:endParaRPr lang="en-US"/>
          </a:p>
        </p:txBody>
      </p:sp>
      <p:sp>
        <p:nvSpPr>
          <p:cNvPr id="4" name="Footer Placeholder 3">
            <a:extLst>
              <a:ext uri="{FF2B5EF4-FFF2-40B4-BE49-F238E27FC236}">
                <a16:creationId xmlns:a16="http://schemas.microsoft.com/office/drawing/2014/main" id="{CD842B19-E60E-4E15-AA28-BA346D1D51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2235ED-7AE9-48E1-8FC5-D7A9B0637907}"/>
              </a:ext>
            </a:extLst>
          </p:cNvPr>
          <p:cNvSpPr>
            <a:spLocks noGrp="1"/>
          </p:cNvSpPr>
          <p:nvPr>
            <p:ph type="sldNum" sz="quarter" idx="12"/>
          </p:nvPr>
        </p:nvSpPr>
        <p:spPr/>
        <p:txBody>
          <a:bodyPr/>
          <a:lstStyle/>
          <a:p>
            <a:fld id="{624598E4-2A70-4BD0-95A4-2F13BC9E53E7}" type="slidenum">
              <a:rPr lang="en-US" smtClean="0"/>
              <a:t>‹#›</a:t>
            </a:fld>
            <a:endParaRPr lang="en-US"/>
          </a:p>
        </p:txBody>
      </p:sp>
    </p:spTree>
    <p:extLst>
      <p:ext uri="{BB962C8B-B14F-4D97-AF65-F5344CB8AC3E}">
        <p14:creationId xmlns:p14="http://schemas.microsoft.com/office/powerpoint/2010/main" val="1427530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BD0A35-4A72-4A8E-9479-C881DC45ABC6}"/>
              </a:ext>
            </a:extLst>
          </p:cNvPr>
          <p:cNvSpPr>
            <a:spLocks noGrp="1"/>
          </p:cNvSpPr>
          <p:nvPr>
            <p:ph type="dt" sz="half" idx="10"/>
          </p:nvPr>
        </p:nvSpPr>
        <p:spPr/>
        <p:txBody>
          <a:bodyPr/>
          <a:lstStyle/>
          <a:p>
            <a:fld id="{C9646FC7-CA61-4F42-9EFB-EE70F073F4CB}" type="datetimeFigureOut">
              <a:rPr lang="en-US" smtClean="0"/>
              <a:t>4/17/2020</a:t>
            </a:fld>
            <a:endParaRPr lang="en-US"/>
          </a:p>
        </p:txBody>
      </p:sp>
      <p:sp>
        <p:nvSpPr>
          <p:cNvPr id="3" name="Footer Placeholder 2">
            <a:extLst>
              <a:ext uri="{FF2B5EF4-FFF2-40B4-BE49-F238E27FC236}">
                <a16:creationId xmlns:a16="http://schemas.microsoft.com/office/drawing/2014/main" id="{95133BE9-473A-4688-80E7-A9B7D0376AB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ADD898-06E3-4339-A0C0-4E9CDD22A301}"/>
              </a:ext>
            </a:extLst>
          </p:cNvPr>
          <p:cNvSpPr>
            <a:spLocks noGrp="1"/>
          </p:cNvSpPr>
          <p:nvPr>
            <p:ph type="sldNum" sz="quarter" idx="12"/>
          </p:nvPr>
        </p:nvSpPr>
        <p:spPr/>
        <p:txBody>
          <a:bodyPr/>
          <a:lstStyle/>
          <a:p>
            <a:fld id="{624598E4-2A70-4BD0-95A4-2F13BC9E53E7}" type="slidenum">
              <a:rPr lang="en-US" smtClean="0"/>
              <a:t>‹#›</a:t>
            </a:fld>
            <a:endParaRPr lang="en-US"/>
          </a:p>
        </p:txBody>
      </p:sp>
    </p:spTree>
    <p:extLst>
      <p:ext uri="{BB962C8B-B14F-4D97-AF65-F5344CB8AC3E}">
        <p14:creationId xmlns:p14="http://schemas.microsoft.com/office/powerpoint/2010/main" val="115284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C9AC6-17AB-4436-9163-339C93D799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F9869C4-FAD8-4FFE-87F8-3F2579BBCF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B733C1D-3853-4536-85AB-04939DE2F4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90DA08-333A-496D-A32B-628BBF166863}"/>
              </a:ext>
            </a:extLst>
          </p:cNvPr>
          <p:cNvSpPr>
            <a:spLocks noGrp="1"/>
          </p:cNvSpPr>
          <p:nvPr>
            <p:ph type="dt" sz="half" idx="10"/>
          </p:nvPr>
        </p:nvSpPr>
        <p:spPr/>
        <p:txBody>
          <a:bodyPr/>
          <a:lstStyle/>
          <a:p>
            <a:fld id="{C9646FC7-CA61-4F42-9EFB-EE70F073F4CB}" type="datetimeFigureOut">
              <a:rPr lang="en-US" smtClean="0"/>
              <a:t>4/17/2020</a:t>
            </a:fld>
            <a:endParaRPr lang="en-US"/>
          </a:p>
        </p:txBody>
      </p:sp>
      <p:sp>
        <p:nvSpPr>
          <p:cNvPr id="6" name="Footer Placeholder 5">
            <a:extLst>
              <a:ext uri="{FF2B5EF4-FFF2-40B4-BE49-F238E27FC236}">
                <a16:creationId xmlns:a16="http://schemas.microsoft.com/office/drawing/2014/main" id="{E411203F-7787-452C-A4E4-DEC403F42A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A5FCEF-969A-43F4-AAE4-9536FFC1291B}"/>
              </a:ext>
            </a:extLst>
          </p:cNvPr>
          <p:cNvSpPr>
            <a:spLocks noGrp="1"/>
          </p:cNvSpPr>
          <p:nvPr>
            <p:ph type="sldNum" sz="quarter" idx="12"/>
          </p:nvPr>
        </p:nvSpPr>
        <p:spPr/>
        <p:txBody>
          <a:bodyPr/>
          <a:lstStyle/>
          <a:p>
            <a:fld id="{624598E4-2A70-4BD0-95A4-2F13BC9E53E7}" type="slidenum">
              <a:rPr lang="en-US" smtClean="0"/>
              <a:t>‹#›</a:t>
            </a:fld>
            <a:endParaRPr lang="en-US"/>
          </a:p>
        </p:txBody>
      </p:sp>
    </p:spTree>
    <p:extLst>
      <p:ext uri="{BB962C8B-B14F-4D97-AF65-F5344CB8AC3E}">
        <p14:creationId xmlns:p14="http://schemas.microsoft.com/office/powerpoint/2010/main" val="3908179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4B8A8-416F-440F-A471-7297E78F6F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83246B9-8C1B-41CB-A678-7874B40093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9164A55-0AFC-488C-AD79-59AB6AB437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3E96F7-1021-4F3A-BEC6-523DB284CE6B}"/>
              </a:ext>
            </a:extLst>
          </p:cNvPr>
          <p:cNvSpPr>
            <a:spLocks noGrp="1"/>
          </p:cNvSpPr>
          <p:nvPr>
            <p:ph type="dt" sz="half" idx="10"/>
          </p:nvPr>
        </p:nvSpPr>
        <p:spPr/>
        <p:txBody>
          <a:bodyPr/>
          <a:lstStyle/>
          <a:p>
            <a:fld id="{C9646FC7-CA61-4F42-9EFB-EE70F073F4CB}" type="datetimeFigureOut">
              <a:rPr lang="en-US" smtClean="0"/>
              <a:t>4/17/2020</a:t>
            </a:fld>
            <a:endParaRPr lang="en-US"/>
          </a:p>
        </p:txBody>
      </p:sp>
      <p:sp>
        <p:nvSpPr>
          <p:cNvPr id="6" name="Footer Placeholder 5">
            <a:extLst>
              <a:ext uri="{FF2B5EF4-FFF2-40B4-BE49-F238E27FC236}">
                <a16:creationId xmlns:a16="http://schemas.microsoft.com/office/drawing/2014/main" id="{49DB43E3-BA9F-45A4-8FFE-3BD266650A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87D3C2-AB5A-45F0-98B7-34CB64D469DE}"/>
              </a:ext>
            </a:extLst>
          </p:cNvPr>
          <p:cNvSpPr>
            <a:spLocks noGrp="1"/>
          </p:cNvSpPr>
          <p:nvPr>
            <p:ph type="sldNum" sz="quarter" idx="12"/>
          </p:nvPr>
        </p:nvSpPr>
        <p:spPr/>
        <p:txBody>
          <a:bodyPr/>
          <a:lstStyle/>
          <a:p>
            <a:fld id="{624598E4-2A70-4BD0-95A4-2F13BC9E53E7}" type="slidenum">
              <a:rPr lang="en-US" smtClean="0"/>
              <a:t>‹#›</a:t>
            </a:fld>
            <a:endParaRPr lang="en-US"/>
          </a:p>
        </p:txBody>
      </p:sp>
    </p:spTree>
    <p:extLst>
      <p:ext uri="{BB962C8B-B14F-4D97-AF65-F5344CB8AC3E}">
        <p14:creationId xmlns:p14="http://schemas.microsoft.com/office/powerpoint/2010/main" val="1101457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CA2E5A-4E32-4E49-912E-16094BA1C2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A200BB-6B3F-479F-B303-7113F5D65D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FF63AE-441A-4100-A859-FE18AA9E61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646FC7-CA61-4F42-9EFB-EE70F073F4CB}" type="datetimeFigureOut">
              <a:rPr lang="en-US" smtClean="0"/>
              <a:t>4/17/2020</a:t>
            </a:fld>
            <a:endParaRPr lang="en-US"/>
          </a:p>
        </p:txBody>
      </p:sp>
      <p:sp>
        <p:nvSpPr>
          <p:cNvPr id="5" name="Footer Placeholder 4">
            <a:extLst>
              <a:ext uri="{FF2B5EF4-FFF2-40B4-BE49-F238E27FC236}">
                <a16:creationId xmlns:a16="http://schemas.microsoft.com/office/drawing/2014/main" id="{A198AF90-B8EC-449C-86A5-6D8368E89C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A7C03ED-93C0-4223-B6BD-864B9E31EF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4598E4-2A70-4BD0-95A4-2F13BC9E53E7}" type="slidenum">
              <a:rPr lang="en-US" smtClean="0"/>
              <a:t>‹#›</a:t>
            </a:fld>
            <a:endParaRPr lang="en-US"/>
          </a:p>
        </p:txBody>
      </p:sp>
    </p:spTree>
    <p:extLst>
      <p:ext uri="{BB962C8B-B14F-4D97-AF65-F5344CB8AC3E}">
        <p14:creationId xmlns:p14="http://schemas.microsoft.com/office/powerpoint/2010/main" val="42731606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uxmag.com/articles/designing-search-results-pages"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CF9BFA7-8869-4738-9394-465BD71074BC}"/>
              </a:ext>
            </a:extLst>
          </p:cNvPr>
          <p:cNvSpPr txBox="1"/>
          <p:nvPr/>
        </p:nvSpPr>
        <p:spPr>
          <a:xfrm>
            <a:off x="526212" y="1043797"/>
            <a:ext cx="9989389" cy="2031325"/>
          </a:xfrm>
          <a:prstGeom prst="rect">
            <a:avLst/>
          </a:prstGeom>
          <a:noFill/>
        </p:spPr>
        <p:txBody>
          <a:bodyPr wrap="square" rtlCol="0">
            <a:spAutoFit/>
          </a:bodyPr>
          <a:lstStyle/>
          <a:p>
            <a:r>
              <a:rPr lang="en-US" dirty="0"/>
              <a:t>CAC is looking for assistance conducting heuristic on a Clinical Reminder Dialog Template.  Template inside the EMR to populate the note.  Pre-populates with known info. </a:t>
            </a:r>
          </a:p>
          <a:p>
            <a:pPr marL="342900" indent="-342900">
              <a:buFont typeface="+mj-lt"/>
              <a:buAutoNum type="arabicPeriod"/>
            </a:pPr>
            <a:r>
              <a:rPr lang="en-US" dirty="0"/>
              <a:t>Part of the person’s workflow-starting a new piece of work.</a:t>
            </a:r>
          </a:p>
          <a:p>
            <a:pPr marL="800100" lvl="1" indent="-342900">
              <a:buFont typeface="Arial" panose="020B0604020202020204" pitchFamily="34" charset="0"/>
              <a:buChar char="•"/>
            </a:pPr>
            <a:r>
              <a:rPr lang="en-US" dirty="0"/>
              <a:t>Locate appropriate playbook</a:t>
            </a:r>
          </a:p>
          <a:p>
            <a:pPr marL="342900" indent="-342900">
              <a:buFont typeface="+mj-lt"/>
              <a:buAutoNum type="arabicPeriod"/>
            </a:pPr>
            <a:r>
              <a:rPr lang="en-US" dirty="0"/>
              <a:t>Does not know what heuristic is.</a:t>
            </a:r>
          </a:p>
          <a:p>
            <a:pPr marL="342900" indent="-342900">
              <a:buFont typeface="+mj-lt"/>
              <a:buAutoNum type="arabicPeriod"/>
            </a:pPr>
            <a:r>
              <a:rPr lang="en-US" dirty="0"/>
              <a:t>Knows what it is, specifically looking for guidance. </a:t>
            </a:r>
          </a:p>
          <a:p>
            <a:endParaRPr lang="en-US" dirty="0"/>
          </a:p>
        </p:txBody>
      </p:sp>
      <p:sp>
        <p:nvSpPr>
          <p:cNvPr id="7" name="TextBox 6">
            <a:extLst>
              <a:ext uri="{FF2B5EF4-FFF2-40B4-BE49-F238E27FC236}">
                <a16:creationId xmlns:a16="http://schemas.microsoft.com/office/drawing/2014/main" id="{C55087D2-DDAC-44DC-BB28-DFB5AEE4B2F3}"/>
              </a:ext>
            </a:extLst>
          </p:cNvPr>
          <p:cNvSpPr txBox="1"/>
          <p:nvPr/>
        </p:nvSpPr>
        <p:spPr>
          <a:xfrm>
            <a:off x="905774" y="405442"/>
            <a:ext cx="9627079" cy="369332"/>
          </a:xfrm>
          <a:prstGeom prst="rect">
            <a:avLst/>
          </a:prstGeom>
          <a:noFill/>
        </p:spPr>
        <p:txBody>
          <a:bodyPr wrap="square" rtlCol="0">
            <a:spAutoFit/>
          </a:bodyPr>
          <a:lstStyle/>
          <a:p>
            <a:r>
              <a:rPr lang="en-US" dirty="0"/>
              <a:t>CAC Work Request Scenario </a:t>
            </a:r>
          </a:p>
        </p:txBody>
      </p:sp>
      <p:sp>
        <p:nvSpPr>
          <p:cNvPr id="8" name="TextBox 7">
            <a:extLst>
              <a:ext uri="{FF2B5EF4-FFF2-40B4-BE49-F238E27FC236}">
                <a16:creationId xmlns:a16="http://schemas.microsoft.com/office/drawing/2014/main" id="{DC37157C-A424-4E91-8C14-DAB88DA82C17}"/>
              </a:ext>
            </a:extLst>
          </p:cNvPr>
          <p:cNvSpPr txBox="1"/>
          <p:nvPr/>
        </p:nvSpPr>
        <p:spPr>
          <a:xfrm>
            <a:off x="526212" y="4108298"/>
            <a:ext cx="5135593" cy="1323439"/>
          </a:xfrm>
          <a:prstGeom prst="rect">
            <a:avLst/>
          </a:prstGeom>
          <a:noFill/>
        </p:spPr>
        <p:txBody>
          <a:bodyPr wrap="square" rtlCol="0">
            <a:spAutoFit/>
          </a:bodyPr>
          <a:lstStyle/>
          <a:p>
            <a:r>
              <a:rPr lang="en-US" sz="1000" u="sng" dirty="0"/>
              <a:t>Work Request</a:t>
            </a:r>
          </a:p>
          <a:p>
            <a:r>
              <a:rPr lang="en-US" sz="1000" dirty="0"/>
              <a:t>Psychotherapy wants CAC to build CRDT to help make all the providers work consistently across VHA. </a:t>
            </a:r>
          </a:p>
          <a:p>
            <a:r>
              <a:rPr lang="en-US" sz="1000" dirty="0"/>
              <a:t>SME already have requirements.  Sometimes the CAC will get it already built and with a heuristic completed. </a:t>
            </a:r>
          </a:p>
          <a:p>
            <a:r>
              <a:rPr lang="en-US" sz="1000" dirty="0"/>
              <a:t>May receive an email that says- build a CRDT with these 3 fields. And save the inputs as health factors.  Coded structured data not free text. CRDT must be used since only one to save coded data.  Make sure it has good usability (could be in the request, or a mgmt. directive)</a:t>
            </a:r>
          </a:p>
        </p:txBody>
      </p:sp>
      <p:sp>
        <p:nvSpPr>
          <p:cNvPr id="2" name="TextBox 1">
            <a:extLst>
              <a:ext uri="{FF2B5EF4-FFF2-40B4-BE49-F238E27FC236}">
                <a16:creationId xmlns:a16="http://schemas.microsoft.com/office/drawing/2014/main" id="{DDAA3EDB-F58E-42BC-B3DC-C71AB08565CF}"/>
              </a:ext>
            </a:extLst>
          </p:cNvPr>
          <p:cNvSpPr txBox="1"/>
          <p:nvPr/>
        </p:nvSpPr>
        <p:spPr>
          <a:xfrm>
            <a:off x="621102" y="2984740"/>
            <a:ext cx="5040703" cy="369332"/>
          </a:xfrm>
          <a:prstGeom prst="rect">
            <a:avLst/>
          </a:prstGeom>
          <a:noFill/>
        </p:spPr>
        <p:txBody>
          <a:bodyPr wrap="square" rtlCol="0">
            <a:spAutoFit/>
          </a:bodyPr>
          <a:lstStyle/>
          <a:p>
            <a:r>
              <a:rPr lang="en-US" dirty="0">
                <a:solidFill>
                  <a:srgbClr val="7030A0"/>
                </a:solidFill>
              </a:rPr>
              <a:t>Purple font used for success measures. </a:t>
            </a:r>
          </a:p>
        </p:txBody>
      </p:sp>
    </p:spTree>
    <p:extLst>
      <p:ext uri="{BB962C8B-B14F-4D97-AF65-F5344CB8AC3E}">
        <p14:creationId xmlns:p14="http://schemas.microsoft.com/office/powerpoint/2010/main" val="1299383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793149-F9E7-4422-AAC5-8392485B2234}"/>
              </a:ext>
            </a:extLst>
          </p:cNvPr>
          <p:cNvSpPr txBox="1"/>
          <p:nvPr/>
        </p:nvSpPr>
        <p:spPr>
          <a:xfrm>
            <a:off x="1147483" y="143435"/>
            <a:ext cx="5298141"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How May We Serve You (on the home page, possibly also on the main nav)</a:t>
            </a:r>
          </a:p>
          <a:p>
            <a:r>
              <a:rPr lang="en-US" dirty="0">
                <a:cs typeface="Calibri"/>
              </a:rPr>
              <a:t>List of tasks here</a:t>
            </a:r>
          </a:p>
          <a:p>
            <a:endParaRPr lang="en-US" dirty="0">
              <a:solidFill>
                <a:srgbClr val="000000"/>
              </a:solidFill>
              <a:cs typeface="Calibri"/>
            </a:endParaRPr>
          </a:p>
          <a:p>
            <a:endParaRPr lang="en-US" dirty="0">
              <a:solidFill>
                <a:srgbClr val="000000"/>
              </a:solidFill>
              <a:cs typeface="Calibri"/>
            </a:endParaRPr>
          </a:p>
          <a:p>
            <a:endParaRPr lang="en-US" dirty="0">
              <a:solidFill>
                <a:srgbClr val="000000"/>
              </a:solidFill>
              <a:cs typeface="Calibri"/>
            </a:endParaRPr>
          </a:p>
          <a:p>
            <a:r>
              <a:rPr lang="en-US" u="sng" dirty="0">
                <a:solidFill>
                  <a:schemeClr val="accent1"/>
                </a:solidFill>
                <a:cs typeface="Calibri"/>
              </a:rPr>
              <a:t>Ensure usability on a project in process.</a:t>
            </a:r>
            <a:r>
              <a:rPr lang="en-US" dirty="0">
                <a:cs typeface="Calibri"/>
              </a:rPr>
              <a:t>  </a:t>
            </a:r>
          </a:p>
        </p:txBody>
      </p:sp>
      <p:cxnSp>
        <p:nvCxnSpPr>
          <p:cNvPr id="3" name="Straight Arrow Connector 2">
            <a:extLst>
              <a:ext uri="{FF2B5EF4-FFF2-40B4-BE49-F238E27FC236}">
                <a16:creationId xmlns:a16="http://schemas.microsoft.com/office/drawing/2014/main" id="{E1310D87-D2DA-48C8-A513-E88890DC4BE7}"/>
              </a:ext>
            </a:extLst>
          </p:cNvPr>
          <p:cNvCxnSpPr/>
          <p:nvPr/>
        </p:nvCxnSpPr>
        <p:spPr>
          <a:xfrm>
            <a:off x="2742640" y="4217333"/>
            <a:ext cx="0" cy="2689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40AFC720-2181-4221-8565-61AD32B12C2F}"/>
              </a:ext>
            </a:extLst>
          </p:cNvPr>
          <p:cNvSpPr/>
          <p:nvPr/>
        </p:nvSpPr>
        <p:spPr>
          <a:xfrm>
            <a:off x="1210235" y="4486835"/>
            <a:ext cx="3756211" cy="12819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C8596669-24CD-4AFD-857F-2C15C85C8E35}"/>
              </a:ext>
            </a:extLst>
          </p:cNvPr>
          <p:cNvSpPr txBox="1"/>
          <p:nvPr/>
        </p:nvSpPr>
        <p:spPr>
          <a:xfrm>
            <a:off x="1326216" y="4490756"/>
            <a:ext cx="3585882"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Land on a filter for all the content on the site that is project related. Pre checked filters to support the task selected from home page. </a:t>
            </a:r>
          </a:p>
        </p:txBody>
      </p:sp>
      <p:sp>
        <p:nvSpPr>
          <p:cNvPr id="6" name="TextBox 5">
            <a:extLst>
              <a:ext uri="{FF2B5EF4-FFF2-40B4-BE49-F238E27FC236}">
                <a16:creationId xmlns:a16="http://schemas.microsoft.com/office/drawing/2014/main" id="{986202AC-09E9-4CE6-8E30-D2DC6F6B904A}"/>
              </a:ext>
            </a:extLst>
          </p:cNvPr>
          <p:cNvSpPr txBox="1"/>
          <p:nvPr/>
        </p:nvSpPr>
        <p:spPr>
          <a:xfrm>
            <a:off x="1147482" y="995083"/>
            <a:ext cx="640976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If you are a producer, explore these tasks.</a:t>
            </a:r>
          </a:p>
          <a:p>
            <a:endParaRPr lang="en-US" dirty="0">
              <a:cs typeface="Calibri"/>
            </a:endParaRPr>
          </a:p>
          <a:p>
            <a:endParaRPr lang="en-US" dirty="0">
              <a:cs typeface="Calibri"/>
            </a:endParaRPr>
          </a:p>
        </p:txBody>
      </p:sp>
    </p:spTree>
    <p:extLst>
      <p:ext uri="{BB962C8B-B14F-4D97-AF65-F5344CB8AC3E}">
        <p14:creationId xmlns:p14="http://schemas.microsoft.com/office/powerpoint/2010/main" val="160153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BA8018-20EE-4559-8D7E-A408BB5378EC}"/>
              </a:ext>
            </a:extLst>
          </p:cNvPr>
          <p:cNvSpPr txBox="1"/>
          <p:nvPr/>
        </p:nvSpPr>
        <p:spPr>
          <a:xfrm>
            <a:off x="878541" y="905435"/>
            <a:ext cx="6813176"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CHIO List on Home Page</a:t>
            </a:r>
          </a:p>
          <a:p>
            <a:r>
              <a:rPr lang="en-US" u="sng" dirty="0">
                <a:solidFill>
                  <a:schemeClr val="accent1"/>
                </a:solidFill>
                <a:cs typeface="Calibri"/>
              </a:rPr>
              <a:t>Understand the value that improving usability on your project</a:t>
            </a:r>
          </a:p>
          <a:p>
            <a:r>
              <a:rPr lang="en-US" u="sng" dirty="0">
                <a:solidFill>
                  <a:schemeClr val="accent1"/>
                </a:solidFill>
                <a:cs typeface="Calibri"/>
              </a:rPr>
              <a:t>Case study 1</a:t>
            </a:r>
          </a:p>
          <a:p>
            <a:r>
              <a:rPr lang="en-US" u="sng" dirty="0">
                <a:solidFill>
                  <a:schemeClr val="accent1"/>
                </a:solidFill>
                <a:cs typeface="Calibri"/>
              </a:rPr>
              <a:t>Case study 2</a:t>
            </a:r>
          </a:p>
        </p:txBody>
      </p:sp>
    </p:spTree>
    <p:extLst>
      <p:ext uri="{BB962C8B-B14F-4D97-AF65-F5344CB8AC3E}">
        <p14:creationId xmlns:p14="http://schemas.microsoft.com/office/powerpoint/2010/main" val="2576365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55087D2-DDAC-44DC-BB28-DFB5AEE4B2F3}"/>
              </a:ext>
            </a:extLst>
          </p:cNvPr>
          <p:cNvSpPr txBox="1"/>
          <p:nvPr/>
        </p:nvSpPr>
        <p:spPr>
          <a:xfrm>
            <a:off x="905774" y="405442"/>
            <a:ext cx="9627079" cy="369332"/>
          </a:xfrm>
          <a:prstGeom prst="rect">
            <a:avLst/>
          </a:prstGeom>
          <a:noFill/>
        </p:spPr>
        <p:txBody>
          <a:bodyPr wrap="square" rtlCol="0">
            <a:spAutoFit/>
          </a:bodyPr>
          <a:lstStyle/>
          <a:p>
            <a:r>
              <a:rPr lang="en-US" dirty="0"/>
              <a:t>CAC Work Request Scenario </a:t>
            </a:r>
          </a:p>
        </p:txBody>
      </p:sp>
      <p:sp>
        <p:nvSpPr>
          <p:cNvPr id="8" name="TextBox 7">
            <a:extLst>
              <a:ext uri="{FF2B5EF4-FFF2-40B4-BE49-F238E27FC236}">
                <a16:creationId xmlns:a16="http://schemas.microsoft.com/office/drawing/2014/main" id="{DC37157C-A424-4E91-8C14-DAB88DA82C17}"/>
              </a:ext>
            </a:extLst>
          </p:cNvPr>
          <p:cNvSpPr txBox="1"/>
          <p:nvPr/>
        </p:nvSpPr>
        <p:spPr>
          <a:xfrm>
            <a:off x="3761119" y="405442"/>
            <a:ext cx="7979432" cy="1107996"/>
          </a:xfrm>
          <a:prstGeom prst="rect">
            <a:avLst/>
          </a:prstGeom>
          <a:noFill/>
        </p:spPr>
        <p:txBody>
          <a:bodyPr wrap="square" rtlCol="0">
            <a:spAutoFit/>
          </a:bodyPr>
          <a:lstStyle/>
          <a:p>
            <a:r>
              <a:rPr lang="en-US" sz="1100" u="sng" dirty="0"/>
              <a:t>Work Request</a:t>
            </a:r>
          </a:p>
          <a:p>
            <a:r>
              <a:rPr lang="en-US" sz="1100" dirty="0"/>
              <a:t>Psychotherapy wants CAC to build CRDT to help make all the providers work consistently across VHA. </a:t>
            </a:r>
          </a:p>
          <a:p>
            <a:r>
              <a:rPr lang="en-US" sz="1100" dirty="0"/>
              <a:t>SME already have requirements.  Sometimes the CAC will get it already built and with a heuristic completed. </a:t>
            </a:r>
          </a:p>
          <a:p>
            <a:r>
              <a:rPr lang="en-US" sz="1100" dirty="0"/>
              <a:t>May receive an email that says- build a CRDT with these 3 fields. And save the inputs as health factors.  Coded structured data not free text. CRDT must be used since only one to save coded data.  Make sure it has good usability (could be in the request, or a mgmt. directive)</a:t>
            </a:r>
          </a:p>
        </p:txBody>
      </p:sp>
      <p:graphicFrame>
        <p:nvGraphicFramePr>
          <p:cNvPr id="2" name="Table 2">
            <a:extLst>
              <a:ext uri="{FF2B5EF4-FFF2-40B4-BE49-F238E27FC236}">
                <a16:creationId xmlns:a16="http://schemas.microsoft.com/office/drawing/2014/main" id="{6D30D98B-42AD-4E33-A0FF-4B1BE80B3B0B}"/>
              </a:ext>
            </a:extLst>
          </p:cNvPr>
          <p:cNvGraphicFramePr>
            <a:graphicFrameLocks noGrp="1"/>
          </p:cNvGraphicFramePr>
          <p:nvPr>
            <p:extLst>
              <p:ext uri="{D42A27DB-BD31-4B8C-83A1-F6EECF244321}">
                <p14:modId xmlns:p14="http://schemas.microsoft.com/office/powerpoint/2010/main" val="1945038107"/>
              </p:ext>
            </p:extLst>
          </p:nvPr>
        </p:nvGraphicFramePr>
        <p:xfrm>
          <a:off x="526212" y="2108296"/>
          <a:ext cx="8128000" cy="42062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294045921"/>
                    </a:ext>
                  </a:extLst>
                </a:gridCol>
                <a:gridCol w="4064000">
                  <a:extLst>
                    <a:ext uri="{9D8B030D-6E8A-4147-A177-3AD203B41FA5}">
                      <a16:colId xmlns:a16="http://schemas.microsoft.com/office/drawing/2014/main" val="1200145588"/>
                    </a:ext>
                  </a:extLst>
                </a:gridCol>
              </a:tblGrid>
              <a:tr h="370840">
                <a:tc>
                  <a:txBody>
                    <a:bodyPr/>
                    <a:lstStyle/>
                    <a:p>
                      <a:r>
                        <a:rPr lang="en-US" dirty="0"/>
                        <a:t>Possible Entry Points for CAC User</a:t>
                      </a:r>
                    </a:p>
                  </a:txBody>
                  <a:tcPr/>
                </a:tc>
                <a:tc>
                  <a:txBody>
                    <a:bodyPr/>
                    <a:lstStyle/>
                    <a:p>
                      <a:r>
                        <a:rPr lang="en-US" dirty="0"/>
                        <a:t>How do we guide them to the info that they need</a:t>
                      </a:r>
                    </a:p>
                  </a:txBody>
                  <a:tcPr/>
                </a:tc>
                <a:extLst>
                  <a:ext uri="{0D108BD9-81ED-4DB2-BD59-A6C34878D82A}">
                    <a16:rowId xmlns:a16="http://schemas.microsoft.com/office/drawing/2014/main" val="722741973"/>
                  </a:ext>
                </a:extLst>
              </a:tr>
              <a:tr h="370840">
                <a:tc>
                  <a:txBody>
                    <a:bodyPr/>
                    <a:lstStyle/>
                    <a:p>
                      <a:pPr marL="0" indent="0">
                        <a:buFont typeface="+mj-lt"/>
                        <a:buNone/>
                      </a:pPr>
                      <a:r>
                        <a:rPr lang="en-US" dirty="0"/>
                        <a:t>Part of the person’s workflow-starting a new piece of work.</a:t>
                      </a:r>
                    </a:p>
                    <a:p>
                      <a:pPr marL="800100" lvl="1" indent="-342900">
                        <a:buFont typeface="Arial" panose="020B0604020202020204" pitchFamily="34" charset="0"/>
                        <a:buChar char="•"/>
                      </a:pPr>
                      <a:r>
                        <a:rPr lang="en-US" dirty="0"/>
                        <a:t>Locate appropriate playbook</a:t>
                      </a:r>
                      <a:r>
                        <a:rPr lang="en-US" dirty="0">
                          <a:solidFill>
                            <a:srgbClr val="FF0000"/>
                          </a:solidFill>
                        </a:rPr>
                        <a:t>, or toolkit, or method, or technique</a:t>
                      </a:r>
                    </a:p>
                    <a:p>
                      <a:endParaRPr lang="en-US" dirty="0"/>
                    </a:p>
                  </a:txBody>
                  <a:tcPr/>
                </a:tc>
                <a:tc>
                  <a:txBody>
                    <a:bodyPr/>
                    <a:lstStyle/>
                    <a:p>
                      <a:r>
                        <a:rPr lang="en-US" dirty="0"/>
                        <a:t>Wizard</a:t>
                      </a:r>
                    </a:p>
                    <a:p>
                      <a:r>
                        <a:rPr lang="en-US" dirty="0"/>
                        <a:t>Faceted Search</a:t>
                      </a:r>
                    </a:p>
                  </a:txBody>
                  <a:tcPr/>
                </a:tc>
                <a:extLst>
                  <a:ext uri="{0D108BD9-81ED-4DB2-BD59-A6C34878D82A}">
                    <a16:rowId xmlns:a16="http://schemas.microsoft.com/office/drawing/2014/main" val="120047159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Does not know what heuristic is.</a:t>
                      </a:r>
                    </a:p>
                    <a:p>
                      <a:endParaRPr lang="en-US" dirty="0"/>
                    </a:p>
                  </a:txBody>
                  <a:tcPr/>
                </a:tc>
                <a:tc>
                  <a:txBody>
                    <a:bodyPr/>
                    <a:lstStyle/>
                    <a:p>
                      <a:r>
                        <a:rPr lang="en-US" dirty="0"/>
                        <a:t>Site search – results should indicate if part of a playbook, if a page, if a video, if another kind of resource such as worksheet or checklist, </a:t>
                      </a:r>
                    </a:p>
                  </a:txBody>
                  <a:tcPr/>
                </a:tc>
                <a:extLst>
                  <a:ext uri="{0D108BD9-81ED-4DB2-BD59-A6C34878D82A}">
                    <a16:rowId xmlns:a16="http://schemas.microsoft.com/office/drawing/2014/main" val="415903998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Knows what it is, specifically looking for guidance. </a:t>
                      </a:r>
                    </a:p>
                    <a:p>
                      <a:endParaRPr lang="en-US" dirty="0"/>
                    </a:p>
                  </a:txBody>
                  <a:tcPr/>
                </a:tc>
                <a:tc>
                  <a:txBody>
                    <a:bodyPr/>
                    <a:lstStyle/>
                    <a:p>
                      <a:r>
                        <a:rPr lang="en-US" dirty="0"/>
                        <a:t>Playbook Search</a:t>
                      </a:r>
                    </a:p>
                    <a:p>
                      <a:r>
                        <a:rPr lang="en-US" dirty="0"/>
                        <a:t>Browse site navigation (Methods &gt; Methods list &gt; Heuristic</a:t>
                      </a:r>
                    </a:p>
                  </a:txBody>
                  <a:tcPr/>
                </a:tc>
                <a:extLst>
                  <a:ext uri="{0D108BD9-81ED-4DB2-BD59-A6C34878D82A}">
                    <a16:rowId xmlns:a16="http://schemas.microsoft.com/office/drawing/2014/main" val="119830060"/>
                  </a:ext>
                </a:extLst>
              </a:tr>
            </a:tbl>
          </a:graphicData>
        </a:graphic>
      </p:graphicFrame>
      <p:sp>
        <p:nvSpPr>
          <p:cNvPr id="3" name="TextBox 2">
            <a:extLst>
              <a:ext uri="{FF2B5EF4-FFF2-40B4-BE49-F238E27FC236}">
                <a16:creationId xmlns:a16="http://schemas.microsoft.com/office/drawing/2014/main" id="{C916A643-CD77-4B97-8FE9-67CDAF594596}"/>
              </a:ext>
            </a:extLst>
          </p:cNvPr>
          <p:cNvSpPr txBox="1"/>
          <p:nvPr/>
        </p:nvSpPr>
        <p:spPr>
          <a:xfrm>
            <a:off x="9083615" y="1811547"/>
            <a:ext cx="2303253" cy="923330"/>
          </a:xfrm>
          <a:prstGeom prst="rect">
            <a:avLst/>
          </a:prstGeom>
          <a:noFill/>
        </p:spPr>
        <p:txBody>
          <a:bodyPr wrap="square" rtlCol="0">
            <a:spAutoFit/>
          </a:bodyPr>
          <a:lstStyle/>
          <a:p>
            <a:r>
              <a:rPr lang="en-US" dirty="0">
                <a:solidFill>
                  <a:srgbClr val="7030A0"/>
                </a:solidFill>
              </a:rPr>
              <a:t>Success for overall site would be low bounce rate. </a:t>
            </a:r>
          </a:p>
        </p:txBody>
      </p:sp>
    </p:spTree>
    <p:extLst>
      <p:ext uri="{BB962C8B-B14F-4D97-AF65-F5344CB8AC3E}">
        <p14:creationId xmlns:p14="http://schemas.microsoft.com/office/powerpoint/2010/main" val="1194980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210C105-57FB-43B8-B736-B3D9CBE15897}"/>
              </a:ext>
            </a:extLst>
          </p:cNvPr>
          <p:cNvSpPr/>
          <p:nvPr/>
        </p:nvSpPr>
        <p:spPr>
          <a:xfrm>
            <a:off x="300170" y="1958196"/>
            <a:ext cx="3485071" cy="7763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247AC62E-2B4F-4957-B7EB-6777275EA621}"/>
              </a:ext>
            </a:extLst>
          </p:cNvPr>
          <p:cNvSpPr/>
          <p:nvPr/>
        </p:nvSpPr>
        <p:spPr>
          <a:xfrm>
            <a:off x="106392" y="95216"/>
            <a:ext cx="6096000" cy="646331"/>
          </a:xfrm>
          <a:prstGeom prst="rect">
            <a:avLst/>
          </a:prstGeom>
        </p:spPr>
        <p:txBody>
          <a:bodyPr>
            <a:spAutoFit/>
          </a:bodyPr>
          <a:lstStyle/>
          <a:p>
            <a:r>
              <a:rPr lang="en-US" dirty="0"/>
              <a:t>Part of the person’s workflow-starting a new piece of work.</a:t>
            </a:r>
          </a:p>
          <a:p>
            <a:r>
              <a:rPr lang="en-US" dirty="0"/>
              <a:t>Locate appropriate playbook via wizard</a:t>
            </a:r>
          </a:p>
        </p:txBody>
      </p:sp>
      <p:sp>
        <p:nvSpPr>
          <p:cNvPr id="4" name="TextBox 3">
            <a:extLst>
              <a:ext uri="{FF2B5EF4-FFF2-40B4-BE49-F238E27FC236}">
                <a16:creationId xmlns:a16="http://schemas.microsoft.com/office/drawing/2014/main" id="{12241CF3-C103-4522-BEEC-23CF26B66B19}"/>
              </a:ext>
            </a:extLst>
          </p:cNvPr>
          <p:cNvSpPr txBox="1"/>
          <p:nvPr/>
        </p:nvSpPr>
        <p:spPr>
          <a:xfrm>
            <a:off x="6409427" y="12680"/>
            <a:ext cx="5135593" cy="1323439"/>
          </a:xfrm>
          <a:prstGeom prst="rect">
            <a:avLst/>
          </a:prstGeom>
          <a:noFill/>
        </p:spPr>
        <p:txBody>
          <a:bodyPr wrap="square" rtlCol="0">
            <a:spAutoFit/>
          </a:bodyPr>
          <a:lstStyle/>
          <a:p>
            <a:r>
              <a:rPr lang="en-US" sz="1000" u="sng" dirty="0"/>
              <a:t>Work Request</a:t>
            </a:r>
          </a:p>
          <a:p>
            <a:r>
              <a:rPr lang="en-US" sz="1000" dirty="0"/>
              <a:t>Psychotherapy wants CAC to build CRDT to help make all the providers work consistently across VHA. </a:t>
            </a:r>
          </a:p>
          <a:p>
            <a:r>
              <a:rPr lang="en-US" sz="1000" dirty="0"/>
              <a:t>SME already have requirements.  Sometimes the CAC will get it already built and with a heuristic completed. </a:t>
            </a:r>
          </a:p>
          <a:p>
            <a:r>
              <a:rPr lang="en-US" sz="1000" dirty="0"/>
              <a:t>May receive an email that says- build a CRDT with these 3 fields. And save the inputs as health factors.  Coded structured data not free text. CRDT must be used since only one to save coded data.  Make sure it has good usability (could be in the request, or a mgmt. directive)</a:t>
            </a:r>
          </a:p>
        </p:txBody>
      </p:sp>
      <p:sp>
        <p:nvSpPr>
          <p:cNvPr id="6" name="TextBox 5">
            <a:extLst>
              <a:ext uri="{FF2B5EF4-FFF2-40B4-BE49-F238E27FC236}">
                <a16:creationId xmlns:a16="http://schemas.microsoft.com/office/drawing/2014/main" id="{201926F3-E6A5-4C92-89E7-EE49A5188981}"/>
              </a:ext>
            </a:extLst>
          </p:cNvPr>
          <p:cNvSpPr txBox="1"/>
          <p:nvPr/>
        </p:nvSpPr>
        <p:spPr>
          <a:xfrm>
            <a:off x="446818" y="1311865"/>
            <a:ext cx="3191774" cy="646331"/>
          </a:xfrm>
          <a:prstGeom prst="rect">
            <a:avLst/>
          </a:prstGeom>
          <a:noFill/>
        </p:spPr>
        <p:txBody>
          <a:bodyPr wrap="square" rtlCol="0">
            <a:spAutoFit/>
          </a:bodyPr>
          <a:lstStyle/>
          <a:p>
            <a:r>
              <a:rPr lang="en-US" dirty="0"/>
              <a:t>Home page link to playbook selection wizard. </a:t>
            </a:r>
          </a:p>
        </p:txBody>
      </p:sp>
      <p:sp>
        <p:nvSpPr>
          <p:cNvPr id="7" name="Rectangle 6">
            <a:extLst>
              <a:ext uri="{FF2B5EF4-FFF2-40B4-BE49-F238E27FC236}">
                <a16:creationId xmlns:a16="http://schemas.microsoft.com/office/drawing/2014/main" id="{2D8BBA2C-7143-45A1-BAD7-3128BCE22157}"/>
              </a:ext>
            </a:extLst>
          </p:cNvPr>
          <p:cNvSpPr/>
          <p:nvPr/>
        </p:nvSpPr>
        <p:spPr>
          <a:xfrm>
            <a:off x="379562" y="2087592"/>
            <a:ext cx="3259030" cy="516935"/>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I am a CAC or CHIO</a:t>
            </a:r>
          </a:p>
        </p:txBody>
      </p:sp>
      <p:cxnSp>
        <p:nvCxnSpPr>
          <p:cNvPr id="9" name="Straight Arrow Connector 8">
            <a:extLst>
              <a:ext uri="{FF2B5EF4-FFF2-40B4-BE49-F238E27FC236}">
                <a16:creationId xmlns:a16="http://schemas.microsoft.com/office/drawing/2014/main" id="{C33657DA-BA48-4208-A14B-AF34A36AEEB5}"/>
              </a:ext>
            </a:extLst>
          </p:cNvPr>
          <p:cNvCxnSpPr/>
          <p:nvPr/>
        </p:nvCxnSpPr>
        <p:spPr>
          <a:xfrm>
            <a:off x="3890513" y="2346059"/>
            <a:ext cx="86264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26A1EF2D-CF4A-4C51-B08B-233487438693}"/>
              </a:ext>
            </a:extLst>
          </p:cNvPr>
          <p:cNvSpPr/>
          <p:nvPr/>
        </p:nvSpPr>
        <p:spPr>
          <a:xfrm>
            <a:off x="4856672" y="1958196"/>
            <a:ext cx="1802920" cy="84538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Are you starting a new work request. </a:t>
            </a:r>
          </a:p>
        </p:txBody>
      </p:sp>
      <p:sp>
        <p:nvSpPr>
          <p:cNvPr id="11" name="Rectangle 10">
            <a:extLst>
              <a:ext uri="{FF2B5EF4-FFF2-40B4-BE49-F238E27FC236}">
                <a16:creationId xmlns:a16="http://schemas.microsoft.com/office/drawing/2014/main" id="{EFCE55AE-DE3D-454D-9D42-761ED0998734}"/>
              </a:ext>
            </a:extLst>
          </p:cNvPr>
          <p:cNvSpPr/>
          <p:nvPr/>
        </p:nvSpPr>
        <p:spPr>
          <a:xfrm>
            <a:off x="4856672" y="3102633"/>
            <a:ext cx="1802920" cy="84538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Are you currently working on a work request?</a:t>
            </a:r>
          </a:p>
        </p:txBody>
      </p:sp>
      <p:sp>
        <p:nvSpPr>
          <p:cNvPr id="12" name="TextBox 11">
            <a:extLst>
              <a:ext uri="{FF2B5EF4-FFF2-40B4-BE49-F238E27FC236}">
                <a16:creationId xmlns:a16="http://schemas.microsoft.com/office/drawing/2014/main" id="{780413C1-36B0-4FD8-AF0A-D2EBBB5C9068}"/>
              </a:ext>
            </a:extLst>
          </p:cNvPr>
          <p:cNvSpPr txBox="1"/>
          <p:nvPr/>
        </p:nvSpPr>
        <p:spPr>
          <a:xfrm>
            <a:off x="4054415" y="2087592"/>
            <a:ext cx="595223" cy="369332"/>
          </a:xfrm>
          <a:prstGeom prst="rect">
            <a:avLst/>
          </a:prstGeom>
          <a:noFill/>
        </p:spPr>
        <p:txBody>
          <a:bodyPr wrap="square" rtlCol="0">
            <a:spAutoFit/>
          </a:bodyPr>
          <a:lstStyle/>
          <a:p>
            <a:r>
              <a:rPr lang="en-US" dirty="0"/>
              <a:t>CAC</a:t>
            </a:r>
          </a:p>
        </p:txBody>
      </p:sp>
      <p:sp>
        <p:nvSpPr>
          <p:cNvPr id="14" name="Speech Bubble: Rectangle with Corners Rounded 13">
            <a:extLst>
              <a:ext uri="{FF2B5EF4-FFF2-40B4-BE49-F238E27FC236}">
                <a16:creationId xmlns:a16="http://schemas.microsoft.com/office/drawing/2014/main" id="{00B3E1FF-D54F-44A6-B690-F37F09A4B57A}"/>
              </a:ext>
            </a:extLst>
          </p:cNvPr>
          <p:cNvSpPr/>
          <p:nvPr/>
        </p:nvSpPr>
        <p:spPr>
          <a:xfrm>
            <a:off x="7013275" y="2147977"/>
            <a:ext cx="717748" cy="308947"/>
          </a:xfrm>
          <a:prstGeom prst="wedgeRoundRectCallout">
            <a:avLst>
              <a:gd name="adj1" fmla="val -97753"/>
              <a:gd name="adj2" fmla="val 1224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Plan</a:t>
            </a:r>
          </a:p>
        </p:txBody>
      </p:sp>
      <p:sp>
        <p:nvSpPr>
          <p:cNvPr id="15" name="Speech Bubble: Rectangle with Corners Rounded 14">
            <a:extLst>
              <a:ext uri="{FF2B5EF4-FFF2-40B4-BE49-F238E27FC236}">
                <a16:creationId xmlns:a16="http://schemas.microsoft.com/office/drawing/2014/main" id="{4919199C-4469-4588-B0C5-97D1F2C6998C}"/>
              </a:ext>
            </a:extLst>
          </p:cNvPr>
          <p:cNvSpPr/>
          <p:nvPr/>
        </p:nvSpPr>
        <p:spPr>
          <a:xfrm>
            <a:off x="7013275" y="3274526"/>
            <a:ext cx="1190446" cy="521097"/>
          </a:xfrm>
          <a:prstGeom prst="wedgeRoundRectCallout">
            <a:avLst>
              <a:gd name="adj1" fmla="val -97753"/>
              <a:gd name="adj2" fmla="val 1224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Understand</a:t>
            </a:r>
          </a:p>
        </p:txBody>
      </p:sp>
      <p:sp>
        <p:nvSpPr>
          <p:cNvPr id="16" name="Rectangle 15">
            <a:extLst>
              <a:ext uri="{FF2B5EF4-FFF2-40B4-BE49-F238E27FC236}">
                <a16:creationId xmlns:a16="http://schemas.microsoft.com/office/drawing/2014/main" id="{37281DC1-9A34-4FED-9255-A2C40D9D93E2}"/>
              </a:ext>
            </a:extLst>
          </p:cNvPr>
          <p:cNvSpPr/>
          <p:nvPr/>
        </p:nvSpPr>
        <p:spPr>
          <a:xfrm>
            <a:off x="8683925" y="1958196"/>
            <a:ext cx="1802920" cy="84538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Other questions:</a:t>
            </a:r>
          </a:p>
          <a:p>
            <a:pPr algn="ctr"/>
            <a:r>
              <a:rPr lang="en-US" sz="1100" dirty="0"/>
              <a:t>To find the right playbook, what are the ways that the CAC categorize own work. </a:t>
            </a:r>
          </a:p>
        </p:txBody>
      </p:sp>
      <p:sp>
        <p:nvSpPr>
          <p:cNvPr id="17" name="Rectangle 16">
            <a:extLst>
              <a:ext uri="{FF2B5EF4-FFF2-40B4-BE49-F238E27FC236}">
                <a16:creationId xmlns:a16="http://schemas.microsoft.com/office/drawing/2014/main" id="{E8E862CC-3C34-4C98-BC79-44908D4F02C8}"/>
              </a:ext>
            </a:extLst>
          </p:cNvPr>
          <p:cNvSpPr/>
          <p:nvPr/>
        </p:nvSpPr>
        <p:spPr>
          <a:xfrm>
            <a:off x="9048233" y="3002967"/>
            <a:ext cx="1199949" cy="84538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100" dirty="0"/>
              <a:t>I am at this point in my work process. </a:t>
            </a:r>
          </a:p>
        </p:txBody>
      </p:sp>
      <p:cxnSp>
        <p:nvCxnSpPr>
          <p:cNvPr id="19" name="Straight Arrow Connector 18">
            <a:extLst>
              <a:ext uri="{FF2B5EF4-FFF2-40B4-BE49-F238E27FC236}">
                <a16:creationId xmlns:a16="http://schemas.microsoft.com/office/drawing/2014/main" id="{2080060B-1EF8-46AB-B132-4047674398F6}"/>
              </a:ext>
            </a:extLst>
          </p:cNvPr>
          <p:cNvCxnSpPr/>
          <p:nvPr/>
        </p:nvCxnSpPr>
        <p:spPr>
          <a:xfrm>
            <a:off x="6659592" y="2604527"/>
            <a:ext cx="20243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Speech Bubble: Rectangle with Corners Rounded 19">
            <a:extLst>
              <a:ext uri="{FF2B5EF4-FFF2-40B4-BE49-F238E27FC236}">
                <a16:creationId xmlns:a16="http://schemas.microsoft.com/office/drawing/2014/main" id="{9469F898-E44C-4755-BF1E-8218791F8EB1}"/>
              </a:ext>
            </a:extLst>
          </p:cNvPr>
          <p:cNvSpPr/>
          <p:nvPr/>
        </p:nvSpPr>
        <p:spPr>
          <a:xfrm>
            <a:off x="10826151" y="3010619"/>
            <a:ext cx="1121434" cy="785004"/>
          </a:xfrm>
          <a:prstGeom prst="wedgeRoundRectCallout">
            <a:avLst>
              <a:gd name="adj1" fmla="val -96987"/>
              <a:gd name="adj2" fmla="val -1112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These q will get them to a flag in the process. </a:t>
            </a:r>
          </a:p>
        </p:txBody>
      </p:sp>
      <p:sp>
        <p:nvSpPr>
          <p:cNvPr id="21" name="Rectangle 20">
            <a:extLst>
              <a:ext uri="{FF2B5EF4-FFF2-40B4-BE49-F238E27FC236}">
                <a16:creationId xmlns:a16="http://schemas.microsoft.com/office/drawing/2014/main" id="{D3DD4A7A-7A43-4356-BF8C-927E21FE4694}"/>
              </a:ext>
            </a:extLst>
          </p:cNvPr>
          <p:cNvSpPr/>
          <p:nvPr/>
        </p:nvSpPr>
        <p:spPr>
          <a:xfrm>
            <a:off x="729493" y="4440703"/>
            <a:ext cx="1634145" cy="92492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100" dirty="0"/>
              <a:t>Now at a recommended playbook:  How to build a CRDT.</a:t>
            </a:r>
          </a:p>
        </p:txBody>
      </p:sp>
      <p:sp>
        <p:nvSpPr>
          <p:cNvPr id="22" name="Rectangle 21">
            <a:extLst>
              <a:ext uri="{FF2B5EF4-FFF2-40B4-BE49-F238E27FC236}">
                <a16:creationId xmlns:a16="http://schemas.microsoft.com/office/drawing/2014/main" id="{1E7728BF-878D-4808-9E4C-91EA1BCD3ED9}"/>
              </a:ext>
            </a:extLst>
          </p:cNvPr>
          <p:cNvSpPr/>
          <p:nvPr/>
        </p:nvSpPr>
        <p:spPr>
          <a:xfrm>
            <a:off x="2717881" y="4449963"/>
            <a:ext cx="1634145" cy="92492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100" dirty="0"/>
              <a:t>Playbook will have sections for each part of the </a:t>
            </a:r>
            <a:r>
              <a:rPr lang="en-US" sz="1100" dirty="0">
                <a:solidFill>
                  <a:srgbClr val="FF0000"/>
                </a:solidFill>
              </a:rPr>
              <a:t>ISO</a:t>
            </a:r>
            <a:r>
              <a:rPr lang="en-US" sz="1100" dirty="0"/>
              <a:t> (Wave) diagram </a:t>
            </a:r>
          </a:p>
        </p:txBody>
      </p:sp>
      <p:sp>
        <p:nvSpPr>
          <p:cNvPr id="23" name="Rectangle 22">
            <a:extLst>
              <a:ext uri="{FF2B5EF4-FFF2-40B4-BE49-F238E27FC236}">
                <a16:creationId xmlns:a16="http://schemas.microsoft.com/office/drawing/2014/main" id="{033AB7A4-9EB6-47AF-B462-5896C23DAE61}"/>
              </a:ext>
            </a:extLst>
          </p:cNvPr>
          <p:cNvSpPr/>
          <p:nvPr/>
        </p:nvSpPr>
        <p:spPr>
          <a:xfrm>
            <a:off x="4809226" y="4453959"/>
            <a:ext cx="1634145" cy="92492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100" dirty="0"/>
              <a:t>Playbook will allow search and browse.  </a:t>
            </a:r>
          </a:p>
        </p:txBody>
      </p:sp>
      <p:sp>
        <p:nvSpPr>
          <p:cNvPr id="24" name="Rectangle 23">
            <a:extLst>
              <a:ext uri="{FF2B5EF4-FFF2-40B4-BE49-F238E27FC236}">
                <a16:creationId xmlns:a16="http://schemas.microsoft.com/office/drawing/2014/main" id="{85035F0D-A9DA-429A-813B-34FE6B866680}"/>
              </a:ext>
            </a:extLst>
          </p:cNvPr>
          <p:cNvSpPr/>
          <p:nvPr/>
        </p:nvSpPr>
        <p:spPr>
          <a:xfrm>
            <a:off x="6913950" y="4449963"/>
            <a:ext cx="1893620" cy="126071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100" dirty="0"/>
              <a:t>User locates Heuristic section. This will include a HTML method page, and it will include links as related materials such as videos, case studies and worksheets. </a:t>
            </a:r>
          </a:p>
        </p:txBody>
      </p:sp>
      <p:cxnSp>
        <p:nvCxnSpPr>
          <p:cNvPr id="26" name="Straight Arrow Connector 25">
            <a:extLst>
              <a:ext uri="{FF2B5EF4-FFF2-40B4-BE49-F238E27FC236}">
                <a16:creationId xmlns:a16="http://schemas.microsoft.com/office/drawing/2014/main" id="{0D18BFF9-4F88-4ECF-B7F9-930310CAB14A}"/>
              </a:ext>
            </a:extLst>
          </p:cNvPr>
          <p:cNvCxnSpPr>
            <a:stCxn id="21" idx="3"/>
            <a:endCxn id="22" idx="1"/>
          </p:cNvCxnSpPr>
          <p:nvPr/>
        </p:nvCxnSpPr>
        <p:spPr>
          <a:xfrm>
            <a:off x="2363638" y="4903167"/>
            <a:ext cx="354243" cy="9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C3820A0-B949-4EE2-A95B-9434C047D7F1}"/>
              </a:ext>
            </a:extLst>
          </p:cNvPr>
          <p:cNvCxnSpPr>
            <a:cxnSpLocks/>
            <a:stCxn id="22" idx="3"/>
            <a:endCxn id="23" idx="1"/>
          </p:cNvCxnSpPr>
          <p:nvPr/>
        </p:nvCxnSpPr>
        <p:spPr>
          <a:xfrm>
            <a:off x="4352026" y="4912427"/>
            <a:ext cx="457200" cy="39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0F0DF91-722F-4682-A76E-21390895041C}"/>
              </a:ext>
            </a:extLst>
          </p:cNvPr>
          <p:cNvCxnSpPr>
            <a:stCxn id="23" idx="3"/>
          </p:cNvCxnSpPr>
          <p:nvPr/>
        </p:nvCxnSpPr>
        <p:spPr>
          <a:xfrm flipV="1">
            <a:off x="6443371" y="4903167"/>
            <a:ext cx="457200" cy="132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BFE51418-DE0D-4595-AB42-AF9B2EF7F16E}"/>
              </a:ext>
            </a:extLst>
          </p:cNvPr>
          <p:cNvSpPr txBox="1"/>
          <p:nvPr/>
        </p:nvSpPr>
        <p:spPr>
          <a:xfrm>
            <a:off x="99203" y="676848"/>
            <a:ext cx="4710023" cy="646331"/>
          </a:xfrm>
          <a:prstGeom prst="rect">
            <a:avLst/>
          </a:prstGeom>
          <a:noFill/>
        </p:spPr>
        <p:txBody>
          <a:bodyPr wrap="square" rtlCol="0">
            <a:spAutoFit/>
          </a:bodyPr>
          <a:lstStyle/>
          <a:p>
            <a:r>
              <a:rPr lang="en-US" dirty="0"/>
              <a:t>Playbook should include a timeline, with associated estimate effort/times.</a:t>
            </a:r>
          </a:p>
        </p:txBody>
      </p:sp>
    </p:spTree>
    <p:extLst>
      <p:ext uri="{BB962C8B-B14F-4D97-AF65-F5344CB8AC3E}">
        <p14:creationId xmlns:p14="http://schemas.microsoft.com/office/powerpoint/2010/main" val="1677743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EA6E3F-843F-4CDA-8A98-6DC643A4D9EC}"/>
              </a:ext>
            </a:extLst>
          </p:cNvPr>
          <p:cNvSpPr txBox="1"/>
          <p:nvPr/>
        </p:nvSpPr>
        <p:spPr>
          <a:xfrm>
            <a:off x="836762" y="163902"/>
            <a:ext cx="3105510" cy="923330"/>
          </a:xfrm>
          <a:prstGeom prst="rect">
            <a:avLst/>
          </a:prstGeom>
          <a:noFill/>
        </p:spPr>
        <p:txBody>
          <a:bodyPr wrap="square" rtlCol="0" anchor="t">
            <a:spAutoFit/>
          </a:bodyPr>
          <a:lstStyle/>
          <a:p>
            <a:r>
              <a:rPr lang="en-US" dirty="0"/>
              <a:t>Faceted Search or filters:  Similar to the Methods &gt; Overview page on the site.</a:t>
            </a:r>
          </a:p>
        </p:txBody>
      </p:sp>
      <p:sp>
        <p:nvSpPr>
          <p:cNvPr id="4" name="TextBox 3">
            <a:extLst>
              <a:ext uri="{FF2B5EF4-FFF2-40B4-BE49-F238E27FC236}">
                <a16:creationId xmlns:a16="http://schemas.microsoft.com/office/drawing/2014/main" id="{9C0578E3-2A54-42F8-A5A4-32AB3BF122C8}"/>
              </a:ext>
            </a:extLst>
          </p:cNvPr>
          <p:cNvSpPr txBox="1"/>
          <p:nvPr/>
        </p:nvSpPr>
        <p:spPr>
          <a:xfrm>
            <a:off x="94891" y="1595887"/>
            <a:ext cx="1897811" cy="2585323"/>
          </a:xfrm>
          <a:prstGeom prst="rect">
            <a:avLst/>
          </a:prstGeom>
          <a:noFill/>
        </p:spPr>
        <p:txBody>
          <a:bodyPr wrap="square" rtlCol="0">
            <a:spAutoFit/>
          </a:bodyPr>
          <a:lstStyle/>
          <a:p>
            <a:r>
              <a:rPr lang="en-US" dirty="0"/>
              <a:t>Audience type</a:t>
            </a:r>
          </a:p>
          <a:p>
            <a:pPr marL="285750" indent="-285750">
              <a:buFont typeface="Arial" panose="020B0604020202020204" pitchFamily="34" charset="0"/>
              <a:buChar char="•"/>
            </a:pPr>
            <a:r>
              <a:rPr lang="en-US" dirty="0"/>
              <a:t>Clinical</a:t>
            </a:r>
          </a:p>
          <a:p>
            <a:pPr marL="285750" indent="-285750">
              <a:buFont typeface="Arial" panose="020B0604020202020204" pitchFamily="34" charset="0"/>
              <a:buChar char="•"/>
            </a:pPr>
            <a:r>
              <a:rPr lang="en-US" dirty="0"/>
              <a:t>Non clinical</a:t>
            </a:r>
          </a:p>
          <a:p>
            <a:pPr marL="285750" indent="-285750">
              <a:buFont typeface="Arial" panose="020B0604020202020204" pitchFamily="34" charset="0"/>
              <a:buChar char="•"/>
            </a:pPr>
            <a:endParaRPr lang="en-US" dirty="0"/>
          </a:p>
          <a:p>
            <a:r>
              <a:rPr lang="en-US" dirty="0"/>
              <a:t>Regulatory</a:t>
            </a:r>
          </a:p>
          <a:p>
            <a:r>
              <a:rPr lang="en-US" dirty="0"/>
              <a:t>Non-regulatory</a:t>
            </a:r>
          </a:p>
          <a:p>
            <a:endParaRPr lang="en-US" dirty="0"/>
          </a:p>
          <a:p>
            <a:endParaRPr lang="en-US" dirty="0"/>
          </a:p>
          <a:p>
            <a:endParaRPr lang="en-US" dirty="0"/>
          </a:p>
        </p:txBody>
      </p:sp>
      <p:pic>
        <p:nvPicPr>
          <p:cNvPr id="5" name="Picture 4">
            <a:extLst>
              <a:ext uri="{FF2B5EF4-FFF2-40B4-BE49-F238E27FC236}">
                <a16:creationId xmlns:a16="http://schemas.microsoft.com/office/drawing/2014/main" id="{98BAF8DE-7F20-45B9-B232-2FE7F484C855}"/>
              </a:ext>
            </a:extLst>
          </p:cNvPr>
          <p:cNvPicPr>
            <a:picLocks noChangeAspect="1"/>
          </p:cNvPicPr>
          <p:nvPr/>
        </p:nvPicPr>
        <p:blipFill>
          <a:blip r:embed="rId2"/>
          <a:stretch>
            <a:fillRect/>
          </a:stretch>
        </p:blipFill>
        <p:spPr>
          <a:xfrm>
            <a:off x="164015" y="1222332"/>
            <a:ext cx="1551483" cy="5262114"/>
          </a:xfrm>
          <a:prstGeom prst="rect">
            <a:avLst/>
          </a:prstGeom>
        </p:spPr>
      </p:pic>
      <p:sp>
        <p:nvSpPr>
          <p:cNvPr id="6" name="TextBox 5">
            <a:extLst>
              <a:ext uri="{FF2B5EF4-FFF2-40B4-BE49-F238E27FC236}">
                <a16:creationId xmlns:a16="http://schemas.microsoft.com/office/drawing/2014/main" id="{91F73E9A-75F9-4A14-BED6-9AB248481BBD}"/>
              </a:ext>
            </a:extLst>
          </p:cNvPr>
          <p:cNvSpPr txBox="1"/>
          <p:nvPr/>
        </p:nvSpPr>
        <p:spPr>
          <a:xfrm>
            <a:off x="1715498" y="1371600"/>
            <a:ext cx="7815532" cy="2585323"/>
          </a:xfrm>
          <a:prstGeom prst="rect">
            <a:avLst/>
          </a:prstGeom>
          <a:noFill/>
        </p:spPr>
        <p:txBody>
          <a:bodyPr wrap="square" rtlCol="0" anchor="t">
            <a:spAutoFit/>
          </a:bodyPr>
          <a:lstStyle/>
          <a:p>
            <a:r>
              <a:rPr lang="en-US" dirty="0"/>
              <a:t>Playbooks: like a microsite</a:t>
            </a:r>
          </a:p>
          <a:p>
            <a:endParaRPr lang="en-US" dirty="0"/>
          </a:p>
          <a:p>
            <a:r>
              <a:rPr lang="en-US" dirty="0"/>
              <a:t>Methods</a:t>
            </a:r>
          </a:p>
          <a:p>
            <a:endParaRPr lang="en-US" dirty="0"/>
          </a:p>
          <a:p>
            <a:r>
              <a:rPr lang="en-US" dirty="0"/>
              <a:t>Resources</a:t>
            </a:r>
          </a:p>
          <a:p>
            <a:endParaRPr lang="en-US" dirty="0"/>
          </a:p>
          <a:p>
            <a:r>
              <a:rPr lang="en-US" dirty="0"/>
              <a:t>All of these are here and can be narrowed down using the left search.</a:t>
            </a:r>
          </a:p>
          <a:p>
            <a:endParaRPr lang="en-US" dirty="0"/>
          </a:p>
          <a:p>
            <a:endParaRPr lang="en-US" dirty="0"/>
          </a:p>
        </p:txBody>
      </p:sp>
      <p:sp>
        <p:nvSpPr>
          <p:cNvPr id="3" name="TextBox 2">
            <a:extLst>
              <a:ext uri="{FF2B5EF4-FFF2-40B4-BE49-F238E27FC236}">
                <a16:creationId xmlns:a16="http://schemas.microsoft.com/office/drawing/2014/main" id="{F3BB52FB-FA85-47C3-86FC-BF0E1C850E88}"/>
              </a:ext>
            </a:extLst>
          </p:cNvPr>
          <p:cNvSpPr txBox="1"/>
          <p:nvPr/>
        </p:nvSpPr>
        <p:spPr>
          <a:xfrm>
            <a:off x="8577419" y="267420"/>
            <a:ext cx="3450566" cy="7294305"/>
          </a:xfrm>
          <a:prstGeom prst="rect">
            <a:avLst/>
          </a:prstGeom>
          <a:noFill/>
        </p:spPr>
        <p:txBody>
          <a:bodyPr wrap="square" rtlCol="0">
            <a:spAutoFit/>
          </a:bodyPr>
          <a:lstStyle/>
          <a:p>
            <a:r>
              <a:rPr lang="en-US" dirty="0">
                <a:solidFill>
                  <a:srgbClr val="7030A0"/>
                </a:solidFill>
              </a:rPr>
              <a:t>Success measure:</a:t>
            </a:r>
          </a:p>
          <a:p>
            <a:r>
              <a:rPr lang="en-US" dirty="0">
                <a:solidFill>
                  <a:srgbClr val="7030A0"/>
                </a:solidFill>
              </a:rPr>
              <a:t>Method: Additional tools: Download one or more Heuristic worksheet artifact. </a:t>
            </a:r>
          </a:p>
          <a:p>
            <a:endParaRPr lang="en-US" dirty="0">
              <a:solidFill>
                <a:srgbClr val="7030A0"/>
              </a:solidFill>
            </a:endParaRPr>
          </a:p>
          <a:p>
            <a:r>
              <a:rPr lang="en-US" dirty="0">
                <a:solidFill>
                  <a:srgbClr val="7030A0"/>
                </a:solidFill>
              </a:rPr>
              <a:t>Other user actions such as download any artifact (might have had a change in direction so start at an earlier point) from the playbook.</a:t>
            </a:r>
          </a:p>
          <a:p>
            <a:endParaRPr lang="en-US" dirty="0">
              <a:solidFill>
                <a:srgbClr val="7030A0"/>
              </a:solidFill>
            </a:endParaRPr>
          </a:p>
          <a:p>
            <a:r>
              <a:rPr lang="en-US" dirty="0">
                <a:solidFill>
                  <a:srgbClr val="7030A0"/>
                </a:solidFill>
              </a:rPr>
              <a:t>Resources:  measure depends on what resources there are, so see other slides that describe these. </a:t>
            </a:r>
          </a:p>
          <a:p>
            <a:endParaRPr lang="en-US" dirty="0"/>
          </a:p>
          <a:p>
            <a:r>
              <a:rPr lang="en-US" dirty="0"/>
              <a:t>The resource menu item, should include indexing the items by both content type and topic, and path and user type. This will include the </a:t>
            </a:r>
            <a:r>
              <a:rPr lang="en-US" dirty="0">
                <a:solidFill>
                  <a:srgbClr val="FF0000"/>
                </a:solidFill>
              </a:rPr>
              <a:t>CPRS</a:t>
            </a:r>
            <a:r>
              <a:rPr lang="en-US" dirty="0"/>
              <a:t> </a:t>
            </a:r>
            <a:r>
              <a:rPr lang="en-US" dirty="0">
                <a:solidFill>
                  <a:srgbClr val="FF0000"/>
                </a:solidFill>
              </a:rPr>
              <a:t>CRDT</a:t>
            </a:r>
            <a:r>
              <a:rPr lang="en-US" dirty="0"/>
              <a:t> </a:t>
            </a:r>
            <a:r>
              <a:rPr lang="en-US" dirty="0">
                <a:solidFill>
                  <a:srgbClr val="FF0000"/>
                </a:solidFill>
              </a:rPr>
              <a:t>Pattern Book</a:t>
            </a:r>
            <a:r>
              <a:rPr lang="en-US" dirty="0"/>
              <a:t>, (KAS)  that will give the layouts and requirements for the CRDT.</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619646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A3376A7-44FE-4287-B916-CA630ECAA947}"/>
              </a:ext>
            </a:extLst>
          </p:cNvPr>
          <p:cNvPicPr>
            <a:picLocks noChangeAspect="1"/>
          </p:cNvPicPr>
          <p:nvPr/>
        </p:nvPicPr>
        <p:blipFill>
          <a:blip r:embed="rId2"/>
          <a:stretch>
            <a:fillRect/>
          </a:stretch>
        </p:blipFill>
        <p:spPr>
          <a:xfrm>
            <a:off x="617687" y="1394154"/>
            <a:ext cx="3486150" cy="619125"/>
          </a:xfrm>
          <a:prstGeom prst="rect">
            <a:avLst/>
          </a:prstGeom>
        </p:spPr>
      </p:pic>
      <p:sp>
        <p:nvSpPr>
          <p:cNvPr id="3" name="TextBox 2">
            <a:extLst>
              <a:ext uri="{FF2B5EF4-FFF2-40B4-BE49-F238E27FC236}">
                <a16:creationId xmlns:a16="http://schemas.microsoft.com/office/drawing/2014/main" id="{32C29156-175B-453D-98A7-8CF50D9DBC5E}"/>
              </a:ext>
            </a:extLst>
          </p:cNvPr>
          <p:cNvSpPr txBox="1"/>
          <p:nvPr/>
        </p:nvSpPr>
        <p:spPr>
          <a:xfrm>
            <a:off x="897147" y="439947"/>
            <a:ext cx="4399472" cy="369332"/>
          </a:xfrm>
          <a:prstGeom prst="rect">
            <a:avLst/>
          </a:prstGeom>
          <a:noFill/>
        </p:spPr>
        <p:txBody>
          <a:bodyPr wrap="square" rtlCol="0">
            <a:spAutoFit/>
          </a:bodyPr>
          <a:lstStyle/>
          <a:p>
            <a:r>
              <a:rPr lang="en-US" dirty="0"/>
              <a:t>Site search</a:t>
            </a:r>
          </a:p>
        </p:txBody>
      </p:sp>
      <p:sp>
        <p:nvSpPr>
          <p:cNvPr id="4" name="TextBox 3">
            <a:extLst>
              <a:ext uri="{FF2B5EF4-FFF2-40B4-BE49-F238E27FC236}">
                <a16:creationId xmlns:a16="http://schemas.microsoft.com/office/drawing/2014/main" id="{ADE4B9AA-5982-4B01-818E-CDC07D1AD163}"/>
              </a:ext>
            </a:extLst>
          </p:cNvPr>
          <p:cNvSpPr txBox="1"/>
          <p:nvPr/>
        </p:nvSpPr>
        <p:spPr>
          <a:xfrm>
            <a:off x="897147" y="2700068"/>
            <a:ext cx="3303917" cy="2862322"/>
          </a:xfrm>
          <a:prstGeom prst="rect">
            <a:avLst/>
          </a:prstGeom>
          <a:noFill/>
        </p:spPr>
        <p:txBody>
          <a:bodyPr wrap="square" rtlCol="0">
            <a:spAutoFit/>
          </a:bodyPr>
          <a:lstStyle/>
          <a:p>
            <a:r>
              <a:rPr lang="en-US" dirty="0"/>
              <a:t>Use Site Navigation (browse)</a:t>
            </a:r>
          </a:p>
          <a:p>
            <a:endParaRPr lang="en-US" dirty="0"/>
          </a:p>
          <a:p>
            <a:r>
              <a:rPr lang="en-US" dirty="0"/>
              <a:t>Methods &gt; faceted search &gt; select a method that shows a method page with information and related materials links.  </a:t>
            </a:r>
          </a:p>
          <a:p>
            <a:br>
              <a:rPr lang="en-US" dirty="0"/>
            </a:br>
            <a:r>
              <a:rPr lang="en-US" dirty="0"/>
              <a:t>Recommend that we also refer the user to one or more appropriate playbooks.</a:t>
            </a:r>
          </a:p>
        </p:txBody>
      </p:sp>
      <p:sp>
        <p:nvSpPr>
          <p:cNvPr id="5" name="TextBox 4">
            <a:extLst>
              <a:ext uri="{FF2B5EF4-FFF2-40B4-BE49-F238E27FC236}">
                <a16:creationId xmlns:a16="http://schemas.microsoft.com/office/drawing/2014/main" id="{A408B84B-26C3-4C80-9CA8-3B1A82A35ABA}"/>
              </a:ext>
            </a:extLst>
          </p:cNvPr>
          <p:cNvSpPr txBox="1"/>
          <p:nvPr/>
        </p:nvSpPr>
        <p:spPr>
          <a:xfrm>
            <a:off x="4994694" y="1394154"/>
            <a:ext cx="5227608" cy="1200329"/>
          </a:xfrm>
          <a:prstGeom prst="rect">
            <a:avLst/>
          </a:prstGeom>
          <a:noFill/>
        </p:spPr>
        <p:txBody>
          <a:bodyPr wrap="square" rtlCol="0">
            <a:spAutoFit/>
          </a:bodyPr>
          <a:lstStyle/>
          <a:p>
            <a:r>
              <a:rPr lang="en-US" dirty="0">
                <a:solidFill>
                  <a:srgbClr val="7030A0"/>
                </a:solidFill>
              </a:rPr>
              <a:t>Success measure:  one search result is clicked or tapped. </a:t>
            </a:r>
          </a:p>
          <a:p>
            <a:r>
              <a:rPr lang="en-US" dirty="0"/>
              <a:t>Consider doing thumbs up/down vote at bottom of each page. </a:t>
            </a:r>
          </a:p>
        </p:txBody>
      </p:sp>
      <p:sp>
        <p:nvSpPr>
          <p:cNvPr id="6" name="TextBox 5">
            <a:extLst>
              <a:ext uri="{FF2B5EF4-FFF2-40B4-BE49-F238E27FC236}">
                <a16:creationId xmlns:a16="http://schemas.microsoft.com/office/drawing/2014/main" id="{711CD343-2C0E-4EEB-9550-37F62C8956BE}"/>
              </a:ext>
            </a:extLst>
          </p:cNvPr>
          <p:cNvSpPr txBox="1"/>
          <p:nvPr/>
        </p:nvSpPr>
        <p:spPr>
          <a:xfrm>
            <a:off x="4994694" y="3325483"/>
            <a:ext cx="4485736" cy="2308324"/>
          </a:xfrm>
          <a:prstGeom prst="rect">
            <a:avLst/>
          </a:prstGeom>
          <a:noFill/>
        </p:spPr>
        <p:txBody>
          <a:bodyPr wrap="square" rtlCol="0">
            <a:spAutoFit/>
          </a:bodyPr>
          <a:lstStyle/>
          <a:p>
            <a:r>
              <a:rPr lang="en-US" dirty="0"/>
              <a:t>Search results may include glossary items.</a:t>
            </a:r>
          </a:p>
          <a:p>
            <a:r>
              <a:rPr lang="en-US" dirty="0"/>
              <a:t>  </a:t>
            </a:r>
          </a:p>
          <a:p>
            <a:r>
              <a:rPr lang="en-US" dirty="0">
                <a:solidFill>
                  <a:srgbClr val="7030A0"/>
                </a:solidFill>
              </a:rPr>
              <a:t>Success will be if the user views the glossary page and indicates it was helpful. And/or if user clicks on cross link from glossary item.</a:t>
            </a:r>
          </a:p>
          <a:p>
            <a:endParaRPr lang="en-US" dirty="0"/>
          </a:p>
          <a:p>
            <a:r>
              <a:rPr lang="en-US" dirty="0">
                <a:hlinkClick r:id="rId3"/>
              </a:rPr>
              <a:t>https://uxmag.com/articles/designing-search-results-pages</a:t>
            </a:r>
            <a:endParaRPr lang="en-US" dirty="0"/>
          </a:p>
        </p:txBody>
      </p:sp>
    </p:spTree>
    <p:extLst>
      <p:ext uri="{BB962C8B-B14F-4D97-AF65-F5344CB8AC3E}">
        <p14:creationId xmlns:p14="http://schemas.microsoft.com/office/powerpoint/2010/main" val="2653484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074005-6B75-49C9-B9AA-DAF4C7571492}"/>
              </a:ext>
            </a:extLst>
          </p:cNvPr>
          <p:cNvSpPr txBox="1"/>
          <p:nvPr/>
        </p:nvSpPr>
        <p:spPr>
          <a:xfrm>
            <a:off x="1026544" y="116653"/>
            <a:ext cx="10274060" cy="2031325"/>
          </a:xfrm>
          <a:prstGeom prst="rect">
            <a:avLst/>
          </a:prstGeom>
          <a:noFill/>
        </p:spPr>
        <p:txBody>
          <a:bodyPr wrap="square" rtlCol="0">
            <a:spAutoFit/>
          </a:bodyPr>
          <a:lstStyle/>
          <a:p>
            <a:r>
              <a:rPr lang="en-US" dirty="0"/>
              <a:t>When user lands on a video via browse or search results: </a:t>
            </a:r>
          </a:p>
          <a:p>
            <a:endParaRPr lang="en-US" dirty="0"/>
          </a:p>
          <a:p>
            <a:r>
              <a:rPr lang="en-US" dirty="0"/>
              <a:t>Video should include the recommendation to go to the Method page, to be able to utilize the resources there such as worksheets etc.  And it should recommend the appropriate playbook.  </a:t>
            </a:r>
          </a:p>
          <a:p>
            <a:r>
              <a:rPr lang="en-US" dirty="0">
                <a:solidFill>
                  <a:srgbClr val="7030A0"/>
                </a:solidFill>
              </a:rPr>
              <a:t>For video, the success measure is starting a video. (For other clients that UV supports the measure of success is the % of video watched which comes from analytics with proper tagging)</a:t>
            </a:r>
          </a:p>
          <a:p>
            <a:r>
              <a:rPr lang="en-US" dirty="0"/>
              <a:t>Cross linking</a:t>
            </a:r>
          </a:p>
        </p:txBody>
      </p:sp>
      <p:sp>
        <p:nvSpPr>
          <p:cNvPr id="2" name="Rectangle 1">
            <a:extLst>
              <a:ext uri="{FF2B5EF4-FFF2-40B4-BE49-F238E27FC236}">
                <a16:creationId xmlns:a16="http://schemas.microsoft.com/office/drawing/2014/main" id="{189A8C00-316B-4E00-BC90-5E09656DA4B8}"/>
              </a:ext>
            </a:extLst>
          </p:cNvPr>
          <p:cNvSpPr/>
          <p:nvPr/>
        </p:nvSpPr>
        <p:spPr>
          <a:xfrm>
            <a:off x="1199072" y="2242868"/>
            <a:ext cx="3140015" cy="13888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DDBFD849-1786-476F-B723-35F5214A7870}"/>
              </a:ext>
            </a:extLst>
          </p:cNvPr>
          <p:cNvSpPr/>
          <p:nvPr/>
        </p:nvSpPr>
        <p:spPr>
          <a:xfrm>
            <a:off x="1199072" y="3122762"/>
            <a:ext cx="3140015" cy="50895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dirty="0"/>
              <a:t>Watch a team perform a heuristic exercise. </a:t>
            </a:r>
          </a:p>
        </p:txBody>
      </p:sp>
      <p:sp>
        <p:nvSpPr>
          <p:cNvPr id="5" name="Arrow: Right 4">
            <a:extLst>
              <a:ext uri="{FF2B5EF4-FFF2-40B4-BE49-F238E27FC236}">
                <a16:creationId xmlns:a16="http://schemas.microsoft.com/office/drawing/2014/main" id="{062217D5-B238-4409-9FB6-98AE3541AD01}"/>
              </a:ext>
            </a:extLst>
          </p:cNvPr>
          <p:cNvSpPr/>
          <p:nvPr/>
        </p:nvSpPr>
        <p:spPr>
          <a:xfrm>
            <a:off x="3925020" y="3286665"/>
            <a:ext cx="241540" cy="250166"/>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5D8F7C8-5D66-42F0-A13E-FBED56295D9C}"/>
              </a:ext>
            </a:extLst>
          </p:cNvPr>
          <p:cNvSpPr/>
          <p:nvPr/>
        </p:nvSpPr>
        <p:spPr>
          <a:xfrm>
            <a:off x="5495027" y="2242868"/>
            <a:ext cx="3140015" cy="138885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r>
              <a:rPr lang="en-US" dirty="0"/>
              <a:t>Check on the additional materials on the Heuristics page.  Include crosslinks.  They include easy to use worksheets.</a:t>
            </a:r>
          </a:p>
        </p:txBody>
      </p:sp>
    </p:spTree>
    <p:extLst>
      <p:ext uri="{BB962C8B-B14F-4D97-AF65-F5344CB8AC3E}">
        <p14:creationId xmlns:p14="http://schemas.microsoft.com/office/powerpoint/2010/main" val="2393109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074005-6B75-49C9-B9AA-DAF4C7571492}"/>
              </a:ext>
            </a:extLst>
          </p:cNvPr>
          <p:cNvSpPr txBox="1"/>
          <p:nvPr/>
        </p:nvSpPr>
        <p:spPr>
          <a:xfrm>
            <a:off x="1026544" y="116653"/>
            <a:ext cx="10274060" cy="2862322"/>
          </a:xfrm>
          <a:prstGeom prst="rect">
            <a:avLst/>
          </a:prstGeom>
          <a:noFill/>
        </p:spPr>
        <p:txBody>
          <a:bodyPr wrap="square" rtlCol="0">
            <a:spAutoFit/>
          </a:bodyPr>
          <a:lstStyle/>
          <a:p>
            <a:r>
              <a:rPr lang="en-US" dirty="0"/>
              <a:t>When user finds the CPRS – </a:t>
            </a:r>
            <a:r>
              <a:rPr lang="en-US" dirty="0" err="1"/>
              <a:t>VistA</a:t>
            </a:r>
            <a:r>
              <a:rPr lang="en-US" dirty="0"/>
              <a:t> Pattern Library_20190710 via search or browse.</a:t>
            </a:r>
          </a:p>
          <a:p>
            <a:endParaRPr lang="en-US" dirty="0"/>
          </a:p>
          <a:p>
            <a:r>
              <a:rPr lang="en-US" dirty="0"/>
              <a:t>CPRS – </a:t>
            </a:r>
            <a:r>
              <a:rPr lang="en-US" dirty="0" err="1"/>
              <a:t>VistA</a:t>
            </a:r>
            <a:r>
              <a:rPr lang="en-US" dirty="0"/>
              <a:t> Pattern Library_20190710 should include cross linking to go to the Method page, to be able to utilize the resources there such as worksheets etc.  And it should recommend the appropriate playbook.  </a:t>
            </a:r>
          </a:p>
          <a:p>
            <a:endParaRPr lang="en-US" dirty="0"/>
          </a:p>
          <a:p>
            <a:r>
              <a:rPr lang="en-US" dirty="0">
                <a:solidFill>
                  <a:srgbClr val="7030A0"/>
                </a:solidFill>
              </a:rPr>
              <a:t>For CPRS – </a:t>
            </a:r>
            <a:r>
              <a:rPr lang="en-US" dirty="0" err="1">
                <a:solidFill>
                  <a:srgbClr val="7030A0"/>
                </a:solidFill>
              </a:rPr>
              <a:t>VistA</a:t>
            </a:r>
            <a:r>
              <a:rPr lang="en-US" dirty="0">
                <a:solidFill>
                  <a:srgbClr val="7030A0"/>
                </a:solidFill>
              </a:rPr>
              <a:t> Pattern Library_20190710, the success measure download of the resource. Download or onscreen view will be success measures.  Can use analytics to determine the page visits, time on page, how far scroll, links visited from page. </a:t>
            </a:r>
          </a:p>
          <a:p>
            <a:endParaRPr lang="en-US" dirty="0"/>
          </a:p>
          <a:p>
            <a:endParaRPr lang="en-US" dirty="0"/>
          </a:p>
        </p:txBody>
      </p:sp>
    </p:spTree>
    <p:extLst>
      <p:ext uri="{BB962C8B-B14F-4D97-AF65-F5344CB8AC3E}">
        <p14:creationId xmlns:p14="http://schemas.microsoft.com/office/powerpoint/2010/main" val="1765923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DCED86C-613F-4235-A57B-C93BC088EAD3}"/>
              </a:ext>
            </a:extLst>
          </p:cNvPr>
          <p:cNvSpPr txBox="1"/>
          <p:nvPr/>
        </p:nvSpPr>
        <p:spPr>
          <a:xfrm>
            <a:off x="1777042" y="767751"/>
            <a:ext cx="5296618" cy="3416320"/>
          </a:xfrm>
          <a:prstGeom prst="rect">
            <a:avLst/>
          </a:prstGeom>
          <a:noFill/>
        </p:spPr>
        <p:txBody>
          <a:bodyPr wrap="square" rtlCol="0">
            <a:spAutoFit/>
          </a:bodyPr>
          <a:lstStyle/>
          <a:p>
            <a:r>
              <a:rPr lang="en-US" dirty="0"/>
              <a:t>Possible questions for a heuristic review</a:t>
            </a:r>
          </a:p>
          <a:p>
            <a:pPr marL="285750" indent="-285750">
              <a:buFont typeface="Arial" panose="020B0604020202020204" pitchFamily="34" charset="0"/>
              <a:buChar char="•"/>
            </a:pPr>
            <a:r>
              <a:rPr lang="en-US" dirty="0"/>
              <a:t>Need to do a task analysis to organize the report.</a:t>
            </a:r>
          </a:p>
          <a:p>
            <a:pPr marL="285750" indent="-285750">
              <a:buFont typeface="Arial" panose="020B0604020202020204" pitchFamily="34" charset="0"/>
              <a:buChar char="•"/>
            </a:pPr>
            <a:r>
              <a:rPr lang="en-US" dirty="0"/>
              <a:t>Need to be able to rate severity of an issue from a target user perspective</a:t>
            </a:r>
          </a:p>
          <a:p>
            <a:pPr marL="285750" indent="-285750">
              <a:buFont typeface="Arial" panose="020B0604020202020204" pitchFamily="34" charset="0"/>
              <a:buChar char="•"/>
            </a:pPr>
            <a:r>
              <a:rPr lang="en-US" dirty="0"/>
              <a:t>How to turn findings into a score card – if needed for project. </a:t>
            </a:r>
          </a:p>
          <a:p>
            <a:pPr marL="285750" indent="-285750">
              <a:buFont typeface="Arial" panose="020B0604020202020204" pitchFamily="34" charset="0"/>
              <a:buChar char="•"/>
            </a:pPr>
            <a:r>
              <a:rPr lang="en-US" dirty="0"/>
              <a:t>Depends on target audience how much detail is needed.  Will the development team need to get a lot of information in order to fix it.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Consider a Q &amp; A feature for some or all methods. </a:t>
            </a:r>
          </a:p>
          <a:p>
            <a:endParaRPr lang="en-US" dirty="0"/>
          </a:p>
        </p:txBody>
      </p:sp>
      <p:sp>
        <p:nvSpPr>
          <p:cNvPr id="4" name="TextBox 3">
            <a:extLst>
              <a:ext uri="{FF2B5EF4-FFF2-40B4-BE49-F238E27FC236}">
                <a16:creationId xmlns:a16="http://schemas.microsoft.com/office/drawing/2014/main" id="{3C3CAC8D-B12D-43D9-8042-3BCC2C88195F}"/>
              </a:ext>
            </a:extLst>
          </p:cNvPr>
          <p:cNvSpPr txBox="1"/>
          <p:nvPr/>
        </p:nvSpPr>
        <p:spPr>
          <a:xfrm>
            <a:off x="7729268" y="923026"/>
            <a:ext cx="3717985" cy="2031325"/>
          </a:xfrm>
          <a:prstGeom prst="rect">
            <a:avLst/>
          </a:prstGeom>
          <a:noFill/>
        </p:spPr>
        <p:txBody>
          <a:bodyPr wrap="square" rtlCol="0">
            <a:spAutoFit/>
          </a:bodyPr>
          <a:lstStyle/>
          <a:p>
            <a:pPr marL="285750" indent="-285750">
              <a:buFont typeface="Arial" panose="020B0604020202020204" pitchFamily="34" charset="0"/>
              <a:buChar char="•"/>
            </a:pPr>
            <a:r>
              <a:rPr lang="en-US" dirty="0"/>
              <a:t>Consider alternative designs for long lists to allow for easier browse on mobile. </a:t>
            </a:r>
          </a:p>
          <a:p>
            <a:pPr marL="285750" indent="-285750">
              <a:buFont typeface="Arial" panose="020B0604020202020204" pitchFamily="34" charset="0"/>
              <a:buChar char="•"/>
            </a:pPr>
            <a:r>
              <a:rPr lang="en-US" dirty="0"/>
              <a:t>Who is prioritized, those who have some knowledge or terminology, or those who are new to this. </a:t>
            </a:r>
          </a:p>
          <a:p>
            <a:pPr marL="285750" indent="-285750">
              <a:buFont typeface="Arial" panose="020B0604020202020204" pitchFamily="34" charset="0"/>
              <a:buChar char="•"/>
            </a:pPr>
            <a:r>
              <a:rPr lang="en-US" dirty="0"/>
              <a:t>Add pop up definitions.  </a:t>
            </a:r>
          </a:p>
        </p:txBody>
      </p:sp>
    </p:spTree>
    <p:extLst>
      <p:ext uri="{BB962C8B-B14F-4D97-AF65-F5344CB8AC3E}">
        <p14:creationId xmlns:p14="http://schemas.microsoft.com/office/powerpoint/2010/main" val="1402368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DF4129-8CE3-4ACE-9516-A6853E2ACDF9}"/>
              </a:ext>
            </a:extLst>
          </p:cNvPr>
          <p:cNvSpPr txBox="1"/>
          <p:nvPr/>
        </p:nvSpPr>
        <p:spPr>
          <a:xfrm>
            <a:off x="646981" y="232913"/>
            <a:ext cx="7608498" cy="1754326"/>
          </a:xfrm>
          <a:prstGeom prst="rect">
            <a:avLst/>
          </a:prstGeom>
          <a:noFill/>
        </p:spPr>
        <p:txBody>
          <a:bodyPr wrap="square" rtlCol="0">
            <a:spAutoFit/>
          </a:bodyPr>
          <a:lstStyle/>
          <a:p>
            <a:r>
              <a:rPr lang="en-US" dirty="0"/>
              <a:t>CHIO:  heard of UXG, wants to find out what they can do for them</a:t>
            </a:r>
          </a:p>
          <a:p>
            <a:r>
              <a:rPr lang="en-US" dirty="0"/>
              <a:t>Wants ROI, value prop explained.</a:t>
            </a:r>
          </a:p>
          <a:p>
            <a:r>
              <a:rPr lang="en-US" dirty="0"/>
              <a:t>Case studies focused on hard benefits: time, money, accuracy rate</a:t>
            </a:r>
          </a:p>
          <a:p>
            <a:endParaRPr lang="en-US" dirty="0"/>
          </a:p>
          <a:p>
            <a:r>
              <a:rPr lang="en-US" dirty="0"/>
              <a:t>CHIO: Has a new employee, wants them to be a UX resource on team, so needs to identify training for them. </a:t>
            </a:r>
          </a:p>
        </p:txBody>
      </p:sp>
    </p:spTree>
    <p:extLst>
      <p:ext uri="{BB962C8B-B14F-4D97-AF65-F5344CB8AC3E}">
        <p14:creationId xmlns:p14="http://schemas.microsoft.com/office/powerpoint/2010/main" val="40263614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TotalTime>
  <Words>1401</Words>
  <Application>Microsoft Office PowerPoint</Application>
  <PresentationFormat>Widescreen</PresentationFormat>
  <Paragraphs>126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Teri Brooks</dc:creator>
  <cp:lastModifiedBy>David Clarke</cp:lastModifiedBy>
  <cp:revision>83</cp:revision>
  <dcterms:created xsi:type="dcterms:W3CDTF">2020-04-15T17:19:31Z</dcterms:created>
  <dcterms:modified xsi:type="dcterms:W3CDTF">2020-04-17T11:36:44Z</dcterms:modified>
</cp:coreProperties>
</file>