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i Brooks" initials="TB" lastIdx="1" clrIdx="0">
    <p:extLst>
      <p:ext uri="{19B8F6BF-5375-455C-9EA6-DF929625EA0E}">
        <p15:presenceInfo xmlns:p15="http://schemas.microsoft.com/office/powerpoint/2012/main" userId="5xRlcoRtoeAhO4ArUHEtCkcUPFNl0bbZjtHzLKe8iP0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4D8E5-1B56-4840-A1B7-DA2DCA17A4A2}" v="140" dt="2020-04-17T11:45:39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04D8E5-1B56-4840-A1B7-DA2DCA17A4A2}"/>
    <pc:docChg chg="modSld">
      <pc:chgData name="" userId="" providerId="" clId="Web-{CB04D8E5-1B56-4840-A1B7-DA2DCA17A4A2}" dt="2020-04-17T11:45:39.715" v="136"/>
      <pc:docMkLst>
        <pc:docMk/>
      </pc:docMkLst>
      <pc:sldChg chg="modSp">
        <pc:chgData name="" userId="" providerId="" clId="Web-{CB04D8E5-1B56-4840-A1B7-DA2DCA17A4A2}" dt="2020-04-17T11:42:23.990" v="83" actId="20577"/>
        <pc:sldMkLst>
          <pc:docMk/>
          <pc:sldMk cId="2568326262" sldId="265"/>
        </pc:sldMkLst>
        <pc:spChg chg="mod">
          <ac:chgData name="" userId="" providerId="" clId="Web-{CB04D8E5-1B56-4840-A1B7-DA2DCA17A4A2}" dt="2020-04-17T11:42:23.990" v="83" actId="20577"/>
          <ac:spMkLst>
            <pc:docMk/>
            <pc:sldMk cId="2568326262" sldId="265"/>
            <ac:spMk id="11" creationId="{34BD5157-F46E-4198-9E23-9CC0BA82378B}"/>
          </ac:spMkLst>
        </pc:spChg>
      </pc:sldChg>
      <pc:sldChg chg="modSp addCm modCm">
        <pc:chgData name="" userId="" providerId="" clId="Web-{CB04D8E5-1B56-4840-A1B7-DA2DCA17A4A2}" dt="2020-04-17T11:45:39.715" v="136"/>
        <pc:sldMkLst>
          <pc:docMk/>
          <pc:sldMk cId="2560981426" sldId="268"/>
        </pc:sldMkLst>
        <pc:spChg chg="mod">
          <ac:chgData name="" userId="" providerId="" clId="Web-{CB04D8E5-1B56-4840-A1B7-DA2DCA17A4A2}" dt="2020-04-17T11:43:59.837" v="134" actId="1076"/>
          <ac:spMkLst>
            <pc:docMk/>
            <pc:sldMk cId="2560981426" sldId="268"/>
            <ac:spMk id="56" creationId="{8E2C2CFD-9EFA-4EB1-8841-7DE77D9ECD9C}"/>
          </ac:spMkLst>
        </pc:spChg>
        <pc:spChg chg="mod">
          <ac:chgData name="" userId="" providerId="" clId="Web-{CB04D8E5-1B56-4840-A1B7-DA2DCA17A4A2}" dt="2020-04-17T11:43:57.759" v="132" actId="20577"/>
          <ac:spMkLst>
            <pc:docMk/>
            <pc:sldMk cId="2560981426" sldId="268"/>
            <ac:spMk id="91" creationId="{E3E6CB1A-F6C8-4E64-B361-4771EA60872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4:45:08.574" idx="1">
    <p:pos x="7685" y="0"/>
    <p:text>Tom, the double left navigation is probably too much.  Can you collapse into one or else move something somewhere else?  I think filters work for people when they can see the way the list changes as they make selections.  This is confusing to me. 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7FBC0-26BE-493B-9AD9-6F8295BDCD10}"/>
              </a:ext>
            </a:extLst>
          </p:cNvPr>
          <p:cNvSpPr txBox="1"/>
          <p:nvPr/>
        </p:nvSpPr>
        <p:spPr>
          <a:xfrm>
            <a:off x="1816768" y="2057400"/>
            <a:ext cx="96253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Scenario:   CAC - pulled into a project already in Produce phase, and told to make sure its usable.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Green circles indicate where user clicks to navigate through this scenario.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0B432C-BC47-4862-9141-8783B7104A09}"/>
              </a:ext>
            </a:extLst>
          </p:cNvPr>
          <p:cNvSpPr/>
          <p:nvPr/>
        </p:nvSpPr>
        <p:spPr>
          <a:xfrm>
            <a:off x="1925053" y="293456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8533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815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4002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9946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4836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5153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806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6138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61714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62031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  <a:endParaRPr lang="en-US" sz="14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000" b="1" dirty="0"/>
          </a:p>
          <a:p>
            <a:r>
              <a:rPr lang="en-US" sz="1400" b="1" dirty="0"/>
              <a:t>UX Process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Produce</a:t>
            </a:r>
          </a:p>
          <a:p>
            <a:endParaRPr lang="en-US" sz="1000" u="sng" dirty="0">
              <a:solidFill>
                <a:srgbClr val="7030A0"/>
              </a:solidFill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35D2A58-93BE-4C24-9D11-8FDAB2649BD1}"/>
              </a:ext>
            </a:extLst>
          </p:cNvPr>
          <p:cNvSpPr/>
          <p:nvPr/>
        </p:nvSpPr>
        <p:spPr>
          <a:xfrm>
            <a:off x="7905163" y="445667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METHODS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5727032" y="976923"/>
            <a:ext cx="10948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2356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Methods Category 1</a:t>
            </a:r>
          </a:p>
          <a:p>
            <a:endParaRPr lang="en-US" sz="1400" dirty="0"/>
          </a:p>
          <a:p>
            <a:r>
              <a:rPr lang="en-US" sz="1400" b="1" dirty="0"/>
              <a:t>METHODS CATEGORY 2</a:t>
            </a:r>
          </a:p>
          <a:p>
            <a:endParaRPr lang="en-US" sz="1400" b="1" dirty="0"/>
          </a:p>
          <a:p>
            <a:r>
              <a:rPr lang="en-US" sz="1400" b="1" dirty="0"/>
              <a:t>       HEURISTIC EVALUATION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Questionnaires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dirty="0"/>
              <a:t>Usability Testing </a:t>
            </a:r>
          </a:p>
          <a:p>
            <a:endParaRPr lang="en-US" sz="1400" dirty="0"/>
          </a:p>
          <a:p>
            <a:r>
              <a:rPr lang="en-US" sz="1400" dirty="0"/>
              <a:t>       Web Metrics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Methods Category 3</a:t>
            </a:r>
          </a:p>
          <a:p>
            <a:endParaRPr lang="en-US" sz="1400" dirty="0"/>
          </a:p>
          <a:p>
            <a:r>
              <a:rPr lang="en-US" sz="1400" dirty="0"/>
              <a:t>Methods Category 4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9E477-EDBC-40A0-8F0D-F1FD2DD58097}"/>
              </a:ext>
            </a:extLst>
          </p:cNvPr>
          <p:cNvSpPr/>
          <p:nvPr/>
        </p:nvSpPr>
        <p:spPr>
          <a:xfrm>
            <a:off x="10780866" y="426128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8587408" y="976923"/>
            <a:ext cx="110256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VIDEOS</a:t>
            </a:r>
          </a:p>
          <a:p>
            <a:endParaRPr lang="en-US" sz="1400" dirty="0"/>
          </a:p>
          <a:p>
            <a:r>
              <a:rPr lang="en-US" sz="1400" dirty="0"/>
              <a:t>Personas</a:t>
            </a:r>
          </a:p>
          <a:p>
            <a:endParaRPr lang="en-US" sz="1400" dirty="0"/>
          </a:p>
          <a:p>
            <a:r>
              <a:rPr lang="en-US" sz="1400" dirty="0"/>
              <a:t>Tools 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1418727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1446022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3107765" y="16255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94BF9-B842-4BEE-A568-EA7D12685922}"/>
              </a:ext>
            </a:extLst>
          </p:cNvPr>
          <p:cNvSpPr txBox="1"/>
          <p:nvPr/>
        </p:nvSpPr>
        <p:spPr>
          <a:xfrm>
            <a:off x="3102752" y="2116055"/>
            <a:ext cx="446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00FF"/>
                </a:solidFill>
              </a:rPr>
              <a:t>Video 1</a:t>
            </a: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/>
              <a:t>| 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u="sng" dirty="0">
                <a:solidFill>
                  <a:srgbClr val="0000FF"/>
                </a:solidFill>
              </a:rPr>
              <a:t>Video 2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u="sng" dirty="0">
                <a:solidFill>
                  <a:srgbClr val="0000FF"/>
                </a:solidFill>
              </a:rPr>
              <a:t>Video 3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|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b="1" dirty="0"/>
              <a:t>Heuristic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963017-3104-4261-81A5-7F7C7F0710B2}"/>
              </a:ext>
            </a:extLst>
          </p:cNvPr>
          <p:cNvSpPr/>
          <p:nvPr/>
        </p:nvSpPr>
        <p:spPr>
          <a:xfrm>
            <a:off x="3210358" y="5634157"/>
            <a:ext cx="2421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Heuristic Analysis Method Details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b="1" dirty="0"/>
              <a:t>Key Terms:  </a:t>
            </a:r>
            <a:r>
              <a:rPr lang="en-US" sz="1200" u="sng" dirty="0">
                <a:solidFill>
                  <a:srgbClr val="0000FF"/>
                </a:solidFill>
              </a:rPr>
              <a:t>usability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2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rgbClr val="0000FF"/>
                </a:solidFill>
              </a:rPr>
              <a:t>term 3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AC558-D1E4-4550-B297-C2428CEBBE00}"/>
              </a:ext>
            </a:extLst>
          </p:cNvPr>
          <p:cNvSpPr/>
          <p:nvPr/>
        </p:nvSpPr>
        <p:spPr>
          <a:xfrm>
            <a:off x="3134158" y="2747312"/>
            <a:ext cx="6679014" cy="2754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E6327-2105-49A7-9494-3771B20B2A76}"/>
              </a:ext>
            </a:extLst>
          </p:cNvPr>
          <p:cNvSpPr/>
          <p:nvPr/>
        </p:nvSpPr>
        <p:spPr>
          <a:xfrm>
            <a:off x="3237597" y="506700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55664-8F27-4A81-B135-C5D648410DAD}"/>
              </a:ext>
            </a:extLst>
          </p:cNvPr>
          <p:cNvSpPr/>
          <p:nvPr/>
        </p:nvSpPr>
        <p:spPr>
          <a:xfrm>
            <a:off x="0" y="0"/>
            <a:ext cx="12172873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HOME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A6DD6-BC76-4D68-BC37-DF1A02DDE33F}"/>
              </a:ext>
            </a:extLst>
          </p:cNvPr>
          <p:cNvSpPr/>
          <p:nvPr/>
        </p:nvSpPr>
        <p:spPr>
          <a:xfrm>
            <a:off x="363092" y="4506588"/>
            <a:ext cx="3457190" cy="286232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UX is based on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</a:t>
            </a:r>
            <a:r>
              <a:rPr lang="en-US" sz="1200" u="sng" dirty="0">
                <a:solidFill>
                  <a:srgbClr val="0000FF"/>
                </a:solidFill>
              </a:rPr>
              <a:t>underlying principles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particular topics</a:t>
            </a:r>
            <a:r>
              <a:rPr lang="en-US" sz="1200" dirty="0"/>
              <a:t>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UX practitioners execute myriad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to improve the UX, resulting in a variety of deliverables.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68C16-303A-4AB0-B523-66D556ED8FD3}"/>
              </a:ext>
            </a:extLst>
          </p:cNvPr>
          <p:cNvSpPr/>
          <p:nvPr/>
        </p:nvSpPr>
        <p:spPr>
          <a:xfrm>
            <a:off x="4071848" y="4492156"/>
            <a:ext cx="7757060" cy="21236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How may we serve you?</a:t>
            </a:r>
          </a:p>
          <a:p>
            <a:pPr fontAlgn="base"/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VHA Management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Understand the value of UX projects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Review UX training options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VHA Staff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Join a UX project that’s already underway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FF"/>
                </a:solidFill>
              </a:rPr>
              <a:t>Perform a UX Method for a project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454360" y="976923"/>
            <a:ext cx="71446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29E2F-2C1F-4FCC-B5AC-438489DD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" y="1489161"/>
            <a:ext cx="12192000" cy="263310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8952103-92E5-4266-9216-E5BB083D3176}"/>
              </a:ext>
            </a:extLst>
          </p:cNvPr>
          <p:cNvSpPr/>
          <p:nvPr/>
        </p:nvSpPr>
        <p:spPr>
          <a:xfrm>
            <a:off x="7002380" y="618423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6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8361160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550458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Will include the way the CACs 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describe and categorize work 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once interviews are conducted. 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E.g. project size, timing, audience,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Regulatory etc. </a:t>
            </a:r>
          </a:p>
          <a:p>
            <a:endParaRPr lang="en-US" sz="1400" dirty="0"/>
          </a:p>
          <a:p>
            <a:endParaRPr lang="en-US" sz="1400" dirty="0">
              <a:cs typeface="Calibri" panose="020F05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99776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000" b="1" dirty="0"/>
          </a:p>
          <a:p>
            <a:r>
              <a:rPr lang="en-US" sz="1400" b="1" dirty="0"/>
              <a:t>REQUIRED EXPERTISE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2136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279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87434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AFFF39-18AC-4074-902D-123376C9947F}"/>
              </a:ext>
            </a:extLst>
          </p:cNvPr>
          <p:cNvCxnSpPr>
            <a:cxnSpLocks/>
          </p:cNvCxnSpPr>
          <p:nvPr/>
        </p:nvCxnSpPr>
        <p:spPr>
          <a:xfrm>
            <a:off x="3338729" y="2613855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2FB236-2188-444D-BCB3-9F18F51538C1}"/>
              </a:ext>
            </a:extLst>
          </p:cNvPr>
          <p:cNvCxnSpPr>
            <a:cxnSpLocks/>
          </p:cNvCxnSpPr>
          <p:nvPr/>
        </p:nvCxnSpPr>
        <p:spPr>
          <a:xfrm flipV="1">
            <a:off x="3338729" y="2617027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4C51C-BC3F-4B09-A44D-C081E4217B84}"/>
              </a:ext>
            </a:extLst>
          </p:cNvPr>
          <p:cNvCxnSpPr>
            <a:cxnSpLocks/>
          </p:cNvCxnSpPr>
          <p:nvPr/>
        </p:nvCxnSpPr>
        <p:spPr>
          <a:xfrm>
            <a:off x="3338729" y="2927247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3E8776-982A-40D9-B755-E82E1C7F53A8}"/>
              </a:ext>
            </a:extLst>
          </p:cNvPr>
          <p:cNvCxnSpPr>
            <a:cxnSpLocks/>
          </p:cNvCxnSpPr>
          <p:nvPr/>
        </p:nvCxnSpPr>
        <p:spPr>
          <a:xfrm flipV="1">
            <a:off x="3338729" y="2930419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BADBD6-F825-483D-9B8D-D75066E56F46}"/>
              </a:ext>
            </a:extLst>
          </p:cNvPr>
          <p:cNvCxnSpPr>
            <a:cxnSpLocks/>
          </p:cNvCxnSpPr>
          <p:nvPr/>
        </p:nvCxnSpPr>
        <p:spPr>
          <a:xfrm>
            <a:off x="3338729" y="32513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729B09-A14F-448F-8800-34B49C27BBAA}"/>
              </a:ext>
            </a:extLst>
          </p:cNvPr>
          <p:cNvCxnSpPr>
            <a:cxnSpLocks/>
          </p:cNvCxnSpPr>
          <p:nvPr/>
        </p:nvCxnSpPr>
        <p:spPr>
          <a:xfrm flipV="1">
            <a:off x="3338729" y="32545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321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321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3632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3949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D18B3F-9E76-44D5-BAA3-BA13AEE949D4}"/>
              </a:ext>
            </a:extLst>
          </p:cNvPr>
          <p:cNvCxnSpPr>
            <a:cxnSpLocks/>
          </p:cNvCxnSpPr>
          <p:nvPr/>
        </p:nvCxnSpPr>
        <p:spPr>
          <a:xfrm>
            <a:off x="3338730" y="492209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02F12F-826A-405E-8E51-B2C02D5570B0}"/>
              </a:ext>
            </a:extLst>
          </p:cNvPr>
          <p:cNvCxnSpPr>
            <a:cxnSpLocks/>
          </p:cNvCxnSpPr>
          <p:nvPr/>
        </p:nvCxnSpPr>
        <p:spPr>
          <a:xfrm flipV="1">
            <a:off x="3338730" y="492526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5662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7125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7125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58977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513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513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812744-677E-4FDD-8BF8-F4EB959E7CC1}"/>
              </a:ext>
            </a:extLst>
          </p:cNvPr>
          <p:cNvCxnSpPr>
            <a:cxnSpLocks/>
          </p:cNvCxnSpPr>
          <p:nvPr/>
        </p:nvCxnSpPr>
        <p:spPr>
          <a:xfrm>
            <a:off x="3338729" y="59555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0DED7E-5721-4EFE-BDB5-2C560D229152}"/>
              </a:ext>
            </a:extLst>
          </p:cNvPr>
          <p:cNvCxnSpPr>
            <a:cxnSpLocks/>
          </p:cNvCxnSpPr>
          <p:nvPr/>
        </p:nvCxnSpPr>
        <p:spPr>
          <a:xfrm flipV="1">
            <a:off x="3338729" y="59587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6475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6475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540D21-123F-45E5-92CC-660D0BD44DD3}"/>
              </a:ext>
            </a:extLst>
          </p:cNvPr>
          <p:cNvCxnSpPr>
            <a:cxnSpLocks/>
          </p:cNvCxnSpPr>
          <p:nvPr/>
        </p:nvCxnSpPr>
        <p:spPr>
          <a:xfrm>
            <a:off x="3338729" y="6268958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76C59B-FF05-4A5C-A508-FBEA7188CAE9}"/>
              </a:ext>
            </a:extLst>
          </p:cNvPr>
          <p:cNvCxnSpPr>
            <a:cxnSpLocks/>
          </p:cNvCxnSpPr>
          <p:nvPr/>
        </p:nvCxnSpPr>
        <p:spPr>
          <a:xfrm flipV="1">
            <a:off x="3338729" y="6272130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58887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58887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593077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596249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7048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Foundations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400" b="1" dirty="0"/>
          </a:p>
          <a:p>
            <a:r>
              <a:rPr lang="en-US" sz="1400" b="1" dirty="0"/>
              <a:t>UX Process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Understand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Specify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Produce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Clinical Workflow Modeling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Usability Testing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Videos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9B36A57-F4A8-43B1-A0E8-6CB138E04C6C}"/>
              </a:ext>
            </a:extLst>
          </p:cNvPr>
          <p:cNvSpPr/>
          <p:nvPr/>
        </p:nvSpPr>
        <p:spPr>
          <a:xfrm>
            <a:off x="5223280" y="5337693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8533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815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4002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9946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4836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5153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806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6138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61714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62031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Fundamental Concepts</a:t>
            </a:r>
            <a:endParaRPr lang="en-US" sz="14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000" b="1" dirty="0"/>
          </a:p>
          <a:p>
            <a:r>
              <a:rPr lang="en-US" sz="1400" b="1" dirty="0"/>
              <a:t>UX Process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Produce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41F8E5-8F0D-4216-963E-CC434DB6EA50}"/>
              </a:ext>
            </a:extLst>
          </p:cNvPr>
          <p:cNvSpPr/>
          <p:nvPr/>
        </p:nvSpPr>
        <p:spPr>
          <a:xfrm>
            <a:off x="7772399" y="247342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FUNDAMENTAL CONCEPTS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1335516" y="976923"/>
            <a:ext cx="22619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8361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Foundations</a:t>
            </a:r>
          </a:p>
          <a:p>
            <a:endParaRPr lang="en-US" sz="1400" dirty="0"/>
          </a:p>
          <a:p>
            <a:r>
              <a:rPr lang="en-US" sz="1400" dirty="0"/>
              <a:t>Design Thinking</a:t>
            </a:r>
          </a:p>
          <a:p>
            <a:endParaRPr lang="en-US" sz="1400" dirty="0"/>
          </a:p>
          <a:p>
            <a:r>
              <a:rPr lang="en-US" sz="1400" b="1" dirty="0"/>
              <a:t>VALUE PROPOSITIONS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62DFB-0EB9-48E5-BFE3-AE79AC258D90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D697BD-34AF-4903-9830-92FF97E0A9A4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BA2468-0759-4DA2-803D-204D68D7273B}"/>
              </a:ext>
            </a:extLst>
          </p:cNvPr>
          <p:cNvSpPr/>
          <p:nvPr/>
        </p:nvSpPr>
        <p:spPr>
          <a:xfrm>
            <a:off x="6013090" y="1724001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</a:t>
            </a:r>
            <a:r>
              <a:rPr lang="en-US" sz="1400" b="1" dirty="0"/>
              <a:t>            </a:t>
            </a:r>
            <a:r>
              <a:rPr lang="en-US" sz="1400" dirty="0"/>
              <a:t>User Experience Process</a:t>
            </a:r>
            <a:r>
              <a:rPr lang="en-US" sz="1400" b="1" dirty="0"/>
              <a:t>            </a:t>
            </a:r>
            <a:r>
              <a:rPr lang="en-US" sz="1400" dirty="0"/>
              <a:t>Methods</a:t>
            </a:r>
            <a:r>
              <a:rPr lang="en-US" sz="1400" b="1" dirty="0"/>
              <a:t>            CLINICAL SCENARIOS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6773778" y="976923"/>
            <a:ext cx="199724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2605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the Value of UX</a:t>
            </a:r>
          </a:p>
          <a:p>
            <a:endParaRPr lang="en-US" sz="1400" dirty="0"/>
          </a:p>
          <a:p>
            <a:r>
              <a:rPr lang="en-US" sz="1400" dirty="0"/>
              <a:t>Kick Off a UX Project</a:t>
            </a:r>
          </a:p>
          <a:p>
            <a:endParaRPr lang="en-US" sz="1400" dirty="0"/>
          </a:p>
          <a:p>
            <a:r>
              <a:rPr lang="en-US" sz="1400" b="1" dirty="0"/>
              <a:t>JOIN A UX PROJECT MIDSTREAM</a:t>
            </a:r>
          </a:p>
          <a:p>
            <a:endParaRPr lang="en-US" sz="1400" dirty="0"/>
          </a:p>
          <a:p>
            <a:r>
              <a:rPr lang="en-US" sz="1400" dirty="0"/>
              <a:t>Review UX Training Options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E2AAA-561C-4A40-AE1E-A09E0FF1B964}"/>
              </a:ext>
            </a:extLst>
          </p:cNvPr>
          <p:cNvSpPr txBox="1"/>
          <p:nvPr/>
        </p:nvSpPr>
        <p:spPr>
          <a:xfrm>
            <a:off x="3122971" y="1763515"/>
            <a:ext cx="13608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r>
              <a:rPr lang="en-US" sz="1000" u="sng" dirty="0">
                <a:solidFill>
                  <a:srgbClr val="0000FF"/>
                </a:solidFill>
              </a:rPr>
              <a:t>Learn More</a:t>
            </a:r>
            <a:endParaRPr lang="en-US" sz="1000" b="1" u="sng" dirty="0">
              <a:solidFill>
                <a:srgbClr val="0000FF"/>
              </a:solidFill>
            </a:endParaRP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dirty="0"/>
          </a:p>
          <a:p>
            <a:r>
              <a:rPr lang="en-US" sz="1000" dirty="0"/>
              <a:t>          Measure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AF34-10C7-4616-8CE5-957A7DE02329}"/>
              </a:ext>
            </a:extLst>
          </p:cNvPr>
          <p:cNvSpPr/>
          <p:nvPr/>
        </p:nvSpPr>
        <p:spPr>
          <a:xfrm>
            <a:off x="3338729" y="38533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3E5B-9EB5-4CAB-9F9E-5D2A070E0A2D}"/>
              </a:ext>
            </a:extLst>
          </p:cNvPr>
          <p:cNvSpPr/>
          <p:nvPr/>
        </p:nvSpPr>
        <p:spPr>
          <a:xfrm>
            <a:off x="3338729" y="26149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D4977-89A3-4BFF-98A9-DF821BECFCB0}"/>
              </a:ext>
            </a:extLst>
          </p:cNvPr>
          <p:cNvSpPr/>
          <p:nvPr/>
        </p:nvSpPr>
        <p:spPr>
          <a:xfrm>
            <a:off x="3338729" y="35514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40448-A897-4A52-B503-3D8B49FD9872}"/>
              </a:ext>
            </a:extLst>
          </p:cNvPr>
          <p:cNvSpPr/>
          <p:nvPr/>
        </p:nvSpPr>
        <p:spPr>
          <a:xfrm>
            <a:off x="3338729" y="234253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3CD9C0-660F-4508-848E-8731DF4429B6}"/>
              </a:ext>
            </a:extLst>
          </p:cNvPr>
          <p:cNvSpPr/>
          <p:nvPr/>
        </p:nvSpPr>
        <p:spPr>
          <a:xfrm>
            <a:off x="4420061" y="182677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3E6BA-7F7B-481B-A523-34FA279E38EF}"/>
              </a:ext>
            </a:extLst>
          </p:cNvPr>
          <p:cNvSpPr txBox="1"/>
          <p:nvPr/>
        </p:nvSpPr>
        <p:spPr>
          <a:xfrm>
            <a:off x="3122970" y="3798379"/>
            <a:ext cx="17872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Expertise Required</a:t>
            </a:r>
          </a:p>
          <a:p>
            <a:endParaRPr lang="en-US" sz="1000" dirty="0"/>
          </a:p>
          <a:p>
            <a:r>
              <a:rPr lang="en-US" sz="1000" dirty="0"/>
              <a:t>          Training Recommended</a:t>
            </a:r>
          </a:p>
          <a:p>
            <a:endParaRPr lang="en-US" sz="1000" dirty="0"/>
          </a:p>
          <a:p>
            <a:r>
              <a:rPr lang="en-US" sz="1000" dirty="0"/>
              <a:t>          No Experience Needed</a:t>
            </a:r>
          </a:p>
          <a:p>
            <a:endParaRPr lang="en-US" sz="1000" dirty="0"/>
          </a:p>
          <a:p>
            <a:r>
              <a:rPr lang="en-US" sz="1400" b="1" dirty="0"/>
              <a:t>PROJECT TIMEFRAME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Less than 1 month</a:t>
            </a:r>
          </a:p>
          <a:p>
            <a:endParaRPr lang="en-US" sz="1000" dirty="0"/>
          </a:p>
          <a:p>
            <a:r>
              <a:rPr lang="en-US" sz="1000" dirty="0"/>
              <a:t>          1 to 6 months</a:t>
            </a:r>
          </a:p>
          <a:p>
            <a:endParaRPr lang="en-US" sz="1000" dirty="0"/>
          </a:p>
          <a:p>
            <a:r>
              <a:rPr lang="en-US" sz="1000" dirty="0"/>
              <a:t>          Over 6 months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</a:p>
          <a:p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BE202-B909-4C1F-8AFE-0420870DDE52}"/>
              </a:ext>
            </a:extLst>
          </p:cNvPr>
          <p:cNvSpPr/>
          <p:nvPr/>
        </p:nvSpPr>
        <p:spPr>
          <a:xfrm>
            <a:off x="3338729" y="46303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6304C-7B58-4DD3-B83F-03A2DB5BC06F}"/>
              </a:ext>
            </a:extLst>
          </p:cNvPr>
          <p:cNvSpPr/>
          <p:nvPr/>
        </p:nvSpPr>
        <p:spPr>
          <a:xfrm>
            <a:off x="3338729" y="4923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027A946-7017-4A01-8C44-EE484377D9B9}"/>
              </a:ext>
            </a:extLst>
          </p:cNvPr>
          <p:cNvSpPr/>
          <p:nvPr/>
        </p:nvSpPr>
        <p:spPr>
          <a:xfrm>
            <a:off x="4831963" y="42815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19CFF-A9EE-4122-9014-63E6ADF52EAF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F8440-52F0-4D88-B8E4-8DB4E95DE5C9}"/>
              </a:ext>
            </a:extLst>
          </p:cNvPr>
          <p:cNvSpPr/>
          <p:nvPr/>
        </p:nvSpPr>
        <p:spPr>
          <a:xfrm>
            <a:off x="3338729" y="292954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B247A-D671-4511-950C-0629D035E42E}"/>
              </a:ext>
            </a:extLst>
          </p:cNvPr>
          <p:cNvSpPr/>
          <p:nvPr/>
        </p:nvSpPr>
        <p:spPr>
          <a:xfrm>
            <a:off x="3338729" y="3248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0F041-32A1-41BD-9BDF-77ABBB368AA0}"/>
              </a:ext>
            </a:extLst>
          </p:cNvPr>
          <p:cNvSpPr/>
          <p:nvPr/>
        </p:nvSpPr>
        <p:spPr>
          <a:xfrm>
            <a:off x="3338729" y="524002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73A09F-DCE0-4E59-B115-9E5F033B3E2A}"/>
              </a:ext>
            </a:extLst>
          </p:cNvPr>
          <p:cNvSpPr/>
          <p:nvPr/>
        </p:nvSpPr>
        <p:spPr>
          <a:xfrm>
            <a:off x="4812628" y="559946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16DFAC-ABBD-400E-908B-C108661F6E6D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A754A-CEE6-4145-90E3-159DC4C29A46}"/>
              </a:ext>
            </a:extLst>
          </p:cNvPr>
          <p:cNvSpPr/>
          <p:nvPr/>
        </p:nvSpPr>
        <p:spPr>
          <a:xfrm>
            <a:off x="3338729" y="26096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EB4915-3A10-4231-B5D5-6506EA606D7F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56D9-1E8E-4884-833A-EA61EBF7DD54}"/>
              </a:ext>
            </a:extLst>
          </p:cNvPr>
          <p:cNvSpPr/>
          <p:nvPr/>
        </p:nvSpPr>
        <p:spPr>
          <a:xfrm>
            <a:off x="3338729" y="292304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543234-75D6-44BF-8CC7-3927B0C26911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4B9D9-2919-4FD7-BA8A-3039EAABA7FA}"/>
              </a:ext>
            </a:extLst>
          </p:cNvPr>
          <p:cNvSpPr/>
          <p:nvPr/>
        </p:nvSpPr>
        <p:spPr>
          <a:xfrm>
            <a:off x="3338729" y="32471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95F27D-650E-4085-A557-3443790A3642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CEB79-24B4-4F07-A756-6BF7CB16C049}"/>
              </a:ext>
            </a:extLst>
          </p:cNvPr>
          <p:cNvSpPr/>
          <p:nvPr/>
        </p:nvSpPr>
        <p:spPr>
          <a:xfrm>
            <a:off x="3338729" y="35478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7ADB52-1B66-4A73-B880-83CFCBF4C30B}"/>
              </a:ext>
            </a:extLst>
          </p:cNvPr>
          <p:cNvCxnSpPr>
            <a:cxnSpLocks/>
          </p:cNvCxnSpPr>
          <p:nvPr/>
        </p:nvCxnSpPr>
        <p:spPr>
          <a:xfrm>
            <a:off x="3338729" y="355207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FC1446-6926-49C1-A795-799A4F8F01EE}"/>
              </a:ext>
            </a:extLst>
          </p:cNvPr>
          <p:cNvCxnSpPr>
            <a:cxnSpLocks/>
          </p:cNvCxnSpPr>
          <p:nvPr/>
        </p:nvCxnSpPr>
        <p:spPr>
          <a:xfrm flipV="1">
            <a:off x="3338729" y="355524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7437244-DFA7-4E22-8DB6-00CDE2DFD60B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C5AB8F-F263-4839-9D98-0760139E2CD0}"/>
              </a:ext>
            </a:extLst>
          </p:cNvPr>
          <p:cNvSpPr/>
          <p:nvPr/>
        </p:nvSpPr>
        <p:spPr>
          <a:xfrm>
            <a:off x="3338730" y="5244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FFD96C-6415-48D9-A6B7-DFC6E8E837AB}"/>
              </a:ext>
            </a:extLst>
          </p:cNvPr>
          <p:cNvCxnSpPr>
            <a:cxnSpLocks/>
          </p:cNvCxnSpPr>
          <p:nvPr/>
        </p:nvCxnSpPr>
        <p:spPr>
          <a:xfrm>
            <a:off x="3338730" y="524836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4D486-319A-419A-9720-3FA17BCBA694}"/>
              </a:ext>
            </a:extLst>
          </p:cNvPr>
          <p:cNvCxnSpPr>
            <a:cxnSpLocks/>
          </p:cNvCxnSpPr>
          <p:nvPr/>
        </p:nvCxnSpPr>
        <p:spPr>
          <a:xfrm flipV="1">
            <a:off x="3338730" y="525153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89E62-D299-4462-A430-D513C011FA2A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D908A7-C689-4447-B6CD-74AC2C995937}"/>
              </a:ext>
            </a:extLst>
          </p:cNvPr>
          <p:cNvSpPr/>
          <p:nvPr/>
        </p:nvSpPr>
        <p:spPr>
          <a:xfrm>
            <a:off x="3338730" y="49178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2CE63D-57AA-47F8-803C-F94C6F0FE0E1}"/>
              </a:ext>
            </a:extLst>
          </p:cNvPr>
          <p:cNvSpPr/>
          <p:nvPr/>
        </p:nvSpPr>
        <p:spPr>
          <a:xfrm>
            <a:off x="3338729" y="59806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538B3F-BCAA-4E21-B7B3-94F13967AAAC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A8C35-4722-41E8-87A4-ABD98B16294D}"/>
              </a:ext>
            </a:extLst>
          </p:cNvPr>
          <p:cNvSpPr/>
          <p:nvPr/>
        </p:nvSpPr>
        <p:spPr>
          <a:xfrm>
            <a:off x="3338729" y="62953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1DBC8B-3953-4A31-A1F2-F3EDE71F414F}"/>
              </a:ext>
            </a:extLst>
          </p:cNvPr>
          <p:cNvSpPr/>
          <p:nvPr/>
        </p:nvSpPr>
        <p:spPr>
          <a:xfrm>
            <a:off x="3338729" y="66138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65F8FA-9AA1-4850-8070-D29A5A87D2F2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E914C5-5931-41A7-9FE5-3EDD77EEFF5E}"/>
              </a:ext>
            </a:extLst>
          </p:cNvPr>
          <p:cNvSpPr/>
          <p:nvPr/>
        </p:nvSpPr>
        <p:spPr>
          <a:xfrm>
            <a:off x="3338729" y="597542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B5446-8480-494D-BBF9-1AF9AE2E441F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F3C762-700C-44D0-AAB8-261B2113A16D}"/>
              </a:ext>
            </a:extLst>
          </p:cNvPr>
          <p:cNvSpPr/>
          <p:nvPr/>
        </p:nvSpPr>
        <p:spPr>
          <a:xfrm>
            <a:off x="3338729" y="62888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2B9701-9CB7-4603-A8F8-3BDD463A5F49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1D04C2-C887-4E2F-8603-F5D0ED708AC0}"/>
              </a:ext>
            </a:extLst>
          </p:cNvPr>
          <p:cNvSpPr/>
          <p:nvPr/>
        </p:nvSpPr>
        <p:spPr>
          <a:xfrm>
            <a:off x="3338729" y="66129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27A272-A2C9-43DE-BA1C-2FEAEF5E337E}"/>
              </a:ext>
            </a:extLst>
          </p:cNvPr>
          <p:cNvCxnSpPr>
            <a:cxnSpLocks/>
          </p:cNvCxnSpPr>
          <p:nvPr/>
        </p:nvCxnSpPr>
        <p:spPr>
          <a:xfrm>
            <a:off x="3338729" y="661714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EB47D0-9B83-43B6-AB33-94BB95961A3A}"/>
              </a:ext>
            </a:extLst>
          </p:cNvPr>
          <p:cNvCxnSpPr>
            <a:cxnSpLocks/>
          </p:cNvCxnSpPr>
          <p:nvPr/>
        </p:nvCxnSpPr>
        <p:spPr>
          <a:xfrm flipV="1">
            <a:off x="3338729" y="662031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3E6CB1A-F6C8-4E64-B361-4771EA60872A}"/>
              </a:ext>
            </a:extLst>
          </p:cNvPr>
          <p:cNvSpPr txBox="1"/>
          <p:nvPr/>
        </p:nvSpPr>
        <p:spPr>
          <a:xfrm>
            <a:off x="6667377" y="1792268"/>
            <a:ext cx="1889363" cy="54784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b="1" dirty="0"/>
              <a:t>Fundamental Concepts</a:t>
            </a:r>
            <a:endParaRPr lang="en-US" sz="1400" u="sng" dirty="0">
              <a:solidFill>
                <a:srgbClr val="0000FF"/>
              </a:solidFill>
            </a:endParaRP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Design Thinking</a:t>
            </a:r>
            <a:endParaRPr lang="en-US" sz="1000" u="sng" dirty="0">
              <a:solidFill>
                <a:srgbClr val="0000FF"/>
              </a:solidFill>
              <a:cs typeface="Calibri"/>
            </a:endParaRPr>
          </a:p>
          <a:p>
            <a:r>
              <a:rPr lang="en-US" sz="1000" u="sng" dirty="0">
                <a:solidFill>
                  <a:srgbClr val="7030A0"/>
                </a:solidFill>
              </a:rPr>
              <a:t>Value Propositions</a:t>
            </a:r>
          </a:p>
          <a:p>
            <a:r>
              <a:rPr lang="en-US" sz="1000" b="1" dirty="0"/>
              <a:t>          </a:t>
            </a:r>
          </a:p>
          <a:p>
            <a:endParaRPr lang="en-US" sz="1000" b="1" dirty="0"/>
          </a:p>
          <a:p>
            <a:r>
              <a:rPr lang="en-US" sz="1400" b="1" dirty="0"/>
              <a:t>UX Process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Produce</a:t>
            </a:r>
            <a:endParaRPr lang="en-US" sz="1000" u="sng" dirty="0">
              <a:solidFill>
                <a:srgbClr val="0000FF"/>
              </a:solidFill>
              <a:cs typeface="Calibri"/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Evaluate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Methods</a:t>
            </a:r>
          </a:p>
          <a:p>
            <a:endParaRPr lang="en-US" sz="1000" u="sng" dirty="0">
              <a:solidFill>
                <a:srgbClr val="0000FF"/>
              </a:solidFill>
            </a:endParaRPr>
          </a:p>
          <a:p>
            <a:r>
              <a:rPr lang="en-US" sz="1000" u="sng" dirty="0">
                <a:solidFill>
                  <a:srgbClr val="0000FF"/>
                </a:solidFill>
              </a:rPr>
              <a:t>Heuristic Evaluation</a:t>
            </a:r>
            <a:endParaRPr lang="en-US" sz="1000" u="sng" dirty="0">
              <a:solidFill>
                <a:srgbClr val="0000FF"/>
              </a:solidFill>
              <a:cs typeface="Calibri"/>
            </a:endParaRPr>
          </a:p>
          <a:p>
            <a:endParaRPr lang="en-US" sz="1000" b="1" dirty="0"/>
          </a:p>
          <a:p>
            <a:r>
              <a:rPr lang="en-US" sz="1400" b="1" dirty="0"/>
              <a:t>Clinical Scenarios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Kick Off a UX Project</a:t>
            </a:r>
            <a:endParaRPr lang="en-US" sz="1000" u="sng" dirty="0">
              <a:solidFill>
                <a:srgbClr val="0000FF"/>
              </a:solidFill>
              <a:cs typeface="Calibri"/>
            </a:endParaRPr>
          </a:p>
          <a:p>
            <a:endParaRPr lang="en-US" sz="1000" b="1" dirty="0"/>
          </a:p>
          <a:p>
            <a:r>
              <a:rPr lang="en-US" sz="1400" b="1" dirty="0"/>
              <a:t>Resources</a:t>
            </a:r>
          </a:p>
          <a:p>
            <a:endParaRPr lang="en-US" sz="1000" b="1" dirty="0"/>
          </a:p>
          <a:p>
            <a:r>
              <a:rPr lang="en-US" sz="1000" u="sng" dirty="0">
                <a:solidFill>
                  <a:srgbClr val="0000FF"/>
                </a:solidFill>
              </a:rPr>
              <a:t>Case Studies</a:t>
            </a:r>
          </a:p>
          <a:p>
            <a:r>
              <a:rPr lang="en-US" sz="1000" u="sng" dirty="0">
                <a:solidFill>
                  <a:srgbClr val="0000FF"/>
                </a:solidFill>
                <a:cs typeface="Calibri" panose="020F0502020204030204"/>
              </a:rPr>
              <a:t>Design patterns</a:t>
            </a:r>
          </a:p>
          <a:p>
            <a:r>
              <a:rPr lang="en-US" sz="1000" u="sng" dirty="0">
                <a:solidFill>
                  <a:srgbClr val="0000FF"/>
                </a:solidFill>
                <a:cs typeface="Calibri" panose="020F0502020204030204"/>
              </a:rPr>
              <a:t>Checklists</a:t>
            </a:r>
          </a:p>
          <a:p>
            <a:r>
              <a:rPr lang="en-US" sz="1000" u="sng" dirty="0">
                <a:solidFill>
                  <a:srgbClr val="0000FF"/>
                </a:solidFill>
                <a:cs typeface="Calibri" panose="020F0502020204030204"/>
              </a:rPr>
              <a:t>Report templates</a:t>
            </a:r>
          </a:p>
          <a:p>
            <a:r>
              <a:rPr lang="en-US" sz="1000" u="sng" dirty="0">
                <a:solidFill>
                  <a:srgbClr val="0000FF"/>
                </a:solidFill>
                <a:cs typeface="Calibri" panose="020F0502020204030204"/>
              </a:rPr>
              <a:t>Sample reports</a:t>
            </a:r>
          </a:p>
          <a:p>
            <a:r>
              <a:rPr lang="en-US" sz="1000" u="sng" dirty="0">
                <a:solidFill>
                  <a:srgbClr val="0000FF"/>
                </a:solidFill>
                <a:cs typeface="Calibri" panose="020F0502020204030204"/>
              </a:rPr>
              <a:t>Videos</a:t>
            </a:r>
          </a:p>
          <a:p>
            <a:endParaRPr lang="en-US" sz="1000" u="sng" dirty="0">
              <a:solidFill>
                <a:srgbClr val="0000FF"/>
              </a:solidFill>
              <a:cs typeface="Calibri" panose="020F0502020204030204"/>
            </a:endParaRPr>
          </a:p>
          <a:p>
            <a:endParaRPr lang="en-US" sz="1000" u="sng" dirty="0">
              <a:solidFill>
                <a:srgbClr val="0000FF"/>
              </a:solidFill>
              <a:cs typeface="Calibri" panose="020F0502020204030204"/>
            </a:endParaRPr>
          </a:p>
          <a:p>
            <a:endParaRPr lang="en-US" sz="1000" u="sng" dirty="0">
              <a:solidFill>
                <a:srgbClr val="0000FF"/>
              </a:solidFill>
              <a:cs typeface="Calibri" panose="020F0502020204030204"/>
            </a:endParaRPr>
          </a:p>
          <a:p>
            <a:endParaRPr lang="en-US" sz="1000" u="sng" dirty="0">
              <a:solidFill>
                <a:srgbClr val="0000FF"/>
              </a:solidFill>
              <a:cs typeface="Calibri" panose="020F0502020204030204"/>
            </a:endParaRPr>
          </a:p>
          <a:p>
            <a:endParaRPr lang="en-US" sz="1000" dirty="0">
              <a:cs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73B814-CE77-4DBD-BDF0-318016833F14}"/>
              </a:ext>
            </a:extLst>
          </p:cNvPr>
          <p:cNvSpPr/>
          <p:nvPr/>
        </p:nvSpPr>
        <p:spPr>
          <a:xfrm>
            <a:off x="3110377" y="1718482"/>
            <a:ext cx="2414239" cy="5537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E2C2CFD-9EFA-4EB1-8841-7DE77D9ECD9C}"/>
              </a:ext>
            </a:extLst>
          </p:cNvPr>
          <p:cNvSpPr/>
          <p:nvPr/>
        </p:nvSpPr>
        <p:spPr>
          <a:xfrm>
            <a:off x="7383458" y="3147350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429000" y="976923"/>
            <a:ext cx="23942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br>
              <a:rPr lang="en-US" sz="1400" dirty="0"/>
            </a:br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b="1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B8FF9-FE83-4E84-98DA-AF7309471DF4}"/>
              </a:ext>
            </a:extLst>
          </p:cNvPr>
          <p:cNvSpPr/>
          <p:nvPr/>
        </p:nvSpPr>
        <p:spPr>
          <a:xfrm>
            <a:off x="10079445" y="2020303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889FB-1E77-432D-AB85-3689DFE14FDB}"/>
              </a:ext>
            </a:extLst>
          </p:cNvPr>
          <p:cNvSpPr/>
          <p:nvPr/>
        </p:nvSpPr>
        <p:spPr>
          <a:xfrm>
            <a:off x="10105657" y="2047598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079D88-EB05-4CA7-B8CC-D128B1D9E8E5}"/>
              </a:ext>
            </a:extLst>
          </p:cNvPr>
          <p:cNvSpPr/>
          <p:nvPr/>
        </p:nvSpPr>
        <p:spPr>
          <a:xfrm>
            <a:off x="1006258" y="352424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429000" y="976923"/>
            <a:ext cx="23942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br>
              <a:rPr lang="en-US" sz="1400" dirty="0"/>
            </a:br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b="1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7E408-8BFB-4FE4-81CF-6F1FCC9265F7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F327F-1384-4EAF-9DFC-753C849C8BAC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0D33E5-9E60-45B6-B10A-29CAB7B499F0}"/>
              </a:ext>
            </a:extLst>
          </p:cNvPr>
          <p:cNvSpPr/>
          <p:nvPr/>
        </p:nvSpPr>
        <p:spPr>
          <a:xfrm>
            <a:off x="934081" y="308918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58306-261F-48E4-B81E-4028B3F54D21}"/>
              </a:ext>
            </a:extLst>
          </p:cNvPr>
          <p:cNvSpPr/>
          <p:nvPr/>
        </p:nvSpPr>
        <p:spPr>
          <a:xfrm>
            <a:off x="13761" y="-1174"/>
            <a:ext cx="12192000" cy="80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</a:t>
            </a:r>
            <a:r>
              <a:rPr lang="en-US" sz="1400" b="1" dirty="0"/>
              <a:t>USER EXPERIENCE PROCESS            </a:t>
            </a:r>
            <a:r>
              <a:rPr lang="en-US" sz="1400" dirty="0"/>
              <a:t>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</a:t>
            </a:r>
            <a:r>
              <a:rPr lang="en-US" sz="1400" dirty="0"/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7651288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Us:    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                  Tell us how we’re doing!  </a:t>
            </a:r>
            <a:r>
              <a:rPr lang="en-US" sz="1200" u="sng" dirty="0"/>
              <a:t>Provide Feedback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894FA-AFB0-4179-870E-6195E639C3F6}"/>
              </a:ext>
            </a:extLst>
          </p:cNvPr>
          <p:cNvSpPr/>
          <p:nvPr/>
        </p:nvSpPr>
        <p:spPr>
          <a:xfrm>
            <a:off x="3429000" y="976923"/>
            <a:ext cx="23942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1763515"/>
            <a:ext cx="10414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br>
              <a:rPr lang="en-US" sz="1400" dirty="0"/>
            </a:br>
            <a:r>
              <a:rPr lang="en-US" sz="1400" dirty="0"/>
              <a:t>Specify</a:t>
            </a:r>
          </a:p>
          <a:p>
            <a:endParaRPr lang="en-US" sz="1400" dirty="0"/>
          </a:p>
          <a:p>
            <a:r>
              <a:rPr lang="en-US" sz="1400" b="1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5129F-8325-4AA9-BB62-36C8E9C3096C}"/>
              </a:ext>
            </a:extLst>
          </p:cNvPr>
          <p:cNvCxnSpPr>
            <a:cxnSpLocks/>
          </p:cNvCxnSpPr>
          <p:nvPr/>
        </p:nvCxnSpPr>
        <p:spPr>
          <a:xfrm>
            <a:off x="2924098" y="1724001"/>
            <a:ext cx="0" cy="5531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269800-DBF6-474D-913C-9F8CB7A4F91C}"/>
              </a:ext>
            </a:extLst>
          </p:cNvPr>
          <p:cNvSpPr/>
          <p:nvPr/>
        </p:nvSpPr>
        <p:spPr>
          <a:xfrm>
            <a:off x="3102752" y="1680224"/>
            <a:ext cx="2948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&lt; Back to Join a UX Project Midstream</a:t>
            </a:r>
            <a:endParaRPr lang="en-US" sz="1400" b="1" u="sng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2096C-47C8-4EF5-B9D2-E9DCB4089841}"/>
              </a:ext>
            </a:extLst>
          </p:cNvPr>
          <p:cNvSpPr/>
          <p:nvPr/>
        </p:nvSpPr>
        <p:spPr>
          <a:xfrm>
            <a:off x="10079445" y="1996239"/>
            <a:ext cx="1799531" cy="3380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09079-7A88-4F5B-B4BB-FEC014F66BD8}"/>
              </a:ext>
            </a:extLst>
          </p:cNvPr>
          <p:cNvSpPr/>
          <p:nvPr/>
        </p:nvSpPr>
        <p:spPr>
          <a:xfrm>
            <a:off x="10105657" y="2023534"/>
            <a:ext cx="18076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effectLst/>
              </a:rPr>
              <a:t>Download Resources</a:t>
            </a:r>
          </a:p>
          <a:p>
            <a:pPr fontAlgn="base"/>
            <a:endParaRPr lang="en-US" sz="1200" b="1" i="0" dirty="0"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Lorem ipsum dolor sit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amet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consectetur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Exercitation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ullamco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laboris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nisi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ut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aliquip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ex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ea</a:t>
            </a:r>
            <a:r>
              <a:rPr lang="en-US" sz="1200" b="0" i="0" u="sng" strike="noStrike" dirty="0">
                <a:solidFill>
                  <a:srgbClr val="0000FF"/>
                </a:solidFill>
                <a:effectLst/>
              </a:rPr>
              <a:t> </a:t>
            </a:r>
            <a:r>
              <a:rPr lang="en-US" sz="1200" b="0" i="0" u="sng" strike="noStrike" dirty="0" err="1">
                <a:solidFill>
                  <a:srgbClr val="0000FF"/>
                </a:solidFill>
                <a:effectLst/>
              </a:rPr>
              <a:t>commodo</a:t>
            </a:r>
            <a:endParaRPr lang="en-US" sz="1200" b="0" i="0" u="sng" strike="noStrike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Videos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Personas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Tools</a:t>
            </a:r>
            <a:endParaRPr lang="en-US" sz="1200" b="0" i="0" u="sng" dirty="0">
              <a:effectLst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ED339-69E6-4EBA-91BF-83883880B059}"/>
              </a:ext>
            </a:extLst>
          </p:cNvPr>
          <p:cNvSpPr/>
          <p:nvPr/>
        </p:nvSpPr>
        <p:spPr>
          <a:xfrm>
            <a:off x="6026066" y="171246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1165</Words>
  <Application>Microsoft Office PowerPoint</Application>
  <PresentationFormat>Widescreen</PresentationFormat>
  <Paragraphs>499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31</cp:revision>
  <dcterms:created xsi:type="dcterms:W3CDTF">2020-04-16T19:27:39Z</dcterms:created>
  <dcterms:modified xsi:type="dcterms:W3CDTF">2020-04-17T11:46:11Z</dcterms:modified>
</cp:coreProperties>
</file>