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80" d="100"/>
          <a:sy n="80" d="100"/>
        </p:scale>
        <p:origin x="72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7FBC0-26BE-493B-9AD9-6F8295BDCD10}"/>
              </a:ext>
            </a:extLst>
          </p:cNvPr>
          <p:cNvSpPr txBox="1"/>
          <p:nvPr/>
        </p:nvSpPr>
        <p:spPr>
          <a:xfrm>
            <a:off x="1816768" y="2057400"/>
            <a:ext cx="9625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Scenario:   CAC - pulled into a project already in Produce phase, and told to make sure its usable.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Green circles indicate where user clicks to navigate through this scenario.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0B432C-BC47-4862-9141-8783B7104A09}"/>
              </a:ext>
            </a:extLst>
          </p:cNvPr>
          <p:cNvSpPr/>
          <p:nvPr/>
        </p:nvSpPr>
        <p:spPr>
          <a:xfrm>
            <a:off x="1925053" y="293456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Produce</a:t>
            </a:r>
          </a:p>
          <a:p>
            <a:endParaRPr lang="en-US" sz="1000" u="sng" dirty="0">
              <a:solidFill>
                <a:srgbClr val="7030A0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35D2A58-93BE-4C24-9D11-8FDAB2649BD1}"/>
              </a:ext>
            </a:extLst>
          </p:cNvPr>
          <p:cNvSpPr/>
          <p:nvPr/>
        </p:nvSpPr>
        <p:spPr>
          <a:xfrm>
            <a:off x="7905163" y="445667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2356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b="1" dirty="0"/>
              <a:t>METHODS CATEGORY 2</a:t>
            </a:r>
          </a:p>
          <a:p>
            <a:endParaRPr lang="en-US" sz="1400" b="1" dirty="0"/>
          </a:p>
          <a:p>
            <a:r>
              <a:rPr lang="en-US" sz="1400" b="1" dirty="0"/>
              <a:t>       HEURISTIC EVALUATION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Questionnaires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Usability Testing </a:t>
            </a:r>
          </a:p>
          <a:p>
            <a:endParaRPr lang="en-US" sz="1400" dirty="0"/>
          </a:p>
          <a:p>
            <a:r>
              <a:rPr lang="en-US" sz="1400" dirty="0"/>
              <a:t>       Web Metrics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Methods Category 3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0780866" y="426128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User Experience Process            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8587408" y="976923"/>
            <a:ext cx="110256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VIDEOS</a:t>
            </a:r>
          </a:p>
          <a:p>
            <a:endParaRPr lang="en-US" sz="1400" dirty="0"/>
          </a:p>
          <a:p>
            <a:r>
              <a:rPr lang="en-US" sz="1400" dirty="0"/>
              <a:t>Personas</a:t>
            </a:r>
          </a:p>
          <a:p>
            <a:endParaRPr lang="en-US" sz="1400" dirty="0"/>
          </a:p>
          <a:p>
            <a:r>
              <a:rPr lang="en-US" sz="1400" dirty="0"/>
              <a:t>Tools 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418727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1446022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6255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4BF9-B842-4BEE-A568-EA7D12685922}"/>
              </a:ext>
            </a:extLst>
          </p:cNvPr>
          <p:cNvSpPr txBox="1"/>
          <p:nvPr/>
        </p:nvSpPr>
        <p:spPr>
          <a:xfrm>
            <a:off x="3102752" y="2116055"/>
            <a:ext cx="446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00FF"/>
                </a:solidFill>
              </a:rPr>
              <a:t>Video 1</a:t>
            </a: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/>
              <a:t>|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u="sng" dirty="0">
                <a:solidFill>
                  <a:srgbClr val="0000FF"/>
                </a:solidFill>
              </a:rPr>
              <a:t>Video 2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u="sng" dirty="0">
                <a:solidFill>
                  <a:srgbClr val="0000FF"/>
                </a:solidFill>
              </a:rPr>
              <a:t>Video 3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b="1" dirty="0"/>
              <a:t>Heuristic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963017-3104-4261-81A5-7F7C7F0710B2}"/>
              </a:ext>
            </a:extLst>
          </p:cNvPr>
          <p:cNvSpPr/>
          <p:nvPr/>
        </p:nvSpPr>
        <p:spPr>
          <a:xfrm>
            <a:off x="3210358" y="5634157"/>
            <a:ext cx="242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Heuristic Analysis Method Details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b="1" dirty="0"/>
              <a:t>Key Terms: 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2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3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AC558-D1E4-4550-B297-C2428CEBBE00}"/>
              </a:ext>
            </a:extLst>
          </p:cNvPr>
          <p:cNvSpPr/>
          <p:nvPr/>
        </p:nvSpPr>
        <p:spPr>
          <a:xfrm>
            <a:off x="3134158" y="2747312"/>
            <a:ext cx="6679014" cy="2754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E6327-2105-49A7-9494-3771B20B2A76}"/>
              </a:ext>
            </a:extLst>
          </p:cNvPr>
          <p:cNvSpPr/>
          <p:nvPr/>
        </p:nvSpPr>
        <p:spPr>
          <a:xfrm>
            <a:off x="3237597" y="506700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95965-ED1C-4FB3-9D9C-C80E7D3E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91" y="5642997"/>
            <a:ext cx="609600" cy="314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8902599" y="6088213"/>
            <a:ext cx="67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 Likes</a:t>
            </a:r>
          </a:p>
        </p:txBody>
      </p:sp>
    </p:spTree>
    <p:extLst>
      <p:ext uri="{BB962C8B-B14F-4D97-AF65-F5344CB8AC3E}">
        <p14:creationId xmlns:p14="http://schemas.microsoft.com/office/powerpoint/2010/main" val="215603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7FBC0-26BE-493B-9AD9-6F8295BDCD10}"/>
              </a:ext>
            </a:extLst>
          </p:cNvPr>
          <p:cNvSpPr txBox="1"/>
          <p:nvPr/>
        </p:nvSpPr>
        <p:spPr>
          <a:xfrm>
            <a:off x="1816768" y="2057400"/>
            <a:ext cx="7406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Scenario:   1 CHIO - needs to see value of UX for projects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Green circles indicate where user clicks to navigate through this scenario.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0B432C-BC47-4862-9141-8783B7104A09}"/>
              </a:ext>
            </a:extLst>
          </p:cNvPr>
          <p:cNvSpPr/>
          <p:nvPr/>
        </p:nvSpPr>
        <p:spPr>
          <a:xfrm>
            <a:off x="1925053" y="293456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55664-8F27-4A81-B135-C5D648410DAD}"/>
              </a:ext>
            </a:extLst>
          </p:cNvPr>
          <p:cNvSpPr/>
          <p:nvPr/>
        </p:nvSpPr>
        <p:spPr>
          <a:xfrm>
            <a:off x="0" y="0"/>
            <a:ext cx="12172873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HOME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A6DD6-BC76-4D68-BC37-DF1A02DDE33F}"/>
              </a:ext>
            </a:extLst>
          </p:cNvPr>
          <p:cNvSpPr/>
          <p:nvPr/>
        </p:nvSpPr>
        <p:spPr>
          <a:xfrm>
            <a:off x="363092" y="4506588"/>
            <a:ext cx="3457190" cy="286232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UX is based on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</a:t>
            </a:r>
            <a:r>
              <a:rPr lang="en-US" sz="1200" u="sng" dirty="0">
                <a:solidFill>
                  <a:srgbClr val="0000FF"/>
                </a:solidFill>
              </a:rPr>
              <a:t>underlying principles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particular topics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UX practitioners execute myriad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to improve the UX, resulting in a variety of deliverables.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68C16-303A-4AB0-B523-66D556ED8FD3}"/>
              </a:ext>
            </a:extLst>
          </p:cNvPr>
          <p:cNvSpPr/>
          <p:nvPr/>
        </p:nvSpPr>
        <p:spPr>
          <a:xfrm>
            <a:off x="4071848" y="4492156"/>
            <a:ext cx="7757060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How may we serve you?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Management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Understand the value of UX projects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Review UX training options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Staff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Join a UX project that’s already underway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Perform a UX Method for a project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454360" y="976923"/>
            <a:ext cx="71446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29E2F-2C1F-4FCC-B5AC-438489DD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" y="1489161"/>
            <a:ext cx="12192000" cy="263310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8952103-92E5-4266-9216-E5BB083D3176}"/>
              </a:ext>
            </a:extLst>
          </p:cNvPr>
          <p:cNvSpPr/>
          <p:nvPr/>
        </p:nvSpPr>
        <p:spPr>
          <a:xfrm>
            <a:off x="2933962" y="5254539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5407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FOUNDATIONS</a:t>
            </a:r>
          </a:p>
          <a:p>
            <a:endParaRPr lang="en-US" sz="1400" dirty="0"/>
          </a:p>
          <a:p>
            <a:r>
              <a:rPr lang="en-US" sz="1400" dirty="0"/>
              <a:t>Design Thinking</a:t>
            </a:r>
          </a:p>
          <a:p>
            <a:endParaRPr lang="en-US" sz="1400" dirty="0"/>
          </a:p>
          <a:p>
            <a:r>
              <a:rPr lang="en-US" sz="1400" dirty="0"/>
              <a:t>Value Propositions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6586525" y="4732467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Overview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What is User Experience?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User Experience </a:t>
            </a:r>
            <a:r>
              <a:rPr lang="en-US" sz="1200" dirty="0"/>
              <a:t>(UX)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Human Factors Engineering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Human Factors Engineering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Usability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Assessment vs. Evaluation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dirty="0"/>
              <a:t>Human Centered Design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Human Centered Design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96743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1865215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5407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FOUNDATIONS</a:t>
            </a:r>
          </a:p>
          <a:p>
            <a:endParaRPr lang="en-US" sz="1400" dirty="0"/>
          </a:p>
          <a:p>
            <a:r>
              <a:rPr lang="en-US" sz="1400" dirty="0"/>
              <a:t>Design Thinking</a:t>
            </a:r>
          </a:p>
          <a:p>
            <a:endParaRPr lang="en-US" sz="1400" dirty="0"/>
          </a:p>
          <a:p>
            <a:r>
              <a:rPr lang="en-US" sz="1400" dirty="0"/>
              <a:t>Value Propositions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1536410" y="225516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Overview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What is User Experience?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User Experience </a:t>
            </a:r>
            <a:r>
              <a:rPr lang="en-US" sz="1200" dirty="0"/>
              <a:t>(UX)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Human Factors Engineering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Human Factors Engineering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Usability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Assessment vs. Evaluation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dirty="0"/>
              <a:t>Human Centered Design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Human Centered Design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Foundations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06FF8-3693-4525-A541-E569F325C40B}"/>
              </a:ext>
            </a:extLst>
          </p:cNvPr>
          <p:cNvSpPr/>
          <p:nvPr/>
        </p:nvSpPr>
        <p:spPr>
          <a:xfrm>
            <a:off x="6493565" y="3670854"/>
            <a:ext cx="2531165" cy="1279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09B9B-9F67-472A-857C-4710F3D81DE6}"/>
              </a:ext>
            </a:extLst>
          </p:cNvPr>
          <p:cNvSpPr txBox="1"/>
          <p:nvPr/>
        </p:nvSpPr>
        <p:spPr>
          <a:xfrm>
            <a:off x="6459265" y="3688710"/>
            <a:ext cx="2565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	                                       X</a:t>
            </a:r>
          </a:p>
          <a:p>
            <a:r>
              <a:rPr lang="en-US" sz="1200" b="1" dirty="0"/>
              <a:t>Human Centered Design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914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5407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Foundations</a:t>
            </a:r>
          </a:p>
          <a:p>
            <a:endParaRPr lang="en-US" sz="1400" dirty="0"/>
          </a:p>
          <a:p>
            <a:r>
              <a:rPr lang="en-US" sz="1400" b="1" dirty="0"/>
              <a:t>DESIGN THINKING</a:t>
            </a:r>
          </a:p>
          <a:p>
            <a:endParaRPr lang="en-US" sz="1400" dirty="0"/>
          </a:p>
          <a:p>
            <a:r>
              <a:rPr lang="en-US" sz="1400" dirty="0"/>
              <a:t>Value Propositions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1802640" y="2659595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Overview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User Experience </a:t>
            </a:r>
            <a:r>
              <a:rPr lang="en-US" sz="1200" dirty="0"/>
              <a:t>(UX)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Assessment vs. Evaluation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65087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7863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Foundations</a:t>
            </a:r>
          </a:p>
          <a:p>
            <a:endParaRPr lang="en-US" sz="1400" dirty="0"/>
          </a:p>
          <a:p>
            <a:r>
              <a:rPr lang="en-US" sz="1400" dirty="0"/>
              <a:t>Design Thinking</a:t>
            </a:r>
          </a:p>
          <a:p>
            <a:endParaRPr lang="en-US" sz="1400" dirty="0"/>
          </a:p>
          <a:p>
            <a:r>
              <a:rPr lang="en-US" sz="1400" b="1" dirty="0"/>
              <a:t>VALUE PROPOSTIONS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4852586" y="778187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Overview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User Experience </a:t>
            </a:r>
            <a:r>
              <a:rPr lang="en-US" sz="1200" dirty="0"/>
              <a:t>(UX)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Assessment vs. Evaluation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dirty="0"/>
              <a:t>Lorem Ipsum Dolor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 Propositions</a:t>
            </a:r>
          </a:p>
        </p:txBody>
      </p:sp>
    </p:spTree>
    <p:extLst>
      <p:ext uri="{BB962C8B-B14F-4D97-AF65-F5344CB8AC3E}">
        <p14:creationId xmlns:p14="http://schemas.microsoft.com/office/powerpoint/2010/main" val="114399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1074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10566765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538330" y="990715"/>
            <a:ext cx="2305872" cy="29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OVERVIEW</a:t>
            </a:r>
          </a:p>
          <a:p>
            <a:endParaRPr lang="en-US" sz="1400" b="1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853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8480337" y="658010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b="1" dirty="0"/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Plan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Understand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Specify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Produce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  <a:endParaRPr lang="en-US" sz="1200" dirty="0"/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Evaluate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Measure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u="sng" dirty="0">
                <a:solidFill>
                  <a:srgbClr val="0000FF"/>
                </a:solidFill>
              </a:rPr>
              <a:t>Learn More</a:t>
            </a:r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408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 of the User Experience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E51AE-D7C2-4E3B-A273-1D3518770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701" y="3606327"/>
            <a:ext cx="5319901" cy="22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55664-8F27-4A81-B135-C5D648410DAD}"/>
              </a:ext>
            </a:extLst>
          </p:cNvPr>
          <p:cNvSpPr/>
          <p:nvPr/>
        </p:nvSpPr>
        <p:spPr>
          <a:xfrm>
            <a:off x="0" y="0"/>
            <a:ext cx="12172873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HOME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A6DD6-BC76-4D68-BC37-DF1A02DDE33F}"/>
              </a:ext>
            </a:extLst>
          </p:cNvPr>
          <p:cNvSpPr/>
          <p:nvPr/>
        </p:nvSpPr>
        <p:spPr>
          <a:xfrm>
            <a:off x="363092" y="4506588"/>
            <a:ext cx="3457190" cy="286232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UX is based on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</a:t>
            </a:r>
            <a:r>
              <a:rPr lang="en-US" sz="1200" u="sng" dirty="0">
                <a:solidFill>
                  <a:srgbClr val="0000FF"/>
                </a:solidFill>
              </a:rPr>
              <a:t>underlying principles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particular topics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UX practitioners execute myriad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to improve the UX, resulting in a variety of deliverables.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68C16-303A-4AB0-B523-66D556ED8FD3}"/>
              </a:ext>
            </a:extLst>
          </p:cNvPr>
          <p:cNvSpPr/>
          <p:nvPr/>
        </p:nvSpPr>
        <p:spPr>
          <a:xfrm>
            <a:off x="4071848" y="4492156"/>
            <a:ext cx="7757060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How may we serve you?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Management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Understand the value of UX projects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Review UX training options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Staff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Join a UX project that’s already underway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Perform a UX Method for a project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454360" y="976923"/>
            <a:ext cx="71446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29E2F-2C1F-4FCC-B5AC-438489DD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" y="1489161"/>
            <a:ext cx="12192000" cy="263310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8952103-92E5-4266-9216-E5BB083D3176}"/>
              </a:ext>
            </a:extLst>
          </p:cNvPr>
          <p:cNvSpPr/>
          <p:nvPr/>
        </p:nvSpPr>
        <p:spPr>
          <a:xfrm>
            <a:off x="7002380" y="618423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1074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10566765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538330" y="990715"/>
            <a:ext cx="2305872" cy="29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  <a:p>
            <a:endParaRPr lang="en-US" sz="1400" b="1" dirty="0"/>
          </a:p>
          <a:p>
            <a:r>
              <a:rPr lang="en-US" sz="1400" b="1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853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Plan Phase Checklist</a:t>
            </a: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4576966" y="493989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Methods for the Plan Phase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Problem Statements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Method A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Method B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 Phase</a:t>
            </a:r>
          </a:p>
        </p:txBody>
      </p:sp>
    </p:spTree>
    <p:extLst>
      <p:ext uri="{BB962C8B-B14F-4D97-AF65-F5344CB8AC3E}">
        <p14:creationId xmlns:p14="http://schemas.microsoft.com/office/powerpoint/2010/main" val="65792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2088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METHODS CATEGORY 1</a:t>
            </a:r>
          </a:p>
          <a:p>
            <a:endParaRPr lang="en-US" sz="1400" b="1" dirty="0"/>
          </a:p>
          <a:p>
            <a:r>
              <a:rPr lang="en-US" sz="1400" b="1" dirty="0"/>
              <a:t>       PROBLEM STATEMENTS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A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dirty="0"/>
              <a:t>Methods Category 3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3369413" y="102623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Problem Statements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Problem Statements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21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313263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2088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METHODS CATEGORY 1</a:t>
            </a:r>
          </a:p>
          <a:p>
            <a:endParaRPr lang="en-US" sz="1400" b="1" dirty="0"/>
          </a:p>
          <a:p>
            <a:r>
              <a:rPr lang="en-US" sz="1400" b="1" dirty="0"/>
              <a:t>       PROBLEM STATEMENTS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A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dirty="0"/>
              <a:t>Methods Category 3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Problem Statements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Problem Statements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21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6229DC-4871-4943-B093-E1621B095859}"/>
              </a:ext>
            </a:extLst>
          </p:cNvPr>
          <p:cNvSpPr/>
          <p:nvPr/>
        </p:nvSpPr>
        <p:spPr>
          <a:xfrm>
            <a:off x="3598013" y="1284700"/>
            <a:ext cx="1836532" cy="1470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rgbClr val="0000FF"/>
                </a:solidFill>
              </a:rPr>
              <a:t>Overview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Understand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Produce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Evaluate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Measure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4198426" y="192379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1074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10566765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538330" y="990715"/>
            <a:ext cx="2305872" cy="29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  <a:p>
            <a:endParaRPr lang="en-US" sz="1400" b="1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b="1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853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Specify Phase Checklist</a:t>
            </a: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4576966" y="493989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Methods for the Specify Phase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Cost-Benefit Analysis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Strengths Weaknesses Opportunities Threats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Specify Phase</a:t>
            </a:r>
          </a:p>
        </p:txBody>
      </p:sp>
    </p:spTree>
    <p:extLst>
      <p:ext uri="{BB962C8B-B14F-4D97-AF65-F5344CB8AC3E}">
        <p14:creationId xmlns:p14="http://schemas.microsoft.com/office/powerpoint/2010/main" val="18733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2647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b="1" dirty="0"/>
              <a:t>METHODS CATEGORY 3</a:t>
            </a:r>
          </a:p>
          <a:p>
            <a:endParaRPr lang="en-US" sz="1400" b="1" dirty="0"/>
          </a:p>
          <a:p>
            <a:r>
              <a:rPr lang="en-US" sz="1400" b="1" dirty="0"/>
              <a:t>       COST-BENEFIT ANALYSIS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D</a:t>
            </a:r>
          </a:p>
          <a:p>
            <a:endParaRPr lang="en-US" sz="1400" dirty="0"/>
          </a:p>
          <a:p>
            <a:r>
              <a:rPr lang="en-US" sz="1400" dirty="0"/>
              <a:t>       SWOT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081589" y="392830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Cost-Benefit Analysis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Cost-Benefit Analysis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Measure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Cost-Benefit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373731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9972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b="1" dirty="0"/>
              <a:t>METHODS CATEGORY 3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Cost-Benefit Analysis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D</a:t>
            </a:r>
          </a:p>
          <a:p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b="1" dirty="0"/>
              <a:t>SWOT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SWOT Template</a:t>
            </a: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1260304" y="2421627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SWOT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SWOT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524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Strengths Weaknesses Opportunities Threats (SWOT)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F44F53-D75B-4698-A4EE-C10AB0790934}"/>
              </a:ext>
            </a:extLst>
          </p:cNvPr>
          <p:cNvSpPr/>
          <p:nvPr/>
        </p:nvSpPr>
        <p:spPr>
          <a:xfrm>
            <a:off x="3676398" y="803818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72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9972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b="1" dirty="0"/>
              <a:t>METHODS CATEGORY 3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Cost-Benefit Analysis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D</a:t>
            </a:r>
          </a:p>
          <a:p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b="1" dirty="0"/>
              <a:t>SWOT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SWOT Template</a:t>
            </a: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SWOT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SWOT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524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Strengths Weaknesses Opportunities Threats (SWOT)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35676-7C46-4064-ADE2-81102242E0E3}"/>
              </a:ext>
            </a:extLst>
          </p:cNvPr>
          <p:cNvSpPr/>
          <p:nvPr/>
        </p:nvSpPr>
        <p:spPr>
          <a:xfrm>
            <a:off x="3598013" y="1284700"/>
            <a:ext cx="1836532" cy="1470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rgbClr val="0000FF"/>
                </a:solidFill>
              </a:rPr>
              <a:t>Overview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Plan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Understand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Specify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Produce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Evaluate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Measure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480599-59E3-4442-BFB6-358C04BBE654}"/>
              </a:ext>
            </a:extLst>
          </p:cNvPr>
          <p:cNvSpPr/>
          <p:nvPr/>
        </p:nvSpPr>
        <p:spPr>
          <a:xfrm>
            <a:off x="4309455" y="2480139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1074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10566765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538330" y="990715"/>
            <a:ext cx="2305872" cy="29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  <a:p>
            <a:endParaRPr lang="en-US" sz="1400" b="1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b="1" dirty="0"/>
              <a:t>MEASURE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853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Measure Phase Checklist</a:t>
            </a: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4250436" y="5093708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848-C160-4B40-957A-1B50C45E6ECA}"/>
              </a:ext>
            </a:extLst>
          </p:cNvPr>
          <p:cNvSpPr txBox="1"/>
          <p:nvPr/>
        </p:nvSpPr>
        <p:spPr>
          <a:xfrm>
            <a:off x="3129142" y="2154937"/>
            <a:ext cx="7143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Methods for the Measure Phase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User Interviews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Questionnaires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5812-C5C4-4118-8336-F901B126A446}"/>
              </a:ext>
            </a:extLst>
          </p:cNvPr>
          <p:cNvSpPr txBox="1"/>
          <p:nvPr/>
        </p:nvSpPr>
        <p:spPr>
          <a:xfrm>
            <a:off x="3116737" y="1649992"/>
            <a:ext cx="16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Measure Phase</a:t>
            </a:r>
          </a:p>
        </p:txBody>
      </p:sp>
    </p:spTree>
    <p:extLst>
      <p:ext uri="{BB962C8B-B14F-4D97-AF65-F5344CB8AC3E}">
        <p14:creationId xmlns:p14="http://schemas.microsoft.com/office/powerpoint/2010/main" val="180253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9135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b="1" dirty="0"/>
              <a:t>METHODS CATEGORY 4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User Interviews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E</a:t>
            </a:r>
          </a:p>
          <a:p>
            <a:endParaRPr lang="en-US" sz="1400" dirty="0"/>
          </a:p>
          <a:p>
            <a:r>
              <a:rPr lang="en-US" sz="1400" b="1" dirty="0"/>
              <a:t>       QUESTIONNAIRES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805192" y="3093355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Questionnaires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Measure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User Interviews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Understand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Evaluate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Questionnaires </a:t>
            </a:r>
          </a:p>
        </p:txBody>
      </p:sp>
    </p:spTree>
    <p:extLst>
      <p:ext uri="{BB962C8B-B14F-4D97-AF65-F5344CB8AC3E}">
        <p14:creationId xmlns:p14="http://schemas.microsoft.com/office/powerpoint/2010/main" val="50723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9135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dirty="0"/>
              <a:t>Methods Category 2</a:t>
            </a:r>
          </a:p>
          <a:p>
            <a:endParaRPr lang="en-US" sz="1400" dirty="0"/>
          </a:p>
          <a:p>
            <a:r>
              <a:rPr lang="en-US" sz="1400" b="1" dirty="0"/>
              <a:t>METHODS CATEGORY 4</a:t>
            </a:r>
          </a:p>
          <a:p>
            <a:endParaRPr lang="en-US" sz="1400" b="1" dirty="0"/>
          </a:p>
          <a:p>
            <a:r>
              <a:rPr lang="en-US" sz="1400" b="1" dirty="0"/>
              <a:t>       USER INTERVIEWS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Method E</a:t>
            </a:r>
          </a:p>
          <a:p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dirty="0" err="1"/>
              <a:t>Questionanaires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0732842" y="4239394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8A58D-EA99-45BB-A58B-9DBB4F7C564B}"/>
              </a:ext>
            </a:extLst>
          </p:cNvPr>
          <p:cNvSpPr txBox="1"/>
          <p:nvPr/>
        </p:nvSpPr>
        <p:spPr>
          <a:xfrm>
            <a:off x="3129142" y="2154937"/>
            <a:ext cx="714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Introduction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Value Propositions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.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/>
              <a:t>Primary Phase for User Interviews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Understand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Other Phases for User Interviews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Evaluate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Measure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DA71-F25E-4F91-90FE-353161C73B0A}"/>
              </a:ext>
            </a:extLst>
          </p:cNvPr>
          <p:cNvSpPr txBox="1"/>
          <p:nvPr/>
        </p:nvSpPr>
        <p:spPr>
          <a:xfrm>
            <a:off x="3116737" y="1649992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Interviews</a:t>
            </a:r>
          </a:p>
        </p:txBody>
      </p:sp>
    </p:spTree>
    <p:extLst>
      <p:ext uri="{BB962C8B-B14F-4D97-AF65-F5344CB8AC3E}">
        <p14:creationId xmlns:p14="http://schemas.microsoft.com/office/powerpoint/2010/main" val="349231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6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8361160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99776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000" b="1" dirty="0"/>
          </a:p>
          <a:p>
            <a:r>
              <a:rPr lang="en-US" sz="1400" b="1" dirty="0"/>
              <a:t>REQUIRED EXPERTISE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2136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279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87434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AFFF39-18AC-4074-902D-123376C9947F}"/>
              </a:ext>
            </a:extLst>
          </p:cNvPr>
          <p:cNvCxnSpPr>
            <a:cxnSpLocks/>
          </p:cNvCxnSpPr>
          <p:nvPr/>
        </p:nvCxnSpPr>
        <p:spPr>
          <a:xfrm>
            <a:off x="3338729" y="2613855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2FB236-2188-444D-BCB3-9F18F51538C1}"/>
              </a:ext>
            </a:extLst>
          </p:cNvPr>
          <p:cNvCxnSpPr>
            <a:cxnSpLocks/>
          </p:cNvCxnSpPr>
          <p:nvPr/>
        </p:nvCxnSpPr>
        <p:spPr>
          <a:xfrm flipV="1">
            <a:off x="3338729" y="2617027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4C51C-BC3F-4B09-A44D-C081E4217B84}"/>
              </a:ext>
            </a:extLst>
          </p:cNvPr>
          <p:cNvCxnSpPr>
            <a:cxnSpLocks/>
          </p:cNvCxnSpPr>
          <p:nvPr/>
        </p:nvCxnSpPr>
        <p:spPr>
          <a:xfrm>
            <a:off x="3338729" y="2927247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3E8776-982A-40D9-B755-E82E1C7F53A8}"/>
              </a:ext>
            </a:extLst>
          </p:cNvPr>
          <p:cNvCxnSpPr>
            <a:cxnSpLocks/>
          </p:cNvCxnSpPr>
          <p:nvPr/>
        </p:nvCxnSpPr>
        <p:spPr>
          <a:xfrm flipV="1">
            <a:off x="3338729" y="2930419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BADBD6-F825-483D-9B8D-D75066E56F46}"/>
              </a:ext>
            </a:extLst>
          </p:cNvPr>
          <p:cNvCxnSpPr>
            <a:cxnSpLocks/>
          </p:cNvCxnSpPr>
          <p:nvPr/>
        </p:nvCxnSpPr>
        <p:spPr>
          <a:xfrm>
            <a:off x="3338729" y="32513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729B09-A14F-448F-8800-34B49C27BBAA}"/>
              </a:ext>
            </a:extLst>
          </p:cNvPr>
          <p:cNvCxnSpPr>
            <a:cxnSpLocks/>
          </p:cNvCxnSpPr>
          <p:nvPr/>
        </p:nvCxnSpPr>
        <p:spPr>
          <a:xfrm flipV="1">
            <a:off x="3338729" y="32545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321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321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3632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3949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D18B3F-9E76-44D5-BAA3-BA13AEE949D4}"/>
              </a:ext>
            </a:extLst>
          </p:cNvPr>
          <p:cNvCxnSpPr>
            <a:cxnSpLocks/>
          </p:cNvCxnSpPr>
          <p:nvPr/>
        </p:nvCxnSpPr>
        <p:spPr>
          <a:xfrm>
            <a:off x="3338730" y="492209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02F12F-826A-405E-8E51-B2C02D5570B0}"/>
              </a:ext>
            </a:extLst>
          </p:cNvPr>
          <p:cNvCxnSpPr>
            <a:cxnSpLocks/>
          </p:cNvCxnSpPr>
          <p:nvPr/>
        </p:nvCxnSpPr>
        <p:spPr>
          <a:xfrm flipV="1">
            <a:off x="3338730" y="492526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5662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7125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7125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5897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513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513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812744-677E-4FDD-8BF8-F4EB959E7CC1}"/>
              </a:ext>
            </a:extLst>
          </p:cNvPr>
          <p:cNvCxnSpPr>
            <a:cxnSpLocks/>
          </p:cNvCxnSpPr>
          <p:nvPr/>
        </p:nvCxnSpPr>
        <p:spPr>
          <a:xfrm>
            <a:off x="3338729" y="59555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0DED7E-5721-4EFE-BDB5-2C560D229152}"/>
              </a:ext>
            </a:extLst>
          </p:cNvPr>
          <p:cNvCxnSpPr>
            <a:cxnSpLocks/>
          </p:cNvCxnSpPr>
          <p:nvPr/>
        </p:nvCxnSpPr>
        <p:spPr>
          <a:xfrm flipV="1">
            <a:off x="3338729" y="59587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6475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6475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540D21-123F-45E5-92CC-660D0BD44DD3}"/>
              </a:ext>
            </a:extLst>
          </p:cNvPr>
          <p:cNvCxnSpPr>
            <a:cxnSpLocks/>
          </p:cNvCxnSpPr>
          <p:nvPr/>
        </p:nvCxnSpPr>
        <p:spPr>
          <a:xfrm>
            <a:off x="3338729" y="6268958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76C59B-FF05-4A5C-A508-FBEA7188CAE9}"/>
              </a:ext>
            </a:extLst>
          </p:cNvPr>
          <p:cNvCxnSpPr>
            <a:cxnSpLocks/>
          </p:cNvCxnSpPr>
          <p:nvPr/>
        </p:nvCxnSpPr>
        <p:spPr>
          <a:xfrm flipV="1">
            <a:off x="3338729" y="6272130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5888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5888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593077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596249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7048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Foundations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400" b="1" dirty="0"/>
          </a:p>
          <a:p>
            <a:r>
              <a:rPr lang="en-US" sz="1400" b="1" dirty="0"/>
              <a:t>UX Process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Understand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Specify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Clinical Workflow Modeling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Usability Testing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Videos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9B36A57-F4A8-43B1-A0E8-6CB138E04C6C}"/>
              </a:ext>
            </a:extLst>
          </p:cNvPr>
          <p:cNvSpPr/>
          <p:nvPr/>
        </p:nvSpPr>
        <p:spPr>
          <a:xfrm>
            <a:off x="5223280" y="533769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User Experience Process            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8587408" y="976923"/>
            <a:ext cx="110256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VIDEOS</a:t>
            </a:r>
          </a:p>
          <a:p>
            <a:endParaRPr lang="en-US" sz="1400" dirty="0"/>
          </a:p>
          <a:p>
            <a:r>
              <a:rPr lang="en-US" sz="1400" dirty="0"/>
              <a:t>Personas</a:t>
            </a:r>
          </a:p>
          <a:p>
            <a:endParaRPr lang="en-US" sz="1400" dirty="0"/>
          </a:p>
          <a:p>
            <a:r>
              <a:rPr lang="en-US" sz="1400" dirty="0"/>
              <a:t>Tools 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418727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1446022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6255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4BF9-B842-4BEE-A568-EA7D12685922}"/>
              </a:ext>
            </a:extLst>
          </p:cNvPr>
          <p:cNvSpPr txBox="1"/>
          <p:nvPr/>
        </p:nvSpPr>
        <p:spPr>
          <a:xfrm>
            <a:off x="3102752" y="2116055"/>
            <a:ext cx="4302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00FF"/>
                </a:solidFill>
              </a:rPr>
              <a:t>Video 1</a:t>
            </a: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/>
              <a:t>|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u="sng" dirty="0">
                <a:solidFill>
                  <a:srgbClr val="0000FF"/>
                </a:solidFill>
              </a:rPr>
              <a:t>Video 2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b="1" dirty="0"/>
              <a:t>User Interviews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u="sng" dirty="0">
                <a:solidFill>
                  <a:srgbClr val="0000FF"/>
                </a:solidFill>
              </a:rPr>
              <a:t>Video 4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endParaRPr lang="en-US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963017-3104-4261-81A5-7F7C7F0710B2}"/>
              </a:ext>
            </a:extLst>
          </p:cNvPr>
          <p:cNvSpPr/>
          <p:nvPr/>
        </p:nvSpPr>
        <p:spPr>
          <a:xfrm>
            <a:off x="3210358" y="5634157"/>
            <a:ext cx="242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User Interview Method Details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b="1" dirty="0"/>
              <a:t>Key Terms: 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2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3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AC558-D1E4-4550-B297-C2428CEBBE00}"/>
              </a:ext>
            </a:extLst>
          </p:cNvPr>
          <p:cNvSpPr/>
          <p:nvPr/>
        </p:nvSpPr>
        <p:spPr>
          <a:xfrm>
            <a:off x="3134158" y="2747312"/>
            <a:ext cx="6679014" cy="2754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E6327-2105-49A7-9494-3771B20B2A76}"/>
              </a:ext>
            </a:extLst>
          </p:cNvPr>
          <p:cNvSpPr/>
          <p:nvPr/>
        </p:nvSpPr>
        <p:spPr>
          <a:xfrm>
            <a:off x="3237597" y="506700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95965-ED1C-4FB3-9D9C-C80E7D3E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91" y="5642997"/>
            <a:ext cx="609600" cy="31432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F2260DA-FD8F-4871-B941-6A51DDDD4E06}"/>
              </a:ext>
            </a:extLst>
          </p:cNvPr>
          <p:cNvSpPr/>
          <p:nvPr/>
        </p:nvSpPr>
        <p:spPr>
          <a:xfrm>
            <a:off x="9138691" y="5436335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96ED2-0B7C-45AA-9A89-1C0FCE3C7735}"/>
              </a:ext>
            </a:extLst>
          </p:cNvPr>
          <p:cNvSpPr txBox="1"/>
          <p:nvPr/>
        </p:nvSpPr>
        <p:spPr>
          <a:xfrm>
            <a:off x="8902599" y="6088213"/>
            <a:ext cx="67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 Likes</a:t>
            </a:r>
          </a:p>
        </p:txBody>
      </p:sp>
    </p:spTree>
    <p:extLst>
      <p:ext uri="{BB962C8B-B14F-4D97-AF65-F5344CB8AC3E}">
        <p14:creationId xmlns:p14="http://schemas.microsoft.com/office/powerpoint/2010/main" val="419264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User Experience Process            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8587408" y="976923"/>
            <a:ext cx="110256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VIDEOS</a:t>
            </a:r>
          </a:p>
          <a:p>
            <a:endParaRPr lang="en-US" sz="1400" dirty="0"/>
          </a:p>
          <a:p>
            <a:r>
              <a:rPr lang="en-US" sz="1400" dirty="0"/>
              <a:t>Personas</a:t>
            </a:r>
          </a:p>
          <a:p>
            <a:endParaRPr lang="en-US" sz="1400" dirty="0"/>
          </a:p>
          <a:p>
            <a:r>
              <a:rPr lang="en-US" sz="1400" dirty="0"/>
              <a:t>Tools 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418727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1446022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6255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4BF9-B842-4BEE-A568-EA7D12685922}"/>
              </a:ext>
            </a:extLst>
          </p:cNvPr>
          <p:cNvSpPr txBox="1"/>
          <p:nvPr/>
        </p:nvSpPr>
        <p:spPr>
          <a:xfrm>
            <a:off x="3102752" y="2116055"/>
            <a:ext cx="4302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00FF"/>
                </a:solidFill>
              </a:rPr>
              <a:t>Video 1</a:t>
            </a: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/>
              <a:t>|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u="sng" dirty="0">
                <a:solidFill>
                  <a:srgbClr val="0000FF"/>
                </a:solidFill>
              </a:rPr>
              <a:t>Video 2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b="1" dirty="0"/>
              <a:t>User Interviews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u="sng" dirty="0">
                <a:solidFill>
                  <a:srgbClr val="0000FF"/>
                </a:solidFill>
              </a:rPr>
              <a:t>Video 4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endParaRPr lang="en-US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963017-3104-4261-81A5-7F7C7F0710B2}"/>
              </a:ext>
            </a:extLst>
          </p:cNvPr>
          <p:cNvSpPr/>
          <p:nvPr/>
        </p:nvSpPr>
        <p:spPr>
          <a:xfrm>
            <a:off x="3210358" y="5634157"/>
            <a:ext cx="242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User Interview Method Details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b="1" dirty="0"/>
              <a:t>Key Terms: 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2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3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AC558-D1E4-4550-B297-C2428CEBBE00}"/>
              </a:ext>
            </a:extLst>
          </p:cNvPr>
          <p:cNvSpPr/>
          <p:nvPr/>
        </p:nvSpPr>
        <p:spPr>
          <a:xfrm>
            <a:off x="3134158" y="2747312"/>
            <a:ext cx="6679014" cy="2754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E6327-2105-49A7-9494-3771B20B2A76}"/>
              </a:ext>
            </a:extLst>
          </p:cNvPr>
          <p:cNvSpPr/>
          <p:nvPr/>
        </p:nvSpPr>
        <p:spPr>
          <a:xfrm>
            <a:off x="3237597" y="506700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95965-ED1C-4FB3-9D9C-C80E7D3E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91" y="5642997"/>
            <a:ext cx="609600" cy="314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09C1FA-67B7-4F6E-962A-2B4368A8F756}"/>
              </a:ext>
            </a:extLst>
          </p:cNvPr>
          <p:cNvSpPr/>
          <p:nvPr/>
        </p:nvSpPr>
        <p:spPr>
          <a:xfrm>
            <a:off x="9073171" y="5630965"/>
            <a:ext cx="338723" cy="338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8A254-B38D-44AE-AFBD-4E35C0C83B6E}"/>
              </a:ext>
            </a:extLst>
          </p:cNvPr>
          <p:cNvSpPr txBox="1"/>
          <p:nvPr/>
        </p:nvSpPr>
        <p:spPr>
          <a:xfrm>
            <a:off x="8902599" y="6088213"/>
            <a:ext cx="67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 Likes</a:t>
            </a:r>
          </a:p>
        </p:txBody>
      </p:sp>
    </p:spTree>
    <p:extLst>
      <p:ext uri="{BB962C8B-B14F-4D97-AF65-F5344CB8AC3E}">
        <p14:creationId xmlns:p14="http://schemas.microsoft.com/office/powerpoint/2010/main" val="42118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41F8E5-8F0D-4216-963E-CC434DB6EA50}"/>
              </a:ext>
            </a:extLst>
          </p:cNvPr>
          <p:cNvSpPr/>
          <p:nvPr/>
        </p:nvSpPr>
        <p:spPr>
          <a:xfrm>
            <a:off x="7772399" y="247342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8361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Foundations</a:t>
            </a:r>
          </a:p>
          <a:p>
            <a:endParaRPr lang="en-US" sz="1400" dirty="0"/>
          </a:p>
          <a:p>
            <a:r>
              <a:rPr lang="en-US" sz="1400" dirty="0"/>
              <a:t>Design Thinking</a:t>
            </a:r>
          </a:p>
          <a:p>
            <a:endParaRPr lang="en-US" sz="1400" dirty="0"/>
          </a:p>
          <a:p>
            <a:r>
              <a:rPr lang="en-US" sz="1400" b="1" dirty="0"/>
              <a:t>VALUE PROPOSITIONS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6013090" y="1724001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2C2CFD-9EFA-4EB1-8841-7DE77D9ECD9C}"/>
              </a:ext>
            </a:extLst>
          </p:cNvPr>
          <p:cNvSpPr/>
          <p:nvPr/>
        </p:nvSpPr>
        <p:spPr>
          <a:xfrm>
            <a:off x="7383458" y="3326644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b="1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B8FF9-FE83-4E84-98DA-AF7309471DF4}"/>
              </a:ext>
            </a:extLst>
          </p:cNvPr>
          <p:cNvSpPr/>
          <p:nvPr/>
        </p:nvSpPr>
        <p:spPr>
          <a:xfrm>
            <a:off x="10079445" y="2020303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889FB-1E77-432D-AB85-3689DFE14FDB}"/>
              </a:ext>
            </a:extLst>
          </p:cNvPr>
          <p:cNvSpPr/>
          <p:nvPr/>
        </p:nvSpPr>
        <p:spPr>
          <a:xfrm>
            <a:off x="10105657" y="2047598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079D88-EB05-4CA7-B8CC-D128B1D9E8E5}"/>
              </a:ext>
            </a:extLst>
          </p:cNvPr>
          <p:cNvSpPr/>
          <p:nvPr/>
        </p:nvSpPr>
        <p:spPr>
          <a:xfrm>
            <a:off x="1006258" y="352424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b="1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7E408-8BFB-4FE4-81CF-6F1FCC9265F7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F327F-1384-4EAF-9DFC-753C849C8BAC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0D33E5-9E60-45B6-B10A-29CAB7B499F0}"/>
              </a:ext>
            </a:extLst>
          </p:cNvPr>
          <p:cNvSpPr/>
          <p:nvPr/>
        </p:nvSpPr>
        <p:spPr>
          <a:xfrm>
            <a:off x="934081" y="308918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b="1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2096C-47C8-4EF5-B9D2-E9DCB4089841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09079-7A88-4F5B-B4BB-FEC014F66BD8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ED339-69E6-4EBA-91BF-83883880B059}"/>
              </a:ext>
            </a:extLst>
          </p:cNvPr>
          <p:cNvSpPr/>
          <p:nvPr/>
        </p:nvSpPr>
        <p:spPr>
          <a:xfrm>
            <a:off x="6026066" y="171246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5530</Words>
  <Application>Microsoft Office PowerPoint</Application>
  <PresentationFormat>Widescreen</PresentationFormat>
  <Paragraphs>1394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</cp:revision>
  <dcterms:created xsi:type="dcterms:W3CDTF">2020-04-16T19:27:39Z</dcterms:created>
  <dcterms:modified xsi:type="dcterms:W3CDTF">2020-04-17T13:54:08Z</dcterms:modified>
</cp:coreProperties>
</file>