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5" autoAdjust="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0107-FB80-4D0A-BDBB-94CC93234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31A9BD-FA69-4CC2-82AC-6FAD6CB81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235BD8-25F9-408B-ABEE-DF38F105B118}"/>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5" name="Footer Placeholder 4">
            <a:extLst>
              <a:ext uri="{FF2B5EF4-FFF2-40B4-BE49-F238E27FC236}">
                <a16:creationId xmlns:a16="http://schemas.microsoft.com/office/drawing/2014/main" id="{64008BC9-BB07-455A-8348-88DD28665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5A642-B26A-417C-9123-650C4362C49C}"/>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145730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F153-CC65-429D-B2D8-E32BA8F724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20E2BF-4D6A-447A-9BA8-426397D96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C14C8-DD43-4D6C-8FC5-2E88B4CA5ED8}"/>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5" name="Footer Placeholder 4">
            <a:extLst>
              <a:ext uri="{FF2B5EF4-FFF2-40B4-BE49-F238E27FC236}">
                <a16:creationId xmlns:a16="http://schemas.microsoft.com/office/drawing/2014/main" id="{AE13E485-62B7-474D-A081-7E06D5A70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7BE26-960E-4ACF-81CA-214800D6DB9F}"/>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147280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E28E0-0868-4E3E-AA94-BA57885F8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3628C0-1757-4AD6-B1D2-422ADE797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D62C2-27A9-4D3E-8203-9F763DBB5F49}"/>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5" name="Footer Placeholder 4">
            <a:extLst>
              <a:ext uri="{FF2B5EF4-FFF2-40B4-BE49-F238E27FC236}">
                <a16:creationId xmlns:a16="http://schemas.microsoft.com/office/drawing/2014/main" id="{15934925-DA1C-45FA-9CE0-051BF8D71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D2A7D-FF3B-4867-8870-9141902DA19D}"/>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257971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683C-0267-4115-8C16-2EF850A4C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5FFFB-4B5F-415F-8E67-31ACB5CC02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F101C-40F0-405D-9B33-01D103341E26}"/>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5" name="Footer Placeholder 4">
            <a:extLst>
              <a:ext uri="{FF2B5EF4-FFF2-40B4-BE49-F238E27FC236}">
                <a16:creationId xmlns:a16="http://schemas.microsoft.com/office/drawing/2014/main" id="{92D4AA5C-216C-4761-A7CA-830066800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52169-2580-4F4B-A614-1373DD839FF1}"/>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44967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2CB6-D749-493D-9A21-85B9BE982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361C9B-D5BE-4E7A-A9CC-9874425D50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7357F-AEEA-4BD1-A027-C832697410A3}"/>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5" name="Footer Placeholder 4">
            <a:extLst>
              <a:ext uri="{FF2B5EF4-FFF2-40B4-BE49-F238E27FC236}">
                <a16:creationId xmlns:a16="http://schemas.microsoft.com/office/drawing/2014/main" id="{E8E10F25-75A6-435B-8801-B72081743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0996C-E0DD-4892-B02E-C04FBF9F61E8}"/>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127449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8008-FF79-476D-9999-45B6A71D68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3A4E7-07ED-4CD5-B84D-9695D4641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1CAB93-FE8A-4A71-A5E0-A6D32DA64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210DB9-EE57-45D4-943A-D172869B0A3C}"/>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6" name="Footer Placeholder 5">
            <a:extLst>
              <a:ext uri="{FF2B5EF4-FFF2-40B4-BE49-F238E27FC236}">
                <a16:creationId xmlns:a16="http://schemas.microsoft.com/office/drawing/2014/main" id="{69B8B294-DE39-41DF-B926-A04131EE0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9211-2822-493F-93C7-F2D3ABCF30B7}"/>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112036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17FF-28D0-4D84-9F76-EF42C4AA23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FB49C8-1A7A-4A52-8F8C-3DB8F0F186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A4238-97AC-493F-88A7-F770F36BA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19850-442C-4FAC-80D6-F1F3A1AA4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7A4203-BEA8-4EE8-8848-46CCB93A1C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6D642-E237-49DE-A6A1-EF949257074B}"/>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8" name="Footer Placeholder 7">
            <a:extLst>
              <a:ext uri="{FF2B5EF4-FFF2-40B4-BE49-F238E27FC236}">
                <a16:creationId xmlns:a16="http://schemas.microsoft.com/office/drawing/2014/main" id="{CEF05D6A-9998-4985-909D-F21FBE7AF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9BFBFF-F5A0-4864-8087-E55E69573578}"/>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350096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FFF1-8B74-417F-B05E-158F290D58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8F0EC8-4D2A-4EEB-B41D-18B4AA6DD123}"/>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4" name="Footer Placeholder 3">
            <a:extLst>
              <a:ext uri="{FF2B5EF4-FFF2-40B4-BE49-F238E27FC236}">
                <a16:creationId xmlns:a16="http://schemas.microsoft.com/office/drawing/2014/main" id="{F8049BCC-093E-4FAA-9EE1-D6EC6E698B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369C8B-53EE-4EFF-9521-0DEF7C2FCD45}"/>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34289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9E69D-021A-4E90-ADFD-F42008910CDF}"/>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3" name="Footer Placeholder 2">
            <a:extLst>
              <a:ext uri="{FF2B5EF4-FFF2-40B4-BE49-F238E27FC236}">
                <a16:creationId xmlns:a16="http://schemas.microsoft.com/office/drawing/2014/main" id="{4B9EAB39-0974-4DB4-B1C9-09F9B8A524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A331A-9D57-4267-AA42-47BA2F1A45D6}"/>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235400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6E1D-F595-4B4D-B590-306349609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59D44B-A6EF-46E5-BB75-696B81AF2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DA744B-5DB0-4555-B3A4-31F127553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FE652-921D-4F52-9784-75E45D841846}"/>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6" name="Footer Placeholder 5">
            <a:extLst>
              <a:ext uri="{FF2B5EF4-FFF2-40B4-BE49-F238E27FC236}">
                <a16:creationId xmlns:a16="http://schemas.microsoft.com/office/drawing/2014/main" id="{B9238A11-0C26-4620-BD08-63211BA0C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AB4C5-C429-4362-898C-512D18450224}"/>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345822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BF90-2E0F-480B-83DE-FCBD29BCA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F1B590-F6DC-4279-AFD7-1B2FD89EAB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1E1071-FCD3-4AB1-9AC7-C2E942BA6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7D2BE-2D9C-4AB4-8AE4-123D17634EE2}"/>
              </a:ext>
            </a:extLst>
          </p:cNvPr>
          <p:cNvSpPr>
            <a:spLocks noGrp="1"/>
          </p:cNvSpPr>
          <p:nvPr>
            <p:ph type="dt" sz="half" idx="10"/>
          </p:nvPr>
        </p:nvSpPr>
        <p:spPr/>
        <p:txBody>
          <a:bodyPr/>
          <a:lstStyle/>
          <a:p>
            <a:fld id="{536655E7-694A-4530-940D-A0258994B9FD}" type="datetimeFigureOut">
              <a:rPr lang="en-US" smtClean="0"/>
              <a:t>7/30/2020</a:t>
            </a:fld>
            <a:endParaRPr lang="en-US"/>
          </a:p>
        </p:txBody>
      </p:sp>
      <p:sp>
        <p:nvSpPr>
          <p:cNvPr id="6" name="Footer Placeholder 5">
            <a:extLst>
              <a:ext uri="{FF2B5EF4-FFF2-40B4-BE49-F238E27FC236}">
                <a16:creationId xmlns:a16="http://schemas.microsoft.com/office/drawing/2014/main" id="{1D799D8A-D08D-4606-B068-062DED5B5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085E7-0309-4F9B-8FB4-10F93D5E864E}"/>
              </a:ext>
            </a:extLst>
          </p:cNvPr>
          <p:cNvSpPr>
            <a:spLocks noGrp="1"/>
          </p:cNvSpPr>
          <p:nvPr>
            <p:ph type="sldNum" sz="quarter" idx="12"/>
          </p:nvPr>
        </p:nvSpPr>
        <p:spPr/>
        <p:txBody>
          <a:bodyPr/>
          <a:lstStyle/>
          <a:p>
            <a:fld id="{FC67DBC2-2158-4FA9-93FF-DFF4B06209AC}" type="slidenum">
              <a:rPr lang="en-US" smtClean="0"/>
              <a:t>‹#›</a:t>
            </a:fld>
            <a:endParaRPr lang="en-US"/>
          </a:p>
        </p:txBody>
      </p:sp>
    </p:spTree>
    <p:extLst>
      <p:ext uri="{BB962C8B-B14F-4D97-AF65-F5344CB8AC3E}">
        <p14:creationId xmlns:p14="http://schemas.microsoft.com/office/powerpoint/2010/main" val="2012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BB854-E4CB-4B91-AED7-7225D0BE4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ABAF30-1472-47F7-815C-0D21C3EE2F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973EA-DC60-4033-A8B4-EC87D815D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655E7-694A-4530-940D-A0258994B9FD}" type="datetimeFigureOut">
              <a:rPr lang="en-US" smtClean="0"/>
              <a:t>7/30/2020</a:t>
            </a:fld>
            <a:endParaRPr lang="en-US"/>
          </a:p>
        </p:txBody>
      </p:sp>
      <p:sp>
        <p:nvSpPr>
          <p:cNvPr id="5" name="Footer Placeholder 4">
            <a:extLst>
              <a:ext uri="{FF2B5EF4-FFF2-40B4-BE49-F238E27FC236}">
                <a16:creationId xmlns:a16="http://schemas.microsoft.com/office/drawing/2014/main" id="{D0AD7420-5CA2-420A-81E7-10924E4D8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CD899C-590E-4C37-AC24-7291CEEA4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7DBC2-2158-4FA9-93FF-DFF4B06209AC}" type="slidenum">
              <a:rPr lang="en-US" smtClean="0"/>
              <a:t>‹#›</a:t>
            </a:fld>
            <a:endParaRPr lang="en-US"/>
          </a:p>
        </p:txBody>
      </p:sp>
    </p:spTree>
    <p:extLst>
      <p:ext uri="{BB962C8B-B14F-4D97-AF65-F5344CB8AC3E}">
        <p14:creationId xmlns:p14="http://schemas.microsoft.com/office/powerpoint/2010/main" val="1656442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E175A0-5296-47B2-AFF6-EE60FB59E073}"/>
              </a:ext>
            </a:extLst>
          </p:cNvPr>
          <p:cNvSpPr txBox="1"/>
          <p:nvPr/>
        </p:nvSpPr>
        <p:spPr>
          <a:xfrm>
            <a:off x="4060025" y="944380"/>
            <a:ext cx="4071949" cy="1200329"/>
          </a:xfrm>
          <a:prstGeom prst="rect">
            <a:avLst/>
          </a:prstGeom>
          <a:noFill/>
        </p:spPr>
        <p:txBody>
          <a:bodyPr wrap="none" rtlCol="0">
            <a:spAutoFit/>
          </a:bodyPr>
          <a:lstStyle/>
          <a:p>
            <a:pPr algn="ctr"/>
            <a:r>
              <a:rPr lang="en-US" sz="3600" b="1" dirty="0"/>
              <a:t>UX Guide July Demo</a:t>
            </a:r>
          </a:p>
          <a:p>
            <a:pPr algn="ctr"/>
            <a:r>
              <a:rPr lang="en-US" sz="3600" dirty="0"/>
              <a:t>July 30, 2020</a:t>
            </a:r>
          </a:p>
        </p:txBody>
      </p:sp>
      <p:sp>
        <p:nvSpPr>
          <p:cNvPr id="5" name="TextBox 4">
            <a:extLst>
              <a:ext uri="{FF2B5EF4-FFF2-40B4-BE49-F238E27FC236}">
                <a16:creationId xmlns:a16="http://schemas.microsoft.com/office/drawing/2014/main" id="{E6023859-CAE5-4931-8296-E6687D2A83ED}"/>
              </a:ext>
            </a:extLst>
          </p:cNvPr>
          <p:cNvSpPr txBox="1"/>
          <p:nvPr/>
        </p:nvSpPr>
        <p:spPr>
          <a:xfrm>
            <a:off x="3477580" y="2727016"/>
            <a:ext cx="5236837" cy="2585323"/>
          </a:xfrm>
          <a:prstGeom prst="rect">
            <a:avLst/>
          </a:prstGeom>
          <a:noFill/>
        </p:spPr>
        <p:txBody>
          <a:bodyPr wrap="square" rtlCol="0">
            <a:spAutoFit/>
          </a:bodyPr>
          <a:lstStyle/>
          <a:p>
            <a:r>
              <a:rPr lang="en-US" sz="2400" b="1" dirty="0"/>
              <a:t>Agenda</a:t>
            </a:r>
          </a:p>
          <a:p>
            <a:endParaRPr lang="en-US" dirty="0"/>
          </a:p>
          <a:p>
            <a:r>
              <a:rPr lang="en-US" sz="2000" dirty="0"/>
              <a:t>Ross:  </a:t>
            </a:r>
          </a:p>
          <a:p>
            <a:r>
              <a:rPr lang="en-US" sz="2000" dirty="0"/>
              <a:t>Business Goals, Epics, Outcomes</a:t>
            </a:r>
          </a:p>
          <a:p>
            <a:endParaRPr lang="en-US" sz="2000" dirty="0"/>
          </a:p>
          <a:p>
            <a:r>
              <a:rPr lang="en-US" sz="2000" dirty="0"/>
              <a:t>BAC: </a:t>
            </a:r>
          </a:p>
          <a:p>
            <a:r>
              <a:rPr lang="en-US" sz="2000" dirty="0"/>
              <a:t>High level overview</a:t>
            </a:r>
          </a:p>
          <a:p>
            <a:r>
              <a:rPr lang="en-US" sz="2000" dirty="0"/>
              <a:t>Demo (prototype and WordPress)</a:t>
            </a:r>
          </a:p>
        </p:txBody>
      </p:sp>
    </p:spTree>
    <p:extLst>
      <p:ext uri="{BB962C8B-B14F-4D97-AF65-F5344CB8AC3E}">
        <p14:creationId xmlns:p14="http://schemas.microsoft.com/office/powerpoint/2010/main" val="238696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E175A0-5296-47B2-AFF6-EE60FB59E073}"/>
              </a:ext>
            </a:extLst>
          </p:cNvPr>
          <p:cNvSpPr txBox="1"/>
          <p:nvPr/>
        </p:nvSpPr>
        <p:spPr>
          <a:xfrm>
            <a:off x="2234683" y="463295"/>
            <a:ext cx="7722627" cy="646331"/>
          </a:xfrm>
          <a:prstGeom prst="rect">
            <a:avLst/>
          </a:prstGeom>
          <a:noFill/>
        </p:spPr>
        <p:txBody>
          <a:bodyPr wrap="none" rtlCol="0">
            <a:spAutoFit/>
          </a:bodyPr>
          <a:lstStyle/>
          <a:p>
            <a:r>
              <a:rPr lang="en-US" sz="3600" b="1" dirty="0"/>
              <a:t>Supporting Multiple VHA Organizations</a:t>
            </a:r>
            <a:endParaRPr lang="en-US" sz="3600" b="1" strike="sngStrike" dirty="0"/>
          </a:p>
        </p:txBody>
      </p:sp>
      <p:sp>
        <p:nvSpPr>
          <p:cNvPr id="5" name="TextBox 4">
            <a:extLst>
              <a:ext uri="{FF2B5EF4-FFF2-40B4-BE49-F238E27FC236}">
                <a16:creationId xmlns:a16="http://schemas.microsoft.com/office/drawing/2014/main" id="{E6023859-CAE5-4931-8296-E6687D2A83ED}"/>
              </a:ext>
            </a:extLst>
          </p:cNvPr>
          <p:cNvSpPr txBox="1"/>
          <p:nvPr/>
        </p:nvSpPr>
        <p:spPr>
          <a:xfrm>
            <a:off x="1338465" y="1030147"/>
            <a:ext cx="9515061" cy="5693866"/>
          </a:xfrm>
          <a:prstGeom prst="rect">
            <a:avLst/>
          </a:prstGeom>
          <a:noFill/>
        </p:spPr>
        <p:txBody>
          <a:bodyPr wrap="square" rtlCol="0">
            <a:spAutoFit/>
          </a:bodyPr>
          <a:lstStyle/>
          <a:p>
            <a:endParaRPr lang="en-US" sz="2000" dirty="0"/>
          </a:p>
          <a:p>
            <a:r>
              <a:rPr lang="en-US" sz="2000" b="1" dirty="0"/>
              <a:t>Overriding goal to mature the practice of UX across the VHA to generate highly usable, error tolerant systems, to serve our Veterans</a:t>
            </a:r>
            <a:endParaRPr lang="en-US" sz="1600" b="1" dirty="0"/>
          </a:p>
          <a:p>
            <a:endParaRPr lang="en-US" sz="1600" b="1" dirty="0"/>
          </a:p>
          <a:p>
            <a:r>
              <a:rPr lang="en-US" sz="2000" b="1" dirty="0"/>
              <a:t>Defined set of content types which can be applied in multiple organizations and scenarios</a:t>
            </a:r>
            <a:endParaRPr lang="en-US" sz="1600" b="1" dirty="0"/>
          </a:p>
          <a:p>
            <a:endParaRPr lang="en-US" sz="1600" b="1" dirty="0"/>
          </a:p>
          <a:p>
            <a:r>
              <a:rPr lang="en-US" sz="2000" b="1" dirty="0"/>
              <a:t>Site organization accommodates a broad range of UX topics and content types </a:t>
            </a:r>
          </a:p>
          <a:p>
            <a:pPr marL="342900" indent="-342900">
              <a:buFont typeface="Arial" panose="020B0604020202020204" pitchFamily="34" charset="0"/>
              <a:buChar char="•"/>
            </a:pPr>
            <a:r>
              <a:rPr lang="en-US" sz="2000" dirty="0"/>
              <a:t>Fundamental Concepts: introducing UX topics and approaches</a:t>
            </a:r>
          </a:p>
          <a:p>
            <a:pPr marL="342900" indent="-342900">
              <a:buFont typeface="Arial" panose="020B0604020202020204" pitchFamily="34" charset="0"/>
              <a:buChar char="•"/>
            </a:pPr>
            <a:r>
              <a:rPr lang="en-US" sz="2000" dirty="0"/>
              <a:t>UX Process &amp; Methods: executing activities within an ISO-based process</a:t>
            </a:r>
          </a:p>
          <a:p>
            <a:pPr marL="342900" indent="-342900">
              <a:buFont typeface="Arial" panose="020B0604020202020204" pitchFamily="34" charset="0"/>
              <a:buChar char="•"/>
            </a:pPr>
            <a:r>
              <a:rPr lang="en-US" sz="2000" dirty="0"/>
              <a:t>Resources: supporting efficient application of theory and practice</a:t>
            </a:r>
            <a:endParaRPr lang="en-US" sz="1600" b="1" dirty="0"/>
          </a:p>
          <a:p>
            <a:r>
              <a:rPr lang="en-US" sz="1600" b="1" dirty="0"/>
              <a:t> </a:t>
            </a:r>
          </a:p>
          <a:p>
            <a:r>
              <a:rPr lang="en-US" sz="2000" b="1" dirty="0"/>
              <a:t>Integrating externally developed content </a:t>
            </a:r>
          </a:p>
          <a:p>
            <a:pPr marL="342900" indent="-342900">
              <a:buFont typeface="Arial" panose="020B0604020202020204" pitchFamily="34" charset="0"/>
              <a:buChar char="•"/>
            </a:pPr>
            <a:r>
              <a:rPr lang="en-US" sz="2000" dirty="0"/>
              <a:t>Workflow modeling training: Visionary Consulting Partners </a:t>
            </a:r>
          </a:p>
          <a:p>
            <a:pPr marL="342900" indent="-342900">
              <a:buFont typeface="Arial" panose="020B0604020202020204" pitchFamily="34" charset="0"/>
              <a:buChar char="•"/>
            </a:pPr>
            <a:r>
              <a:rPr lang="en-US" sz="2000" dirty="0"/>
              <a:t>CDS evaluation: KBS </a:t>
            </a:r>
          </a:p>
          <a:p>
            <a:pPr marL="342900" indent="-342900">
              <a:buFont typeface="Arial" panose="020B0604020202020204" pitchFamily="34" charset="0"/>
              <a:buChar char="•"/>
            </a:pPr>
            <a:r>
              <a:rPr lang="en-US" sz="2000" dirty="0"/>
              <a:t>CPRS Consult: Offices of Primary Care and Specialty Care</a:t>
            </a:r>
          </a:p>
          <a:p>
            <a:pPr marL="342900" indent="-342900">
              <a:buFont typeface="Arial" panose="020B0604020202020204" pitchFamily="34" charset="0"/>
              <a:buChar char="•"/>
            </a:pPr>
            <a:r>
              <a:rPr lang="en-US" sz="2000" dirty="0"/>
              <a:t>Glossary of terms and definitions: CIDMO (HFE, KBS, IPS)  </a:t>
            </a:r>
            <a:endParaRPr lang="en-US" sz="1600" dirty="0"/>
          </a:p>
          <a:p>
            <a:pPr marL="342900" indent="-342900">
              <a:buFont typeface="Arial" panose="020B0604020202020204" pitchFamily="34" charset="0"/>
              <a:buChar char="•"/>
            </a:pPr>
            <a:endParaRPr lang="en-US" sz="1600" dirty="0"/>
          </a:p>
          <a:p>
            <a:r>
              <a:rPr lang="en-US" sz="2000" b="1" dirty="0"/>
              <a:t>Targeted users:  CACs, CHIOs, and CHIO staff </a:t>
            </a:r>
          </a:p>
        </p:txBody>
      </p:sp>
    </p:spTree>
    <p:extLst>
      <p:ext uri="{BB962C8B-B14F-4D97-AF65-F5344CB8AC3E}">
        <p14:creationId xmlns:p14="http://schemas.microsoft.com/office/powerpoint/2010/main" val="417298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E175A0-5296-47B2-AFF6-EE60FB59E073}"/>
              </a:ext>
            </a:extLst>
          </p:cNvPr>
          <p:cNvSpPr txBox="1"/>
          <p:nvPr/>
        </p:nvSpPr>
        <p:spPr>
          <a:xfrm>
            <a:off x="1756387" y="486405"/>
            <a:ext cx="7925568" cy="646331"/>
          </a:xfrm>
          <a:prstGeom prst="rect">
            <a:avLst/>
          </a:prstGeom>
          <a:noFill/>
        </p:spPr>
        <p:txBody>
          <a:bodyPr wrap="none" rtlCol="0">
            <a:spAutoFit/>
          </a:bodyPr>
          <a:lstStyle/>
          <a:p>
            <a:r>
              <a:rPr lang="en-US" sz="3600" b="1" dirty="0"/>
              <a:t>Value-driven and Evidence-based Design</a:t>
            </a:r>
          </a:p>
        </p:txBody>
      </p:sp>
      <p:sp>
        <p:nvSpPr>
          <p:cNvPr id="5" name="TextBox 4">
            <a:extLst>
              <a:ext uri="{FF2B5EF4-FFF2-40B4-BE49-F238E27FC236}">
                <a16:creationId xmlns:a16="http://schemas.microsoft.com/office/drawing/2014/main" id="{E6023859-CAE5-4931-8296-E6687D2A83ED}"/>
              </a:ext>
            </a:extLst>
          </p:cNvPr>
          <p:cNvSpPr txBox="1"/>
          <p:nvPr/>
        </p:nvSpPr>
        <p:spPr>
          <a:xfrm>
            <a:off x="1283351" y="1697177"/>
            <a:ext cx="8871639" cy="4401205"/>
          </a:xfrm>
          <a:prstGeom prst="rect">
            <a:avLst/>
          </a:prstGeom>
          <a:noFill/>
        </p:spPr>
        <p:txBody>
          <a:bodyPr wrap="square" rtlCol="0">
            <a:spAutoFit/>
          </a:bodyPr>
          <a:lstStyle/>
          <a:p>
            <a:r>
              <a:rPr lang="en-US" sz="2000" b="1" dirty="0"/>
              <a:t>Discovery activities and user studies to evaluate and inform our ideas and prototypes</a:t>
            </a:r>
          </a:p>
          <a:p>
            <a:pPr marL="285750" indent="-285750">
              <a:buFont typeface="Arial" panose="020B0604020202020204" pitchFamily="34" charset="0"/>
              <a:buChar char="•"/>
            </a:pPr>
            <a:r>
              <a:rPr lang="en-US" sz="2000" dirty="0"/>
              <a:t>Completed CACs and Nurse Informaticist interviews and prototype studies to inform content and design </a:t>
            </a:r>
          </a:p>
          <a:p>
            <a:endParaRPr lang="en-US" sz="2000" dirty="0"/>
          </a:p>
          <a:p>
            <a:r>
              <a:rPr lang="en-US" sz="2000" dirty="0">
                <a:sym typeface="Wingdings" panose="05000000000000000000" pitchFamily="2" charset="2"/>
              </a:rPr>
              <a:t>	 CRDT Playbook repurposed as Quick Start Guide better suited for CACs</a:t>
            </a:r>
          </a:p>
          <a:p>
            <a:endParaRPr lang="en-US" sz="2000" dirty="0"/>
          </a:p>
          <a:p>
            <a:pPr marL="285750" indent="-285750">
              <a:buFont typeface="Arial" panose="020B0604020202020204" pitchFamily="34" charset="0"/>
              <a:buChar char="•"/>
            </a:pPr>
            <a:r>
              <a:rPr lang="en-US" sz="2000" dirty="0"/>
              <a:t>Interviewing CHIOs to inform content priorities</a:t>
            </a:r>
          </a:p>
          <a:p>
            <a:pPr marL="285750" indent="-285750">
              <a:buFont typeface="Arial" panose="020B0604020202020204" pitchFamily="34" charset="0"/>
              <a:buChar char="•"/>
            </a:pPr>
            <a:r>
              <a:rPr lang="en-US" sz="2000" dirty="0"/>
              <a:t>August CHIO interviews and prototype studies, including definition of value and how to measure UXG success.</a:t>
            </a:r>
          </a:p>
          <a:p>
            <a:endParaRPr lang="en-US" sz="2000" dirty="0"/>
          </a:p>
          <a:p>
            <a:r>
              <a:rPr lang="en-US" sz="2000" b="1" dirty="0"/>
              <a:t>All content based on reputable sources including ISO and various government and commercial thought leaders</a:t>
            </a:r>
            <a:endParaRPr lang="en-US" sz="2000" b="1" strike="sngStrike" dirty="0"/>
          </a:p>
          <a:p>
            <a:endParaRPr lang="en-US" sz="2000" b="1" dirty="0"/>
          </a:p>
        </p:txBody>
      </p:sp>
    </p:spTree>
    <p:extLst>
      <p:ext uri="{BB962C8B-B14F-4D97-AF65-F5344CB8AC3E}">
        <p14:creationId xmlns:p14="http://schemas.microsoft.com/office/powerpoint/2010/main" val="3800404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E175A0-5296-47B2-AFF6-EE60FB59E073}"/>
              </a:ext>
            </a:extLst>
          </p:cNvPr>
          <p:cNvSpPr txBox="1"/>
          <p:nvPr/>
        </p:nvSpPr>
        <p:spPr>
          <a:xfrm>
            <a:off x="4907303" y="486405"/>
            <a:ext cx="2569806" cy="646331"/>
          </a:xfrm>
          <a:prstGeom prst="rect">
            <a:avLst/>
          </a:prstGeom>
          <a:noFill/>
        </p:spPr>
        <p:txBody>
          <a:bodyPr wrap="none" rtlCol="0">
            <a:spAutoFit/>
          </a:bodyPr>
          <a:lstStyle/>
          <a:p>
            <a:r>
              <a:rPr lang="en-US" sz="3600" b="1" dirty="0"/>
              <a:t>UXG Process</a:t>
            </a:r>
          </a:p>
        </p:txBody>
      </p:sp>
      <p:sp>
        <p:nvSpPr>
          <p:cNvPr id="5" name="TextBox 4">
            <a:extLst>
              <a:ext uri="{FF2B5EF4-FFF2-40B4-BE49-F238E27FC236}">
                <a16:creationId xmlns:a16="http://schemas.microsoft.com/office/drawing/2014/main" id="{E6023859-CAE5-4931-8296-E6687D2A83ED}"/>
              </a:ext>
            </a:extLst>
          </p:cNvPr>
          <p:cNvSpPr txBox="1"/>
          <p:nvPr/>
        </p:nvSpPr>
        <p:spPr>
          <a:xfrm>
            <a:off x="2932280" y="1392377"/>
            <a:ext cx="6327439" cy="5324535"/>
          </a:xfrm>
          <a:prstGeom prst="rect">
            <a:avLst/>
          </a:prstGeom>
          <a:noFill/>
        </p:spPr>
        <p:txBody>
          <a:bodyPr wrap="square" rtlCol="0">
            <a:spAutoFit/>
          </a:bodyPr>
          <a:lstStyle/>
          <a:p>
            <a:r>
              <a:rPr lang="en-US" sz="2000" b="1" dirty="0"/>
              <a:t>Discovery Research</a:t>
            </a:r>
          </a:p>
          <a:p>
            <a:pPr marL="285750" indent="-285750">
              <a:buFont typeface="Arial" panose="020B0604020202020204" pitchFamily="34" charset="0"/>
              <a:buChar char="•"/>
            </a:pPr>
            <a:r>
              <a:rPr lang="en-US" sz="2000" dirty="0"/>
              <a:t>CACs and CHIOs</a:t>
            </a:r>
          </a:p>
          <a:p>
            <a:pPr marL="285750" indent="-285750">
              <a:buFont typeface="Arial" panose="020B0604020202020204" pitchFamily="34" charset="0"/>
              <a:buChar char="•"/>
            </a:pPr>
            <a:r>
              <a:rPr lang="en-US" sz="2000" dirty="0"/>
              <a:t>User stories (</a:t>
            </a:r>
            <a:r>
              <a:rPr lang="en-US" sz="2000" dirty="0" err="1"/>
              <a:t>Airtable</a:t>
            </a:r>
            <a:r>
              <a:rPr lang="en-US" sz="2000" dirty="0"/>
              <a:t>)</a:t>
            </a:r>
          </a:p>
          <a:p>
            <a:endParaRPr lang="en-US" sz="2000" dirty="0"/>
          </a:p>
          <a:p>
            <a:r>
              <a:rPr lang="en-US" sz="2000" b="1" dirty="0"/>
              <a:t>Content Development</a:t>
            </a:r>
          </a:p>
          <a:p>
            <a:pPr marL="285750" indent="-285750">
              <a:buFont typeface="Arial" panose="020B0604020202020204" pitchFamily="34" charset="0"/>
              <a:buChar char="•"/>
            </a:pPr>
            <a:r>
              <a:rPr lang="en-US" sz="2000" dirty="0"/>
              <a:t>Planning/management (</a:t>
            </a:r>
            <a:r>
              <a:rPr lang="en-US" sz="2000" dirty="0" err="1"/>
              <a:t>Airtable</a:t>
            </a:r>
            <a:r>
              <a:rPr lang="en-US" sz="2000" dirty="0"/>
              <a:t>)</a:t>
            </a:r>
          </a:p>
          <a:p>
            <a:pPr marL="285750" indent="-285750">
              <a:buFont typeface="Arial" panose="020B0604020202020204" pitchFamily="34" charset="0"/>
              <a:buChar char="•"/>
            </a:pPr>
            <a:endParaRPr lang="en-US" sz="2000" dirty="0"/>
          </a:p>
          <a:p>
            <a:r>
              <a:rPr lang="en-US" sz="2000" b="1" dirty="0"/>
              <a:t>Design &amp; User Research</a:t>
            </a:r>
          </a:p>
          <a:p>
            <a:pPr marL="285750" indent="-285750">
              <a:buFont typeface="Arial" panose="020B0604020202020204" pitchFamily="34" charset="0"/>
              <a:buChar char="•"/>
            </a:pPr>
            <a:r>
              <a:rPr lang="en-US" sz="2000" dirty="0"/>
              <a:t>Information architecture</a:t>
            </a:r>
            <a:endParaRPr lang="en-US" sz="2000" strike="sngStrike" dirty="0"/>
          </a:p>
          <a:p>
            <a:pPr marL="285750" indent="-285750">
              <a:buFont typeface="Arial" panose="020B0604020202020204" pitchFamily="34" charset="0"/>
              <a:buChar char="•"/>
            </a:pPr>
            <a:r>
              <a:rPr lang="en-US" sz="2000" dirty="0"/>
              <a:t>Wireframing</a:t>
            </a:r>
          </a:p>
          <a:p>
            <a:pPr marL="285750" indent="-285750">
              <a:buFont typeface="Arial" panose="020B0604020202020204" pitchFamily="34" charset="0"/>
              <a:buChar char="•"/>
            </a:pPr>
            <a:r>
              <a:rPr lang="en-US" sz="2000" dirty="0"/>
              <a:t>Prototypes</a:t>
            </a:r>
          </a:p>
          <a:p>
            <a:pPr marL="285750" indent="-285750">
              <a:buFont typeface="Arial" panose="020B0604020202020204" pitchFamily="34" charset="0"/>
              <a:buChar char="•"/>
            </a:pPr>
            <a:r>
              <a:rPr lang="en-US" sz="2000" dirty="0"/>
              <a:t>Feedback on wireframes and click-through prototypes</a:t>
            </a:r>
          </a:p>
          <a:p>
            <a:pPr marL="285750" indent="-285750">
              <a:buFont typeface="Arial" panose="020B0604020202020204" pitchFamily="34" charset="0"/>
              <a:buChar char="•"/>
            </a:pPr>
            <a:r>
              <a:rPr lang="en-US" sz="2000" dirty="0"/>
              <a:t>User stories (</a:t>
            </a:r>
            <a:r>
              <a:rPr lang="en-US" sz="2000" dirty="0" err="1"/>
              <a:t>Airtable</a:t>
            </a:r>
            <a:r>
              <a:rPr lang="en-US" sz="2000" dirty="0"/>
              <a:t>)</a:t>
            </a:r>
          </a:p>
          <a:p>
            <a:endParaRPr lang="en-US" sz="2000" dirty="0"/>
          </a:p>
          <a:p>
            <a:r>
              <a:rPr lang="en-US" sz="2000" b="1" dirty="0"/>
              <a:t>WordPress Development</a:t>
            </a:r>
          </a:p>
          <a:p>
            <a:pPr marL="285750" indent="-285750">
              <a:buFont typeface="Arial" panose="020B0604020202020204" pitchFamily="34" charset="0"/>
              <a:buChar char="•"/>
            </a:pPr>
            <a:r>
              <a:rPr lang="en-US" sz="2000" dirty="0"/>
              <a:t>Following USWDS</a:t>
            </a:r>
          </a:p>
          <a:p>
            <a:endParaRPr lang="en-US" sz="2000" dirty="0"/>
          </a:p>
        </p:txBody>
      </p:sp>
    </p:spTree>
    <p:extLst>
      <p:ext uri="{BB962C8B-B14F-4D97-AF65-F5344CB8AC3E}">
        <p14:creationId xmlns:p14="http://schemas.microsoft.com/office/powerpoint/2010/main" val="250957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E175A0-5296-47B2-AFF6-EE60FB59E073}"/>
              </a:ext>
            </a:extLst>
          </p:cNvPr>
          <p:cNvSpPr txBox="1"/>
          <p:nvPr/>
        </p:nvSpPr>
        <p:spPr>
          <a:xfrm>
            <a:off x="4250912" y="-4490"/>
            <a:ext cx="2914772" cy="646331"/>
          </a:xfrm>
          <a:prstGeom prst="rect">
            <a:avLst/>
          </a:prstGeom>
          <a:noFill/>
        </p:spPr>
        <p:txBody>
          <a:bodyPr wrap="none" rtlCol="0">
            <a:spAutoFit/>
          </a:bodyPr>
          <a:lstStyle/>
          <a:p>
            <a:r>
              <a:rPr lang="en-US" sz="3600" b="1" dirty="0"/>
              <a:t>Content Types</a:t>
            </a:r>
          </a:p>
        </p:txBody>
      </p:sp>
      <p:sp>
        <p:nvSpPr>
          <p:cNvPr id="2" name="TextBox 1">
            <a:extLst>
              <a:ext uri="{FF2B5EF4-FFF2-40B4-BE49-F238E27FC236}">
                <a16:creationId xmlns:a16="http://schemas.microsoft.com/office/drawing/2014/main" id="{1AC9C7B5-E388-4FE7-9587-2E07DBE1086E}"/>
              </a:ext>
            </a:extLst>
          </p:cNvPr>
          <p:cNvSpPr txBox="1"/>
          <p:nvPr/>
        </p:nvSpPr>
        <p:spPr>
          <a:xfrm>
            <a:off x="606212" y="607157"/>
            <a:ext cx="5102086" cy="6001643"/>
          </a:xfrm>
          <a:prstGeom prst="rect">
            <a:avLst/>
          </a:prstGeom>
          <a:solidFill>
            <a:schemeClr val="bg1"/>
          </a:solidFill>
        </p:spPr>
        <p:txBody>
          <a:bodyPr wrap="square" rtlCol="0">
            <a:spAutoFit/>
          </a:bodyPr>
          <a:lstStyle/>
          <a:p>
            <a:r>
              <a:rPr lang="en-US" sz="1600" b="1" dirty="0"/>
              <a:t>Fundamental Concepts</a:t>
            </a:r>
          </a:p>
          <a:p>
            <a:r>
              <a:rPr lang="en-US" sz="1600" dirty="0"/>
              <a:t>Human-centered design builds on a set of principles that help you create products that put users and their needs first. These concepts create the foundation for the user experience process and provide the underlying reasons for using specific methods.</a:t>
            </a:r>
          </a:p>
          <a:p>
            <a:r>
              <a:rPr lang="en-US" sz="1600" b="1" dirty="0"/>
              <a:t>UX Process</a:t>
            </a:r>
          </a:p>
          <a:p>
            <a:r>
              <a:rPr lang="en-US" sz="1600" dirty="0"/>
              <a:t>Basis for including human-centered research and design activities when creating and refining a system.</a:t>
            </a:r>
          </a:p>
          <a:p>
            <a:r>
              <a:rPr lang="en-US" sz="1600" b="1" dirty="0"/>
              <a:t>Methods</a:t>
            </a:r>
          </a:p>
          <a:p>
            <a:r>
              <a:rPr lang="en-US" sz="1600" dirty="0"/>
              <a:t>Descriptions of user experience methods — the skills and activities used in human-centered research and design — and instructions on how to apply them in projects to improve usability and user satisfaction.</a:t>
            </a:r>
          </a:p>
          <a:p>
            <a:r>
              <a:rPr lang="en-US" sz="1600" b="1" dirty="0"/>
              <a:t>Tutorials</a:t>
            </a:r>
          </a:p>
          <a:p>
            <a:r>
              <a:rPr lang="en-US" sz="1600" dirty="0"/>
              <a:t>Tutorials developed to help users learn a range of human-centered design skills. Each tutorial comprehensively explains ideas through slides, videos, case studies, and more.  </a:t>
            </a:r>
          </a:p>
          <a:p>
            <a:r>
              <a:rPr lang="en-US" sz="1600" b="1" dirty="0"/>
              <a:t>Playbooks</a:t>
            </a:r>
          </a:p>
          <a:p>
            <a:r>
              <a:rPr lang="en-US" sz="1600" dirty="0"/>
              <a:t>Guides that show how to implement research and evaluation methods — designed for tasks or clinical scenarios within medical centers in the VHA in which multi-disciplinary teams work together.</a:t>
            </a:r>
          </a:p>
        </p:txBody>
      </p:sp>
      <p:sp>
        <p:nvSpPr>
          <p:cNvPr id="3" name="TextBox 2">
            <a:extLst>
              <a:ext uri="{FF2B5EF4-FFF2-40B4-BE49-F238E27FC236}">
                <a16:creationId xmlns:a16="http://schemas.microsoft.com/office/drawing/2014/main" id="{17604331-EEF4-4274-B18B-83E114ED6C4D}"/>
              </a:ext>
            </a:extLst>
          </p:cNvPr>
          <p:cNvSpPr txBox="1"/>
          <p:nvPr/>
        </p:nvSpPr>
        <p:spPr>
          <a:xfrm>
            <a:off x="6095998" y="607157"/>
            <a:ext cx="5658679" cy="6247864"/>
          </a:xfrm>
          <a:prstGeom prst="rect">
            <a:avLst/>
          </a:prstGeom>
          <a:solidFill>
            <a:schemeClr val="bg1"/>
          </a:solidFill>
        </p:spPr>
        <p:txBody>
          <a:bodyPr wrap="square" rtlCol="0">
            <a:spAutoFit/>
          </a:bodyPr>
          <a:lstStyle/>
          <a:p>
            <a:r>
              <a:rPr lang="en-US" sz="1600" b="1" dirty="0"/>
              <a:t>Quick Start Guides</a:t>
            </a:r>
          </a:p>
          <a:p>
            <a:r>
              <a:rPr lang="en-US" sz="1600" dirty="0"/>
              <a:t>Practical, step-by-step advice on how to make user experience a part of your project by combining HCD principles, methods, tools, design guidance, and/or tools customized for your project.</a:t>
            </a:r>
          </a:p>
          <a:p>
            <a:r>
              <a:rPr lang="en-US" sz="1600" b="1" dirty="0"/>
              <a:t>Videos</a:t>
            </a:r>
          </a:p>
          <a:p>
            <a:r>
              <a:rPr lang="en-US" sz="1600" dirty="0"/>
              <a:t>Videos created by experts describing how user experience research and human-centered design are applied. </a:t>
            </a:r>
          </a:p>
          <a:p>
            <a:r>
              <a:rPr lang="en-US" sz="1600" b="1" dirty="0"/>
              <a:t>Personas</a:t>
            </a:r>
          </a:p>
          <a:p>
            <a:r>
              <a:rPr lang="en-US" sz="1600" dirty="0"/>
              <a:t>Defined personas for VHA users to help better understand their goals, tasks, and environments.</a:t>
            </a:r>
          </a:p>
          <a:p>
            <a:r>
              <a:rPr lang="en-US" sz="1600" b="1" dirty="0"/>
              <a:t>Tools</a:t>
            </a:r>
          </a:p>
          <a:p>
            <a:r>
              <a:rPr lang="en-US" sz="1600" dirty="0"/>
              <a:t>Templates, checklists, and other tools to help users be successful in integrating UX best practices in their projects.</a:t>
            </a:r>
          </a:p>
          <a:p>
            <a:r>
              <a:rPr lang="en-US" sz="1600" b="1" dirty="0"/>
              <a:t>Case Studies</a:t>
            </a:r>
          </a:p>
          <a:p>
            <a:r>
              <a:rPr lang="en-US" sz="1600" dirty="0"/>
              <a:t>Describe how other groups have used the ideas featured on this site to build better products and solutions.</a:t>
            </a:r>
          </a:p>
          <a:p>
            <a:r>
              <a:rPr lang="en-US" sz="1600" b="1" dirty="0"/>
              <a:t>Design Examples and Guidelines</a:t>
            </a:r>
          </a:p>
          <a:p>
            <a:r>
              <a:rPr lang="en-US" sz="1600" dirty="0"/>
              <a:t>Download files that describe how to display and enter information for common software tools at the VHA.</a:t>
            </a:r>
          </a:p>
          <a:p>
            <a:r>
              <a:rPr lang="en-US" sz="1600" b="1" dirty="0"/>
              <a:t>Newsletters</a:t>
            </a:r>
          </a:p>
          <a:p>
            <a:r>
              <a:rPr lang="en-US" sz="1600" dirty="0"/>
              <a:t>Publications about UX and HCD to further users’ knowledge.</a:t>
            </a:r>
          </a:p>
          <a:p>
            <a:r>
              <a:rPr lang="en-US" sz="1600" b="1" dirty="0"/>
              <a:t>Glossary</a:t>
            </a:r>
          </a:p>
          <a:p>
            <a:r>
              <a:rPr lang="en-US" sz="1600" dirty="0"/>
              <a:t>Definitions of terms that we use on this site</a:t>
            </a:r>
          </a:p>
          <a:p>
            <a:r>
              <a:rPr lang="en-US" sz="1600" b="1" dirty="0"/>
              <a:t>FAQs</a:t>
            </a:r>
          </a:p>
          <a:p>
            <a:r>
              <a:rPr lang="en-US" sz="1600" dirty="0"/>
              <a:t>Answers to common questions from website users</a:t>
            </a:r>
          </a:p>
        </p:txBody>
      </p:sp>
    </p:spTree>
    <p:extLst>
      <p:ext uri="{BB962C8B-B14F-4D97-AF65-F5344CB8AC3E}">
        <p14:creationId xmlns:p14="http://schemas.microsoft.com/office/powerpoint/2010/main" val="2274817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611</Words>
  <Application>Microsoft Office PowerPoint</Application>
  <PresentationFormat>Widescreen</PresentationFormat>
  <Paragraphs>84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tomco</dc:creator>
  <cp:lastModifiedBy> </cp:lastModifiedBy>
  <cp:revision>23</cp:revision>
  <dcterms:created xsi:type="dcterms:W3CDTF">2020-07-29T17:22:37Z</dcterms:created>
  <dcterms:modified xsi:type="dcterms:W3CDTF">2020-07-30T14:21:51Z</dcterms:modified>
</cp:coreProperties>
</file>