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ordpress.com" TargetMode="External"/><Relationship Id="rId3" Type="http://schemas.openxmlformats.org/officeDocument/2006/relationships/hyperlink" Target="http://wordpress.org" TargetMode="External"/><Relationship Id="rId4" Type="http://schemas.openxmlformats.org/officeDocument/2006/relationships/hyperlink" Target="http://va.gov"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ordpress.org" TargetMode="External"/><Relationship Id="rId3" Type="http://schemas.openxmlformats.org/officeDocument/2006/relationships/hyperlink" Target="http://wordpress.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62E51"/>
        </a:solidFill>
      </p:bgPr>
    </p:bg>
    <p:spTree>
      <p:nvGrpSpPr>
        <p:cNvPr id="1" name=""/>
        <p:cNvGrpSpPr/>
        <p:nvPr/>
      </p:nvGrpSpPr>
      <p:grpSpPr>
        <a:xfrm>
          <a:off x="0" y="0"/>
          <a:ext cx="0" cy="0"/>
          <a:chOff x="0" y="0"/>
          <a:chExt cx="0" cy="0"/>
        </a:xfrm>
      </p:grpSpPr>
      <p:sp>
        <p:nvSpPr>
          <p:cNvPr id="119" name="UXG Website Deconstruction"/>
          <p:cNvSpPr txBox="1"/>
          <p:nvPr>
            <p:ph type="ctrTitle"/>
          </p:nvPr>
        </p:nvSpPr>
        <p:spPr>
          <a:prstGeom prst="rect">
            <a:avLst/>
          </a:prstGeom>
        </p:spPr>
        <p:txBody>
          <a:bodyPr/>
          <a:lstStyle>
            <a:lvl1pPr>
              <a:defRPr>
                <a:solidFill>
                  <a:srgbClr val="FFFFFF"/>
                </a:solidFill>
              </a:defRPr>
            </a:lvl1pPr>
          </a:lstStyle>
          <a:p>
            <a:pPr/>
            <a:r>
              <a:t>UXG Website Deconstruction</a:t>
            </a:r>
          </a:p>
        </p:txBody>
      </p:sp>
      <p:sp>
        <p:nvSpPr>
          <p:cNvPr id="120" name="On overview of how the different pieces fit together."/>
          <p:cNvSpPr txBox="1"/>
          <p:nvPr>
            <p:ph type="subTitle" sz="quarter" idx="1"/>
          </p:nvPr>
        </p:nvSpPr>
        <p:spPr>
          <a:prstGeom prst="rect">
            <a:avLst/>
          </a:prstGeom>
        </p:spPr>
        <p:txBody>
          <a:bodyPr/>
          <a:lstStyle>
            <a:lvl1pPr>
              <a:defRPr>
                <a:solidFill>
                  <a:srgbClr val="FFFFFF"/>
                </a:solidFill>
              </a:defRPr>
            </a:lvl1pPr>
          </a:lstStyle>
          <a:p>
            <a:pPr/>
            <a:r>
              <a:t>On overview of how the different pieces fit together.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62E51"/>
        </a:solidFill>
      </p:bgPr>
    </p:bg>
    <p:spTree>
      <p:nvGrpSpPr>
        <p:cNvPr id="1" name=""/>
        <p:cNvGrpSpPr/>
        <p:nvPr/>
      </p:nvGrpSpPr>
      <p:grpSpPr>
        <a:xfrm>
          <a:off x="0" y="0"/>
          <a:ext cx="0" cy="0"/>
          <a:chOff x="0" y="0"/>
          <a:chExt cx="0" cy="0"/>
        </a:xfrm>
      </p:grpSpPr>
      <p:sp>
        <p:nvSpPr>
          <p:cNvPr id="122" name="UXG Website Structure: Overview"/>
          <p:cNvSpPr txBox="1"/>
          <p:nvPr/>
        </p:nvSpPr>
        <p:spPr>
          <a:xfrm>
            <a:off x="559498" y="443675"/>
            <a:ext cx="6189727"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a:solidFill>
                  <a:srgbClr val="FFFFFF"/>
                </a:solidFill>
              </a:defRPr>
            </a:lvl1pPr>
          </a:lstStyle>
          <a:p>
            <a:pPr/>
            <a:r>
              <a:t>UXG Website Structure: Overview</a:t>
            </a:r>
          </a:p>
        </p:txBody>
      </p:sp>
      <p:grpSp>
        <p:nvGrpSpPr>
          <p:cNvPr id="153" name="Group"/>
          <p:cNvGrpSpPr/>
          <p:nvPr/>
        </p:nvGrpSpPr>
        <p:grpSpPr>
          <a:xfrm>
            <a:off x="762000" y="2049523"/>
            <a:ext cx="22860000" cy="10378954"/>
            <a:chOff x="0" y="0"/>
            <a:chExt cx="22860000" cy="10378953"/>
          </a:xfrm>
        </p:grpSpPr>
        <p:grpSp>
          <p:nvGrpSpPr>
            <p:cNvPr id="138" name="Group"/>
            <p:cNvGrpSpPr/>
            <p:nvPr/>
          </p:nvGrpSpPr>
          <p:grpSpPr>
            <a:xfrm>
              <a:off x="1282700" y="0"/>
              <a:ext cx="20294600" cy="2032000"/>
              <a:chOff x="0" y="0"/>
              <a:chExt cx="20294600" cy="2032000"/>
            </a:xfrm>
          </p:grpSpPr>
          <p:grpSp>
            <p:nvGrpSpPr>
              <p:cNvPr id="127" name="Group"/>
              <p:cNvGrpSpPr/>
              <p:nvPr/>
            </p:nvGrpSpPr>
            <p:grpSpPr>
              <a:xfrm>
                <a:off x="0" y="0"/>
                <a:ext cx="6350000" cy="2032000"/>
                <a:chOff x="0" y="0"/>
                <a:chExt cx="6350000" cy="2032000"/>
              </a:xfrm>
            </p:grpSpPr>
            <p:sp>
              <p:nvSpPr>
                <p:cNvPr id="123" name="Content"/>
                <p:cNvSpPr/>
                <p:nvPr/>
              </p:nvSpPr>
              <p:spPr>
                <a:xfrm>
                  <a:off x="0" y="0"/>
                  <a:ext cx="6350000" cy="2032000"/>
                </a:xfrm>
                <a:prstGeom prst="rect">
                  <a:avLst/>
                </a:prstGeom>
                <a:solidFill>
                  <a:schemeClr val="accent2">
                    <a:hueOff val="260011"/>
                    <a:satOff val="17755"/>
                    <a:lumOff val="-25437"/>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8000"/>
                    </a:lnSpc>
                    <a:defRPr b="0" sz="3200">
                      <a:solidFill>
                        <a:srgbClr val="FFFFFF"/>
                      </a:solidFill>
                      <a:latin typeface="+mn-lt"/>
                      <a:ea typeface="+mn-ea"/>
                      <a:cs typeface="+mn-cs"/>
                      <a:sym typeface="Helvetica Neue Medium"/>
                    </a:defRPr>
                  </a:lvl1pPr>
                </a:lstStyle>
                <a:p>
                  <a:pPr/>
                  <a:r>
                    <a:t>Content</a:t>
                  </a:r>
                </a:p>
              </p:txBody>
            </p:sp>
            <p:grpSp>
              <p:nvGrpSpPr>
                <p:cNvPr id="126" name="Group"/>
                <p:cNvGrpSpPr/>
                <p:nvPr/>
              </p:nvGrpSpPr>
              <p:grpSpPr>
                <a:xfrm>
                  <a:off x="508000" y="1146053"/>
                  <a:ext cx="5334000" cy="508001"/>
                  <a:chOff x="0" y="0"/>
                  <a:chExt cx="5334000" cy="508000"/>
                </a:xfrm>
              </p:grpSpPr>
              <p:sp>
                <p:nvSpPr>
                  <p:cNvPr id="124" name="Pages"/>
                  <p:cNvSpPr/>
                  <p:nvPr/>
                </p:nvSpPr>
                <p:spPr>
                  <a:xfrm>
                    <a:off x="0" y="0"/>
                    <a:ext cx="2413000" cy="508000"/>
                  </a:xfrm>
                  <a:prstGeom prst="rect">
                    <a:avLst/>
                  </a:prstGeom>
                  <a:solidFill>
                    <a:schemeClr val="accent2">
                      <a:hueOff val="167855"/>
                      <a:satOff val="17755"/>
                      <a:lumOff val="-16671"/>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Pages</a:t>
                    </a:r>
                  </a:p>
                </p:txBody>
              </p:sp>
              <p:sp>
                <p:nvSpPr>
                  <p:cNvPr id="125" name="Posts"/>
                  <p:cNvSpPr/>
                  <p:nvPr/>
                </p:nvSpPr>
                <p:spPr>
                  <a:xfrm>
                    <a:off x="2921000" y="0"/>
                    <a:ext cx="2413000" cy="508000"/>
                  </a:xfrm>
                  <a:prstGeom prst="rect">
                    <a:avLst/>
                  </a:prstGeom>
                  <a:solidFill>
                    <a:schemeClr val="accent2">
                      <a:hueOff val="167855"/>
                      <a:satOff val="17755"/>
                      <a:lumOff val="-16671"/>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Posts</a:t>
                    </a:r>
                  </a:p>
                </p:txBody>
              </p:sp>
            </p:grpSp>
          </p:grpSp>
          <p:grpSp>
            <p:nvGrpSpPr>
              <p:cNvPr id="132" name="Group"/>
              <p:cNvGrpSpPr/>
              <p:nvPr/>
            </p:nvGrpSpPr>
            <p:grpSpPr>
              <a:xfrm>
                <a:off x="6972300" y="0"/>
                <a:ext cx="6350000" cy="2032000"/>
                <a:chOff x="0" y="0"/>
                <a:chExt cx="6350000" cy="2032000"/>
              </a:xfrm>
            </p:grpSpPr>
            <p:sp>
              <p:nvSpPr>
                <p:cNvPr id="128" name="Information Architecture"/>
                <p:cNvSpPr/>
                <p:nvPr/>
              </p:nvSpPr>
              <p:spPr>
                <a:xfrm>
                  <a:off x="0" y="0"/>
                  <a:ext cx="6350001" cy="2032000"/>
                </a:xfrm>
                <a:prstGeom prst="rect">
                  <a:avLst/>
                </a:prstGeom>
                <a:solidFill>
                  <a:schemeClr val="accent2">
                    <a:hueOff val="260011"/>
                    <a:satOff val="17755"/>
                    <a:lumOff val="-25437"/>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8000"/>
                    </a:lnSpc>
                    <a:defRPr b="0" sz="3200">
                      <a:solidFill>
                        <a:srgbClr val="FFFFFF"/>
                      </a:solidFill>
                      <a:latin typeface="+mn-lt"/>
                      <a:ea typeface="+mn-ea"/>
                      <a:cs typeface="+mn-cs"/>
                      <a:sym typeface="Helvetica Neue Medium"/>
                    </a:defRPr>
                  </a:lvl1pPr>
                </a:lstStyle>
                <a:p>
                  <a:pPr/>
                  <a:r>
                    <a:t>Information Architecture</a:t>
                  </a:r>
                </a:p>
              </p:txBody>
            </p:sp>
            <p:grpSp>
              <p:nvGrpSpPr>
                <p:cNvPr id="131" name="Group"/>
                <p:cNvGrpSpPr/>
                <p:nvPr/>
              </p:nvGrpSpPr>
              <p:grpSpPr>
                <a:xfrm>
                  <a:off x="520700" y="1146053"/>
                  <a:ext cx="5334001" cy="508001"/>
                  <a:chOff x="0" y="0"/>
                  <a:chExt cx="5334000" cy="508000"/>
                </a:xfrm>
              </p:grpSpPr>
              <p:sp>
                <p:nvSpPr>
                  <p:cNvPr id="129" name="Categories"/>
                  <p:cNvSpPr/>
                  <p:nvPr/>
                </p:nvSpPr>
                <p:spPr>
                  <a:xfrm>
                    <a:off x="0" y="0"/>
                    <a:ext cx="2413000" cy="508000"/>
                  </a:xfrm>
                  <a:prstGeom prst="rect">
                    <a:avLst/>
                  </a:prstGeom>
                  <a:solidFill>
                    <a:schemeClr val="accent2">
                      <a:hueOff val="167855"/>
                      <a:satOff val="17755"/>
                      <a:lumOff val="-16671"/>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Categories</a:t>
                    </a:r>
                  </a:p>
                </p:txBody>
              </p:sp>
              <p:sp>
                <p:nvSpPr>
                  <p:cNvPr id="130" name="Tags"/>
                  <p:cNvSpPr/>
                  <p:nvPr/>
                </p:nvSpPr>
                <p:spPr>
                  <a:xfrm>
                    <a:off x="2921000" y="0"/>
                    <a:ext cx="2413000" cy="508000"/>
                  </a:xfrm>
                  <a:prstGeom prst="rect">
                    <a:avLst/>
                  </a:prstGeom>
                  <a:solidFill>
                    <a:schemeClr val="accent2">
                      <a:hueOff val="167855"/>
                      <a:satOff val="17755"/>
                      <a:lumOff val="-16671"/>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Tags</a:t>
                    </a:r>
                  </a:p>
                </p:txBody>
              </p:sp>
            </p:grpSp>
          </p:grpSp>
          <p:grpSp>
            <p:nvGrpSpPr>
              <p:cNvPr id="137" name="Group"/>
              <p:cNvGrpSpPr/>
              <p:nvPr/>
            </p:nvGrpSpPr>
            <p:grpSpPr>
              <a:xfrm>
                <a:off x="13944600" y="0"/>
                <a:ext cx="6350000" cy="2032000"/>
                <a:chOff x="0" y="0"/>
                <a:chExt cx="6350000" cy="2032000"/>
              </a:xfrm>
            </p:grpSpPr>
            <p:sp>
              <p:nvSpPr>
                <p:cNvPr id="133" name="User Interface"/>
                <p:cNvSpPr/>
                <p:nvPr/>
              </p:nvSpPr>
              <p:spPr>
                <a:xfrm>
                  <a:off x="0" y="0"/>
                  <a:ext cx="6350000" cy="2032000"/>
                </a:xfrm>
                <a:prstGeom prst="rect">
                  <a:avLst/>
                </a:prstGeom>
                <a:solidFill>
                  <a:schemeClr val="accent2">
                    <a:hueOff val="260011"/>
                    <a:satOff val="17755"/>
                    <a:lumOff val="-25437"/>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8000"/>
                    </a:lnSpc>
                    <a:defRPr b="0" sz="3200">
                      <a:solidFill>
                        <a:srgbClr val="FFFFFF"/>
                      </a:solidFill>
                      <a:latin typeface="+mn-lt"/>
                      <a:ea typeface="+mn-ea"/>
                      <a:cs typeface="+mn-cs"/>
                      <a:sym typeface="Helvetica Neue Medium"/>
                    </a:defRPr>
                  </a:lvl1pPr>
                </a:lstStyle>
                <a:p>
                  <a:pPr/>
                  <a:r>
                    <a:t>User Interface</a:t>
                  </a:r>
                </a:p>
              </p:txBody>
            </p:sp>
            <p:grpSp>
              <p:nvGrpSpPr>
                <p:cNvPr id="136" name="Group"/>
                <p:cNvGrpSpPr/>
                <p:nvPr/>
              </p:nvGrpSpPr>
              <p:grpSpPr>
                <a:xfrm>
                  <a:off x="508000" y="1146053"/>
                  <a:ext cx="5334000" cy="508001"/>
                  <a:chOff x="0" y="0"/>
                  <a:chExt cx="5334000" cy="508000"/>
                </a:xfrm>
              </p:grpSpPr>
              <p:sp>
                <p:nvSpPr>
                  <p:cNvPr id="134" name="Themes"/>
                  <p:cNvSpPr/>
                  <p:nvPr/>
                </p:nvSpPr>
                <p:spPr>
                  <a:xfrm>
                    <a:off x="0" y="0"/>
                    <a:ext cx="2413000" cy="508000"/>
                  </a:xfrm>
                  <a:prstGeom prst="rect">
                    <a:avLst/>
                  </a:prstGeom>
                  <a:solidFill>
                    <a:schemeClr val="accent2">
                      <a:hueOff val="167855"/>
                      <a:satOff val="17755"/>
                      <a:lumOff val="-16671"/>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Themes</a:t>
                    </a:r>
                  </a:p>
                </p:txBody>
              </p:sp>
              <p:sp>
                <p:nvSpPr>
                  <p:cNvPr id="135" name="Plugins"/>
                  <p:cNvSpPr/>
                  <p:nvPr/>
                </p:nvSpPr>
                <p:spPr>
                  <a:xfrm>
                    <a:off x="2921000" y="0"/>
                    <a:ext cx="2413000" cy="508000"/>
                  </a:xfrm>
                  <a:prstGeom prst="rect">
                    <a:avLst/>
                  </a:prstGeom>
                  <a:solidFill>
                    <a:schemeClr val="accent2">
                      <a:hueOff val="167855"/>
                      <a:satOff val="17755"/>
                      <a:lumOff val="-16671"/>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Plugins</a:t>
                    </a:r>
                  </a:p>
                </p:txBody>
              </p:sp>
            </p:grpSp>
          </p:grpSp>
        </p:grpSp>
        <p:grpSp>
          <p:nvGrpSpPr>
            <p:cNvPr id="145" name="Group"/>
            <p:cNvGrpSpPr/>
            <p:nvPr/>
          </p:nvGrpSpPr>
          <p:grpSpPr>
            <a:xfrm>
              <a:off x="635000" y="2784353"/>
              <a:ext cx="21590000" cy="2025894"/>
              <a:chOff x="0" y="0"/>
              <a:chExt cx="21590000" cy="2025893"/>
            </a:xfrm>
          </p:grpSpPr>
          <p:sp>
            <p:nvSpPr>
              <p:cNvPr id="139" name="Platform (Wordpress)"/>
              <p:cNvSpPr/>
              <p:nvPr/>
            </p:nvSpPr>
            <p:spPr>
              <a:xfrm>
                <a:off x="0" y="0"/>
                <a:ext cx="21590000" cy="2025894"/>
              </a:xfrm>
              <a:prstGeom prst="rect">
                <a:avLst/>
              </a:prstGeom>
              <a:solidFill>
                <a:schemeClr val="accent3">
                  <a:hueOff val="914337"/>
                  <a:satOff val="31515"/>
                  <a:lumOff val="-30790"/>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8000"/>
                  </a:lnSpc>
                  <a:defRPr b="0" sz="3200">
                    <a:solidFill>
                      <a:srgbClr val="FFFFFF"/>
                    </a:solidFill>
                    <a:latin typeface="+mn-lt"/>
                    <a:ea typeface="+mn-ea"/>
                    <a:cs typeface="+mn-cs"/>
                    <a:sym typeface="Helvetica Neue Medium"/>
                  </a:defRPr>
                </a:lvl1pPr>
              </a:lstStyle>
              <a:p>
                <a:pPr/>
                <a:r>
                  <a:t>Platform (Wordpress)</a:t>
                </a:r>
              </a:p>
            </p:txBody>
          </p:sp>
          <p:sp>
            <p:nvSpPr>
              <p:cNvPr id="140" name="MySQL"/>
              <p:cNvSpPr/>
              <p:nvPr/>
            </p:nvSpPr>
            <p:spPr>
              <a:xfrm>
                <a:off x="6788150" y="1136893"/>
                <a:ext cx="2413000" cy="508001"/>
              </a:xfrm>
              <a:prstGeom prst="rect">
                <a:avLst/>
              </a:prstGeom>
              <a:solidFill>
                <a:schemeClr val="accent3">
                  <a:hueOff val="362282"/>
                  <a:satOff val="31803"/>
                  <a:lumOff val="-18242"/>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MySQL</a:t>
                </a:r>
              </a:p>
            </p:txBody>
          </p:sp>
          <p:sp>
            <p:nvSpPr>
              <p:cNvPr id="141" name="PHP"/>
              <p:cNvSpPr/>
              <p:nvPr/>
            </p:nvSpPr>
            <p:spPr>
              <a:xfrm>
                <a:off x="4000500" y="1136893"/>
                <a:ext cx="2413000" cy="508001"/>
              </a:xfrm>
              <a:prstGeom prst="rect">
                <a:avLst/>
              </a:prstGeom>
              <a:solidFill>
                <a:schemeClr val="accent3">
                  <a:hueOff val="362282"/>
                  <a:satOff val="31803"/>
                  <a:lumOff val="-18242"/>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PHP</a:t>
                </a:r>
              </a:p>
            </p:txBody>
          </p:sp>
          <p:sp>
            <p:nvSpPr>
              <p:cNvPr id="142" name="HTML"/>
              <p:cNvSpPr/>
              <p:nvPr/>
            </p:nvSpPr>
            <p:spPr>
              <a:xfrm>
                <a:off x="9575800" y="1136893"/>
                <a:ext cx="2413000" cy="508001"/>
              </a:xfrm>
              <a:prstGeom prst="rect">
                <a:avLst/>
              </a:prstGeom>
              <a:solidFill>
                <a:schemeClr val="accent3">
                  <a:hueOff val="362282"/>
                  <a:satOff val="31803"/>
                  <a:lumOff val="-18242"/>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HTML</a:t>
                </a:r>
              </a:p>
            </p:txBody>
          </p:sp>
          <p:sp>
            <p:nvSpPr>
              <p:cNvPr id="143" name="JavaSript"/>
              <p:cNvSpPr/>
              <p:nvPr/>
            </p:nvSpPr>
            <p:spPr>
              <a:xfrm>
                <a:off x="12376150" y="1136893"/>
                <a:ext cx="2413000" cy="508001"/>
              </a:xfrm>
              <a:prstGeom prst="rect">
                <a:avLst/>
              </a:prstGeom>
              <a:solidFill>
                <a:schemeClr val="accent3">
                  <a:hueOff val="362282"/>
                  <a:satOff val="31803"/>
                  <a:lumOff val="-18242"/>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JavaSript</a:t>
                </a:r>
              </a:p>
            </p:txBody>
          </p:sp>
          <p:sp>
            <p:nvSpPr>
              <p:cNvPr id="144" name="CSS"/>
              <p:cNvSpPr/>
              <p:nvPr/>
            </p:nvSpPr>
            <p:spPr>
              <a:xfrm>
                <a:off x="15176500" y="1136893"/>
                <a:ext cx="2413000" cy="508001"/>
              </a:xfrm>
              <a:prstGeom prst="rect">
                <a:avLst/>
              </a:prstGeom>
              <a:solidFill>
                <a:schemeClr val="accent3">
                  <a:hueOff val="362282"/>
                  <a:satOff val="31803"/>
                  <a:lumOff val="-18242"/>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CSS</a:t>
                </a:r>
              </a:p>
            </p:txBody>
          </p:sp>
        </p:grpSp>
        <p:grpSp>
          <p:nvGrpSpPr>
            <p:cNvPr id="149" name="Group"/>
            <p:cNvGrpSpPr/>
            <p:nvPr/>
          </p:nvGrpSpPr>
          <p:grpSpPr>
            <a:xfrm>
              <a:off x="0" y="8346953"/>
              <a:ext cx="22860000" cy="2032001"/>
              <a:chOff x="0" y="0"/>
              <a:chExt cx="22860000" cy="2032000"/>
            </a:xfrm>
          </p:grpSpPr>
          <p:sp>
            <p:nvSpPr>
              <p:cNvPr id="146" name="Host"/>
              <p:cNvSpPr/>
              <p:nvPr/>
            </p:nvSpPr>
            <p:spPr>
              <a:xfrm>
                <a:off x="0" y="0"/>
                <a:ext cx="22860000" cy="2032000"/>
              </a:xfrm>
              <a:prstGeom prst="rect">
                <a:avLst/>
              </a:prstGeom>
              <a:solidFill>
                <a:srgbClr val="5E5E5E"/>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8000"/>
                  </a:lnSpc>
                  <a:defRPr b="0" sz="3200">
                    <a:solidFill>
                      <a:srgbClr val="FFFFFF"/>
                    </a:solidFill>
                    <a:latin typeface="+mn-lt"/>
                    <a:ea typeface="+mn-ea"/>
                    <a:cs typeface="+mn-cs"/>
                    <a:sym typeface="Helvetica Neue Medium"/>
                  </a:defRPr>
                </a:lvl1pPr>
              </a:lstStyle>
              <a:p>
                <a:pPr/>
                <a:r>
                  <a:t>Host</a:t>
                </a:r>
              </a:p>
            </p:txBody>
          </p:sp>
          <p:sp>
            <p:nvSpPr>
              <p:cNvPr id="147" name="Current: wordpress.com"/>
              <p:cNvSpPr/>
              <p:nvPr/>
            </p:nvSpPr>
            <p:spPr>
              <a:xfrm>
                <a:off x="6884796" y="1143000"/>
                <a:ext cx="4291204" cy="508000"/>
              </a:xfrm>
              <a:prstGeom prst="rect">
                <a:avLst/>
              </a:prstGeom>
              <a:solidFill>
                <a:srgbClr val="92929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Current: wordpress.com</a:t>
                </a:r>
              </a:p>
            </p:txBody>
          </p:sp>
          <p:sp>
            <p:nvSpPr>
              <p:cNvPr id="148" name="Preferred: va.gov"/>
              <p:cNvSpPr/>
              <p:nvPr/>
            </p:nvSpPr>
            <p:spPr>
              <a:xfrm>
                <a:off x="11684698" y="1143000"/>
                <a:ext cx="4291204" cy="508000"/>
              </a:xfrm>
              <a:prstGeom prst="rect">
                <a:avLst/>
              </a:prstGeom>
              <a:solidFill>
                <a:srgbClr val="929292"/>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Preferred: va.gov</a:t>
                </a:r>
              </a:p>
            </p:txBody>
          </p:sp>
        </p:grpSp>
        <p:grpSp>
          <p:nvGrpSpPr>
            <p:cNvPr id="152" name="Group"/>
            <p:cNvGrpSpPr/>
            <p:nvPr/>
          </p:nvGrpSpPr>
          <p:grpSpPr>
            <a:xfrm>
              <a:off x="0" y="5562600"/>
              <a:ext cx="22860000" cy="2032000"/>
              <a:chOff x="0" y="0"/>
              <a:chExt cx="22860000" cy="2032000"/>
            </a:xfrm>
          </p:grpSpPr>
          <p:sp>
            <p:nvSpPr>
              <p:cNvPr id="150" name="Server"/>
              <p:cNvSpPr/>
              <p:nvPr/>
            </p:nvSpPr>
            <p:spPr>
              <a:xfrm>
                <a:off x="0" y="0"/>
                <a:ext cx="22860000" cy="2032000"/>
              </a:xfrm>
              <a:prstGeom prst="rect">
                <a:avLst/>
              </a:prstGeom>
              <a:solidFill>
                <a:schemeClr val="accent1">
                  <a:hueOff val="114395"/>
                  <a:lumOff val="-24975"/>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8000"/>
                  </a:lnSpc>
                  <a:defRPr b="0" sz="3200">
                    <a:solidFill>
                      <a:srgbClr val="FFFFFF"/>
                    </a:solidFill>
                    <a:latin typeface="+mn-lt"/>
                    <a:ea typeface="+mn-ea"/>
                    <a:cs typeface="+mn-cs"/>
                    <a:sym typeface="Helvetica Neue Medium"/>
                  </a:defRPr>
                </a:lvl1pPr>
              </a:lstStyle>
              <a:p>
                <a:pPr/>
                <a:r>
                  <a:t>Server</a:t>
                </a:r>
              </a:p>
            </p:txBody>
          </p:sp>
          <p:sp>
            <p:nvSpPr>
              <p:cNvPr id="151" name="Apache Server"/>
              <p:cNvSpPr/>
              <p:nvPr/>
            </p:nvSpPr>
            <p:spPr>
              <a:xfrm>
                <a:off x="9284398" y="1143000"/>
                <a:ext cx="4291204" cy="508000"/>
              </a:xfrm>
              <a:prstGeom prst="rect">
                <a:avLst/>
              </a:prstGeom>
              <a:solidFill>
                <a:schemeClr val="accent1">
                  <a:lumOff val="-13575"/>
                </a:scheme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2400">
                    <a:solidFill>
                      <a:srgbClr val="FFFFFF"/>
                    </a:solidFill>
                    <a:latin typeface="+mn-lt"/>
                    <a:ea typeface="+mn-ea"/>
                    <a:cs typeface="+mn-cs"/>
                    <a:sym typeface="Helvetica Neue Medium"/>
                  </a:defRPr>
                </a:lvl1pPr>
              </a:lstStyle>
              <a:p>
                <a:pPr/>
                <a:r>
                  <a:t>Apache Server</a:t>
                </a:r>
              </a:p>
            </p:txBody>
          </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E5E5E"/>
        </a:solidFill>
      </p:bgPr>
    </p:bg>
    <p:spTree>
      <p:nvGrpSpPr>
        <p:cNvPr id="1" name=""/>
        <p:cNvGrpSpPr/>
        <p:nvPr/>
      </p:nvGrpSpPr>
      <p:grpSpPr>
        <a:xfrm>
          <a:off x="0" y="0"/>
          <a:ext cx="0" cy="0"/>
          <a:chOff x="0" y="0"/>
          <a:chExt cx="0" cy="0"/>
        </a:xfrm>
      </p:grpSpPr>
      <p:sp>
        <p:nvSpPr>
          <p:cNvPr id="155" name="UXG Website Structure: Host"/>
          <p:cNvSpPr txBox="1"/>
          <p:nvPr/>
        </p:nvSpPr>
        <p:spPr>
          <a:xfrm>
            <a:off x="635000" y="635000"/>
            <a:ext cx="5356860"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FFFFF"/>
                </a:solidFill>
              </a:defRPr>
            </a:lvl1pPr>
          </a:lstStyle>
          <a:p>
            <a:pPr/>
            <a:r>
              <a:t>UXG Website Structure: Host</a:t>
            </a:r>
          </a:p>
        </p:txBody>
      </p:sp>
      <p:sp>
        <p:nvSpPr>
          <p:cNvPr id="156" name="The Host is primarily responsible for…"/>
          <p:cNvSpPr txBox="1"/>
          <p:nvPr/>
        </p:nvSpPr>
        <p:spPr>
          <a:xfrm>
            <a:off x="1194498" y="1646973"/>
            <a:ext cx="6647435" cy="26584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0">
                <a:solidFill>
                  <a:srgbClr val="FFFFFF"/>
                </a:solidFill>
              </a:defRPr>
            </a:pPr>
            <a:r>
              <a:t>The </a:t>
            </a:r>
            <a:r>
              <a:rPr b="1"/>
              <a:t>Host</a:t>
            </a:r>
            <a:r>
              <a:t> is primarily responsible for</a:t>
            </a:r>
          </a:p>
          <a:p>
            <a:pPr marL="317500" indent="-317500" algn="l">
              <a:lnSpc>
                <a:spcPct val="150000"/>
              </a:lnSpc>
              <a:buSzPct val="125000"/>
              <a:buChar char="•"/>
              <a:defRPr b="0">
                <a:solidFill>
                  <a:srgbClr val="FFFFFF"/>
                </a:solidFill>
              </a:defRPr>
            </a:pPr>
            <a:r>
              <a:t>storage of all files for the </a:t>
            </a:r>
            <a:r>
              <a:rPr b="1"/>
              <a:t>Website</a:t>
            </a:r>
          </a:p>
          <a:p>
            <a:pPr marL="317500" indent="-317500" algn="l">
              <a:lnSpc>
                <a:spcPct val="150000"/>
              </a:lnSpc>
              <a:buSzPct val="125000"/>
              <a:buChar char="•"/>
              <a:defRPr b="0">
                <a:solidFill>
                  <a:srgbClr val="FFFFFF"/>
                </a:solidFill>
              </a:defRPr>
            </a:pPr>
            <a:r>
              <a:t>location of </a:t>
            </a:r>
            <a:r>
              <a:rPr b="1"/>
              <a:t>Server</a:t>
            </a:r>
            <a:r>
              <a:t>(s) for the </a:t>
            </a:r>
            <a:r>
              <a:rPr b="1"/>
              <a:t>Website</a:t>
            </a:r>
          </a:p>
          <a:p>
            <a:pPr marL="317500" indent="-317500" algn="l">
              <a:lnSpc>
                <a:spcPct val="150000"/>
              </a:lnSpc>
              <a:buSzPct val="125000"/>
              <a:buChar char="•"/>
              <a:defRPr b="0">
                <a:solidFill>
                  <a:srgbClr val="FFFFFF"/>
                </a:solidFill>
              </a:defRPr>
            </a:pPr>
            <a:r>
              <a:t>residency of </a:t>
            </a:r>
            <a:r>
              <a:rPr b="1"/>
              <a:t>Domain</a:t>
            </a:r>
            <a:r>
              <a:t>(s)</a:t>
            </a:r>
          </a:p>
        </p:txBody>
      </p:sp>
      <p:sp>
        <p:nvSpPr>
          <p:cNvPr id="157" name="The current Host for the UCG Website is wordpress.com.…"/>
          <p:cNvSpPr txBox="1"/>
          <p:nvPr/>
        </p:nvSpPr>
        <p:spPr>
          <a:xfrm>
            <a:off x="1194498" y="4756918"/>
            <a:ext cx="21995003" cy="2658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The current </a:t>
            </a:r>
            <a:r>
              <a:rPr b="1"/>
              <a:t>Host</a:t>
            </a:r>
            <a:r>
              <a:t> for the </a:t>
            </a:r>
            <a:r>
              <a:rPr b="1"/>
              <a:t>UCG Website</a:t>
            </a:r>
            <a:r>
              <a:t> is </a:t>
            </a:r>
            <a:r>
              <a:rPr b="1" u="sng">
                <a:hlinkClick r:id="rId2" invalidUrl="" action="" tgtFrame="" tooltip="" history="1" highlightClick="0" endSnd="0"/>
              </a:rPr>
              <a:t>wordpress.com</a:t>
            </a:r>
            <a:r>
              <a:t>.</a:t>
            </a:r>
          </a:p>
          <a:p>
            <a:pPr marL="317500" indent="-317500" algn="l">
              <a:lnSpc>
                <a:spcPct val="150000"/>
              </a:lnSpc>
              <a:buSzPct val="125000"/>
              <a:buChar char="•"/>
              <a:defRPr b="0">
                <a:solidFill>
                  <a:srgbClr val="FFFFFF"/>
                </a:solidFill>
              </a:defRPr>
            </a:pPr>
            <a:r>
              <a:rPr b="1" u="sng">
                <a:hlinkClick r:id="rId2" invalidUrl="" action="" tgtFrame="" tooltip="" history="1" highlightClick="0" endSnd="0"/>
              </a:rPr>
              <a:t>wordpress.com</a:t>
            </a:r>
            <a:r>
              <a:t> should </a:t>
            </a:r>
            <a:r>
              <a:rPr b="1"/>
              <a:t>NOT</a:t>
            </a:r>
            <a:r>
              <a:t> be confused with</a:t>
            </a:r>
            <a:r>
              <a:rPr b="1"/>
              <a:t> </a:t>
            </a:r>
            <a:r>
              <a:rPr b="1" u="sng">
                <a:hlinkClick r:id="rId3" invalidUrl="" action="" tgtFrame="" tooltip="" history="1" highlightClick="0" endSnd="0"/>
              </a:rPr>
              <a:t>wordpress.org</a:t>
            </a:r>
            <a:r>
              <a:t>, which contains resources on installing, configuring, and extending the </a:t>
            </a:r>
            <a:r>
              <a:rPr b="1"/>
              <a:t>Content Management System</a:t>
            </a:r>
            <a:r>
              <a:t> (</a:t>
            </a:r>
            <a:r>
              <a:rPr b="1"/>
              <a:t>CMS</a:t>
            </a:r>
            <a:r>
              <a:t>) named </a:t>
            </a:r>
            <a:r>
              <a:rPr b="1"/>
              <a:t>Wordpress (</a:t>
            </a:r>
            <a:r>
              <a:t>AKA:</a:t>
            </a:r>
            <a:r>
              <a:rPr b="1"/>
              <a:t> Platform)</a:t>
            </a:r>
          </a:p>
          <a:p>
            <a:pPr marL="317500" indent="-317500" algn="l">
              <a:lnSpc>
                <a:spcPct val="150000"/>
              </a:lnSpc>
              <a:buSzPct val="125000"/>
              <a:buChar char="•"/>
              <a:defRPr b="0">
                <a:solidFill>
                  <a:srgbClr val="FFFFFF"/>
                </a:solidFill>
              </a:defRPr>
            </a:pPr>
            <a:r>
              <a:rPr u="sng">
                <a:hlinkClick r:id="rId2" invalidUrl="" action="" tgtFrame="" tooltip="" history="1" highlightClick="0" endSnd="0"/>
              </a:rPr>
              <a:t>wordpress.com</a:t>
            </a:r>
            <a:r>
              <a:t> and wordpress.org should also not be confused with </a:t>
            </a:r>
            <a:r>
              <a:rPr b="1"/>
              <a:t>Wordpress</a:t>
            </a:r>
            <a:r>
              <a:t> as a </a:t>
            </a:r>
            <a:r>
              <a:rPr b="1"/>
              <a:t>CMS</a:t>
            </a:r>
          </a:p>
        </p:txBody>
      </p:sp>
      <p:sp>
        <p:nvSpPr>
          <p:cNvPr id="158" name="Ideally, the desired Hosting for the UXG Website will be on va.gov servers to…"/>
          <p:cNvSpPr txBox="1"/>
          <p:nvPr/>
        </p:nvSpPr>
        <p:spPr>
          <a:xfrm>
            <a:off x="1194499" y="7866864"/>
            <a:ext cx="21995002" cy="33577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Ideally, the desired </a:t>
            </a:r>
            <a:r>
              <a:rPr b="1"/>
              <a:t>Hosting</a:t>
            </a:r>
            <a:r>
              <a:t> for the </a:t>
            </a:r>
            <a:r>
              <a:rPr b="1"/>
              <a:t>UXG Website</a:t>
            </a:r>
            <a:r>
              <a:t> will be on </a:t>
            </a:r>
            <a:r>
              <a:rPr b="1" u="sng">
                <a:hlinkClick r:id="rId4" invalidUrl="" action="" tgtFrame="" tooltip="" history="1" highlightClick="0" endSnd="0"/>
              </a:rPr>
              <a:t>va.gov</a:t>
            </a:r>
            <a:r>
              <a:t> servers to</a:t>
            </a:r>
          </a:p>
          <a:p>
            <a:pPr marL="396874" indent="-396874" algn="l">
              <a:lnSpc>
                <a:spcPct val="150000"/>
              </a:lnSpc>
              <a:buSzPct val="125000"/>
              <a:buChar char="•"/>
              <a:defRPr b="0">
                <a:solidFill>
                  <a:srgbClr val="FFFFFF"/>
                </a:solidFill>
              </a:defRPr>
            </a:pPr>
            <a:r>
              <a:t>provide control of the </a:t>
            </a:r>
            <a:r>
              <a:rPr b="1"/>
              <a:t>Website</a:t>
            </a:r>
            <a:r>
              <a:t> at a </a:t>
            </a:r>
            <a:r>
              <a:rPr b="1"/>
              <a:t>Server</a:t>
            </a:r>
            <a:r>
              <a:t> level, as necessary</a:t>
            </a:r>
          </a:p>
          <a:p>
            <a:pPr marL="396874" indent="-396874" algn="l">
              <a:lnSpc>
                <a:spcPct val="150000"/>
              </a:lnSpc>
              <a:buSzPct val="125000"/>
              <a:buChar char="•"/>
              <a:defRPr b="0">
                <a:solidFill>
                  <a:srgbClr val="FFFFFF"/>
                </a:solidFill>
              </a:defRPr>
            </a:pPr>
            <a:r>
              <a:rPr b="1"/>
              <a:t>Host</a:t>
            </a:r>
            <a:r>
              <a:t> both </a:t>
            </a:r>
            <a:r>
              <a:rPr b="1"/>
              <a:t>Staging</a:t>
            </a:r>
            <a:r>
              <a:t> and </a:t>
            </a:r>
            <a:r>
              <a:rPr b="1"/>
              <a:t>Deployment</a:t>
            </a:r>
            <a:r>
              <a:t> versions of the </a:t>
            </a:r>
            <a:r>
              <a:rPr b="1"/>
              <a:t>Website</a:t>
            </a:r>
            <a:r>
              <a:t> to allow ongoing </a:t>
            </a:r>
            <a:r>
              <a:rPr b="1"/>
              <a:t>Development</a:t>
            </a:r>
            <a:r>
              <a:t> without affecting the live </a:t>
            </a:r>
            <a:r>
              <a:rPr b="1"/>
              <a:t>Website </a:t>
            </a:r>
            <a:r>
              <a:t>until updates are ready for </a:t>
            </a:r>
            <a:r>
              <a:rPr b="1"/>
              <a:t>Deployment</a:t>
            </a:r>
            <a:endParaRPr b="1"/>
          </a:p>
          <a:p>
            <a:pPr marL="396874" indent="-396874" algn="l">
              <a:lnSpc>
                <a:spcPct val="150000"/>
              </a:lnSpc>
              <a:buSzPct val="125000"/>
              <a:buChar char="•"/>
              <a:defRPr b="0">
                <a:solidFill>
                  <a:srgbClr val="FFFFFF"/>
                </a:solidFill>
              </a:defRPr>
            </a:pPr>
            <a:r>
              <a:t>eliminate confusion between</a:t>
            </a:r>
            <a:r>
              <a:rPr b="1"/>
              <a:t> </a:t>
            </a:r>
            <a:r>
              <a:rPr b="1" u="sng">
                <a:hlinkClick r:id="rId2" invalidUrl="" action="" tgtFrame="" tooltip="" history="1" highlightClick="0" endSnd="0"/>
              </a:rPr>
              <a:t>wordpress.com</a:t>
            </a:r>
            <a:r>
              <a:t>, </a:t>
            </a:r>
            <a:r>
              <a:rPr b="1" u="sng">
                <a:hlinkClick r:id="rId3" invalidUrl="" action="" tgtFrame="" tooltip="" history="1" highlightClick="0" endSnd="0"/>
              </a:rPr>
              <a:t>wordpress.org</a:t>
            </a:r>
            <a:r>
              <a:t> and </a:t>
            </a:r>
            <a:r>
              <a:rPr b="1"/>
              <a:t>Wordpress</a:t>
            </a:r>
            <a:r>
              <a:t> as a </a:t>
            </a:r>
            <a:r>
              <a:rPr b="1"/>
              <a:t>CMS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hueOff val="114395"/>
            <a:lumOff val="-24975"/>
          </a:schemeClr>
        </a:solidFill>
      </p:bgPr>
    </p:bg>
    <p:spTree>
      <p:nvGrpSpPr>
        <p:cNvPr id="1" name=""/>
        <p:cNvGrpSpPr/>
        <p:nvPr/>
      </p:nvGrpSpPr>
      <p:grpSpPr>
        <a:xfrm>
          <a:off x="0" y="0"/>
          <a:ext cx="0" cy="0"/>
          <a:chOff x="0" y="0"/>
          <a:chExt cx="0" cy="0"/>
        </a:xfrm>
      </p:grpSpPr>
      <p:sp>
        <p:nvSpPr>
          <p:cNvPr id="160" name="UXG Website Structure: Server"/>
          <p:cNvSpPr txBox="1"/>
          <p:nvPr/>
        </p:nvSpPr>
        <p:spPr>
          <a:xfrm>
            <a:off x="635000" y="635000"/>
            <a:ext cx="568223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FFFFF"/>
                </a:solidFill>
              </a:defRPr>
            </a:lvl1pPr>
          </a:lstStyle>
          <a:p>
            <a:pPr/>
            <a:r>
              <a:t>UXG Website Structure: Server</a:t>
            </a:r>
          </a:p>
        </p:txBody>
      </p:sp>
      <p:sp>
        <p:nvSpPr>
          <p:cNvPr id="161" name="The Server is responsible for performing activities such as…"/>
          <p:cNvSpPr txBox="1"/>
          <p:nvPr/>
        </p:nvSpPr>
        <p:spPr>
          <a:xfrm>
            <a:off x="1194498" y="1646973"/>
            <a:ext cx="10029445" cy="26584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0">
                <a:solidFill>
                  <a:srgbClr val="FFFFFF"/>
                </a:solidFill>
              </a:defRPr>
            </a:pPr>
            <a:r>
              <a:t>The </a:t>
            </a:r>
            <a:r>
              <a:rPr b="1"/>
              <a:t>Server</a:t>
            </a:r>
            <a:r>
              <a:t> is responsible for performing activities such as</a:t>
            </a:r>
          </a:p>
          <a:p>
            <a:pPr marL="317500" indent="-317500" algn="l">
              <a:lnSpc>
                <a:spcPct val="150000"/>
              </a:lnSpc>
              <a:buSzPct val="125000"/>
              <a:buChar char="•"/>
              <a:defRPr b="0">
                <a:solidFill>
                  <a:srgbClr val="FFFFFF"/>
                </a:solidFill>
              </a:defRPr>
            </a:pPr>
            <a:r>
              <a:t>delivery of the </a:t>
            </a:r>
            <a:r>
              <a:rPr b="1"/>
              <a:t>Website</a:t>
            </a:r>
            <a:r>
              <a:t> to the </a:t>
            </a:r>
            <a:r>
              <a:rPr b="1"/>
              <a:t>Client</a:t>
            </a:r>
            <a:endParaRPr b="1"/>
          </a:p>
          <a:p>
            <a:pPr marL="317500" indent="-317500" algn="l">
              <a:lnSpc>
                <a:spcPct val="150000"/>
              </a:lnSpc>
              <a:buSzPct val="125000"/>
              <a:buChar char="•"/>
              <a:defRPr b="0">
                <a:solidFill>
                  <a:srgbClr val="FFFFFF"/>
                </a:solidFill>
              </a:defRPr>
            </a:pPr>
            <a:r>
              <a:t>running application logic prior to delivery to the </a:t>
            </a:r>
            <a:r>
              <a:rPr b="1"/>
              <a:t>Client</a:t>
            </a:r>
          </a:p>
          <a:p>
            <a:pPr marL="317500" indent="-317500" algn="l">
              <a:lnSpc>
                <a:spcPct val="150000"/>
              </a:lnSpc>
              <a:buSzPct val="125000"/>
              <a:buChar char="•"/>
              <a:defRPr b="0">
                <a:solidFill>
                  <a:srgbClr val="FFFFFF"/>
                </a:solidFill>
              </a:defRPr>
            </a:pPr>
            <a:r>
              <a:t>communication with the </a:t>
            </a:r>
            <a:r>
              <a:rPr b="1"/>
              <a:t>Database</a:t>
            </a:r>
          </a:p>
        </p:txBody>
      </p:sp>
      <p:sp>
        <p:nvSpPr>
          <p:cNvPr id="162" name="The typical Server configuration for a Wordpress CMS based Website is Apache Server. Apache Server provides the use of PHP and MySQL, which is required to run the Wordpress CMS as our Platform.…"/>
          <p:cNvSpPr txBox="1"/>
          <p:nvPr/>
        </p:nvSpPr>
        <p:spPr>
          <a:xfrm>
            <a:off x="1194499" y="4756918"/>
            <a:ext cx="21995002" cy="60984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The typical </a:t>
            </a:r>
            <a:r>
              <a:rPr b="1"/>
              <a:t>Server</a:t>
            </a:r>
            <a:r>
              <a:t> configuration for a </a:t>
            </a:r>
            <a:r>
              <a:rPr b="1"/>
              <a:t>Wordpress CMS</a:t>
            </a:r>
            <a:r>
              <a:t> based </a:t>
            </a:r>
            <a:r>
              <a:rPr b="1"/>
              <a:t>Website</a:t>
            </a:r>
            <a:r>
              <a:t> is </a:t>
            </a:r>
            <a:r>
              <a:rPr b="1"/>
              <a:t>Apache </a:t>
            </a:r>
            <a:r>
              <a:t>Server. </a:t>
            </a:r>
            <a:r>
              <a:rPr b="1"/>
              <a:t>Apache Server </a:t>
            </a:r>
            <a:r>
              <a:t>provides the use of </a:t>
            </a:r>
            <a:r>
              <a:rPr b="1"/>
              <a:t>PHP</a:t>
            </a:r>
            <a:r>
              <a:t> and </a:t>
            </a:r>
            <a:r>
              <a:rPr b="1"/>
              <a:t>MySQL</a:t>
            </a:r>
            <a:r>
              <a:t>, which is required to run the </a:t>
            </a:r>
            <a:r>
              <a:rPr b="1"/>
              <a:t>Wordpress CMS</a:t>
            </a:r>
            <a:r>
              <a:t> as our </a:t>
            </a:r>
            <a:r>
              <a:rPr b="1"/>
              <a:t>Platform</a:t>
            </a:r>
            <a:r>
              <a:t>.</a:t>
            </a:r>
            <a:endParaRPr b="1"/>
          </a:p>
          <a:p>
            <a:pPr algn="l">
              <a:lnSpc>
                <a:spcPct val="150000"/>
              </a:lnSpc>
              <a:defRPr b="0">
                <a:solidFill>
                  <a:srgbClr val="FFFFFF"/>
                </a:solidFill>
              </a:defRPr>
            </a:pPr>
            <a:r>
              <a:rPr b="1"/>
              <a:t>Apache Server</a:t>
            </a:r>
            <a:r>
              <a:t> can be installed on different operating systems, including</a:t>
            </a:r>
          </a:p>
          <a:p>
            <a:pPr marL="396874" indent="-396874" algn="l">
              <a:lnSpc>
                <a:spcPct val="150000"/>
              </a:lnSpc>
              <a:buSzPct val="125000"/>
              <a:buChar char="•"/>
              <a:defRPr b="0">
                <a:solidFill>
                  <a:srgbClr val="FFFFFF"/>
                </a:solidFill>
              </a:defRPr>
            </a:pPr>
            <a:r>
              <a:t>Windows</a:t>
            </a:r>
          </a:p>
          <a:p>
            <a:pPr marL="396874" indent="-396874" algn="l">
              <a:lnSpc>
                <a:spcPct val="150000"/>
              </a:lnSpc>
              <a:buSzPct val="125000"/>
              <a:buChar char="•"/>
              <a:defRPr b="0">
                <a:solidFill>
                  <a:srgbClr val="FFFFFF"/>
                </a:solidFill>
              </a:defRPr>
            </a:pPr>
            <a:r>
              <a:t>OSX (Mac)</a:t>
            </a:r>
          </a:p>
          <a:p>
            <a:pPr marL="396874" indent="-396874" algn="l">
              <a:lnSpc>
                <a:spcPct val="150000"/>
              </a:lnSpc>
              <a:buSzPct val="125000"/>
              <a:buChar char="•"/>
              <a:defRPr b="0">
                <a:solidFill>
                  <a:srgbClr val="FFFFFF"/>
                </a:solidFill>
              </a:defRPr>
            </a:pPr>
            <a:r>
              <a:t>Unix/Linux</a:t>
            </a:r>
          </a:p>
          <a:p>
            <a:pPr algn="l">
              <a:lnSpc>
                <a:spcPct val="150000"/>
              </a:lnSpc>
              <a:defRPr b="0">
                <a:solidFill>
                  <a:srgbClr val="FFFFFF"/>
                </a:solidFill>
              </a:defRPr>
            </a:pPr>
            <a:r>
              <a:rPr b="1"/>
              <a:t>Apache Server</a:t>
            </a:r>
            <a:r>
              <a:t> can be used:</a:t>
            </a:r>
          </a:p>
          <a:p>
            <a:pPr marL="396874" indent="-396874" algn="l">
              <a:lnSpc>
                <a:spcPct val="150000"/>
              </a:lnSpc>
              <a:buSzPct val="125000"/>
              <a:buChar char="•"/>
              <a:defRPr b="0">
                <a:solidFill>
                  <a:srgbClr val="FFFFFF"/>
                </a:solidFill>
              </a:defRPr>
            </a:pPr>
            <a:r>
              <a:t>on a local machine(s) (desktop/laptop) for offline </a:t>
            </a:r>
            <a:r>
              <a:rPr b="1"/>
              <a:t>Development</a:t>
            </a:r>
            <a:r>
              <a:t> (can still communicate with online resources if needed)</a:t>
            </a:r>
            <a:endParaRPr b="1"/>
          </a:p>
          <a:p>
            <a:pPr marL="396874" indent="-396874" algn="l">
              <a:lnSpc>
                <a:spcPct val="150000"/>
              </a:lnSpc>
              <a:buSzPct val="125000"/>
              <a:buChar char="•"/>
              <a:defRPr b="0">
                <a:solidFill>
                  <a:srgbClr val="FFFFFF"/>
                </a:solidFill>
              </a:defRPr>
            </a:pPr>
            <a:r>
              <a:t>on remote machine(s) as </a:t>
            </a:r>
            <a:r>
              <a:rPr b="1"/>
              <a:t>Staging</a:t>
            </a:r>
            <a:r>
              <a:t> and </a:t>
            </a:r>
            <a:r>
              <a:rPr b="1"/>
              <a:t>Deployment</a:t>
            </a:r>
            <a:r>
              <a:t> servers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3">
            <a:hueOff val="914337"/>
            <a:satOff val="31515"/>
            <a:lumOff val="-30790"/>
          </a:schemeClr>
        </a:solidFill>
      </p:bgPr>
    </p:bg>
    <p:spTree>
      <p:nvGrpSpPr>
        <p:cNvPr id="1" name=""/>
        <p:cNvGrpSpPr/>
        <p:nvPr/>
      </p:nvGrpSpPr>
      <p:grpSpPr>
        <a:xfrm>
          <a:off x="0" y="0"/>
          <a:ext cx="0" cy="0"/>
          <a:chOff x="0" y="0"/>
          <a:chExt cx="0" cy="0"/>
        </a:xfrm>
      </p:grpSpPr>
      <p:sp>
        <p:nvSpPr>
          <p:cNvPr id="164" name="UXG Website Structure: Platform"/>
          <p:cNvSpPr txBox="1"/>
          <p:nvPr/>
        </p:nvSpPr>
        <p:spPr>
          <a:xfrm>
            <a:off x="635000" y="635000"/>
            <a:ext cx="6061329"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FFFFF"/>
                </a:solidFill>
              </a:defRPr>
            </a:lvl1pPr>
          </a:lstStyle>
          <a:p>
            <a:pPr/>
            <a:r>
              <a:t>UXG Website Structure: Platform</a:t>
            </a:r>
          </a:p>
        </p:txBody>
      </p:sp>
      <p:sp>
        <p:nvSpPr>
          <p:cNvPr id="165" name="The Platform provides the technologies for Development of the Website.…"/>
          <p:cNvSpPr txBox="1"/>
          <p:nvPr/>
        </p:nvSpPr>
        <p:spPr>
          <a:xfrm>
            <a:off x="1194498" y="1646973"/>
            <a:ext cx="17873092" cy="61238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lnSpc>
                <a:spcPct val="150000"/>
              </a:lnSpc>
              <a:defRPr b="0">
                <a:solidFill>
                  <a:srgbClr val="FFFFFF"/>
                </a:solidFill>
              </a:defRPr>
            </a:pPr>
            <a:r>
              <a:t>The </a:t>
            </a:r>
            <a:r>
              <a:rPr b="1"/>
              <a:t>Platform</a:t>
            </a:r>
            <a:r>
              <a:t> provides the technologies for </a:t>
            </a:r>
            <a:r>
              <a:rPr b="1"/>
              <a:t>Development</a:t>
            </a:r>
            <a:r>
              <a:t> of the </a:t>
            </a:r>
            <a:r>
              <a:rPr b="1"/>
              <a:t>Website</a:t>
            </a:r>
            <a:r>
              <a:t>.</a:t>
            </a:r>
          </a:p>
          <a:p>
            <a:pPr algn="l">
              <a:lnSpc>
                <a:spcPct val="150000"/>
              </a:lnSpc>
              <a:defRPr b="0">
                <a:solidFill>
                  <a:srgbClr val="FFFFFF"/>
                </a:solidFill>
              </a:defRPr>
            </a:pPr>
            <a:r>
              <a:t>The Platform selected for the </a:t>
            </a:r>
            <a:r>
              <a:rPr b="1"/>
              <a:t>UXG</a:t>
            </a:r>
            <a:r>
              <a:t> </a:t>
            </a:r>
            <a:r>
              <a:rPr b="1"/>
              <a:t>Website</a:t>
            </a:r>
            <a:r>
              <a:t> is the </a:t>
            </a:r>
            <a:r>
              <a:rPr b="1"/>
              <a:t>Wordpress</a:t>
            </a:r>
            <a:r>
              <a:t> </a:t>
            </a:r>
            <a:r>
              <a:rPr b="1"/>
              <a:t>CMS</a:t>
            </a:r>
            <a:r>
              <a:t>, which is built to work primarily with:</a:t>
            </a:r>
          </a:p>
          <a:p>
            <a:pPr marL="317500" indent="-317500" algn="l">
              <a:lnSpc>
                <a:spcPct val="150000"/>
              </a:lnSpc>
              <a:buSzPct val="125000"/>
              <a:buChar char="•"/>
              <a:defRPr b="0">
                <a:solidFill>
                  <a:srgbClr val="FFFFFF"/>
                </a:solidFill>
              </a:defRPr>
            </a:pPr>
            <a:r>
              <a:rPr b="1"/>
              <a:t>PHP</a:t>
            </a:r>
            <a:r>
              <a:t> (server-side scripting language)</a:t>
            </a:r>
            <a:endParaRPr b="1"/>
          </a:p>
          <a:p>
            <a:pPr marL="317500" indent="-317500" algn="l">
              <a:lnSpc>
                <a:spcPct val="150000"/>
              </a:lnSpc>
              <a:buSzPct val="125000"/>
              <a:buChar char="•"/>
              <a:defRPr b="0">
                <a:solidFill>
                  <a:srgbClr val="FFFFFF"/>
                </a:solidFill>
              </a:defRPr>
            </a:pPr>
            <a:r>
              <a:rPr b="1"/>
              <a:t>MySQL</a:t>
            </a:r>
            <a:r>
              <a:t> - (database)</a:t>
            </a:r>
          </a:p>
          <a:p>
            <a:pPr marL="317500" indent="-317500" algn="l">
              <a:lnSpc>
                <a:spcPct val="150000"/>
              </a:lnSpc>
              <a:buSzPct val="125000"/>
              <a:buChar char="•"/>
              <a:defRPr b="0">
                <a:solidFill>
                  <a:srgbClr val="FFFFFF"/>
                </a:solidFill>
              </a:defRPr>
            </a:pPr>
            <a:r>
              <a:rPr b="1"/>
              <a:t>HTML</a:t>
            </a:r>
            <a:r>
              <a:t> (markup language to define web page structure)</a:t>
            </a:r>
          </a:p>
          <a:p>
            <a:pPr algn="l">
              <a:lnSpc>
                <a:spcPct val="150000"/>
              </a:lnSpc>
              <a:defRPr b="0">
                <a:solidFill>
                  <a:srgbClr val="FFFFFF"/>
                </a:solidFill>
              </a:defRPr>
            </a:pPr>
            <a:r>
              <a:t>Technologies supported by HTML are also inherently supported, including:</a:t>
            </a:r>
          </a:p>
          <a:p>
            <a:pPr marL="396874" indent="-396874" algn="l">
              <a:lnSpc>
                <a:spcPct val="150000"/>
              </a:lnSpc>
              <a:buSzPct val="125000"/>
              <a:buChar char="•"/>
              <a:defRPr b="0">
                <a:solidFill>
                  <a:srgbClr val="FFFFFF"/>
                </a:solidFill>
              </a:defRPr>
            </a:pPr>
            <a:r>
              <a:rPr b="1"/>
              <a:t>JavaScript</a:t>
            </a:r>
            <a:r>
              <a:t> (client-side scripting language)</a:t>
            </a:r>
          </a:p>
          <a:p>
            <a:pPr marL="396874" indent="-396874" algn="l">
              <a:lnSpc>
                <a:spcPct val="150000"/>
              </a:lnSpc>
              <a:buSzPct val="125000"/>
              <a:buChar char="•"/>
              <a:defRPr b="0">
                <a:solidFill>
                  <a:srgbClr val="FFFFFF"/>
                </a:solidFill>
              </a:defRPr>
            </a:pPr>
            <a:r>
              <a:rPr b="1"/>
              <a:t>CSS</a:t>
            </a:r>
            <a:r>
              <a:t> (visual styling language)</a:t>
            </a:r>
          </a:p>
          <a:p>
            <a:pPr algn="l">
              <a:lnSpc>
                <a:spcPct val="150000"/>
              </a:lnSpc>
              <a:defRPr b="0">
                <a:solidFill>
                  <a:srgbClr val="FFFFFF"/>
                </a:solidFill>
              </a:defRPr>
            </a:pPr>
            <a:r>
              <a:t>The various media types associated with the web are also inherently supported (.jpg, .png, .svg, etc.)</a:t>
            </a:r>
          </a:p>
        </p:txBody>
      </p:sp>
      <p:sp>
        <p:nvSpPr>
          <p:cNvPr id="166" name="It’s worth reiterating that the selected Platform, Wordpress CMS, is it’s own entity that shouldn’t be confused with wordpress.org (the organization responsible for the CMS’s development and maintenance) or wordpress.com (a commercial hosting service.)"/>
          <p:cNvSpPr txBox="1"/>
          <p:nvPr/>
        </p:nvSpPr>
        <p:spPr>
          <a:xfrm>
            <a:off x="1194498" y="8222365"/>
            <a:ext cx="21995006" cy="19467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It’s worth reiterating that the selected </a:t>
            </a:r>
            <a:r>
              <a:rPr b="1"/>
              <a:t>Platform</a:t>
            </a:r>
            <a:r>
              <a:t>, </a:t>
            </a:r>
            <a:r>
              <a:rPr b="1"/>
              <a:t>Wordpress</a:t>
            </a:r>
            <a:r>
              <a:t> </a:t>
            </a:r>
            <a:r>
              <a:rPr b="1"/>
              <a:t>CMS</a:t>
            </a:r>
            <a:r>
              <a:t>, is it’s own entity that shouldn’t be confused with </a:t>
            </a:r>
            <a:r>
              <a:rPr b="1" u="sng">
                <a:hlinkClick r:id="rId2" invalidUrl="" action="" tgtFrame="" tooltip="" history="1" highlightClick="0" endSnd="0"/>
              </a:rPr>
              <a:t>wordpress.org</a:t>
            </a:r>
            <a:r>
              <a:t> (the organization responsible for the </a:t>
            </a:r>
            <a:r>
              <a:rPr b="1"/>
              <a:t>CMS</a:t>
            </a:r>
            <a:r>
              <a:t>’s development and maintenance) or</a:t>
            </a:r>
            <a:r>
              <a:rPr b="1"/>
              <a:t> </a:t>
            </a:r>
            <a:r>
              <a:rPr b="1" u="sng">
                <a:hlinkClick r:id="rId3" invalidUrl="" action="" tgtFrame="" tooltip="" history="1" highlightClick="0" endSnd="0"/>
              </a:rPr>
              <a:t>wordpress.com</a:t>
            </a:r>
            <a:r>
              <a:t> (a commercial hosting service.)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260011"/>
            <a:satOff val="17755"/>
            <a:lumOff val="-25437"/>
          </a:schemeClr>
        </a:solidFill>
      </p:bgPr>
    </p:bg>
    <p:spTree>
      <p:nvGrpSpPr>
        <p:cNvPr id="1" name=""/>
        <p:cNvGrpSpPr/>
        <p:nvPr/>
      </p:nvGrpSpPr>
      <p:grpSpPr>
        <a:xfrm>
          <a:off x="0" y="0"/>
          <a:ext cx="0" cy="0"/>
          <a:chOff x="0" y="0"/>
          <a:chExt cx="0" cy="0"/>
        </a:xfrm>
      </p:grpSpPr>
      <p:sp>
        <p:nvSpPr>
          <p:cNvPr id="168" name="UXG Website Structure: Content"/>
          <p:cNvSpPr txBox="1"/>
          <p:nvPr/>
        </p:nvSpPr>
        <p:spPr>
          <a:xfrm>
            <a:off x="635000" y="635000"/>
            <a:ext cx="5956935"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FFFFF"/>
                </a:solidFill>
              </a:defRPr>
            </a:lvl1pPr>
          </a:lstStyle>
          <a:p>
            <a:pPr/>
            <a:r>
              <a:t>UXG Website Structure: Content</a:t>
            </a:r>
          </a:p>
        </p:txBody>
      </p:sp>
      <p:sp>
        <p:nvSpPr>
          <p:cNvPr id="169" name="The Content is the information and data presented to the User. Content is identified by the Platform in two primary ways:…"/>
          <p:cNvSpPr txBox="1"/>
          <p:nvPr/>
        </p:nvSpPr>
        <p:spPr>
          <a:xfrm>
            <a:off x="1194498" y="1646973"/>
            <a:ext cx="21995004" cy="89523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The </a:t>
            </a:r>
            <a:r>
              <a:rPr b="1"/>
              <a:t>Content</a:t>
            </a:r>
            <a:r>
              <a:t> is the information and data presented to the </a:t>
            </a:r>
            <a:r>
              <a:rPr b="1"/>
              <a:t>User</a:t>
            </a:r>
            <a:r>
              <a:t>. </a:t>
            </a:r>
            <a:r>
              <a:rPr b="1"/>
              <a:t>Content</a:t>
            </a:r>
            <a:r>
              <a:t> is identified by the </a:t>
            </a:r>
            <a:r>
              <a:rPr b="1"/>
              <a:t>Platform</a:t>
            </a:r>
            <a:r>
              <a:t> in two primary ways:</a:t>
            </a:r>
          </a:p>
          <a:p>
            <a:pPr marL="317500" indent="-317500" algn="l">
              <a:lnSpc>
                <a:spcPct val="150000"/>
              </a:lnSpc>
              <a:buSzPct val="125000"/>
              <a:buChar char="•"/>
              <a:defRPr>
                <a:solidFill>
                  <a:srgbClr val="FFFFFF"/>
                </a:solidFill>
              </a:defRPr>
            </a:pPr>
            <a:r>
              <a:t>Posts</a:t>
            </a:r>
          </a:p>
          <a:p>
            <a:pPr lvl="1" marL="952500" indent="-317500" algn="l">
              <a:lnSpc>
                <a:spcPct val="150000"/>
              </a:lnSpc>
              <a:buSzPct val="125000"/>
              <a:buChar char="•"/>
              <a:defRPr b="0">
                <a:solidFill>
                  <a:srgbClr val="FFFFFF"/>
                </a:solidFill>
              </a:defRPr>
            </a:pPr>
            <a:r>
              <a:rPr b="1"/>
              <a:t>Posts</a:t>
            </a:r>
            <a:r>
              <a:t> are specific articles of content that will be viewed individually or presented in an aggregated manner on a </a:t>
            </a:r>
            <a:r>
              <a:rPr b="1"/>
              <a:t>Page</a:t>
            </a:r>
            <a:r>
              <a:t>.</a:t>
            </a:r>
            <a:endParaRPr b="1"/>
          </a:p>
          <a:p>
            <a:pPr lvl="1" marL="952500" indent="-317500" algn="l">
              <a:lnSpc>
                <a:spcPct val="150000"/>
              </a:lnSpc>
              <a:buSzPct val="125000"/>
              <a:buChar char="•"/>
              <a:defRPr b="0">
                <a:solidFill>
                  <a:srgbClr val="FFFFFF"/>
                </a:solidFill>
              </a:defRPr>
            </a:pPr>
            <a:r>
              <a:rPr b="1"/>
              <a:t>Posts</a:t>
            </a:r>
            <a:r>
              <a:t> also include </a:t>
            </a:r>
            <a:r>
              <a:rPr b="1"/>
              <a:t>Metadata</a:t>
            </a:r>
            <a:r>
              <a:t> used by </a:t>
            </a:r>
            <a:r>
              <a:rPr b="1"/>
              <a:t>Platform’s</a:t>
            </a:r>
            <a:r>
              <a:t> </a:t>
            </a:r>
            <a:r>
              <a:rPr b="1"/>
              <a:t>Search</a:t>
            </a:r>
            <a:r>
              <a:t> functionality, and for built-in and customized aggregation. Default </a:t>
            </a:r>
            <a:r>
              <a:rPr b="1"/>
              <a:t>Metadata</a:t>
            </a:r>
            <a:r>
              <a:t> includes information such as </a:t>
            </a:r>
            <a:r>
              <a:rPr b="1"/>
              <a:t>Author</a:t>
            </a:r>
            <a:r>
              <a:t> and </a:t>
            </a:r>
            <a:r>
              <a:rPr b="1"/>
              <a:t>Date</a:t>
            </a:r>
            <a:r>
              <a:t>, and can also include customized information.  </a:t>
            </a:r>
            <a:endParaRPr b="1"/>
          </a:p>
          <a:p>
            <a:pPr marL="317500" indent="-317500" algn="l">
              <a:lnSpc>
                <a:spcPct val="150000"/>
              </a:lnSpc>
              <a:buSzPct val="125000"/>
              <a:buChar char="•"/>
              <a:defRPr>
                <a:solidFill>
                  <a:srgbClr val="FFFFFF"/>
                </a:solidFill>
              </a:defRPr>
            </a:pPr>
            <a:r>
              <a:t>Pages</a:t>
            </a:r>
          </a:p>
          <a:p>
            <a:pPr lvl="1" marL="952500" indent="-317500" algn="l">
              <a:lnSpc>
                <a:spcPct val="150000"/>
              </a:lnSpc>
              <a:buSzPct val="125000"/>
              <a:buChar char="•"/>
              <a:defRPr b="0">
                <a:solidFill>
                  <a:srgbClr val="FFFFFF"/>
                </a:solidFill>
              </a:defRPr>
            </a:pPr>
            <a:r>
              <a:rPr b="1"/>
              <a:t>Pages</a:t>
            </a:r>
            <a:r>
              <a:t> are more general than </a:t>
            </a:r>
            <a:r>
              <a:rPr b="1"/>
              <a:t>Posts</a:t>
            </a:r>
            <a:r>
              <a:t> and are used primarily to aggregate data from sources across the </a:t>
            </a:r>
            <a:r>
              <a:rPr b="1"/>
              <a:t>Platform</a:t>
            </a:r>
            <a:r>
              <a:t>:</a:t>
            </a:r>
          </a:p>
          <a:p>
            <a:pPr lvl="2" marL="1587500" indent="-317500" algn="l">
              <a:lnSpc>
                <a:spcPct val="150000"/>
              </a:lnSpc>
              <a:buSzPct val="125000"/>
              <a:buChar char="•"/>
              <a:defRPr>
                <a:solidFill>
                  <a:srgbClr val="FFFFFF"/>
                </a:solidFill>
              </a:defRPr>
            </a:pPr>
            <a:r>
              <a:t>Posts</a:t>
            </a:r>
          </a:p>
          <a:p>
            <a:pPr lvl="2" marL="1587500" indent="-317500" algn="l">
              <a:lnSpc>
                <a:spcPct val="150000"/>
              </a:lnSpc>
              <a:buSzPct val="125000"/>
              <a:buChar char="•"/>
              <a:defRPr>
                <a:solidFill>
                  <a:srgbClr val="FFFFFF"/>
                </a:solidFill>
              </a:defRPr>
            </a:pPr>
            <a:r>
              <a:t>Categories</a:t>
            </a:r>
          </a:p>
          <a:p>
            <a:pPr lvl="2" marL="1587500" indent="-317500" algn="l">
              <a:lnSpc>
                <a:spcPct val="150000"/>
              </a:lnSpc>
              <a:buSzPct val="125000"/>
              <a:buChar char="•"/>
              <a:defRPr>
                <a:solidFill>
                  <a:srgbClr val="FFFFFF"/>
                </a:solidFill>
              </a:defRPr>
            </a:pPr>
            <a:r>
              <a:t>Tags</a:t>
            </a:r>
          </a:p>
          <a:p>
            <a:pPr lvl="1" marL="952500" indent="-317500" algn="l">
              <a:lnSpc>
                <a:spcPct val="150000"/>
              </a:lnSpc>
              <a:buSzPct val="125000"/>
              <a:buChar char="•"/>
              <a:defRPr b="0">
                <a:solidFill>
                  <a:srgbClr val="FFFFFF"/>
                </a:solidFill>
              </a:defRPr>
            </a:pPr>
            <a:r>
              <a:rPr b="1"/>
              <a:t>Pages</a:t>
            </a:r>
            <a:r>
              <a:t> can be used to display both static and dynamic </a:t>
            </a:r>
            <a:r>
              <a:rPr b="1"/>
              <a:t>Content</a:t>
            </a:r>
            <a:r>
              <a:t> based on the needs of the </a:t>
            </a:r>
            <a:r>
              <a:rPr b="1"/>
              <a:t>Page</a:t>
            </a:r>
            <a:r>
              <a:t>.</a:t>
            </a:r>
          </a:p>
          <a:p>
            <a:pPr lvl="1" marL="952500" indent="-317500" algn="l">
              <a:lnSpc>
                <a:spcPct val="150000"/>
              </a:lnSpc>
              <a:buSzPct val="125000"/>
              <a:buChar char="•"/>
              <a:defRPr>
                <a:solidFill>
                  <a:srgbClr val="FFFFFF"/>
                </a:solidFill>
              </a:defRPr>
            </a:pPr>
            <a:r>
              <a:t>Pages</a:t>
            </a:r>
            <a:r>
              <a:rPr b="0"/>
              <a:t> can be used to inform the </a:t>
            </a:r>
            <a:r>
              <a:t>Menu </a:t>
            </a:r>
            <a:r>
              <a:rPr b="0"/>
              <a:t>functionality available in the </a:t>
            </a:r>
            <a:r>
              <a:t>Platform</a:t>
            </a:r>
            <a:r>
              <a:rPr b="0"/>
              <a:t>.</a:t>
            </a:r>
          </a:p>
          <a:p>
            <a:pPr lvl="1" marL="952500" indent="-317500" algn="l">
              <a:lnSpc>
                <a:spcPct val="150000"/>
              </a:lnSpc>
              <a:buSzPct val="125000"/>
              <a:buChar char="•"/>
              <a:defRPr>
                <a:solidFill>
                  <a:srgbClr val="FFFFFF"/>
                </a:solidFill>
              </a:defRPr>
            </a:pPr>
            <a:r>
              <a:t>Pages</a:t>
            </a:r>
            <a:r>
              <a:rPr b="0"/>
              <a:t> contain similar Metadata to </a:t>
            </a:r>
            <a:r>
              <a:t>Posts</a:t>
            </a:r>
            <a:r>
              <a:rPr b="0"/>
              <a:t>, but the significance of these is downplayed in comparison.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260011"/>
            <a:satOff val="17755"/>
            <a:lumOff val="-25437"/>
          </a:schemeClr>
        </a:solidFill>
      </p:bgPr>
    </p:bg>
    <p:spTree>
      <p:nvGrpSpPr>
        <p:cNvPr id="1" name=""/>
        <p:cNvGrpSpPr/>
        <p:nvPr/>
      </p:nvGrpSpPr>
      <p:grpSpPr>
        <a:xfrm>
          <a:off x="0" y="0"/>
          <a:ext cx="0" cy="0"/>
          <a:chOff x="0" y="0"/>
          <a:chExt cx="0" cy="0"/>
        </a:xfrm>
      </p:grpSpPr>
      <p:sp>
        <p:nvSpPr>
          <p:cNvPr id="171" name="UXG Website Structure: Information Architecture"/>
          <p:cNvSpPr txBox="1"/>
          <p:nvPr/>
        </p:nvSpPr>
        <p:spPr>
          <a:xfrm>
            <a:off x="635000" y="635000"/>
            <a:ext cx="894702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FFFFF"/>
                </a:solidFill>
              </a:defRPr>
            </a:lvl1pPr>
          </a:lstStyle>
          <a:p>
            <a:pPr/>
            <a:r>
              <a:t>UXG Website Structure: Information Architecture</a:t>
            </a:r>
          </a:p>
        </p:txBody>
      </p:sp>
      <p:sp>
        <p:nvSpPr>
          <p:cNvPr id="172" name="The Information Architecture within the Platform is managed via two primary mechanisms:…"/>
          <p:cNvSpPr txBox="1"/>
          <p:nvPr/>
        </p:nvSpPr>
        <p:spPr>
          <a:xfrm>
            <a:off x="1194498" y="1646973"/>
            <a:ext cx="21995004" cy="8215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The </a:t>
            </a:r>
            <a:r>
              <a:rPr b="1"/>
              <a:t>Information Architecture</a:t>
            </a:r>
            <a:r>
              <a:t> within the </a:t>
            </a:r>
            <a:r>
              <a:rPr b="1"/>
              <a:t>Platform</a:t>
            </a:r>
            <a:r>
              <a:t> is managed via two primary mechanisms:</a:t>
            </a:r>
          </a:p>
          <a:p>
            <a:pPr marL="396874" indent="-396874" algn="l">
              <a:lnSpc>
                <a:spcPct val="150000"/>
              </a:lnSpc>
              <a:buSzPct val="125000"/>
              <a:buChar char="•"/>
              <a:defRPr>
                <a:solidFill>
                  <a:srgbClr val="FFFFFF"/>
                </a:solidFill>
              </a:defRPr>
            </a:pPr>
            <a:r>
              <a:t>Categories</a:t>
            </a:r>
          </a:p>
          <a:p>
            <a:pPr lvl="1" marL="1031875" indent="-396875" algn="l">
              <a:lnSpc>
                <a:spcPct val="150000"/>
              </a:lnSpc>
              <a:buSzPct val="125000"/>
              <a:buChar char="•"/>
              <a:defRPr b="0">
                <a:solidFill>
                  <a:srgbClr val="FFFFFF"/>
                </a:solidFill>
              </a:defRPr>
            </a:pPr>
            <a:r>
              <a:t>are used to organize content by </a:t>
            </a:r>
            <a:r>
              <a:rPr i="1"/>
              <a:t>subject matter</a:t>
            </a:r>
            <a:r>
              <a:t>.</a:t>
            </a:r>
          </a:p>
          <a:p>
            <a:pPr lvl="1" marL="1031875" indent="-396875" algn="l">
              <a:lnSpc>
                <a:spcPct val="150000"/>
              </a:lnSpc>
              <a:buSzPct val="125000"/>
              <a:buChar char="•"/>
              <a:defRPr b="0">
                <a:solidFill>
                  <a:srgbClr val="FFFFFF"/>
                </a:solidFill>
              </a:defRPr>
            </a:pPr>
            <a:r>
              <a:t>can describe specific concepts as </a:t>
            </a:r>
            <a:r>
              <a:rPr b="1"/>
              <a:t>Method</a:t>
            </a:r>
            <a:r>
              <a:t>, </a:t>
            </a:r>
            <a:r>
              <a:rPr b="1"/>
              <a:t>Persona</a:t>
            </a:r>
            <a:r>
              <a:t>, or </a:t>
            </a:r>
            <a:r>
              <a:rPr b="1"/>
              <a:t>Resource</a:t>
            </a:r>
            <a:r>
              <a:t>.</a:t>
            </a:r>
          </a:p>
          <a:p>
            <a:pPr lvl="1" marL="1031875" indent="-396875" algn="l">
              <a:lnSpc>
                <a:spcPct val="150000"/>
              </a:lnSpc>
              <a:buSzPct val="125000"/>
              <a:buChar char="•"/>
              <a:defRPr b="0">
                <a:solidFill>
                  <a:srgbClr val="FFFFFF"/>
                </a:solidFill>
              </a:defRPr>
            </a:pPr>
            <a:r>
              <a:t>can describe broader concepts as </a:t>
            </a:r>
            <a:r>
              <a:rPr b="1"/>
              <a:t>Heuristic Evaluation</a:t>
            </a:r>
            <a:r>
              <a:t>, </a:t>
            </a:r>
            <a:r>
              <a:rPr b="1"/>
              <a:t>Human Factors</a:t>
            </a:r>
            <a:r>
              <a:t>, or </a:t>
            </a:r>
            <a:r>
              <a:rPr b="1"/>
              <a:t>User Experience.</a:t>
            </a:r>
            <a:endParaRPr b="1"/>
          </a:p>
          <a:p>
            <a:pPr lvl="1" marL="1031875" indent="-396875" algn="l">
              <a:lnSpc>
                <a:spcPct val="150000"/>
              </a:lnSpc>
              <a:buSzPct val="125000"/>
              <a:buChar char="•"/>
              <a:defRPr b="0">
                <a:solidFill>
                  <a:srgbClr val="FFFFFF"/>
                </a:solidFill>
              </a:defRPr>
            </a:pPr>
            <a:r>
              <a:t>can be combined provide more context while keeping the </a:t>
            </a:r>
            <a:r>
              <a:rPr b="1"/>
              <a:t>Categories</a:t>
            </a:r>
            <a:r>
              <a:t> themselves more abstracted. </a:t>
            </a:r>
            <a:r>
              <a:rPr b="1"/>
              <a:t>Content</a:t>
            </a:r>
            <a:r>
              <a:t> can be </a:t>
            </a:r>
            <a:r>
              <a:rPr b="1"/>
              <a:t>Categorized</a:t>
            </a:r>
            <a:r>
              <a:t> as both “</a:t>
            </a:r>
            <a:r>
              <a:rPr i="1"/>
              <a:t>Heuristic Evaluation</a:t>
            </a:r>
            <a:r>
              <a:t>” and “</a:t>
            </a:r>
            <a:r>
              <a:rPr i="1"/>
              <a:t>Method</a:t>
            </a:r>
            <a:r>
              <a:t>”, or “</a:t>
            </a:r>
            <a:r>
              <a:rPr i="1"/>
              <a:t>Human Factors</a:t>
            </a:r>
            <a:r>
              <a:t>” and “</a:t>
            </a:r>
            <a:r>
              <a:rPr i="1"/>
              <a:t>Method</a:t>
            </a:r>
            <a:r>
              <a:t>”, without requiring </a:t>
            </a:r>
            <a:r>
              <a:rPr b="1"/>
              <a:t>Categories</a:t>
            </a:r>
            <a:r>
              <a:t> like “</a:t>
            </a:r>
            <a:r>
              <a:rPr i="1"/>
              <a:t>Heuristic Evaluation Method</a:t>
            </a:r>
            <a:r>
              <a:t>” and “</a:t>
            </a:r>
            <a:r>
              <a:rPr i="1"/>
              <a:t>Human Factors Method</a:t>
            </a:r>
            <a:r>
              <a:t>”. This allows more flexibility of </a:t>
            </a:r>
            <a:r>
              <a:rPr b="1"/>
              <a:t>Categorization</a:t>
            </a:r>
            <a:r>
              <a:t> within the </a:t>
            </a:r>
            <a:r>
              <a:rPr b="1"/>
              <a:t>Platform</a:t>
            </a:r>
            <a:r>
              <a:t>.</a:t>
            </a:r>
          </a:p>
          <a:p>
            <a:pPr marL="396874" indent="-396874" algn="l">
              <a:lnSpc>
                <a:spcPct val="150000"/>
              </a:lnSpc>
              <a:buSzPct val="125000"/>
              <a:buChar char="•"/>
              <a:defRPr>
                <a:solidFill>
                  <a:srgbClr val="FFFFFF"/>
                </a:solidFill>
              </a:defRPr>
            </a:pPr>
            <a:r>
              <a:t>Tags</a:t>
            </a:r>
          </a:p>
          <a:p>
            <a:pPr lvl="1" marL="1031875" indent="-396875" algn="l">
              <a:lnSpc>
                <a:spcPct val="150000"/>
              </a:lnSpc>
              <a:buSzPct val="125000"/>
              <a:buChar char="•"/>
              <a:defRPr b="0">
                <a:solidFill>
                  <a:srgbClr val="FFFFFF"/>
                </a:solidFill>
              </a:defRPr>
            </a:pPr>
            <a:r>
              <a:t>are used to provide additional information about content, similar to </a:t>
            </a:r>
            <a:r>
              <a:rPr i="1"/>
              <a:t>keywords</a:t>
            </a:r>
            <a:r>
              <a:t>.</a:t>
            </a:r>
          </a:p>
          <a:p>
            <a:pPr lvl="1" marL="1031875" indent="-396875" algn="l">
              <a:lnSpc>
                <a:spcPct val="150000"/>
              </a:lnSpc>
              <a:buSzPct val="125000"/>
              <a:buChar char="•"/>
              <a:defRPr b="0">
                <a:solidFill>
                  <a:srgbClr val="FFFFFF"/>
                </a:solidFill>
              </a:defRPr>
            </a:pPr>
            <a:r>
              <a:t>can describe both specific and broad topics like </a:t>
            </a:r>
            <a:r>
              <a:rPr b="1"/>
              <a:t>Categories</a:t>
            </a:r>
            <a:r>
              <a:t>.</a:t>
            </a:r>
          </a:p>
        </p:txBody>
      </p:sp>
      <p:sp>
        <p:nvSpPr>
          <p:cNvPr id="173" name="While Categories and Tags may seem interchangeable, Categories are for organization while Tags are used for information."/>
          <p:cNvSpPr txBox="1"/>
          <p:nvPr/>
        </p:nvSpPr>
        <p:spPr>
          <a:xfrm>
            <a:off x="1194498" y="10313795"/>
            <a:ext cx="21995004"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While </a:t>
            </a:r>
            <a:r>
              <a:rPr b="1"/>
              <a:t>Categories</a:t>
            </a:r>
            <a:r>
              <a:t> and </a:t>
            </a:r>
            <a:r>
              <a:rPr b="1"/>
              <a:t>Tags</a:t>
            </a:r>
            <a:r>
              <a:t> may seem interchangeable, </a:t>
            </a:r>
            <a:r>
              <a:rPr b="1"/>
              <a:t>Categories</a:t>
            </a:r>
            <a:r>
              <a:t> are for </a:t>
            </a:r>
            <a:r>
              <a:rPr i="1"/>
              <a:t>organization</a:t>
            </a:r>
            <a:r>
              <a:t> while </a:t>
            </a:r>
            <a:r>
              <a:rPr b="1"/>
              <a:t>Tags</a:t>
            </a:r>
            <a:r>
              <a:t> are used for </a:t>
            </a:r>
            <a:r>
              <a:rPr i="1"/>
              <a:t>information</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260011"/>
            <a:satOff val="17755"/>
            <a:lumOff val="-25437"/>
          </a:schemeClr>
        </a:solidFill>
      </p:bgPr>
    </p:bg>
    <p:spTree>
      <p:nvGrpSpPr>
        <p:cNvPr id="1" name=""/>
        <p:cNvGrpSpPr/>
        <p:nvPr/>
      </p:nvGrpSpPr>
      <p:grpSpPr>
        <a:xfrm>
          <a:off x="0" y="0"/>
          <a:ext cx="0" cy="0"/>
          <a:chOff x="0" y="0"/>
          <a:chExt cx="0" cy="0"/>
        </a:xfrm>
      </p:grpSpPr>
      <p:sp>
        <p:nvSpPr>
          <p:cNvPr id="175" name="UXG Website Structure: User Interface (UI)"/>
          <p:cNvSpPr txBox="1"/>
          <p:nvPr/>
        </p:nvSpPr>
        <p:spPr>
          <a:xfrm>
            <a:off x="635000" y="635000"/>
            <a:ext cx="781126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a:solidFill>
                  <a:srgbClr val="FFFFFF"/>
                </a:solidFill>
              </a:defRPr>
            </a:lvl1pPr>
          </a:lstStyle>
          <a:p>
            <a:pPr/>
            <a:r>
              <a:t>UXG Website Structure: User Interface (UI)</a:t>
            </a:r>
          </a:p>
        </p:txBody>
      </p:sp>
      <p:sp>
        <p:nvSpPr>
          <p:cNvPr id="176" name="The User Interface is responsible for the presentation of Content to the User via:…"/>
          <p:cNvSpPr txBox="1"/>
          <p:nvPr/>
        </p:nvSpPr>
        <p:spPr>
          <a:xfrm>
            <a:off x="1194498" y="1646973"/>
            <a:ext cx="21995004" cy="61173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The User Interface is responsible for the presentation of </a:t>
            </a:r>
            <a:r>
              <a:rPr b="1"/>
              <a:t>Content</a:t>
            </a:r>
            <a:r>
              <a:t> to the </a:t>
            </a:r>
            <a:r>
              <a:rPr b="1"/>
              <a:t>User</a:t>
            </a:r>
            <a:r>
              <a:t> via:</a:t>
            </a:r>
          </a:p>
          <a:p>
            <a:pPr lvl="1" marL="1031875" indent="-396875" algn="l">
              <a:lnSpc>
                <a:spcPct val="150000"/>
              </a:lnSpc>
              <a:buSzPct val="125000"/>
              <a:buChar char="•"/>
              <a:defRPr b="0">
                <a:solidFill>
                  <a:srgbClr val="FFFFFF"/>
                </a:solidFill>
              </a:defRPr>
            </a:pPr>
            <a:r>
              <a:rPr b="1"/>
              <a:t>Layouts</a:t>
            </a:r>
            <a:r>
              <a:t> for </a:t>
            </a:r>
            <a:r>
              <a:rPr b="1"/>
              <a:t>Pages</a:t>
            </a:r>
            <a:r>
              <a:t> and </a:t>
            </a:r>
            <a:r>
              <a:rPr b="1"/>
              <a:t>Posts</a:t>
            </a:r>
            <a:r>
              <a:t> and </a:t>
            </a:r>
            <a:r>
              <a:rPr b="1"/>
              <a:t>Components</a:t>
            </a:r>
            <a:r>
              <a:t> (</a:t>
            </a:r>
            <a:r>
              <a:rPr b="1"/>
              <a:t>Html</a:t>
            </a:r>
            <a:r>
              <a:t>/</a:t>
            </a:r>
            <a:r>
              <a:rPr b="1"/>
              <a:t>CSS</a:t>
            </a:r>
            <a:r>
              <a:t>)</a:t>
            </a:r>
          </a:p>
          <a:p>
            <a:pPr lvl="1" marL="1031875" indent="-396875" algn="l">
              <a:lnSpc>
                <a:spcPct val="150000"/>
              </a:lnSpc>
              <a:buSzPct val="125000"/>
              <a:buChar char="•"/>
              <a:defRPr b="0">
                <a:solidFill>
                  <a:srgbClr val="FFFFFF"/>
                </a:solidFill>
              </a:defRPr>
            </a:pPr>
            <a:r>
              <a:t>Placement of standard </a:t>
            </a:r>
            <a:r>
              <a:rPr b="1"/>
              <a:t>UI</a:t>
            </a:r>
            <a:r>
              <a:t> </a:t>
            </a:r>
            <a:r>
              <a:rPr b="1"/>
              <a:t>Elements</a:t>
            </a:r>
            <a:r>
              <a:t> and custom </a:t>
            </a:r>
            <a:r>
              <a:rPr b="1"/>
              <a:t>UI</a:t>
            </a:r>
            <a:r>
              <a:t> </a:t>
            </a:r>
            <a:r>
              <a:rPr b="1"/>
              <a:t>Components</a:t>
            </a:r>
            <a:r>
              <a:t> within </a:t>
            </a:r>
            <a:r>
              <a:rPr b="1"/>
              <a:t>Layouts</a:t>
            </a:r>
            <a:r>
              <a:t> (</a:t>
            </a:r>
            <a:r>
              <a:rPr b="1"/>
              <a:t>Html</a:t>
            </a:r>
            <a:r>
              <a:t>/</a:t>
            </a:r>
            <a:r>
              <a:rPr b="1"/>
              <a:t>CSS/JavaScript</a:t>
            </a:r>
            <a:r>
              <a:t>)</a:t>
            </a:r>
          </a:p>
          <a:p>
            <a:pPr lvl="1" marL="1031875" indent="-396875" algn="l">
              <a:lnSpc>
                <a:spcPct val="150000"/>
              </a:lnSpc>
              <a:buSzPct val="125000"/>
              <a:buChar char="•"/>
              <a:defRPr b="0">
                <a:solidFill>
                  <a:srgbClr val="FFFFFF"/>
                </a:solidFill>
              </a:defRPr>
            </a:pPr>
            <a:r>
              <a:rPr b="1"/>
              <a:t>Element</a:t>
            </a:r>
            <a:r>
              <a:t> and </a:t>
            </a:r>
            <a:r>
              <a:rPr b="1"/>
              <a:t>Component</a:t>
            </a:r>
            <a:r>
              <a:t> interactive </a:t>
            </a:r>
            <a:r>
              <a:rPr b="1"/>
              <a:t>Behaviors</a:t>
            </a:r>
            <a:r>
              <a:t> (</a:t>
            </a:r>
            <a:r>
              <a:rPr b="1"/>
              <a:t>CSS/JavaScript</a:t>
            </a:r>
            <a:r>
              <a:t>,) including:</a:t>
            </a:r>
          </a:p>
          <a:p>
            <a:pPr lvl="2" marL="1666875" indent="-396875" algn="l">
              <a:lnSpc>
                <a:spcPct val="150000"/>
              </a:lnSpc>
              <a:buSzPct val="125000"/>
              <a:buChar char="•"/>
              <a:defRPr b="0">
                <a:solidFill>
                  <a:srgbClr val="FFFFFF"/>
                </a:solidFill>
              </a:defRPr>
            </a:pPr>
            <a:r>
              <a:t>Visual feedback of interaction (element states like hover, click, active, expanded/collapsed, etc.)</a:t>
            </a:r>
          </a:p>
          <a:p>
            <a:pPr lvl="2" marL="1666875" indent="-396875" algn="l">
              <a:lnSpc>
                <a:spcPct val="150000"/>
              </a:lnSpc>
              <a:buSzPct val="125000"/>
              <a:buChar char="•"/>
              <a:defRPr b="0">
                <a:solidFill>
                  <a:srgbClr val="FFFFFF"/>
                </a:solidFill>
              </a:defRPr>
            </a:pPr>
            <a:r>
              <a:t>Master/detail relationships (Menu/submenu relationships, inline content changes, conditional content changes, etc.)</a:t>
            </a:r>
          </a:p>
          <a:p>
            <a:pPr lvl="2" marL="1666875" indent="-396875" algn="l">
              <a:lnSpc>
                <a:spcPct val="150000"/>
              </a:lnSpc>
              <a:buSzPct val="125000"/>
              <a:buChar char="•"/>
              <a:defRPr b="0">
                <a:solidFill>
                  <a:srgbClr val="FFFFFF"/>
                </a:solidFill>
              </a:defRPr>
            </a:pPr>
            <a:r>
              <a:t>Interaction of </a:t>
            </a:r>
            <a:r>
              <a:rPr b="1"/>
              <a:t>Elements</a:t>
            </a:r>
            <a:r>
              <a:t> within a </a:t>
            </a:r>
            <a:r>
              <a:rPr b="1"/>
              <a:t>Component</a:t>
            </a:r>
            <a:r>
              <a:t> (validation of a login form, etc.)</a:t>
            </a:r>
          </a:p>
          <a:p>
            <a:pPr lvl="1" marL="1031875" indent="-396875" algn="l">
              <a:lnSpc>
                <a:spcPct val="150000"/>
              </a:lnSpc>
              <a:buSzPct val="125000"/>
              <a:buChar char="•"/>
              <a:defRPr b="0">
                <a:solidFill>
                  <a:srgbClr val="FFFFFF"/>
                </a:solidFill>
              </a:defRPr>
            </a:pPr>
            <a:r>
              <a:t>Context-sensitive content injection (</a:t>
            </a:r>
            <a:r>
              <a:rPr b="1"/>
              <a:t>HTML</a:t>
            </a:r>
            <a:r>
              <a:t> via </a:t>
            </a:r>
            <a:r>
              <a:rPr b="1"/>
              <a:t>PHP</a:t>
            </a:r>
            <a:r>
              <a:t>/</a:t>
            </a:r>
            <a:r>
              <a:rPr b="1"/>
              <a:t>JavaScript</a:t>
            </a:r>
            <a:r>
              <a:t>)</a:t>
            </a:r>
          </a:p>
          <a:p>
            <a:pPr lvl="1" marL="1031875" indent="-396875" algn="l">
              <a:lnSpc>
                <a:spcPct val="150000"/>
              </a:lnSpc>
              <a:buSzPct val="125000"/>
              <a:buChar char="•"/>
              <a:defRPr b="0">
                <a:solidFill>
                  <a:srgbClr val="FFFFFF"/>
                </a:solidFill>
              </a:defRPr>
            </a:pPr>
            <a:r>
              <a:t>Communication between </a:t>
            </a:r>
            <a:r>
              <a:rPr b="1"/>
              <a:t>UI</a:t>
            </a:r>
            <a:r>
              <a:t> and </a:t>
            </a:r>
            <a:r>
              <a:rPr b="1"/>
              <a:t>Database</a:t>
            </a:r>
            <a:r>
              <a:t> (</a:t>
            </a:r>
            <a:r>
              <a:rPr b="1"/>
              <a:t>PHP</a:t>
            </a:r>
            <a:r>
              <a:t>/</a:t>
            </a:r>
            <a:r>
              <a:rPr b="1"/>
              <a:t>JavaScript</a:t>
            </a:r>
            <a:r>
              <a:t>)</a:t>
            </a:r>
          </a:p>
        </p:txBody>
      </p:sp>
      <p:sp>
        <p:nvSpPr>
          <p:cNvPr id="177" name="The above aspects are typically separated more specifically between Design and Development, but have been combined for the purposes of this presentation."/>
          <p:cNvSpPr txBox="1"/>
          <p:nvPr/>
        </p:nvSpPr>
        <p:spPr>
          <a:xfrm>
            <a:off x="1194498" y="8215823"/>
            <a:ext cx="21995004" cy="12474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50000"/>
              </a:lnSpc>
              <a:defRPr b="0">
                <a:solidFill>
                  <a:srgbClr val="FFFFFF"/>
                </a:solidFill>
              </a:defRPr>
            </a:pPr>
            <a:r>
              <a:t>The above aspects are typically separated more specifically between </a:t>
            </a:r>
            <a:r>
              <a:rPr b="1"/>
              <a:t>Design</a:t>
            </a:r>
            <a:r>
              <a:t> and </a:t>
            </a:r>
            <a:r>
              <a:rPr b="1"/>
              <a:t>Development</a:t>
            </a:r>
            <a:r>
              <a:t>, but have been combined for the purposes of this presentation.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