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5" r:id="rId1"/>
  </p:sldMasterIdLst>
  <p:sldIdLst>
    <p:sldId id="313" r:id="rId2"/>
    <p:sldId id="265" r:id="rId3"/>
    <p:sldId id="256" r:id="rId4"/>
    <p:sldId id="264" r:id="rId5"/>
    <p:sldId id="314" r:id="rId6"/>
    <p:sldId id="258" r:id="rId7"/>
    <p:sldId id="259" r:id="rId8"/>
    <p:sldId id="260" r:id="rId9"/>
    <p:sldId id="261" r:id="rId10"/>
    <p:sldId id="262" r:id="rId11"/>
    <p:sldId id="263" r:id="rId12"/>
    <p:sldId id="257" r:id="rId13"/>
    <p:sldId id="315" r:id="rId14"/>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orient="horz" pos="3974" userDrawn="1">
          <p15:clr>
            <a:srgbClr val="A4A3A4"/>
          </p15:clr>
        </p15:guide>
        <p15:guide id="3" orient="horz" pos="3408" userDrawn="1">
          <p15:clr>
            <a:srgbClr val="A4A3A4"/>
          </p15:clr>
        </p15:guide>
        <p15:guide id="4" orient="horz" pos="360" userDrawn="1">
          <p15:clr>
            <a:srgbClr val="A4A3A4"/>
          </p15:clr>
        </p15:guide>
        <p15:guide id="5" pos="7348" userDrawn="1">
          <p15:clr>
            <a:srgbClr val="A4A3A4"/>
          </p15:clr>
        </p15:guide>
        <p15:guide id="6" pos="332" userDrawn="1">
          <p15:clr>
            <a:srgbClr val="A4A3A4"/>
          </p15:clr>
        </p15:guide>
        <p15:guide id="7" pos="3904" userDrawn="1">
          <p15:clr>
            <a:srgbClr val="A4A3A4"/>
          </p15:clr>
        </p15:guide>
        <p15:guide id="8" pos="3780" userDrawn="1">
          <p15:clr>
            <a:srgbClr val="A4A3A4"/>
          </p15:clr>
        </p15:guide>
        <p15:guide id="9" pos="7532" userDrawn="1">
          <p15:clr>
            <a:srgbClr val="A4A3A4"/>
          </p15:clr>
        </p15:guide>
        <p15:guide id="10" pos="128" userDrawn="1">
          <p15:clr>
            <a:srgbClr val="A4A3A4"/>
          </p15:clr>
        </p15:guide>
        <p15:guide id="11" pos="4288" userDrawn="1">
          <p15:clr>
            <a:srgbClr val="A4A3A4"/>
          </p15:clr>
        </p15:guide>
        <p15:guide id="12" pos="6560" userDrawn="1">
          <p15:clr>
            <a:srgbClr val="A4A3A4"/>
          </p15:clr>
        </p15:guide>
        <p15:guide id="13" pos="1184" userDrawn="1">
          <p15:clr>
            <a:srgbClr val="A4A3A4"/>
          </p15:clr>
        </p15:guide>
        <p15:guide id="14" orient="horz" pos="2160" userDrawn="1">
          <p15:clr>
            <a:srgbClr val="A4A3A4"/>
          </p15:clr>
        </p15:guide>
        <p15:guide id="15" orient="horz" pos="890" userDrawn="1">
          <p15:clr>
            <a:srgbClr val="A4A3A4"/>
          </p15:clr>
        </p15:guide>
        <p15:guide id="16" orient="horz" pos="3976" userDrawn="1">
          <p15:clr>
            <a:srgbClr val="A4A3A4"/>
          </p15:clr>
        </p15:guide>
        <p15:guide id="17" orient="horz" pos="273" userDrawn="1">
          <p15:clr>
            <a:srgbClr val="A4A3A4"/>
          </p15:clr>
        </p15:guide>
        <p15:guide id="18" orient="horz" pos="11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72"/>
      </p:cViewPr>
      <p:guideLst>
        <p:guide orient="horz" pos="768"/>
        <p:guide orient="horz" pos="3974"/>
        <p:guide orient="horz" pos="3408"/>
        <p:guide orient="horz" pos="360"/>
        <p:guide pos="7348"/>
        <p:guide pos="332"/>
        <p:guide pos="3904"/>
        <p:guide pos="3780"/>
        <p:guide pos="7532"/>
        <p:guide pos="128"/>
        <p:guide pos="4288"/>
        <p:guide pos="6560"/>
        <p:guide pos="1184"/>
        <p:guide orient="horz" pos="2160"/>
        <p:guide orient="horz" pos="890"/>
        <p:guide orient="horz" pos="3976"/>
        <p:guide orient="horz" pos="273"/>
        <p:guide orient="horz" pos="11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1102783" y="4581527"/>
            <a:ext cx="7200000" cy="404663"/>
          </a:xfrm>
        </p:spPr>
        <p:txBody>
          <a:bodyPr anchor="t"/>
          <a:lstStyle>
            <a:lvl1pPr algn="l">
              <a:lnSpc>
                <a:spcPct val="150000"/>
              </a:lnSpc>
              <a:defRPr sz="2000" b="1" cap="none" baseline="0">
                <a:solidFill>
                  <a:srgbClr val="FF6633"/>
                </a:solidFill>
                <a:latin typeface="Arial" panose="020B0604020202020204" pitchFamily="34" charset="0"/>
                <a:cs typeface="Arial" panose="020B0604020202020204" pitchFamily="34" charset="0"/>
              </a:defRPr>
            </a:lvl1pPr>
          </a:lstStyle>
          <a:p>
            <a:r>
              <a:rPr lang="en-US" dirty="0"/>
              <a:t>Presentation Title</a:t>
            </a:r>
            <a:endParaRPr lang="en-GB" dirty="0"/>
          </a:p>
        </p:txBody>
      </p:sp>
    </p:spTree>
    <p:extLst>
      <p:ext uri="{BB962C8B-B14F-4D97-AF65-F5344CB8AC3E}">
        <p14:creationId xmlns:p14="http://schemas.microsoft.com/office/powerpoint/2010/main" val="19955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84351"/>
            <a:ext cx="5473699" cy="4527550"/>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46047" cy="365125"/>
          </a:xfrm>
          <a:prstGeom prst="rect">
            <a:avLst/>
          </a:prstGeom>
        </p:spPr>
        <p:txBody>
          <a:bodyPr vert="horz" lIns="0" tIns="0" rIns="0" bIns="0" rtlCol="0" anchor="t" anchorCtr="0"/>
          <a:lstStyle>
            <a:lvl1pPr algn="l">
              <a:defRPr sz="800">
                <a:solidFill>
                  <a:srgbClr val="585858"/>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rgbClr val="585858"/>
                </a:solidFill>
              </a:defRPr>
            </a:lvl1pPr>
          </a:lstStyle>
          <a:p>
            <a:r>
              <a:rPr lang="en-GB"/>
              <a:t>Presentation title in footer</a:t>
            </a:r>
            <a:endParaRPr lang="en-GB" dirty="0"/>
          </a:p>
        </p:txBody>
      </p:sp>
      <p:sp>
        <p:nvSpPr>
          <p:cNvPr id="6" name="Picture Placeholder 5"/>
          <p:cNvSpPr>
            <a:spLocks noGrp="1"/>
          </p:cNvSpPr>
          <p:nvPr>
            <p:ph type="pic" sz="quarter" idx="15"/>
          </p:nvPr>
        </p:nvSpPr>
        <p:spPr>
          <a:xfrm>
            <a:off x="6197601" y="1414463"/>
            <a:ext cx="5467351" cy="4100512"/>
          </a:xfrm>
          <a:solidFill>
            <a:schemeClr val="tx2">
              <a:lumMod val="20000"/>
              <a:lumOff val="80000"/>
            </a:schemeClr>
          </a:solidFill>
        </p:spPr>
        <p:txBody>
          <a:bodyPr lIns="72000" tIns="72000"/>
          <a:lstStyle>
            <a:lvl1pPr marL="0" indent="0">
              <a:buNone/>
              <a:defRPr/>
            </a:lvl1pPr>
          </a:lstStyle>
          <a:p>
            <a:r>
              <a:rPr lang="en-US"/>
              <a:t>Click icon to add picture</a:t>
            </a:r>
            <a:endParaRPr lang="en-GB" dirty="0"/>
          </a:p>
        </p:txBody>
      </p:sp>
      <p:sp>
        <p:nvSpPr>
          <p:cNvPr id="5" name="Text Placeholder 4"/>
          <p:cNvSpPr>
            <a:spLocks noGrp="1"/>
          </p:cNvSpPr>
          <p:nvPr>
            <p:ph type="body" sz="quarter" idx="16"/>
          </p:nvPr>
        </p:nvSpPr>
        <p:spPr>
          <a:xfrm>
            <a:off x="527051" y="1412875"/>
            <a:ext cx="5473700" cy="368300"/>
          </a:xfrm>
        </p:spPr>
        <p:txBody>
          <a:bodyPr/>
          <a:lstStyle>
            <a:lvl1pPr marL="0" indent="0">
              <a:buNone/>
              <a:defRPr b="1">
                <a:solidFill>
                  <a:schemeClr val="accent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7538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7" name="Date Placeholder 3"/>
          <p:cNvSpPr>
            <a:spLocks noGrp="1"/>
          </p:cNvSpPr>
          <p:nvPr>
            <p:ph type="dt" sz="half" idx="2"/>
          </p:nvPr>
        </p:nvSpPr>
        <p:spPr>
          <a:xfrm>
            <a:off x="2351254" y="6476209"/>
            <a:ext cx="14460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8"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3243572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9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Video 16x9">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6" name="Text Placeholder 7"/>
          <p:cNvSpPr>
            <a:spLocks noGrp="1"/>
          </p:cNvSpPr>
          <p:nvPr>
            <p:ph type="body" sz="quarter" idx="13"/>
          </p:nvPr>
        </p:nvSpPr>
        <p:spPr>
          <a:xfrm>
            <a:off x="523876" y="707458"/>
            <a:ext cx="9892605" cy="417287"/>
          </a:xfrm>
        </p:spPr>
        <p:txBody>
          <a:bodyPr/>
          <a:lstStyle>
            <a:lvl1pPr marL="0" indent="0">
              <a:buNone/>
              <a:defRPr sz="1800">
                <a:solidFill>
                  <a:schemeClr val="bg1"/>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cxnSp>
        <p:nvCxnSpPr>
          <p:cNvPr id="8" name="Straight Connector 7"/>
          <p:cNvCxnSpPr/>
          <p:nvPr/>
        </p:nvCxnSpPr>
        <p:spPr>
          <a:xfrm>
            <a:off x="238125" y="1082823"/>
            <a:ext cx="11709400"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2"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9" name="Straight Connector 8"/>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edia Placeholder 3"/>
          <p:cNvSpPr>
            <a:spLocks noGrp="1"/>
          </p:cNvSpPr>
          <p:nvPr>
            <p:ph type="media" sz="quarter" idx="14"/>
          </p:nvPr>
        </p:nvSpPr>
        <p:spPr>
          <a:xfrm>
            <a:off x="520347" y="1414462"/>
            <a:ext cx="11142135" cy="4700588"/>
          </a:xfrm>
        </p:spPr>
        <p:txBody>
          <a:bodyPr lIns="108000" tIns="72000"/>
          <a:lstStyle>
            <a:lvl1pPr marL="0" indent="0">
              <a:buNone/>
              <a:defRPr>
                <a:solidFill>
                  <a:schemeClr val="bg1"/>
                </a:solidFill>
              </a:defRPr>
            </a:lvl1pPr>
          </a:lstStyle>
          <a:p>
            <a:r>
              <a:rPr lang="en-US"/>
              <a:t>Click icon to add media</a:t>
            </a:r>
            <a:endParaRPr lang="en-GB"/>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Tree>
    <p:extLst>
      <p:ext uri="{BB962C8B-B14F-4D97-AF65-F5344CB8AC3E}">
        <p14:creationId xmlns:p14="http://schemas.microsoft.com/office/powerpoint/2010/main" val="316461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tatement PURP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hasCustomPrompt="1"/>
          </p:nvPr>
        </p:nvSpPr>
        <p:spPr>
          <a:xfrm>
            <a:off x="527051" y="4164014"/>
            <a:ext cx="8489949" cy="398462"/>
          </a:xfrm>
        </p:spPr>
        <p:txBody>
          <a:bodyPr vert="horz" lIns="0" tIns="0" rIns="0" bIns="0" rtlCol="0" anchor="t" anchorCtr="0">
            <a:noAutofit/>
          </a:bodyPr>
          <a:lstStyle>
            <a:lvl1pPr marL="179388" indent="-179388">
              <a:buNone/>
              <a:defRPr lang="en-GB" sz="1200" dirty="0">
                <a:solidFill>
                  <a:srgbClr val="585858"/>
                </a:solidFill>
                <a:latin typeface="+mj-lt"/>
              </a:defRPr>
            </a:lvl1pPr>
          </a:lstStyle>
          <a:p>
            <a:pPr marL="0" lvl="0" indent="0"/>
            <a:r>
              <a:rPr lang="en-US" dirty="0"/>
              <a:t>Click to edit Master subtitle style</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3"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4"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3064" y="360111"/>
            <a:ext cx="676657" cy="435865"/>
          </a:xfrm>
          <a:prstGeom prst="rect">
            <a:avLst/>
          </a:prstGeom>
        </p:spPr>
      </p:pic>
      <p:sp>
        <p:nvSpPr>
          <p:cNvPr id="15" name="Title 1"/>
          <p:cNvSpPr txBox="1">
            <a:spLocks/>
          </p:cNvSpPr>
          <p:nvPr/>
        </p:nvSpPr>
        <p:spPr>
          <a:xfrm>
            <a:off x="531283" y="3429002"/>
            <a:ext cx="7200000" cy="430887"/>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2800" b="1" kern="1200" cap="none" baseline="0">
                <a:solidFill>
                  <a:schemeClr val="bg1"/>
                </a:solidFill>
                <a:latin typeface="+mj-lt"/>
                <a:ea typeface="+mj-ea"/>
                <a:cs typeface="+mj-cs"/>
              </a:defRPr>
            </a:lvl1pPr>
          </a:lstStyle>
          <a:p>
            <a:r>
              <a:rPr lang="en-US" sz="2800" dirty="0">
                <a:solidFill>
                  <a:srgbClr val="585858"/>
                </a:solidFill>
              </a:rPr>
              <a:t>Click to edit Master </a:t>
            </a:r>
            <a:r>
              <a:rPr lang="en-US" sz="2800" dirty="0"/>
              <a:t>title style</a:t>
            </a:r>
            <a:endParaRPr lang="en-GB" sz="2800" dirty="0"/>
          </a:p>
        </p:txBody>
      </p:sp>
    </p:spTree>
    <p:extLst>
      <p:ext uri="{BB962C8B-B14F-4D97-AF65-F5344CB8AC3E}">
        <p14:creationId xmlns:p14="http://schemas.microsoft.com/office/powerpoint/2010/main" val="2722481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Slide Number Placeholder 3"/>
          <p:cNvSpPr>
            <a:spLocks noGrp="1"/>
          </p:cNvSpPr>
          <p:nvPr>
            <p:ph type="sldNum" sz="quarter" idx="12"/>
          </p:nvPr>
        </p:nvSpPr>
        <p:spPr/>
        <p:txBody>
          <a:bodyPr/>
          <a:lstStyle/>
          <a:p>
            <a:fld id="{2FE18977-94FB-415F-B497-03350E8854FC}" type="slidenum">
              <a:rPr lang="en-GB" smtClean="0"/>
              <a:pPr/>
              <a:t>‹#›</a:t>
            </a:fld>
            <a:endParaRPr lang="en-GB" dirty="0"/>
          </a:p>
        </p:txBody>
      </p:sp>
      <p:cxnSp>
        <p:nvCxnSpPr>
          <p:cNvPr id="5" name="Straight Connector 4"/>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cxnSp>
        <p:nvCxnSpPr>
          <p:cNvPr id="7" name="Straight Connector 6"/>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1102783" y="5169934"/>
            <a:ext cx="7200000" cy="796821"/>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1200" b="1" kern="1200" cap="none" baseline="0">
                <a:solidFill>
                  <a:srgbClr val="FF6633"/>
                </a:solidFill>
                <a:latin typeface="Arial" panose="020B0604020202020204" pitchFamily="34" charset="0"/>
                <a:ea typeface="+mj-ea"/>
                <a:cs typeface="Arial" panose="020B0604020202020204" pitchFamily="34" charset="0"/>
              </a:defRPr>
            </a:lvl1pPr>
          </a:lstStyle>
          <a:p>
            <a:pPr>
              <a:lnSpc>
                <a:spcPct val="150000"/>
              </a:lnSpc>
            </a:pPr>
            <a:r>
              <a:rPr lang="en-US" sz="1200" b="0" dirty="0">
                <a:solidFill>
                  <a:srgbClr val="585858"/>
                </a:solidFill>
              </a:rPr>
              <a:t>JBarnes@User-View.com</a:t>
            </a:r>
          </a:p>
          <a:p>
            <a:pPr>
              <a:lnSpc>
                <a:spcPct val="150000"/>
              </a:lnSpc>
            </a:pPr>
            <a:r>
              <a:rPr lang="en-US" sz="1200" b="0" dirty="0">
                <a:solidFill>
                  <a:srgbClr val="585858"/>
                </a:solidFill>
              </a:rPr>
              <a:t>www.User-View.com</a:t>
            </a:r>
          </a:p>
          <a:p>
            <a:pPr>
              <a:lnSpc>
                <a:spcPct val="150000"/>
              </a:lnSpc>
            </a:pPr>
            <a:r>
              <a:rPr lang="en-US" sz="1200" b="0" dirty="0">
                <a:solidFill>
                  <a:srgbClr val="585858"/>
                </a:solidFill>
              </a:rPr>
              <a:t>919.697.5329</a:t>
            </a:r>
            <a:endParaRPr lang="en-GB" sz="1200" b="0" dirty="0">
              <a:solidFill>
                <a:srgbClr val="585858"/>
              </a:solidFill>
            </a:endParaRPr>
          </a:p>
        </p:txBody>
      </p:sp>
      <p:sp>
        <p:nvSpPr>
          <p:cNvPr id="3" name="Rectangle 2"/>
          <p:cNvSpPr/>
          <p:nvPr/>
        </p:nvSpPr>
        <p:spPr>
          <a:xfrm>
            <a:off x="959348" y="4620958"/>
            <a:ext cx="6096000" cy="461665"/>
          </a:xfrm>
          <a:prstGeom prst="rect">
            <a:avLst/>
          </a:prstGeom>
        </p:spPr>
        <p:txBody>
          <a:bodyPr>
            <a:spAutoFit/>
          </a:bodyPr>
          <a:lstStyle/>
          <a:p>
            <a:r>
              <a:rPr lang="en-US" sz="1200" b="1" dirty="0">
                <a:solidFill>
                  <a:srgbClr val="FF6600"/>
                </a:solidFill>
              </a:rPr>
              <a:t>Janey Barnes, PhD</a:t>
            </a:r>
            <a:br>
              <a:rPr lang="en-US" sz="1200" b="1" dirty="0">
                <a:solidFill>
                  <a:srgbClr val="FF6600"/>
                </a:solidFill>
              </a:rPr>
            </a:br>
            <a:r>
              <a:rPr lang="en-US" sz="1200" b="1" dirty="0">
                <a:solidFill>
                  <a:srgbClr val="FF6600"/>
                </a:solidFill>
              </a:rPr>
              <a:t>Human Factors Specialist</a:t>
            </a:r>
          </a:p>
        </p:txBody>
      </p:sp>
    </p:spTree>
    <p:extLst>
      <p:ext uri="{BB962C8B-B14F-4D97-AF65-F5344CB8AC3E}">
        <p14:creationId xmlns:p14="http://schemas.microsoft.com/office/powerpoint/2010/main" val="317501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accent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196109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Bulle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1C1C1C"/>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69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ub-Section Divider ORAN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9"/>
            <a:ext cx="12190476" cy="6857143"/>
          </a:xfrm>
          <a:prstGeom prst="rect">
            <a:avLst/>
          </a:prstGeom>
        </p:spPr>
      </p:pic>
      <p:sp>
        <p:nvSpPr>
          <p:cNvPr id="6" name="Slide Number Placeholder 5"/>
          <p:cNvSpPr>
            <a:spLocks noGrp="1"/>
          </p:cNvSpPr>
          <p:nvPr>
            <p:ph type="sldNum" sz="quarter" idx="12"/>
          </p:nvPr>
        </p:nvSpPr>
        <p:spPr/>
        <p:txBody>
          <a:bodyPr/>
          <a:lstStyle>
            <a:lvl1pPr>
              <a:defRPr>
                <a:solidFill>
                  <a:schemeClr val="bg1"/>
                </a:solidFill>
              </a:defRPr>
            </a:lvl1pPr>
          </a:lstStyle>
          <a:p>
            <a:fld id="{2FE18977-94FB-415F-B497-03350E8854FC}" type="slidenum">
              <a:rPr lang="en-GB" smtClean="0"/>
              <a:pPr/>
              <a:t>‹#›</a:t>
            </a:fld>
            <a:endParaRPr lang="en-GB" dirty="0"/>
          </a:p>
        </p:txBody>
      </p:sp>
      <p:sp>
        <p:nvSpPr>
          <p:cNvPr id="14" name="Date Placeholder 3"/>
          <p:cNvSpPr>
            <a:spLocks noGrp="1"/>
          </p:cNvSpPr>
          <p:nvPr>
            <p:ph type="dt" sz="half" idx="2"/>
          </p:nvPr>
        </p:nvSpPr>
        <p:spPr>
          <a:xfrm>
            <a:off x="2351254" y="6476209"/>
            <a:ext cx="1433937" cy="365125"/>
          </a:xfrm>
          <a:prstGeom prst="rect">
            <a:avLst/>
          </a:prstGeom>
        </p:spPr>
        <p:txBody>
          <a:bodyPr vert="horz" lIns="0" tIns="0" rIns="0" bIns="0" rtlCol="0" anchor="t" anchorCtr="0"/>
          <a:lstStyle>
            <a:lvl1pPr algn="l">
              <a:defRPr sz="800">
                <a:solidFill>
                  <a:schemeClr val="bg1"/>
                </a:solidFill>
              </a:defRPr>
            </a:lvl1pPr>
          </a:lstStyle>
          <a:p>
            <a:r>
              <a:rPr lang="en-GB"/>
              <a:t>00 Month 0000</a:t>
            </a:r>
            <a:endParaRPr lang="en-GB" dirty="0"/>
          </a:p>
        </p:txBody>
      </p:sp>
      <p:sp>
        <p:nvSpPr>
          <p:cNvPr id="1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solidFill>
              </a:defRPr>
            </a:lvl1pPr>
          </a:lstStyle>
          <a:p>
            <a:r>
              <a:rPr lang="en-GB" dirty="0"/>
              <a:t>Presentation title in footer</a:t>
            </a:r>
          </a:p>
        </p:txBody>
      </p:sp>
      <p:sp>
        <p:nvSpPr>
          <p:cNvPr id="8" name="Title 1"/>
          <p:cNvSpPr>
            <a:spLocks noGrp="1"/>
          </p:cNvSpPr>
          <p:nvPr>
            <p:ph type="title"/>
          </p:nvPr>
        </p:nvSpPr>
        <p:spPr>
          <a:xfrm>
            <a:off x="531283" y="3429001"/>
            <a:ext cx="7200000" cy="430887"/>
          </a:xfrm>
        </p:spPr>
        <p:txBody>
          <a:bodyPr anchor="t"/>
          <a:lstStyle>
            <a:lvl1pPr algn="l">
              <a:defRPr sz="2800" b="1" cap="none" baseline="0">
                <a:solidFill>
                  <a:schemeClr val="bg1"/>
                </a:solidFill>
              </a:defRPr>
            </a:lvl1pPr>
          </a:lstStyle>
          <a:p>
            <a:r>
              <a:rPr lang="en-US"/>
              <a:t>Click to edit Master title style</a:t>
            </a:r>
            <a:endParaRPr lang="en-GB" dirty="0"/>
          </a:p>
        </p:txBody>
      </p:sp>
      <p:cxnSp>
        <p:nvCxnSpPr>
          <p:cNvPr id="11" name="Straight Connector 10"/>
          <p:cNvCxnSpPr/>
          <p:nvPr/>
        </p:nvCxnSpPr>
        <p:spPr>
          <a:xfrm>
            <a:off x="238126" y="6388896"/>
            <a:ext cx="3547065" cy="0"/>
          </a:xfrm>
          <a:prstGeom prst="line">
            <a:avLst/>
          </a:prstGeom>
          <a:ln w="635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42272"/>
      </p:ext>
    </p:extLst>
  </p:cSld>
  <p:clrMapOvr>
    <a:masterClrMapping/>
  </p:clrMapOvr>
  <p:extLst>
    <p:ext uri="{DCECCB84-F9BA-43D5-87BE-67443E8EF086}">
      <p15:sldGuideLst xmlns:p15="http://schemas.microsoft.com/office/powerpoint/2012/main">
        <p15:guide id="1" pos="3840" userDrawn="1">
          <p15:clr>
            <a:srgbClr val="FBAE40"/>
          </p15:clr>
        </p15:guide>
        <p15:guide id="2" pos="4832" userDrawn="1">
          <p15:clr>
            <a:srgbClr val="FBAE40"/>
          </p15:clr>
        </p15:guide>
        <p15:guide id="3"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OPTION 0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527051" y="3776841"/>
            <a:ext cx="5670549" cy="1101514"/>
          </a:xfrm>
        </p:spPr>
        <p:txBody>
          <a:bodyPr vert="horz" lIns="0" tIns="0" rIns="0" bIns="0" rtlCol="0" anchor="t" anchorCtr="0">
            <a:noAutofit/>
          </a:bodyPr>
          <a:lstStyle>
            <a:lvl1pPr>
              <a:lnSpc>
                <a:spcPct val="95000"/>
              </a:lnSpc>
              <a:defRPr lang="en-GB" sz="2600">
                <a:solidFill>
                  <a:schemeClr val="bg2"/>
                </a:solidFill>
                <a:effectLst/>
              </a:defRPr>
            </a:lvl1pPr>
          </a:lstStyle>
          <a:p>
            <a:pPr lvl="0"/>
            <a:r>
              <a:rPr lang="en-US"/>
              <a:t>Click to edit Master title style</a:t>
            </a:r>
            <a:endParaRPr lang="en-GB" dirty="0"/>
          </a:p>
        </p:txBody>
      </p:sp>
      <p:sp>
        <p:nvSpPr>
          <p:cNvPr id="3" name="Subtitle 2"/>
          <p:cNvSpPr>
            <a:spLocks noGrp="1"/>
          </p:cNvSpPr>
          <p:nvPr>
            <p:ph type="subTitle" idx="1"/>
          </p:nvPr>
        </p:nvSpPr>
        <p:spPr>
          <a:xfrm>
            <a:off x="527051" y="4742542"/>
            <a:ext cx="5670549" cy="1494771"/>
          </a:xfrm>
        </p:spPr>
        <p:txBody>
          <a:bodyPr vert="horz" lIns="0" tIns="0" rIns="0" bIns="0" rtlCol="0" anchor="t" anchorCtr="0">
            <a:noAutofit/>
          </a:bodyPr>
          <a:lstStyle>
            <a:lvl1pPr marL="179388" indent="-179388">
              <a:lnSpc>
                <a:spcPct val="95000"/>
              </a:lnSpc>
              <a:spcBef>
                <a:spcPts val="0"/>
              </a:spcBef>
              <a:buNone/>
              <a:defRPr lang="en-GB" sz="1800">
                <a:solidFill>
                  <a:srgbClr val="585858"/>
                </a:solidFill>
                <a:effectLst/>
                <a:latin typeface="+mn-lt"/>
              </a:defRPr>
            </a:lvl1pPr>
          </a:lstStyle>
          <a:p>
            <a:pPr marL="0" lvl="0" indent="0"/>
            <a:r>
              <a:rPr lang="en-US"/>
              <a:t>Click to edit Master subtitle style</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418838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358775" indent="-358775">
              <a:spcBef>
                <a:spcPts val="1800"/>
              </a:spcBef>
              <a:buClr>
                <a:schemeClr val="bg2"/>
              </a:buClr>
              <a:buFont typeface="+mj-lt"/>
              <a:buAutoNum type="arabicPeriod"/>
              <a:defRPr sz="1800" b="0">
                <a:solidFill>
                  <a:schemeClr val="bg2"/>
                </a:solidFill>
              </a:defRPr>
            </a:lvl1pPr>
            <a:lvl2pPr marL="701675" indent="-342900">
              <a:buFont typeface="+mj-lt"/>
              <a:buAutoNum type="arabicPeriod"/>
              <a:defRPr sz="1800">
                <a:solidFill>
                  <a:srgbClr val="585858"/>
                </a:solidFill>
              </a:defRPr>
            </a:lvl2pPr>
            <a:lvl3pPr marL="1060450" indent="-342900">
              <a:buFont typeface="+mj-lt"/>
              <a:buAutoNum type="arabicPeriod"/>
              <a:defRPr sz="1600">
                <a:solidFill>
                  <a:srgbClr val="585858"/>
                </a:solidFill>
              </a:defRPr>
            </a:lvl3pPr>
            <a:lvl4pPr marL="1419225" indent="-342900">
              <a:buFont typeface="+mj-lt"/>
              <a:buAutoNum type="arabicPeriod"/>
              <a:defRPr sz="1600">
                <a:solidFill>
                  <a:srgbClr val="585858"/>
                </a:solidFill>
              </a:defRPr>
            </a:lvl4pPr>
            <a:lvl5pPr marL="1778000" indent="-342900">
              <a:buFont typeface="+mj-lt"/>
              <a:buAutoNum type="arabicPeriod"/>
              <a:defRPr sz="16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solidFill>
                  <a:srgbClr val="585858"/>
                </a:solidFill>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Tree>
    <p:extLst>
      <p:ext uri="{BB962C8B-B14F-4D97-AF65-F5344CB8AC3E}">
        <p14:creationId xmlns:p14="http://schemas.microsoft.com/office/powerpoint/2010/main" val="95266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Slide Number Placeholder 5"/>
          <p:cNvSpPr>
            <a:spLocks noGrp="1"/>
          </p:cNvSpPr>
          <p:nvPr>
            <p:ph type="sldNum" sz="quarter" idx="12"/>
          </p:nvPr>
        </p:nvSpPr>
        <p:spPr>
          <a:xfrm>
            <a:off x="11569832" y="6476209"/>
            <a:ext cx="384043" cy="365125"/>
          </a:xfrm>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6379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ullet">
    <p:spTree>
      <p:nvGrpSpPr>
        <p:cNvPr id="1" name=""/>
        <p:cNvGrpSpPr/>
        <p:nvPr/>
      </p:nvGrpSpPr>
      <p:grpSpPr>
        <a:xfrm>
          <a:off x="0" y="0"/>
          <a:ext cx="0" cy="0"/>
          <a:chOff x="0" y="0"/>
          <a:chExt cx="0" cy="0"/>
        </a:xfrm>
      </p:grpSpPr>
      <p:sp>
        <p:nvSpPr>
          <p:cNvPr id="4" name="Rectangle 3"/>
          <p:cNvSpPr/>
          <p:nvPr/>
        </p:nvSpPr>
        <p:spPr>
          <a:xfrm>
            <a:off x="0" y="0"/>
            <a:ext cx="12192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GB" dirty="0"/>
          </a:p>
        </p:txBody>
      </p:sp>
      <p:sp>
        <p:nvSpPr>
          <p:cNvPr id="6" name="Slide Number Placeholder 5"/>
          <p:cNvSpPr>
            <a:spLocks noGrp="1"/>
          </p:cNvSpPr>
          <p:nvPr>
            <p:ph type="sldNum" sz="quarter" idx="12"/>
          </p:nvPr>
        </p:nvSpPr>
        <p:spPr>
          <a:xfrm>
            <a:off x="11569832" y="6476209"/>
            <a:ext cx="384043" cy="365125"/>
          </a:xfrm>
        </p:spPr>
        <p:txBody>
          <a:bodyPr/>
          <a:lstStyle>
            <a:lvl1pPr>
              <a:defRPr>
                <a:solidFill>
                  <a:schemeClr val="bg1">
                    <a:lumMod val="50000"/>
                  </a:schemeClr>
                </a:solidFill>
              </a:defRPr>
            </a:lvl1p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10" name="Date Placeholder 3"/>
          <p:cNvSpPr>
            <a:spLocks noGrp="1"/>
          </p:cNvSpPr>
          <p:nvPr>
            <p:ph type="dt" sz="half" idx="2"/>
          </p:nvPr>
        </p:nvSpPr>
        <p:spPr>
          <a:xfrm>
            <a:off x="2351253" y="6476209"/>
            <a:ext cx="14587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1"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5" name="Text Placeholder 4"/>
          <p:cNvSpPr>
            <a:spLocks noGrp="1"/>
          </p:cNvSpPr>
          <p:nvPr>
            <p:ph type="body" sz="quarter" idx="14"/>
          </p:nvPr>
        </p:nvSpPr>
        <p:spPr>
          <a:xfrm>
            <a:off x="527051" y="1414464"/>
            <a:ext cx="11137900" cy="4897437"/>
          </a:xfrm>
        </p:spPr>
        <p:txBody>
          <a:bodyPr/>
          <a:lstStyle>
            <a:lvl1pPr>
              <a:spcBef>
                <a:spcPts val="2400"/>
              </a:spcBef>
              <a:defRPr sz="2000">
                <a:solidFill>
                  <a:schemeClr val="bg2"/>
                </a:solidFill>
              </a:defRPr>
            </a:lvl1pPr>
            <a:lvl2pPr>
              <a:defRPr sz="1800">
                <a:solidFill>
                  <a:srgbClr val="585858"/>
                </a:solidFill>
              </a:defRPr>
            </a:lvl2pPr>
            <a:lvl3pPr>
              <a:defRPr sz="1800">
                <a:solidFill>
                  <a:srgbClr val="585858"/>
                </a:solidFill>
              </a:defRPr>
            </a:lvl3pPr>
            <a:lvl4pPr>
              <a:defRPr sz="1800">
                <a:solidFill>
                  <a:srgbClr val="585858"/>
                </a:solidFill>
              </a:defRPr>
            </a:lvl4pPr>
            <a:lvl5pPr>
              <a:defRPr sz="1800">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cxnSp>
        <p:nvCxnSpPr>
          <p:cNvPr id="13" name="Straight Connector 12"/>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2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27051" y="1793876"/>
            <a:ext cx="5473699"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1251" y="1793876"/>
            <a:ext cx="5473700" cy="4518025"/>
          </a:xfrm>
        </p:spPr>
        <p:txBody>
          <a:bodyPr vert="horz" lIns="0" tIns="0" rIns="0" bIns="0" rtlCol="0" anchor="t" anchorCtr="0">
            <a:noAutofit/>
          </a:bodyPr>
          <a:lstStyle>
            <a:lvl1pPr>
              <a:defRPr lang="en-US" smtClean="0">
                <a:solidFill>
                  <a:srgbClr val="585858"/>
                </a:solidFill>
              </a:defRPr>
            </a:lvl1pPr>
            <a:lvl2pPr>
              <a:defRPr lang="en-US" smtClean="0">
                <a:solidFill>
                  <a:srgbClr val="585858"/>
                </a:solidFill>
              </a:defRPr>
            </a:lvl2pPr>
            <a:lvl3pPr>
              <a:defRPr lang="en-US" smtClean="0">
                <a:solidFill>
                  <a:srgbClr val="585858"/>
                </a:solidFill>
              </a:defRPr>
            </a:lvl3pPr>
            <a:lvl4pPr>
              <a:defRPr lang="en-US" smtClean="0">
                <a:solidFill>
                  <a:srgbClr val="585858"/>
                </a:solidFill>
              </a:defRPr>
            </a:lvl4pPr>
            <a:lvl5pPr>
              <a:defRPr lang="en-GB">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2FE18977-94FB-415F-B497-03350E8854FC}" type="slidenum">
              <a:rPr lang="en-GB" smtClean="0"/>
              <a:pPr/>
              <a:t>‹#›</a:t>
            </a:fld>
            <a:endParaRPr lang="en-GB" dirty="0"/>
          </a:p>
        </p:txBody>
      </p:sp>
      <p:sp>
        <p:nvSpPr>
          <p:cNvPr id="8" name="Text Placeholder 7"/>
          <p:cNvSpPr>
            <a:spLocks noGrp="1"/>
          </p:cNvSpPr>
          <p:nvPr>
            <p:ph type="body" sz="quarter" idx="13"/>
          </p:nvPr>
        </p:nvSpPr>
        <p:spPr>
          <a:xfrm>
            <a:off x="523876" y="707458"/>
            <a:ext cx="9892605" cy="417287"/>
          </a:xfrm>
        </p:spPr>
        <p:txBody>
          <a:bodyPr/>
          <a:lstStyle>
            <a:lvl1pPr marL="0" indent="0">
              <a:buNone/>
              <a:defRPr sz="1800">
                <a:latin typeface="+mj-lt"/>
              </a:defRPr>
            </a:lvl1pPr>
            <a:lvl2pPr marL="358775" indent="0">
              <a:buNone/>
              <a:defRPr>
                <a:latin typeface="Cambria" pitchFamily="18" charset="0"/>
              </a:defRPr>
            </a:lvl2pPr>
            <a:lvl3pPr marL="717550" indent="0">
              <a:buNone/>
              <a:defRPr>
                <a:latin typeface="Cambria" pitchFamily="18" charset="0"/>
              </a:defRPr>
            </a:lvl3pPr>
            <a:lvl4pPr marL="1076325" indent="0">
              <a:buNone/>
              <a:defRPr>
                <a:latin typeface="Cambria" pitchFamily="18" charset="0"/>
              </a:defRPr>
            </a:lvl4pPr>
            <a:lvl5pPr marL="1435100" indent="0">
              <a:buNone/>
              <a:defRPr>
                <a:latin typeface="Cambria" pitchFamily="18" charset="0"/>
              </a:defRPr>
            </a:lvl5pPr>
          </a:lstStyle>
          <a:p>
            <a:pPr lvl="0"/>
            <a:r>
              <a:rPr lang="en-US"/>
              <a:t>Click to edit Master text styles</a:t>
            </a:r>
          </a:p>
        </p:txBody>
      </p:sp>
      <p:sp>
        <p:nvSpPr>
          <p:cNvPr id="9" name="Date Placeholder 3"/>
          <p:cNvSpPr>
            <a:spLocks noGrp="1"/>
          </p:cNvSpPr>
          <p:nvPr>
            <p:ph type="dt" sz="half" idx="14"/>
          </p:nvPr>
        </p:nvSpPr>
        <p:spPr>
          <a:xfrm>
            <a:off x="2351254" y="6476209"/>
            <a:ext cx="147144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10"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Text Placeholder 5"/>
          <p:cNvSpPr>
            <a:spLocks noGrp="1"/>
          </p:cNvSpPr>
          <p:nvPr>
            <p:ph type="body" sz="quarter" idx="15"/>
          </p:nvPr>
        </p:nvSpPr>
        <p:spPr>
          <a:xfrm>
            <a:off x="527051" y="1412876"/>
            <a:ext cx="5473700" cy="377825"/>
          </a:xfrm>
        </p:spPr>
        <p:txBody>
          <a:bodyPr/>
          <a:lstStyle>
            <a:lvl1pPr marL="0" indent="0">
              <a:buNone/>
              <a:defRPr b="1">
                <a:solidFill>
                  <a:schemeClr val="bg2"/>
                </a:solidFill>
              </a:defRPr>
            </a:lvl1pPr>
            <a:lvl2pPr marL="358775" indent="0">
              <a:buNone/>
              <a:defRPr b="1">
                <a:solidFill>
                  <a:schemeClr val="bg2"/>
                </a:solidFill>
              </a:defRPr>
            </a:lvl2pPr>
            <a:lvl3pPr marL="717550" indent="0">
              <a:buNone/>
              <a:defRPr b="1">
                <a:solidFill>
                  <a:schemeClr val="bg2"/>
                </a:solidFill>
              </a:defRPr>
            </a:lvl3pPr>
            <a:lvl4pPr marL="1076325" indent="0">
              <a:buNone/>
              <a:defRPr b="1">
                <a:solidFill>
                  <a:schemeClr val="bg2"/>
                </a:solidFill>
              </a:defRPr>
            </a:lvl4pPr>
            <a:lvl5pPr marL="1435100" indent="0">
              <a:buNone/>
              <a:defRPr b="1">
                <a:solidFill>
                  <a:schemeClr val="bg2"/>
                </a:solidFill>
              </a:defRPr>
            </a:lvl5pPr>
          </a:lstStyle>
          <a:p>
            <a:pPr lvl="0"/>
            <a:r>
              <a:rPr lang="en-US"/>
              <a:t>Click to edit Master text styles</a:t>
            </a:r>
          </a:p>
        </p:txBody>
      </p:sp>
      <p:sp>
        <p:nvSpPr>
          <p:cNvPr id="12" name="Text Placeholder 11"/>
          <p:cNvSpPr>
            <a:spLocks noGrp="1"/>
          </p:cNvSpPr>
          <p:nvPr>
            <p:ph type="body" sz="quarter" idx="16"/>
          </p:nvPr>
        </p:nvSpPr>
        <p:spPr>
          <a:xfrm>
            <a:off x="6197601" y="1412876"/>
            <a:ext cx="5467351" cy="377825"/>
          </a:xfrm>
        </p:spPr>
        <p:txBody>
          <a:bodyPr vert="horz" lIns="0" tIns="0" rIns="0" bIns="0" rtlCol="0" anchor="t" anchorCtr="0">
            <a:noAutofit/>
          </a:bodyPr>
          <a:lstStyle>
            <a:lvl1pPr>
              <a:defRPr lang="en-US" b="1" smtClean="0">
                <a:solidFill>
                  <a:schemeClr val="bg2"/>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en-US"/>
              <a:t>Click to edit Master text styles</a:t>
            </a:r>
          </a:p>
        </p:txBody>
      </p:sp>
    </p:spTree>
    <p:extLst>
      <p:ext uri="{BB962C8B-B14F-4D97-AF65-F5344CB8AC3E}">
        <p14:creationId xmlns:p14="http://schemas.microsoft.com/office/powerpoint/2010/main" val="106870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381" y="360363"/>
            <a:ext cx="9889099" cy="338554"/>
          </a:xfrm>
          <a:prstGeom prst="rect">
            <a:avLst/>
          </a:prstGeom>
        </p:spPr>
        <p:txBody>
          <a:bodyPr vert="horz" wrap="square"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527382" y="1412776"/>
            <a:ext cx="11137237" cy="4896544"/>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2351254" y="6476209"/>
            <a:ext cx="3649497"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00 Month 0000</a:t>
            </a:r>
            <a:endParaRPr lang="en-GB" dirty="0"/>
          </a:p>
        </p:txBody>
      </p:sp>
      <p:sp>
        <p:nvSpPr>
          <p:cNvPr id="5" name="Footer Placeholder 4"/>
          <p:cNvSpPr>
            <a:spLocks noGrp="1"/>
          </p:cNvSpPr>
          <p:nvPr>
            <p:ph type="ftr" sz="quarter" idx="3"/>
          </p:nvPr>
        </p:nvSpPr>
        <p:spPr>
          <a:xfrm>
            <a:off x="527051" y="6476209"/>
            <a:ext cx="1824203" cy="365125"/>
          </a:xfrm>
          <a:prstGeom prst="rect">
            <a:avLst/>
          </a:prstGeom>
        </p:spPr>
        <p:txBody>
          <a:bodyPr vert="horz" lIns="0" tIns="0" rIns="0" bIns="0" rtlCol="0" anchor="t" anchorCtr="0"/>
          <a:lstStyle>
            <a:lvl1pPr algn="l">
              <a:defRPr sz="800">
                <a:solidFill>
                  <a:schemeClr val="bg1">
                    <a:lumMod val="50000"/>
                  </a:schemeClr>
                </a:solidFill>
              </a:defRPr>
            </a:lvl1pPr>
          </a:lstStyle>
          <a:p>
            <a:r>
              <a:rPr lang="en-GB"/>
              <a:t>Presentation title in footer</a:t>
            </a:r>
            <a:endParaRPr lang="en-GB" dirty="0"/>
          </a:p>
        </p:txBody>
      </p:sp>
      <p:sp>
        <p:nvSpPr>
          <p:cNvPr id="6" name="Slide Number Placeholder 5"/>
          <p:cNvSpPr>
            <a:spLocks noGrp="1"/>
          </p:cNvSpPr>
          <p:nvPr>
            <p:ph type="sldNum" sz="quarter" idx="4"/>
          </p:nvPr>
        </p:nvSpPr>
        <p:spPr>
          <a:xfrm>
            <a:off x="11569832" y="6476209"/>
            <a:ext cx="384043" cy="365125"/>
          </a:xfrm>
          <a:prstGeom prst="rect">
            <a:avLst/>
          </a:prstGeom>
        </p:spPr>
        <p:txBody>
          <a:bodyPr vert="horz" lIns="0" tIns="0" rIns="0" bIns="0" rtlCol="0" anchor="t" anchorCtr="0"/>
          <a:lstStyle>
            <a:lvl1pPr algn="r">
              <a:defRPr sz="800">
                <a:solidFill>
                  <a:schemeClr val="bg1">
                    <a:lumMod val="50000"/>
                  </a:schemeClr>
                </a:solidFill>
              </a:defRPr>
            </a:lvl1pPr>
          </a:lstStyle>
          <a:p>
            <a:fld id="{2FE18977-94FB-415F-B497-03350E8854FC}" type="slidenum">
              <a:rPr lang="en-GB" smtClean="0"/>
              <a:pPr/>
              <a:t>‹#›</a:t>
            </a:fld>
            <a:endParaRPr lang="en-GB" dirty="0"/>
          </a:p>
        </p:txBody>
      </p:sp>
      <p:cxnSp>
        <p:nvCxnSpPr>
          <p:cNvPr id="9" name="Straight Connector 8"/>
          <p:cNvCxnSpPr/>
          <p:nvPr/>
        </p:nvCxnSpPr>
        <p:spPr>
          <a:xfrm>
            <a:off x="238125" y="6388896"/>
            <a:ext cx="2897451" cy="0"/>
          </a:xfrm>
          <a:prstGeom prst="line">
            <a:avLst/>
          </a:prstGeom>
          <a:ln w="63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8125" y="1082823"/>
            <a:ext cx="11709400" cy="0"/>
          </a:xfrm>
          <a:prstGeom prst="line">
            <a:avLst/>
          </a:prstGeom>
          <a:ln w="127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8126" y="6388896"/>
            <a:ext cx="3547065" cy="0"/>
          </a:xfrm>
          <a:prstGeom prst="line">
            <a:avLst/>
          </a:prstGeom>
          <a:ln w="6350" cap="rnd">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8125" y="1082823"/>
            <a:ext cx="11709400" cy="0"/>
          </a:xfrm>
          <a:prstGeom prst="line">
            <a:avLst/>
          </a:prstGeom>
          <a:ln w="12700" cap="rnd">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92311" y="381000"/>
            <a:ext cx="2852928" cy="457200"/>
          </a:xfrm>
          <a:prstGeom prst="rect">
            <a:avLst/>
          </a:prstGeom>
        </p:spPr>
      </p:pic>
    </p:spTree>
    <p:extLst>
      <p:ext uri="{BB962C8B-B14F-4D97-AF65-F5344CB8AC3E}">
        <p14:creationId xmlns:p14="http://schemas.microsoft.com/office/powerpoint/2010/main" val="3612936875"/>
      </p:ext>
    </p:extLst>
  </p:cSld>
  <p:clrMap bg1="lt1" tx1="dk1" bg2="lt2" tx2="dk2" accent1="accent1" accent2="accent2" accent3="accent3" accent4="accent4" accent5="accent5" accent6="accent6" hlink="hlink" folHlink="folHlink"/>
  <p:sldLayoutIdLst>
    <p:sldLayoutId id="2147483719" r:id="rId1"/>
    <p:sldLayoutId id="2147483678" r:id="rId2"/>
    <p:sldLayoutId id="2147483717" r:id="rId3"/>
    <p:sldLayoutId id="2147483704" r:id="rId4"/>
    <p:sldLayoutId id="2147483715" r:id="rId5"/>
    <p:sldLayoutId id="2147483681" r:id="rId6"/>
    <p:sldLayoutId id="2147483710" r:id="rId7"/>
    <p:sldLayoutId id="2147483718" r:id="rId8"/>
    <p:sldLayoutId id="2147483683" r:id="rId9"/>
    <p:sldLayoutId id="2147483712" r:id="rId10"/>
    <p:sldLayoutId id="2147483684" r:id="rId11"/>
    <p:sldLayoutId id="2147483685" r:id="rId12"/>
    <p:sldLayoutId id="2147483709" r:id="rId13"/>
    <p:sldLayoutId id="2147483700" r:id="rId14"/>
    <p:sldLayoutId id="2147483713" r:id="rId15"/>
  </p:sldLayoutIdLst>
  <p:hf hdr="0"/>
  <p:txStyles>
    <p:titleStyle>
      <a:lvl1pPr algn="l" defTabSz="914400" rtl="0" eaLnBrk="1" latinLnBrk="0" hangingPunct="1">
        <a:spcBef>
          <a:spcPct val="0"/>
        </a:spcBef>
        <a:buNone/>
        <a:defRPr sz="2200" b="1" kern="1200">
          <a:solidFill>
            <a:schemeClr val="accent2"/>
          </a:solidFill>
          <a:latin typeface="+mj-lt"/>
          <a:ea typeface="+mj-ea"/>
          <a:cs typeface="+mj-cs"/>
        </a:defRPr>
      </a:lvl1pPr>
    </p:titleStyle>
    <p:bodyStyle>
      <a:lvl1pPr marL="179388" indent="-179388" algn="l" defTabSz="914400" rtl="0" eaLnBrk="1" latinLnBrk="0" hangingPunct="1">
        <a:spcBef>
          <a:spcPts val="1200"/>
        </a:spcBef>
        <a:buClr>
          <a:schemeClr val="bg2"/>
        </a:buClr>
        <a:buFont typeface="Arial" pitchFamily="34" charset="0"/>
        <a:buChar char="•"/>
        <a:defRPr sz="1600" kern="1200">
          <a:solidFill>
            <a:srgbClr val="585858"/>
          </a:solidFill>
          <a:latin typeface="+mn-lt"/>
          <a:ea typeface="+mn-ea"/>
          <a:cs typeface="+mn-cs"/>
        </a:defRPr>
      </a:lvl1pPr>
      <a:lvl2pPr marL="538163" indent="-179388" algn="l" defTabSz="914400" rtl="0" eaLnBrk="1" latinLnBrk="0" hangingPunct="1">
        <a:spcBef>
          <a:spcPts val="600"/>
        </a:spcBef>
        <a:buFont typeface="Arial" pitchFamily="34" charset="0"/>
        <a:buChar char="–"/>
        <a:defRPr sz="1200" kern="1200">
          <a:solidFill>
            <a:srgbClr val="585858"/>
          </a:solidFill>
          <a:latin typeface="+mn-lt"/>
          <a:ea typeface="+mn-ea"/>
          <a:cs typeface="+mn-cs"/>
        </a:defRPr>
      </a:lvl2pPr>
      <a:lvl3pPr marL="850900" indent="-13335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3pPr>
      <a:lvl4pPr marL="1236663" indent="-160338"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4pPr>
      <a:lvl5pPr marL="1587500" indent="-152400" algn="l" defTabSz="914400" rtl="0" eaLnBrk="1" latinLnBrk="0" hangingPunct="1">
        <a:spcBef>
          <a:spcPts val="300"/>
        </a:spcBef>
        <a:buFont typeface="Arial" pitchFamily="34" charset="0"/>
        <a:buChar char="»"/>
        <a:defRPr sz="1200" kern="1200">
          <a:solidFill>
            <a:srgbClr val="585858"/>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me@vha.gov" TargetMode="Externa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E55965-87B3-4D6B-BF02-00BBCB214641}"/>
              </a:ext>
            </a:extLst>
          </p:cNvPr>
          <p:cNvSpPr txBox="1"/>
          <p:nvPr/>
        </p:nvSpPr>
        <p:spPr>
          <a:xfrm>
            <a:off x="487018" y="795652"/>
            <a:ext cx="1124548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rPr>
              <a:t>Home</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i="0" u="none" strike="noStrike" kern="1200" cap="none" spc="0" normalizeH="0" baseline="0" noProof="0" dirty="0">
                <a:ln>
                  <a:noFill/>
                </a:ln>
                <a:solidFill>
                  <a:prstClr val="black"/>
                </a:solidFill>
                <a:effectLst/>
                <a:uLnTx/>
                <a:uFillTx/>
                <a:latin typeface="Calibri" panose="020F0502020204030204"/>
                <a:ea typeface="+mn-ea"/>
                <a:cs typeface="+mn-cs"/>
              </a:rPr>
              <a:t>Fundamental Concepts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User Experience Process            Methods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Training</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Resources</a:t>
            </a:r>
          </a:p>
        </p:txBody>
      </p:sp>
      <p:grpSp>
        <p:nvGrpSpPr>
          <p:cNvPr id="46" name="Group 45">
            <a:extLst>
              <a:ext uri="{FF2B5EF4-FFF2-40B4-BE49-F238E27FC236}">
                <a16:creationId xmlns:a16="http://schemas.microsoft.com/office/drawing/2014/main" id="{6994320E-B319-664C-A296-638FAECC7864}"/>
              </a:ext>
            </a:extLst>
          </p:cNvPr>
          <p:cNvGrpSpPr/>
          <p:nvPr/>
        </p:nvGrpSpPr>
        <p:grpSpPr>
          <a:xfrm>
            <a:off x="365204" y="1260925"/>
            <a:ext cx="9264934" cy="1843793"/>
            <a:chOff x="365203" y="1420375"/>
            <a:chExt cx="11707191" cy="2329821"/>
          </a:xfrm>
        </p:grpSpPr>
        <p:sp>
          <p:nvSpPr>
            <p:cNvPr id="47" name="Rectangle 46">
              <a:extLst>
                <a:ext uri="{FF2B5EF4-FFF2-40B4-BE49-F238E27FC236}">
                  <a16:creationId xmlns:a16="http://schemas.microsoft.com/office/drawing/2014/main" id="{CEBA840E-77C6-6F41-A7C8-E766632110CA}"/>
                </a:ext>
              </a:extLst>
            </p:cNvPr>
            <p:cNvSpPr/>
            <p:nvPr/>
          </p:nvSpPr>
          <p:spPr>
            <a:xfrm>
              <a:off x="365203" y="1420375"/>
              <a:ext cx="11707191" cy="23298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88A50DD-A14B-5C41-90FD-7FAF625720C2}"/>
                </a:ext>
              </a:extLst>
            </p:cNvPr>
            <p:cNvCxnSpPr>
              <a:cxnSpLocks/>
            </p:cNvCxnSpPr>
            <p:nvPr/>
          </p:nvCxnSpPr>
          <p:spPr>
            <a:xfrm flipV="1">
              <a:off x="365203" y="1420377"/>
              <a:ext cx="11707191" cy="2329819"/>
            </a:xfrm>
            <a:prstGeom prst="line">
              <a:avLst/>
            </a:prstGeom>
          </p:spPr>
          <p:style>
            <a:lnRef idx="1">
              <a:schemeClr val="accent3"/>
            </a:lnRef>
            <a:fillRef idx="0">
              <a:schemeClr val="accent3"/>
            </a:fillRef>
            <a:effectRef idx="0">
              <a:schemeClr val="accent3"/>
            </a:effectRef>
            <a:fontRef idx="minor">
              <a:schemeClr val="tx1"/>
            </a:fontRef>
          </p:style>
        </p:cxnSp>
        <p:cxnSp>
          <p:nvCxnSpPr>
            <p:cNvPr id="56" name="Straight Connector 55">
              <a:extLst>
                <a:ext uri="{FF2B5EF4-FFF2-40B4-BE49-F238E27FC236}">
                  <a16:creationId xmlns:a16="http://schemas.microsoft.com/office/drawing/2014/main" id="{327F0F83-7371-5141-8376-4FFF21CB752A}"/>
                </a:ext>
              </a:extLst>
            </p:cNvPr>
            <p:cNvCxnSpPr>
              <a:cxnSpLocks/>
            </p:cNvCxnSpPr>
            <p:nvPr/>
          </p:nvCxnSpPr>
          <p:spPr>
            <a:xfrm>
              <a:off x="365203" y="1450239"/>
              <a:ext cx="11707191" cy="2299957"/>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58" name="Group 57">
            <a:extLst>
              <a:ext uri="{FF2B5EF4-FFF2-40B4-BE49-F238E27FC236}">
                <a16:creationId xmlns:a16="http://schemas.microsoft.com/office/drawing/2014/main" id="{31F82C68-F5DB-8F45-97AA-371074111952}"/>
              </a:ext>
            </a:extLst>
          </p:cNvPr>
          <p:cNvGrpSpPr/>
          <p:nvPr/>
        </p:nvGrpSpPr>
        <p:grpSpPr>
          <a:xfrm>
            <a:off x="364554" y="3700656"/>
            <a:ext cx="6140151" cy="1471122"/>
            <a:chOff x="1851102" y="4125951"/>
            <a:chExt cx="5252225" cy="1066800"/>
          </a:xfrm>
        </p:grpSpPr>
        <p:cxnSp>
          <p:nvCxnSpPr>
            <p:cNvPr id="59" name="Straight Connector 58">
              <a:extLst>
                <a:ext uri="{FF2B5EF4-FFF2-40B4-BE49-F238E27FC236}">
                  <a16:creationId xmlns:a16="http://schemas.microsoft.com/office/drawing/2014/main" id="{E12313AE-6752-B949-B1A0-E54A2FEA8D1D}"/>
                </a:ext>
              </a:extLst>
            </p:cNvPr>
            <p:cNvCxnSpPr>
              <a:cxnSpLocks/>
            </p:cNvCxnSpPr>
            <p:nvPr/>
          </p:nvCxnSpPr>
          <p:spPr>
            <a:xfrm>
              <a:off x="1851102" y="4125951"/>
              <a:ext cx="3129707"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68" name="Straight Connector 67">
              <a:extLst>
                <a:ext uri="{FF2B5EF4-FFF2-40B4-BE49-F238E27FC236}">
                  <a16:creationId xmlns:a16="http://schemas.microsoft.com/office/drawing/2014/main" id="{14ABC0EA-030F-FA4A-89DC-2AC87586070E}"/>
                </a:ext>
              </a:extLst>
            </p:cNvPr>
            <p:cNvCxnSpPr>
              <a:cxnSpLocks/>
            </p:cNvCxnSpPr>
            <p:nvPr/>
          </p:nvCxnSpPr>
          <p:spPr>
            <a:xfrm>
              <a:off x="1851102" y="42783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72" name="Straight Connector 71">
              <a:extLst>
                <a:ext uri="{FF2B5EF4-FFF2-40B4-BE49-F238E27FC236}">
                  <a16:creationId xmlns:a16="http://schemas.microsoft.com/office/drawing/2014/main" id="{CFF9E418-54FF-0241-8648-E21927F9B07F}"/>
                </a:ext>
              </a:extLst>
            </p:cNvPr>
            <p:cNvCxnSpPr>
              <a:cxnSpLocks/>
            </p:cNvCxnSpPr>
            <p:nvPr/>
          </p:nvCxnSpPr>
          <p:spPr>
            <a:xfrm>
              <a:off x="1851102" y="44307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55B76436-3A8A-8D4C-AA36-C0D0D99AED40}"/>
                </a:ext>
              </a:extLst>
            </p:cNvPr>
            <p:cNvCxnSpPr>
              <a:cxnSpLocks/>
            </p:cNvCxnSpPr>
            <p:nvPr/>
          </p:nvCxnSpPr>
          <p:spPr>
            <a:xfrm>
              <a:off x="1851102" y="45831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79BD5BDC-62E4-F44A-8822-6DCF0CD2472A}"/>
                </a:ext>
              </a:extLst>
            </p:cNvPr>
            <p:cNvCxnSpPr>
              <a:cxnSpLocks/>
            </p:cNvCxnSpPr>
            <p:nvPr/>
          </p:nvCxnSpPr>
          <p:spPr>
            <a:xfrm>
              <a:off x="1851102" y="47355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79" name="Straight Connector 78">
              <a:extLst>
                <a:ext uri="{FF2B5EF4-FFF2-40B4-BE49-F238E27FC236}">
                  <a16:creationId xmlns:a16="http://schemas.microsoft.com/office/drawing/2014/main" id="{86D64125-BCE4-4540-8BA4-A81E61078D0D}"/>
                </a:ext>
              </a:extLst>
            </p:cNvPr>
            <p:cNvCxnSpPr>
              <a:cxnSpLocks/>
            </p:cNvCxnSpPr>
            <p:nvPr/>
          </p:nvCxnSpPr>
          <p:spPr>
            <a:xfrm>
              <a:off x="1851102" y="48879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80" name="Straight Connector 79">
              <a:extLst>
                <a:ext uri="{FF2B5EF4-FFF2-40B4-BE49-F238E27FC236}">
                  <a16:creationId xmlns:a16="http://schemas.microsoft.com/office/drawing/2014/main" id="{712F2743-CDCA-B84D-B25F-DE8362820797}"/>
                </a:ext>
              </a:extLst>
            </p:cNvPr>
            <p:cNvCxnSpPr>
              <a:cxnSpLocks/>
            </p:cNvCxnSpPr>
            <p:nvPr/>
          </p:nvCxnSpPr>
          <p:spPr>
            <a:xfrm>
              <a:off x="1851102" y="5040351"/>
              <a:ext cx="5252225"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cxnSp>
          <p:nvCxnSpPr>
            <p:cNvPr id="87" name="Straight Connector 86">
              <a:extLst>
                <a:ext uri="{FF2B5EF4-FFF2-40B4-BE49-F238E27FC236}">
                  <a16:creationId xmlns:a16="http://schemas.microsoft.com/office/drawing/2014/main" id="{4731ACCC-A970-8442-8A41-CD88EB4BADF3}"/>
                </a:ext>
              </a:extLst>
            </p:cNvPr>
            <p:cNvCxnSpPr>
              <a:cxnSpLocks/>
            </p:cNvCxnSpPr>
            <p:nvPr/>
          </p:nvCxnSpPr>
          <p:spPr>
            <a:xfrm>
              <a:off x="1851102" y="5192751"/>
              <a:ext cx="4368141" cy="0"/>
            </a:xfrm>
            <a:prstGeom prst="line">
              <a:avLst/>
            </a:prstGeom>
            <a:ln w="92075">
              <a:solidFill>
                <a:schemeClr val="accent3">
                  <a:lumMod val="20000"/>
                  <a:lumOff val="80000"/>
                </a:schemeClr>
              </a:solidFill>
            </a:ln>
          </p:spPr>
          <p:style>
            <a:lnRef idx="1">
              <a:schemeClr val="accent3"/>
            </a:lnRef>
            <a:fillRef idx="0">
              <a:schemeClr val="accent3"/>
            </a:fillRef>
            <a:effectRef idx="0">
              <a:schemeClr val="accent3"/>
            </a:effectRef>
            <a:fontRef idx="minor">
              <a:schemeClr val="tx1"/>
            </a:fontRef>
          </p:style>
        </p:cxnSp>
      </p:grpSp>
      <p:sp>
        <p:nvSpPr>
          <p:cNvPr id="88" name="Rectangle 87">
            <a:extLst>
              <a:ext uri="{FF2B5EF4-FFF2-40B4-BE49-F238E27FC236}">
                <a16:creationId xmlns:a16="http://schemas.microsoft.com/office/drawing/2014/main" id="{E5B3148C-70B5-B643-8A54-6886A6EB7E0D}"/>
              </a:ext>
            </a:extLst>
          </p:cNvPr>
          <p:cNvSpPr/>
          <p:nvPr/>
        </p:nvSpPr>
        <p:spPr>
          <a:xfrm>
            <a:off x="6930245" y="3619400"/>
            <a:ext cx="2699891" cy="2934194"/>
          </a:xfrm>
          <a:prstGeom prst="rect">
            <a:avLst/>
          </a:prstGeom>
          <a:solidFill>
            <a:schemeClr val="accent3">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3504B29-01CA-4627-BD7B-021EFCE171B1}"/>
              </a:ext>
            </a:extLst>
          </p:cNvPr>
          <p:cNvPicPr>
            <a:picLocks noChangeAspect="1"/>
          </p:cNvPicPr>
          <p:nvPr/>
        </p:nvPicPr>
        <p:blipFill>
          <a:blip r:embed="rId2"/>
          <a:stretch>
            <a:fillRect/>
          </a:stretch>
        </p:blipFill>
        <p:spPr>
          <a:xfrm>
            <a:off x="13761" y="42304"/>
            <a:ext cx="9616377" cy="645140"/>
          </a:xfrm>
          <a:prstGeom prst="rect">
            <a:avLst/>
          </a:prstGeom>
        </p:spPr>
      </p:pic>
      <p:sp>
        <p:nvSpPr>
          <p:cNvPr id="3" name="Rectangle 2">
            <a:extLst>
              <a:ext uri="{FF2B5EF4-FFF2-40B4-BE49-F238E27FC236}">
                <a16:creationId xmlns:a16="http://schemas.microsoft.com/office/drawing/2014/main" id="{D7ECEAC9-303B-4F8F-94A3-FB8162F44B48}"/>
              </a:ext>
            </a:extLst>
          </p:cNvPr>
          <p:cNvSpPr/>
          <p:nvPr/>
        </p:nvSpPr>
        <p:spPr>
          <a:xfrm>
            <a:off x="8043868" y="1103429"/>
            <a:ext cx="77261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ysClr val="windowText" lastClr="000000"/>
              </a:solidFill>
              <a:effectLst/>
              <a:uLnTx/>
              <a:uFillTx/>
              <a:latin typeface="Calibri" panose="020F0502020204030204"/>
              <a:ea typeface="+mn-ea"/>
              <a:cs typeface="+mn-cs"/>
            </a:endParaRPr>
          </a:p>
        </p:txBody>
      </p:sp>
      <p:sp>
        <p:nvSpPr>
          <p:cNvPr id="24" name="Content Placeholder 2">
            <a:extLst>
              <a:ext uri="{FF2B5EF4-FFF2-40B4-BE49-F238E27FC236}">
                <a16:creationId xmlns:a16="http://schemas.microsoft.com/office/drawing/2014/main" id="{C7D77F09-6131-6E42-B8E6-250950C6012A}"/>
              </a:ext>
            </a:extLst>
          </p:cNvPr>
          <p:cNvSpPr txBox="1">
            <a:spLocks/>
          </p:cNvSpPr>
          <p:nvPr/>
        </p:nvSpPr>
        <p:spPr>
          <a:xfrm>
            <a:off x="9865033" y="774631"/>
            <a:ext cx="2207353" cy="37451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Mega Menus</a:t>
            </a:r>
            <a:r>
              <a:rPr lang="en-US" sz="1700" dirty="0"/>
              <a:t> (1 of 3)</a:t>
            </a:r>
          </a:p>
        </p:txBody>
      </p:sp>
      <p:sp>
        <p:nvSpPr>
          <p:cNvPr id="42" name="Oval 41">
            <a:extLst>
              <a:ext uri="{FF2B5EF4-FFF2-40B4-BE49-F238E27FC236}">
                <a16:creationId xmlns:a16="http://schemas.microsoft.com/office/drawing/2014/main" id="{8FCA2585-158D-4A48-B3C9-CB22E1E340B0}"/>
              </a:ext>
            </a:extLst>
          </p:cNvPr>
          <p:cNvSpPr/>
          <p:nvPr/>
        </p:nvSpPr>
        <p:spPr>
          <a:xfrm>
            <a:off x="8127160" y="3380825"/>
            <a:ext cx="362573" cy="36257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0F2FE5B-A1F4-4B40-A96A-CDE735796D56}"/>
              </a:ext>
            </a:extLst>
          </p:cNvPr>
          <p:cNvCxnSpPr>
            <a:cxnSpLocks/>
          </p:cNvCxnSpPr>
          <p:nvPr/>
        </p:nvCxnSpPr>
        <p:spPr>
          <a:xfrm flipV="1">
            <a:off x="9792182" y="146903"/>
            <a:ext cx="0" cy="64066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78" name="Rectangle 77">
            <a:extLst>
              <a:ext uri="{FF2B5EF4-FFF2-40B4-BE49-F238E27FC236}">
                <a16:creationId xmlns:a16="http://schemas.microsoft.com/office/drawing/2014/main" id="{9172FA78-B55D-C247-9D0D-F84D981CD6E3}"/>
              </a:ext>
            </a:extLst>
          </p:cNvPr>
          <p:cNvSpPr/>
          <p:nvPr/>
        </p:nvSpPr>
        <p:spPr>
          <a:xfrm>
            <a:off x="5100637" y="1173837"/>
            <a:ext cx="3715843" cy="1843792"/>
          </a:xfrm>
          <a:prstGeom prst="rect">
            <a:avLst/>
          </a:prstGeom>
          <a:solidFill>
            <a:schemeClr val="accent3">
              <a:lumMod val="20000"/>
              <a:lumOff val="80000"/>
            </a:schemeClr>
          </a:solidFill>
          <a:ln>
            <a:noFill/>
          </a:ln>
          <a:effectLst>
            <a:outerShdw blurRad="444500" dist="38100" dir="8940000" sx="110000" sy="11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t"/>
          <a:lstStyle/>
          <a:p>
            <a:pPr>
              <a:lnSpc>
                <a:spcPct val="150000"/>
              </a:lnSpc>
            </a:pPr>
            <a:r>
              <a:rPr lang="en-US" sz="1400" dirty="0"/>
              <a:t>Overview</a:t>
            </a:r>
          </a:p>
          <a:p>
            <a:pPr>
              <a:lnSpc>
                <a:spcPct val="150000"/>
              </a:lnSpc>
            </a:pPr>
            <a:r>
              <a:rPr lang="en-US" sz="1400" dirty="0"/>
              <a:t>Playbooks		Videos</a:t>
            </a:r>
          </a:p>
          <a:p>
            <a:pPr>
              <a:lnSpc>
                <a:spcPct val="150000"/>
              </a:lnSpc>
            </a:pPr>
            <a:r>
              <a:rPr lang="en-US" sz="1400" dirty="0"/>
              <a:t>Tools		Newsletters</a:t>
            </a:r>
          </a:p>
          <a:p>
            <a:pPr>
              <a:lnSpc>
                <a:spcPct val="150000"/>
              </a:lnSpc>
            </a:pPr>
            <a:r>
              <a:rPr lang="en-US" sz="1400" dirty="0"/>
              <a:t>Personas		FAQs</a:t>
            </a:r>
          </a:p>
          <a:p>
            <a:pPr>
              <a:lnSpc>
                <a:spcPct val="150000"/>
              </a:lnSpc>
            </a:pPr>
            <a:r>
              <a:rPr lang="en-US" sz="1400" dirty="0"/>
              <a:t>Case Studies		Glossary</a:t>
            </a:r>
          </a:p>
        </p:txBody>
      </p:sp>
      <p:sp>
        <p:nvSpPr>
          <p:cNvPr id="4" name="L-Shape 3">
            <a:extLst>
              <a:ext uri="{FF2B5EF4-FFF2-40B4-BE49-F238E27FC236}">
                <a16:creationId xmlns:a16="http://schemas.microsoft.com/office/drawing/2014/main" id="{D2F08EEF-3F74-154F-9B9A-83967229648F}"/>
              </a:ext>
            </a:extLst>
          </p:cNvPr>
          <p:cNvSpPr/>
          <p:nvPr/>
        </p:nvSpPr>
        <p:spPr>
          <a:xfrm rot="18900000">
            <a:off x="8886280" y="891194"/>
            <a:ext cx="92868" cy="92868"/>
          </a:xfrm>
          <a:prstGeom prst="corner">
            <a:avLst>
              <a:gd name="adj1" fmla="val 23437"/>
              <a:gd name="adj2" fmla="val 2187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Shape 28">
            <a:extLst>
              <a:ext uri="{FF2B5EF4-FFF2-40B4-BE49-F238E27FC236}">
                <a16:creationId xmlns:a16="http://schemas.microsoft.com/office/drawing/2014/main" id="{A94CAA48-A037-9749-BCEA-DDC574116FE1}"/>
              </a:ext>
            </a:extLst>
          </p:cNvPr>
          <p:cNvSpPr/>
          <p:nvPr/>
        </p:nvSpPr>
        <p:spPr>
          <a:xfrm rot="18900000">
            <a:off x="5490393" y="886289"/>
            <a:ext cx="92868" cy="92868"/>
          </a:xfrm>
          <a:prstGeom prst="corner">
            <a:avLst>
              <a:gd name="adj1" fmla="val 23437"/>
              <a:gd name="adj2" fmla="val 2187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Shape 29">
            <a:extLst>
              <a:ext uri="{FF2B5EF4-FFF2-40B4-BE49-F238E27FC236}">
                <a16:creationId xmlns:a16="http://schemas.microsoft.com/office/drawing/2014/main" id="{C85337C1-6A7C-B243-85F6-96095AD82C51}"/>
              </a:ext>
            </a:extLst>
          </p:cNvPr>
          <p:cNvSpPr/>
          <p:nvPr/>
        </p:nvSpPr>
        <p:spPr>
          <a:xfrm rot="18900000">
            <a:off x="3230079" y="896351"/>
            <a:ext cx="92868" cy="92868"/>
          </a:xfrm>
          <a:prstGeom prst="corner">
            <a:avLst>
              <a:gd name="adj1" fmla="val 23437"/>
              <a:gd name="adj2" fmla="val 2187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9852A42-E9F8-1442-A6C3-CFC7E88168B3}"/>
              </a:ext>
            </a:extLst>
          </p:cNvPr>
          <p:cNvGrpSpPr/>
          <p:nvPr/>
        </p:nvGrpSpPr>
        <p:grpSpPr>
          <a:xfrm>
            <a:off x="8768474" y="1732123"/>
            <a:ext cx="280014" cy="307777"/>
            <a:chOff x="7758774" y="3314682"/>
            <a:chExt cx="280014" cy="307777"/>
          </a:xfrm>
        </p:grpSpPr>
        <p:sp>
          <p:nvSpPr>
            <p:cNvPr id="41" name="Teardrop 40">
              <a:extLst>
                <a:ext uri="{FF2B5EF4-FFF2-40B4-BE49-F238E27FC236}">
                  <a16:creationId xmlns:a16="http://schemas.microsoft.com/office/drawing/2014/main" id="{8F4E7DC8-6FCF-7946-883B-51E3E145B8CA}"/>
                </a:ext>
              </a:extLst>
            </p:cNvPr>
            <p:cNvSpPr/>
            <p:nvPr/>
          </p:nvSpPr>
          <p:spPr>
            <a:xfrm rot="13500000">
              <a:off x="7758774" y="3342407"/>
              <a:ext cx="280014" cy="280014"/>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84C873BD-910D-4F41-A977-100C5FA4543E}"/>
                </a:ext>
              </a:extLst>
            </p:cNvPr>
            <p:cNvSpPr txBox="1"/>
            <p:nvPr/>
          </p:nvSpPr>
          <p:spPr>
            <a:xfrm>
              <a:off x="7758861" y="3314682"/>
              <a:ext cx="276038" cy="307777"/>
            </a:xfrm>
            <a:prstGeom prst="rect">
              <a:avLst/>
            </a:prstGeom>
            <a:noFill/>
          </p:spPr>
          <p:txBody>
            <a:bodyPr wrap="none" rtlCol="0">
              <a:spAutoFit/>
            </a:bodyPr>
            <a:lstStyle/>
            <a:p>
              <a:r>
                <a:rPr lang="en-US" sz="1400" dirty="0">
                  <a:solidFill>
                    <a:schemeClr val="bg1"/>
                  </a:solidFill>
                </a:rPr>
                <a:t>1</a:t>
              </a:r>
            </a:p>
          </p:txBody>
        </p:sp>
      </p:grpSp>
      <p:sp>
        <p:nvSpPr>
          <p:cNvPr id="36" name="Rectangle 35">
            <a:extLst>
              <a:ext uri="{FF2B5EF4-FFF2-40B4-BE49-F238E27FC236}">
                <a16:creationId xmlns:a16="http://schemas.microsoft.com/office/drawing/2014/main" id="{EFD90D66-7396-CD44-A05C-69CEC94ACD15}"/>
              </a:ext>
            </a:extLst>
          </p:cNvPr>
          <p:cNvSpPr/>
          <p:nvPr/>
        </p:nvSpPr>
        <p:spPr>
          <a:xfrm>
            <a:off x="599" y="6823985"/>
            <a:ext cx="12187512" cy="1312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F9C0517-1E6B-7444-8707-56D3238AD39E}"/>
              </a:ext>
            </a:extLst>
          </p:cNvPr>
          <p:cNvSpPr/>
          <p:nvPr/>
        </p:nvSpPr>
        <p:spPr>
          <a:xfrm>
            <a:off x="-5365" y="7760456"/>
            <a:ext cx="9600736" cy="371627"/>
          </a:xfrm>
          <a:prstGeom prst="rect">
            <a:avLst/>
          </a:prstGeom>
          <a:solidFill>
            <a:srgbClr val="184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a:t>Site Map</a:t>
            </a:r>
            <a:r>
              <a:rPr lang="en-US" sz="1000" dirty="0"/>
              <a:t>              Contact Us:  </a:t>
            </a:r>
            <a:r>
              <a:rPr lang="en-US" sz="1000" dirty="0">
                <a:solidFill>
                  <a:schemeClr val="bg1"/>
                </a:solidFill>
                <a:hlinkClick r:id="rId3">
                  <a:extLst>
                    <a:ext uri="{A12FA001-AC4F-418D-AE19-62706E023703}">
                      <ahyp:hlinkClr xmlns:ahyp="http://schemas.microsoft.com/office/drawing/2018/hyperlinkcolor" val="tx"/>
                    </a:ext>
                  </a:extLst>
                </a:hlinkClick>
              </a:rPr>
              <a:t>name@vha.gov</a:t>
            </a:r>
            <a:r>
              <a:rPr lang="en-US" sz="1000" dirty="0">
                <a:solidFill>
                  <a:schemeClr val="bg1"/>
                </a:solidFill>
              </a:rPr>
              <a:t>     </a:t>
            </a:r>
            <a:r>
              <a:rPr lang="en-US" sz="1000" dirty="0"/>
              <a:t>800-999-9999              Tell us how we’re doing!  </a:t>
            </a:r>
            <a:r>
              <a:rPr lang="en-US" sz="1000" u="sng" dirty="0"/>
              <a:t>Provide Feedback Here</a:t>
            </a:r>
            <a:r>
              <a:rPr lang="en-US" sz="1000" dirty="0"/>
              <a:t>               Provide new content for UX Guide:  </a:t>
            </a:r>
            <a:r>
              <a:rPr lang="en-US" sz="1000" u="sng" dirty="0"/>
              <a:t>Participate Now</a:t>
            </a:r>
          </a:p>
        </p:txBody>
      </p:sp>
      <p:sp>
        <p:nvSpPr>
          <p:cNvPr id="39" name="L-Shape 38">
            <a:extLst>
              <a:ext uri="{FF2B5EF4-FFF2-40B4-BE49-F238E27FC236}">
                <a16:creationId xmlns:a16="http://schemas.microsoft.com/office/drawing/2014/main" id="{191FA231-DC36-4449-B7CC-22EE0F137DA5}"/>
              </a:ext>
            </a:extLst>
          </p:cNvPr>
          <p:cNvSpPr/>
          <p:nvPr/>
        </p:nvSpPr>
        <p:spPr>
          <a:xfrm rot="18900000">
            <a:off x="7665516" y="904697"/>
            <a:ext cx="84425" cy="92868"/>
          </a:xfrm>
          <a:prstGeom prst="corner">
            <a:avLst>
              <a:gd name="adj1" fmla="val 23437"/>
              <a:gd name="adj2" fmla="val 2187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E692E59-69FC-174B-8A09-58452E8373C1}"/>
              </a:ext>
            </a:extLst>
          </p:cNvPr>
          <p:cNvSpPr/>
          <p:nvPr/>
        </p:nvSpPr>
        <p:spPr>
          <a:xfrm>
            <a:off x="8686935" y="146903"/>
            <a:ext cx="616825" cy="157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81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Evaluate</a:t>
            </a:r>
          </a:p>
          <a:p>
            <a:r>
              <a:rPr lang="en-US" sz="1600" dirty="0"/>
              <a:t>The evolving solution for user-system interaction is tested on end users during the Evaluate phase to determine if the design meets the user requirements and the initial value proposition. The team defines the relevant user profiles and tasks, as well as the context of use, for the portion of the solution that is being evaluated. The Evaluate phase is repeated on the evolving design solutions until the defined value proposition is achieved. User feedback is used to improve the solution throughout the development life cycle, particularly with respect to the results of earlier phases in the UX process.</a:t>
            </a:r>
          </a:p>
          <a:p>
            <a:endParaRPr lang="en-US" sz="1600" dirty="0"/>
          </a:p>
          <a:p>
            <a:r>
              <a:rPr lang="en-US" sz="1600" dirty="0"/>
              <a:t>Iteratively test evolving produced solutions with end users</a:t>
            </a:r>
          </a:p>
          <a:p>
            <a:endParaRPr lang="en-US" sz="1600" dirty="0"/>
          </a:p>
          <a:p>
            <a:r>
              <a:rPr lang="en-US" sz="1600" dirty="0"/>
              <a:t>Methods: </a:t>
            </a:r>
          </a:p>
          <a:p>
            <a:pPr marL="285750" indent="-285750">
              <a:buFont typeface="Arial" panose="020B0604020202020204" pitchFamily="34" charset="0"/>
              <a:buChar char="•"/>
            </a:pPr>
            <a:r>
              <a:rPr lang="en-US" sz="1600" dirty="0"/>
              <a:t>Catch the problems before you get too far…. the principles in the Heuristic Evaluation</a:t>
            </a:r>
          </a:p>
          <a:p>
            <a:pPr marL="285750" indent="-285750">
              <a:buFont typeface="Arial" panose="020B0604020202020204" pitchFamily="34" charset="0"/>
              <a:buChar char="•"/>
            </a:pPr>
            <a:r>
              <a:rPr lang="en-US" sz="1600" dirty="0"/>
              <a:t>Are you making an improvement… count the clicks ….Keystroke Level Modeling (KLM)</a:t>
            </a:r>
          </a:p>
          <a:p>
            <a:pPr marL="285750" indent="-285750">
              <a:buFont typeface="Arial" panose="020B0604020202020204" pitchFamily="34" charset="0"/>
              <a:buChar char="•"/>
            </a:pPr>
            <a:r>
              <a:rPr lang="en-US" sz="1600" dirty="0"/>
              <a:t>Usability Test – Formative</a:t>
            </a:r>
          </a:p>
          <a:p>
            <a:pPr marL="285750" indent="-285750">
              <a:buFont typeface="Arial" panose="020B0604020202020204" pitchFamily="34" charset="0"/>
              <a:buChar char="•"/>
            </a:pPr>
            <a:endParaRPr lang="en-US" sz="1600" dirty="0"/>
          </a:p>
          <a:p>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r>
              <a:rPr lang="en-US" sz="1600" dirty="0"/>
              <a:t> </a:t>
            </a:r>
          </a:p>
          <a:p>
            <a:endParaRPr lang="en-US" sz="1600" dirty="0"/>
          </a:p>
        </p:txBody>
      </p:sp>
      <p:sp>
        <p:nvSpPr>
          <p:cNvPr id="4" name="Rectangle: Rounded Corners 3">
            <a:extLst>
              <a:ext uri="{FF2B5EF4-FFF2-40B4-BE49-F238E27FC236}">
                <a16:creationId xmlns:a16="http://schemas.microsoft.com/office/drawing/2014/main" id="{A0DD84BE-1858-44D0-B940-A72AB7D07649}"/>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5" name="Rectangle: Rounded Corners 4">
            <a:extLst>
              <a:ext uri="{FF2B5EF4-FFF2-40B4-BE49-F238E27FC236}">
                <a16:creationId xmlns:a16="http://schemas.microsoft.com/office/drawing/2014/main" id="{A4A934FC-B60A-41CC-AB40-D88530FF1624}"/>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Rectangle 5">
            <a:extLst>
              <a:ext uri="{FF2B5EF4-FFF2-40B4-BE49-F238E27FC236}">
                <a16:creationId xmlns:a16="http://schemas.microsoft.com/office/drawing/2014/main" id="{AC570118-1C69-4E7D-AB9E-33075B9CD28B}"/>
              </a:ext>
            </a:extLst>
          </p:cNvPr>
          <p:cNvSpPr/>
          <p:nvPr/>
        </p:nvSpPr>
        <p:spPr>
          <a:xfrm>
            <a:off x="9353843" y="2917196"/>
            <a:ext cx="2648931" cy="861774"/>
          </a:xfrm>
          <a:prstGeom prst="rect">
            <a:avLst/>
          </a:prstGeom>
        </p:spPr>
        <p:txBody>
          <a:bodyPr wrap="square">
            <a:spAutoFit/>
          </a:bodyPr>
          <a:lstStyle/>
          <a:p>
            <a:r>
              <a:rPr lang="en-US" sz="1000" dirty="0">
                <a:solidFill>
                  <a:srgbClr val="FF0000"/>
                </a:solidFill>
              </a:rPr>
              <a:t>Heuristic Evaluation</a:t>
            </a:r>
          </a:p>
          <a:p>
            <a:r>
              <a:rPr lang="en-US" sz="1000" dirty="0"/>
              <a:t>Usability Test – Formative (time constraints may not lend for this </a:t>
            </a:r>
            <a:r>
              <a:rPr lang="en-US" sz="1000" dirty="0">
                <a:solidFill>
                  <a:srgbClr val="FF0000"/>
                </a:solidFill>
              </a:rPr>
              <a:t>point to guerrilla formative</a:t>
            </a:r>
            <a:r>
              <a:rPr lang="en-US" sz="1000" dirty="0"/>
              <a:t>)</a:t>
            </a:r>
          </a:p>
          <a:p>
            <a:r>
              <a:rPr lang="en-US" sz="1000" dirty="0"/>
              <a:t>Keystroke Level Modeling (KLM)</a:t>
            </a:r>
          </a:p>
        </p:txBody>
      </p:sp>
    </p:spTree>
    <p:extLst>
      <p:ext uri="{BB962C8B-B14F-4D97-AF65-F5344CB8AC3E}">
        <p14:creationId xmlns:p14="http://schemas.microsoft.com/office/powerpoint/2010/main" val="16512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Measure</a:t>
            </a:r>
          </a:p>
          <a:p>
            <a:r>
              <a:rPr lang="en-US" dirty="0"/>
              <a:t>When the solution meets the initial value propositions, the product is made available for use to the intended VA audience and the Measure phase continues to evaluate whether the desired value is being achieved in the users’ dynamic natural environments. As context of use and other external factors change, the design is continuously tested to determine if the value proposition is still being achieved and to inform future versions of the product.</a:t>
            </a:r>
          </a:p>
          <a:p>
            <a:r>
              <a:rPr lang="en-US" sz="1600" dirty="0"/>
              <a:t> </a:t>
            </a:r>
          </a:p>
          <a:p>
            <a:endParaRPr lang="en-US" sz="1600" dirty="0"/>
          </a:p>
          <a:p>
            <a:r>
              <a:rPr lang="en-US" sz="1600" dirty="0"/>
              <a:t>Continuously monitor user behavior with deployed product and get their feedback in order to improve the deign going forward</a:t>
            </a:r>
          </a:p>
          <a:p>
            <a:endParaRPr lang="en-US" sz="1600" dirty="0"/>
          </a:p>
          <a:p>
            <a:r>
              <a:rPr lang="en-US" sz="1600" dirty="0"/>
              <a:t>Methods: </a:t>
            </a:r>
          </a:p>
          <a:p>
            <a:pPr marL="285750" indent="-285750">
              <a:buFont typeface="Arial" panose="020B0604020202020204" pitchFamily="34" charset="0"/>
              <a:buChar char="•"/>
            </a:pPr>
            <a:r>
              <a:rPr lang="en-US" sz="1600" dirty="0"/>
              <a:t>How did you do? Are there more improvements that can be gained? </a:t>
            </a:r>
          </a:p>
          <a:p>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r>
              <a:rPr lang="en-US" sz="1600" dirty="0"/>
              <a:t> </a:t>
            </a:r>
          </a:p>
          <a:p>
            <a:endParaRPr lang="en-US" sz="1600" dirty="0"/>
          </a:p>
        </p:txBody>
      </p:sp>
      <p:sp>
        <p:nvSpPr>
          <p:cNvPr id="4" name="Rectangle: Rounded Corners 3">
            <a:extLst>
              <a:ext uri="{FF2B5EF4-FFF2-40B4-BE49-F238E27FC236}">
                <a16:creationId xmlns:a16="http://schemas.microsoft.com/office/drawing/2014/main" id="{C9D51BCA-2EF4-4666-9E3E-37AD5A64C202}"/>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5" name="Rectangle: Rounded Corners 4">
            <a:extLst>
              <a:ext uri="{FF2B5EF4-FFF2-40B4-BE49-F238E27FC236}">
                <a16:creationId xmlns:a16="http://schemas.microsoft.com/office/drawing/2014/main" id="{8B02EF08-D1B9-4B71-BA8B-7AE79613B09A}"/>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Rectangle 5">
            <a:extLst>
              <a:ext uri="{FF2B5EF4-FFF2-40B4-BE49-F238E27FC236}">
                <a16:creationId xmlns:a16="http://schemas.microsoft.com/office/drawing/2014/main" id="{D28D5E78-4A64-4B1D-87F9-E65517E4268E}"/>
              </a:ext>
            </a:extLst>
          </p:cNvPr>
          <p:cNvSpPr/>
          <p:nvPr/>
        </p:nvSpPr>
        <p:spPr>
          <a:xfrm>
            <a:off x="9181707" y="3425027"/>
            <a:ext cx="2161192" cy="707886"/>
          </a:xfrm>
          <a:prstGeom prst="rect">
            <a:avLst/>
          </a:prstGeom>
        </p:spPr>
        <p:txBody>
          <a:bodyPr wrap="square">
            <a:spAutoFit/>
          </a:bodyPr>
          <a:lstStyle/>
          <a:p>
            <a:r>
              <a:rPr lang="en-US" sz="1000" dirty="0"/>
              <a:t>User Survey – Questionnaire – </a:t>
            </a:r>
            <a:r>
              <a:rPr lang="en-US" sz="1000" dirty="0">
                <a:solidFill>
                  <a:srgbClr val="FF0000"/>
                </a:solidFill>
              </a:rPr>
              <a:t>Point to example from nursing where they had link to provide feedback </a:t>
            </a:r>
          </a:p>
        </p:txBody>
      </p:sp>
    </p:spTree>
    <p:extLst>
      <p:ext uri="{BB962C8B-B14F-4D97-AF65-F5344CB8AC3E}">
        <p14:creationId xmlns:p14="http://schemas.microsoft.com/office/powerpoint/2010/main" val="116028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3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What’s important for your project?</a:t>
            </a:r>
          </a:p>
          <a:p>
            <a:r>
              <a:rPr lang="en-US" sz="1600" dirty="0"/>
              <a:t>Charting the activities based on your current knowledge e.g., Clear Requirements/Ambiguous Requirements, Prioritized Users/Users = everyone, CAC’s domain knowledge/lack of knowledge, Availability of clinician SME, Time, known/unknown potential barriers</a:t>
            </a:r>
            <a:endParaRPr lang="en-US" sz="1400" dirty="0"/>
          </a:p>
        </p:txBody>
      </p:sp>
      <p:pic>
        <p:nvPicPr>
          <p:cNvPr id="4" name="Picture 3">
            <a:extLst>
              <a:ext uri="{FF2B5EF4-FFF2-40B4-BE49-F238E27FC236}">
                <a16:creationId xmlns:a16="http://schemas.microsoft.com/office/drawing/2014/main" id="{E61FA261-32E4-479A-806E-7FDF70B29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2756" y="1700272"/>
            <a:ext cx="6848475" cy="3248025"/>
          </a:xfrm>
          <a:prstGeom prst="rect">
            <a:avLst/>
          </a:prstGeom>
          <a:noFill/>
          <a:ln>
            <a:noFill/>
          </a:ln>
        </p:spPr>
      </p:pic>
      <p:sp>
        <p:nvSpPr>
          <p:cNvPr id="5" name="Rectangle 4">
            <a:extLst>
              <a:ext uri="{FF2B5EF4-FFF2-40B4-BE49-F238E27FC236}">
                <a16:creationId xmlns:a16="http://schemas.microsoft.com/office/drawing/2014/main" id="{D3B315E8-7340-458D-9BC2-9160882A39C4}"/>
              </a:ext>
            </a:extLst>
          </p:cNvPr>
          <p:cNvSpPr/>
          <p:nvPr/>
        </p:nvSpPr>
        <p:spPr>
          <a:xfrm>
            <a:off x="1948628" y="5601384"/>
            <a:ext cx="1899472" cy="707886"/>
          </a:xfrm>
          <a:prstGeom prst="rect">
            <a:avLst/>
          </a:prstGeom>
        </p:spPr>
        <p:txBody>
          <a:bodyPr wrap="square">
            <a:spAutoFit/>
          </a:bodyPr>
          <a:lstStyle/>
          <a:p>
            <a:r>
              <a:rPr lang="en-US" sz="1000" dirty="0"/>
              <a:t>Problem Statement (Writing)</a:t>
            </a:r>
          </a:p>
          <a:p>
            <a:r>
              <a:rPr lang="en-US" sz="1000" dirty="0"/>
              <a:t>Interviewing Key Stakeholder</a:t>
            </a:r>
          </a:p>
          <a:p>
            <a:endParaRPr lang="en-US" sz="1000" dirty="0"/>
          </a:p>
          <a:p>
            <a:r>
              <a:rPr lang="en-US" sz="1000" dirty="0">
                <a:solidFill>
                  <a:srgbClr val="FF0000"/>
                </a:solidFill>
              </a:rPr>
              <a:t>How to ID the stakeholders</a:t>
            </a:r>
          </a:p>
        </p:txBody>
      </p:sp>
      <p:sp>
        <p:nvSpPr>
          <p:cNvPr id="6" name="Rectangle 5">
            <a:extLst>
              <a:ext uri="{FF2B5EF4-FFF2-40B4-BE49-F238E27FC236}">
                <a16:creationId xmlns:a16="http://schemas.microsoft.com/office/drawing/2014/main" id="{0FF3B622-978C-45F9-975C-2D57740560B0}"/>
              </a:ext>
            </a:extLst>
          </p:cNvPr>
          <p:cNvSpPr/>
          <p:nvPr/>
        </p:nvSpPr>
        <p:spPr>
          <a:xfrm>
            <a:off x="3707521" y="5601384"/>
            <a:ext cx="1023505" cy="400110"/>
          </a:xfrm>
          <a:prstGeom prst="rect">
            <a:avLst/>
          </a:prstGeom>
        </p:spPr>
        <p:txBody>
          <a:bodyPr wrap="square">
            <a:spAutoFit/>
          </a:bodyPr>
          <a:lstStyle/>
          <a:p>
            <a:r>
              <a:rPr lang="en-US" sz="1000" dirty="0">
                <a:solidFill>
                  <a:srgbClr val="FF0000"/>
                </a:solidFill>
              </a:rPr>
              <a:t>Interview-User</a:t>
            </a:r>
          </a:p>
          <a:p>
            <a:r>
              <a:rPr lang="en-US" sz="1000" dirty="0">
                <a:solidFill>
                  <a:srgbClr val="FF0000"/>
                </a:solidFill>
              </a:rPr>
              <a:t>Observation</a:t>
            </a:r>
          </a:p>
        </p:txBody>
      </p:sp>
      <p:sp>
        <p:nvSpPr>
          <p:cNvPr id="7" name="Rectangle 6">
            <a:extLst>
              <a:ext uri="{FF2B5EF4-FFF2-40B4-BE49-F238E27FC236}">
                <a16:creationId xmlns:a16="http://schemas.microsoft.com/office/drawing/2014/main" id="{E01C29EF-FE9E-4534-AFAA-F371F971FEC2}"/>
              </a:ext>
            </a:extLst>
          </p:cNvPr>
          <p:cNvSpPr/>
          <p:nvPr/>
        </p:nvSpPr>
        <p:spPr>
          <a:xfrm>
            <a:off x="4731026" y="5172075"/>
            <a:ext cx="2079703" cy="553998"/>
          </a:xfrm>
          <a:prstGeom prst="rect">
            <a:avLst/>
          </a:prstGeom>
        </p:spPr>
        <p:txBody>
          <a:bodyPr wrap="square">
            <a:spAutoFit/>
          </a:bodyPr>
          <a:lstStyle/>
          <a:p>
            <a:r>
              <a:rPr lang="en-US" sz="1000" dirty="0"/>
              <a:t>Applied Cognitive Task Analysis</a:t>
            </a:r>
          </a:p>
          <a:p>
            <a:r>
              <a:rPr lang="en-US" sz="1000" dirty="0">
                <a:solidFill>
                  <a:srgbClr val="FF0000"/>
                </a:solidFill>
              </a:rPr>
              <a:t>Visual Modeling – point to CPRS-</a:t>
            </a:r>
            <a:r>
              <a:rPr lang="en-US" sz="1000" dirty="0" err="1">
                <a:solidFill>
                  <a:srgbClr val="FF0000"/>
                </a:solidFill>
              </a:rPr>
              <a:t>VistA</a:t>
            </a:r>
            <a:r>
              <a:rPr lang="en-US" sz="1000" dirty="0">
                <a:solidFill>
                  <a:srgbClr val="FF0000"/>
                </a:solidFill>
              </a:rPr>
              <a:t> Pattern Library</a:t>
            </a:r>
          </a:p>
        </p:txBody>
      </p:sp>
      <p:sp>
        <p:nvSpPr>
          <p:cNvPr id="8" name="Rectangle 7">
            <a:extLst>
              <a:ext uri="{FF2B5EF4-FFF2-40B4-BE49-F238E27FC236}">
                <a16:creationId xmlns:a16="http://schemas.microsoft.com/office/drawing/2014/main" id="{1FF72A78-C364-4A3F-97B1-EC422FB48EE3}"/>
              </a:ext>
            </a:extLst>
          </p:cNvPr>
          <p:cNvSpPr/>
          <p:nvPr/>
        </p:nvSpPr>
        <p:spPr>
          <a:xfrm>
            <a:off x="6012183" y="5485568"/>
            <a:ext cx="2079703" cy="553998"/>
          </a:xfrm>
          <a:prstGeom prst="rect">
            <a:avLst/>
          </a:prstGeom>
        </p:spPr>
        <p:txBody>
          <a:bodyPr wrap="square">
            <a:spAutoFit/>
          </a:bodyPr>
          <a:lstStyle/>
          <a:p>
            <a:r>
              <a:rPr lang="en-US" sz="1000" dirty="0"/>
              <a:t>Visual Modeling - </a:t>
            </a:r>
            <a:r>
              <a:rPr lang="en-US" sz="1000" dirty="0">
                <a:solidFill>
                  <a:srgbClr val="FF0000"/>
                </a:solidFill>
              </a:rPr>
              <a:t>point to CPRS-</a:t>
            </a:r>
            <a:r>
              <a:rPr lang="en-US" sz="1000" dirty="0" err="1">
                <a:solidFill>
                  <a:srgbClr val="FF0000"/>
                </a:solidFill>
              </a:rPr>
              <a:t>VistA</a:t>
            </a:r>
            <a:r>
              <a:rPr lang="en-US" sz="1000" dirty="0">
                <a:solidFill>
                  <a:srgbClr val="FF0000"/>
                </a:solidFill>
              </a:rPr>
              <a:t> Pattern Library</a:t>
            </a:r>
            <a:endParaRPr lang="en-US" sz="1000" dirty="0"/>
          </a:p>
          <a:p>
            <a:r>
              <a:rPr lang="en-US" sz="1000" dirty="0"/>
              <a:t>Literature Consultation</a:t>
            </a:r>
          </a:p>
        </p:txBody>
      </p:sp>
      <p:sp>
        <p:nvSpPr>
          <p:cNvPr id="9" name="Rectangle 8">
            <a:extLst>
              <a:ext uri="{FF2B5EF4-FFF2-40B4-BE49-F238E27FC236}">
                <a16:creationId xmlns:a16="http://schemas.microsoft.com/office/drawing/2014/main" id="{052AADE5-95A6-4837-B689-2556F894EAE0}"/>
              </a:ext>
            </a:extLst>
          </p:cNvPr>
          <p:cNvSpPr/>
          <p:nvPr/>
        </p:nvSpPr>
        <p:spPr>
          <a:xfrm>
            <a:off x="4844667" y="6019740"/>
            <a:ext cx="4794633" cy="707886"/>
          </a:xfrm>
          <a:prstGeom prst="rect">
            <a:avLst/>
          </a:prstGeom>
        </p:spPr>
        <p:txBody>
          <a:bodyPr wrap="square">
            <a:spAutoFit/>
          </a:bodyPr>
          <a:lstStyle/>
          <a:p>
            <a:r>
              <a:rPr lang="en-US" sz="1000" dirty="0">
                <a:solidFill>
                  <a:srgbClr val="FF0000"/>
                </a:solidFill>
              </a:rPr>
              <a:t>Heuristic Evaluation</a:t>
            </a:r>
          </a:p>
          <a:p>
            <a:r>
              <a:rPr lang="en-US" sz="1000" dirty="0"/>
              <a:t>Usability Test – Formative (time constraints may not lend for this </a:t>
            </a:r>
            <a:r>
              <a:rPr lang="en-US" sz="1000" dirty="0">
                <a:solidFill>
                  <a:srgbClr val="FF0000"/>
                </a:solidFill>
              </a:rPr>
              <a:t>point to guerrilla formative</a:t>
            </a:r>
            <a:r>
              <a:rPr lang="en-US" sz="1000" dirty="0"/>
              <a:t>)</a:t>
            </a:r>
          </a:p>
          <a:p>
            <a:r>
              <a:rPr lang="en-US" sz="1000" dirty="0"/>
              <a:t>Keystroke Level Modeling (KLM)</a:t>
            </a:r>
          </a:p>
        </p:txBody>
      </p:sp>
      <p:sp>
        <p:nvSpPr>
          <p:cNvPr id="10" name="Rectangle 9">
            <a:extLst>
              <a:ext uri="{FF2B5EF4-FFF2-40B4-BE49-F238E27FC236}">
                <a16:creationId xmlns:a16="http://schemas.microsoft.com/office/drawing/2014/main" id="{8F677CF0-90EF-4C4C-A7D5-B50BB3BF7477}"/>
              </a:ext>
            </a:extLst>
          </p:cNvPr>
          <p:cNvSpPr/>
          <p:nvPr/>
        </p:nvSpPr>
        <p:spPr>
          <a:xfrm>
            <a:off x="7559597" y="5544891"/>
            <a:ext cx="3651327" cy="400110"/>
          </a:xfrm>
          <a:prstGeom prst="rect">
            <a:avLst/>
          </a:prstGeom>
        </p:spPr>
        <p:txBody>
          <a:bodyPr wrap="square">
            <a:spAutoFit/>
          </a:bodyPr>
          <a:lstStyle/>
          <a:p>
            <a:r>
              <a:rPr lang="en-US" sz="1000" dirty="0"/>
              <a:t>User Survey – Questionnaire – </a:t>
            </a:r>
            <a:r>
              <a:rPr lang="en-US" sz="1000" dirty="0">
                <a:solidFill>
                  <a:srgbClr val="FF0000"/>
                </a:solidFill>
              </a:rPr>
              <a:t>Point to example from nursing where they had link to provide feedback </a:t>
            </a:r>
          </a:p>
        </p:txBody>
      </p:sp>
      <p:cxnSp>
        <p:nvCxnSpPr>
          <p:cNvPr id="12" name="Straight Connector 11">
            <a:extLst>
              <a:ext uri="{FF2B5EF4-FFF2-40B4-BE49-F238E27FC236}">
                <a16:creationId xmlns:a16="http://schemas.microsoft.com/office/drawing/2014/main" id="{9B7A886C-F0AB-467F-AAAE-834A447382D0}"/>
              </a:ext>
            </a:extLst>
          </p:cNvPr>
          <p:cNvCxnSpPr/>
          <p:nvPr/>
        </p:nvCxnSpPr>
        <p:spPr>
          <a:xfrm>
            <a:off x="2552700" y="376237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FAD317-5EC3-498C-91B7-BB2CA9FFD5B6}"/>
              </a:ext>
            </a:extLst>
          </p:cNvPr>
          <p:cNvCxnSpPr/>
          <p:nvPr/>
        </p:nvCxnSpPr>
        <p:spPr>
          <a:xfrm>
            <a:off x="3981450" y="3772145"/>
            <a:ext cx="0" cy="1848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3878DF-BA9D-41E9-B588-1111DD1A8172}"/>
              </a:ext>
            </a:extLst>
          </p:cNvPr>
          <p:cNvCxnSpPr>
            <a:cxnSpLocks/>
          </p:cNvCxnSpPr>
          <p:nvPr/>
        </p:nvCxnSpPr>
        <p:spPr>
          <a:xfrm>
            <a:off x="5010150" y="2504830"/>
            <a:ext cx="0" cy="2762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B28895A-245A-4495-8BE0-744978417CD6}"/>
              </a:ext>
            </a:extLst>
          </p:cNvPr>
          <p:cNvCxnSpPr>
            <a:cxnSpLocks/>
          </p:cNvCxnSpPr>
          <p:nvPr/>
        </p:nvCxnSpPr>
        <p:spPr>
          <a:xfrm>
            <a:off x="5067300" y="4524375"/>
            <a:ext cx="0" cy="1495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026AB8-9D9C-43F5-8086-1D5A4BB48C6E}"/>
              </a:ext>
            </a:extLst>
          </p:cNvPr>
          <p:cNvCxnSpPr>
            <a:cxnSpLocks/>
          </p:cNvCxnSpPr>
          <p:nvPr/>
        </p:nvCxnSpPr>
        <p:spPr>
          <a:xfrm>
            <a:off x="6191250" y="3762375"/>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0890B0-6A45-4689-8B6D-BC79C8D7F998}"/>
              </a:ext>
            </a:extLst>
          </p:cNvPr>
          <p:cNvCxnSpPr>
            <a:cxnSpLocks/>
          </p:cNvCxnSpPr>
          <p:nvPr/>
        </p:nvCxnSpPr>
        <p:spPr>
          <a:xfrm>
            <a:off x="7614150" y="3733176"/>
            <a:ext cx="0" cy="183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6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F802D9-55DC-48D0-B623-BB008121C3E1}"/>
              </a:ext>
            </a:extLst>
          </p:cNvPr>
          <p:cNvSpPr txBox="1"/>
          <p:nvPr/>
        </p:nvSpPr>
        <p:spPr>
          <a:xfrm>
            <a:off x="1138237" y="209572"/>
            <a:ext cx="9915525" cy="5823583"/>
          </a:xfrm>
          <a:prstGeom prst="rect">
            <a:avLst/>
          </a:prstGeom>
          <a:noFill/>
        </p:spPr>
        <p:txBody>
          <a:bodyPr wrap="square" lIns="0" tIns="0" rIns="0" bIns="0" rtlCol="0">
            <a:noAutofit/>
          </a:bodyPr>
          <a:lstStyle/>
          <a:p>
            <a:r>
              <a:rPr lang="en-US" sz="1600" dirty="0"/>
              <a:t>What is a Playbook? </a:t>
            </a:r>
          </a:p>
          <a:p>
            <a:pPr lvl="1"/>
            <a:r>
              <a:rPr lang="en-US" sz="1600" dirty="0"/>
              <a:t>A Playbook is a set of UX </a:t>
            </a:r>
            <a:r>
              <a:rPr lang="en-US" sz="1600" dirty="0">
                <a:solidFill>
                  <a:srgbClr val="0070C0"/>
                </a:solidFill>
              </a:rPr>
              <a:t>Methods</a:t>
            </a:r>
            <a:r>
              <a:rPr lang="en-US" sz="1600" dirty="0"/>
              <a:t> described in the context of the </a:t>
            </a:r>
            <a:r>
              <a:rPr lang="en-US" sz="1600" dirty="0">
                <a:solidFill>
                  <a:srgbClr val="0070C0"/>
                </a:solidFill>
              </a:rPr>
              <a:t>UX Process </a:t>
            </a:r>
            <a:r>
              <a:rPr lang="en-US" sz="1600" dirty="0"/>
              <a:t>that are specifically designed to help solve problems faced in medical centers throughout the VA.   </a:t>
            </a:r>
          </a:p>
          <a:p>
            <a:pPr lvl="1"/>
            <a:endParaRPr lang="en-US" sz="1600" dirty="0"/>
          </a:p>
          <a:p>
            <a:pPr lvl="1"/>
            <a:r>
              <a:rPr lang="en-US" sz="1600" dirty="0"/>
              <a:t>Teams that use Playbooks are trained not just on the coding feature, but on process, principles and methods that work to make projects move at the &lt;what’s Kas’ words… speed of operation?&gt; and result in safe, effective, and efficient features. </a:t>
            </a:r>
          </a:p>
          <a:p>
            <a:endParaRPr lang="en-US" sz="1600" dirty="0"/>
          </a:p>
          <a:p>
            <a:r>
              <a:rPr lang="en-US" sz="1600" dirty="0"/>
              <a:t>How to use a Playbook?</a:t>
            </a:r>
          </a:p>
          <a:p>
            <a:pPr lvl="1"/>
            <a:r>
              <a:rPr lang="en-US" sz="1600" dirty="0"/>
              <a:t>Find the Playbook that fits the problem you are trying to solve or find the Playbook that matches your project. </a:t>
            </a:r>
          </a:p>
          <a:p>
            <a:pPr lvl="1"/>
            <a:endParaRPr lang="en-US" sz="1600" dirty="0"/>
          </a:p>
          <a:p>
            <a:pPr lvl="1"/>
            <a:r>
              <a:rPr lang="en-US" sz="1600" dirty="0"/>
              <a:t>Don’t forget when you have time constraints, ambiguous requirements, or other competing priorities, the Playbook can help you make decisions about what you can do; not what you can’t do in order to get the biggest impact from the UX Method(s) you decide to use. </a:t>
            </a:r>
          </a:p>
          <a:p>
            <a:endParaRPr lang="en-US" sz="1600" dirty="0"/>
          </a:p>
          <a:p>
            <a:r>
              <a:rPr lang="en-US" sz="1600" dirty="0"/>
              <a:t>How to get started? </a:t>
            </a:r>
          </a:p>
          <a:p>
            <a:pPr lvl="1"/>
            <a:r>
              <a:rPr lang="en-US" sz="1600" dirty="0"/>
              <a:t>Find the Playbook that fits your project…. </a:t>
            </a:r>
          </a:p>
          <a:p>
            <a:pPr lvl="1"/>
            <a:r>
              <a:rPr lang="en-US" sz="1600" dirty="0"/>
              <a:t>	</a:t>
            </a:r>
            <a:r>
              <a:rPr lang="en-US" sz="1600" u="sng" dirty="0">
                <a:solidFill>
                  <a:srgbClr val="0070C0"/>
                </a:solidFill>
              </a:rPr>
              <a:t>Creating a Clinical Reminder Dialog Template </a:t>
            </a:r>
          </a:p>
          <a:p>
            <a:pPr lvl="1"/>
            <a:r>
              <a:rPr lang="en-US" sz="1600" dirty="0">
                <a:solidFill>
                  <a:srgbClr val="0070C0"/>
                </a:solidFill>
              </a:rPr>
              <a:t>	</a:t>
            </a:r>
            <a:r>
              <a:rPr lang="en-US" sz="1600" u="sng" dirty="0">
                <a:solidFill>
                  <a:srgbClr val="0070C0"/>
                </a:solidFill>
              </a:rPr>
              <a:t>Creating Order Sets</a:t>
            </a:r>
          </a:p>
          <a:p>
            <a:pPr lvl="1"/>
            <a:r>
              <a:rPr lang="en-US" sz="1600" dirty="0">
                <a:solidFill>
                  <a:srgbClr val="0070C0"/>
                </a:solidFill>
              </a:rPr>
              <a:t>	</a:t>
            </a:r>
            <a:r>
              <a:rPr lang="en-US" sz="1600" u="sng" dirty="0">
                <a:solidFill>
                  <a:srgbClr val="0070C0"/>
                </a:solidFill>
              </a:rPr>
              <a:t>Improving the Efficiency of a Clinical Workflow</a:t>
            </a:r>
          </a:p>
          <a:p>
            <a:endParaRPr lang="en-US" sz="1600" dirty="0"/>
          </a:p>
          <a:p>
            <a:endParaRPr lang="en-US" sz="1600" dirty="0"/>
          </a:p>
        </p:txBody>
      </p:sp>
    </p:spTree>
    <p:extLst>
      <p:ext uri="{BB962C8B-B14F-4D97-AF65-F5344CB8AC3E}">
        <p14:creationId xmlns:p14="http://schemas.microsoft.com/office/powerpoint/2010/main" val="167666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82045" y="438150"/>
            <a:ext cx="9928879" cy="5500737"/>
          </a:xfrm>
          <a:prstGeom prst="rect">
            <a:avLst/>
          </a:prstGeom>
          <a:noFill/>
        </p:spPr>
        <p:txBody>
          <a:bodyPr wrap="square" lIns="0" tIns="0" rIns="0" bIns="0" rtlCol="0">
            <a:noAutofit/>
          </a:bodyPr>
          <a:lstStyle/>
          <a:p>
            <a:r>
              <a:rPr lang="en-US" sz="1600" b="1" dirty="0"/>
              <a:t>Creating a Clinical Reminder Dialog Template</a:t>
            </a:r>
          </a:p>
          <a:p>
            <a:endParaRPr lang="en-US" sz="1600" dirty="0"/>
          </a:p>
          <a:p>
            <a:r>
              <a:rPr lang="en-US" sz="1600" dirty="0"/>
              <a:t>This Playbook will help you apply a </a:t>
            </a:r>
            <a:r>
              <a:rPr lang="en-US" sz="1600" u="sng" dirty="0">
                <a:solidFill>
                  <a:srgbClr val="0070C0"/>
                </a:solidFill>
              </a:rPr>
              <a:t>Human Centered Design Process </a:t>
            </a:r>
            <a:r>
              <a:rPr lang="en-US" sz="1600" dirty="0"/>
              <a:t>as you create a Clinical Reminder Dialog Template.</a:t>
            </a:r>
          </a:p>
          <a:p>
            <a:endParaRPr lang="en-US" sz="1600" dirty="0"/>
          </a:p>
          <a:p>
            <a:r>
              <a:rPr lang="en-US" sz="1600" dirty="0"/>
              <a:t>As part of organizing your project, review the Process and associated Methods. Use the Guidance at each phase of the process to help determine where your time and effort is best spent based on your own project goals, time lines and competing priorities.  </a:t>
            </a:r>
          </a:p>
          <a:p>
            <a:endParaRPr lang="en-US" sz="1600" dirty="0"/>
          </a:p>
          <a:p>
            <a:r>
              <a:rPr lang="en-US" sz="1600" dirty="0"/>
              <a:t>Let’s get started!</a:t>
            </a:r>
          </a:p>
          <a:p>
            <a:endParaRPr lang="en-US" sz="1600" dirty="0"/>
          </a:p>
          <a:p>
            <a:r>
              <a:rPr lang="en-US" sz="1600" dirty="0"/>
              <a:t> </a:t>
            </a:r>
            <a:endParaRPr lang="en-US" sz="1400" dirty="0"/>
          </a:p>
        </p:txBody>
      </p:sp>
      <p:sp>
        <p:nvSpPr>
          <p:cNvPr id="2" name="Rectangle: Rounded Corners 1">
            <a:extLst>
              <a:ext uri="{FF2B5EF4-FFF2-40B4-BE49-F238E27FC236}">
                <a16:creationId xmlns:a16="http://schemas.microsoft.com/office/drawing/2014/main" id="{46446731-D1C1-496A-9495-3D208758630F}"/>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4" name="Rectangle: Rounded Corners 3">
            <a:extLst>
              <a:ext uri="{FF2B5EF4-FFF2-40B4-BE49-F238E27FC236}">
                <a16:creationId xmlns:a16="http://schemas.microsoft.com/office/drawing/2014/main" id="{F5074D2C-35C1-4E9A-9162-8B593F128A32}"/>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4250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012594" y="249614"/>
            <a:ext cx="9915525" cy="2002899"/>
          </a:xfrm>
          <a:prstGeom prst="rect">
            <a:avLst/>
          </a:prstGeom>
          <a:noFill/>
        </p:spPr>
        <p:txBody>
          <a:bodyPr wrap="square" lIns="0" tIns="0" rIns="0" bIns="0" rtlCol="0">
            <a:noAutofit/>
          </a:bodyPr>
          <a:lstStyle/>
          <a:p>
            <a:r>
              <a:rPr lang="en-US" sz="1600" b="1" dirty="0"/>
              <a:t>Adhering to a Process</a:t>
            </a:r>
          </a:p>
          <a:p>
            <a:r>
              <a:rPr lang="en-US" sz="1600" dirty="0"/>
              <a:t>It is important to adhere to a process! If your desired outcome is a safe, usable, effective, and/or efficient Clinical Reminder Dialog Template, then you must organize your project with a process that aims to achieve any one of these desired outcomes. </a:t>
            </a:r>
          </a:p>
          <a:p>
            <a:endParaRPr lang="en-US" sz="1600" dirty="0"/>
          </a:p>
          <a:p>
            <a:r>
              <a:rPr lang="en-US" dirty="0"/>
              <a:t>The UX process is illustrated below. It is a basis for including human-computer design activities. As a Clinical Reminder Dialog Template is defined, designed, and developed, certain phases of the UX process should be carried out — sometimes several times in a project life cycle. </a:t>
            </a:r>
          </a:p>
          <a:p>
            <a:r>
              <a:rPr lang="en-US" dirty="0"/>
              <a:t> </a:t>
            </a:r>
          </a:p>
          <a:p>
            <a:r>
              <a:rPr lang="en-US" dirty="0"/>
              <a:t>Some phases can be repeated, as the result of iterative refinement of the solution. Phases are performed whenever certain outcomes are needed, and the degree of rigor when performing each phase can vary based on risk, context, and overall requirements.</a:t>
            </a:r>
          </a:p>
          <a:p>
            <a:endParaRPr lang="en-US" sz="1600" dirty="0"/>
          </a:p>
          <a:p>
            <a:endParaRPr lang="en-US" sz="1600" dirty="0"/>
          </a:p>
        </p:txBody>
      </p:sp>
      <p:pic>
        <p:nvPicPr>
          <p:cNvPr id="4" name="Picture 3">
            <a:extLst>
              <a:ext uri="{FF2B5EF4-FFF2-40B4-BE49-F238E27FC236}">
                <a16:creationId xmlns:a16="http://schemas.microsoft.com/office/drawing/2014/main" id="{E61FA261-32E4-479A-806E-7FDF70B29F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9573" y="3429000"/>
            <a:ext cx="6169651" cy="2926080"/>
          </a:xfrm>
          <a:prstGeom prst="rect">
            <a:avLst/>
          </a:prstGeom>
          <a:noFill/>
          <a:ln>
            <a:noFill/>
          </a:ln>
        </p:spPr>
      </p:pic>
      <p:sp>
        <p:nvSpPr>
          <p:cNvPr id="2" name="Rectangle 1">
            <a:extLst>
              <a:ext uri="{FF2B5EF4-FFF2-40B4-BE49-F238E27FC236}">
                <a16:creationId xmlns:a16="http://schemas.microsoft.com/office/drawing/2014/main" id="{CA3C01E4-3D5C-40B8-9FD9-84CDBDE75EED}"/>
              </a:ext>
            </a:extLst>
          </p:cNvPr>
          <p:cNvSpPr/>
          <p:nvPr/>
        </p:nvSpPr>
        <p:spPr>
          <a:xfrm>
            <a:off x="2049574" y="6275305"/>
            <a:ext cx="7229543" cy="369332"/>
          </a:xfrm>
          <a:prstGeom prst="rect">
            <a:avLst/>
          </a:prstGeom>
        </p:spPr>
        <p:txBody>
          <a:bodyPr wrap="none">
            <a:spAutoFit/>
          </a:bodyPr>
          <a:lstStyle/>
          <a:p>
            <a:r>
              <a:rPr lang="en-US" dirty="0"/>
              <a:t>Let’s see what methods you can use to achieve your project’s goal(s).</a:t>
            </a:r>
          </a:p>
        </p:txBody>
      </p:sp>
      <p:sp>
        <p:nvSpPr>
          <p:cNvPr id="17" name="Rectangle: Rounded Corners 16">
            <a:extLst>
              <a:ext uri="{FF2B5EF4-FFF2-40B4-BE49-F238E27FC236}">
                <a16:creationId xmlns:a16="http://schemas.microsoft.com/office/drawing/2014/main" id="{148BF0F1-9EDA-4637-9140-2C43C6C6286A}"/>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8" name="Rectangle: Rounded Corners 17">
            <a:extLst>
              <a:ext uri="{FF2B5EF4-FFF2-40B4-BE49-F238E27FC236}">
                <a16:creationId xmlns:a16="http://schemas.microsoft.com/office/drawing/2014/main" id="{3C6EB91B-77E6-438C-9C6E-D0CDCFA1205A}"/>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23222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0"/>
            <a:ext cx="9915525" cy="2002899"/>
          </a:xfrm>
          <a:prstGeom prst="rect">
            <a:avLst/>
          </a:prstGeom>
          <a:noFill/>
        </p:spPr>
        <p:txBody>
          <a:bodyPr wrap="square" lIns="0" tIns="0" rIns="0" bIns="0" rtlCol="0">
            <a:noAutofit/>
          </a:bodyPr>
          <a:lstStyle/>
          <a:p>
            <a:r>
              <a:rPr lang="en-US" sz="1600" dirty="0"/>
              <a:t>What’s important for your project?</a:t>
            </a:r>
          </a:p>
          <a:p>
            <a:r>
              <a:rPr lang="en-US" sz="1600" dirty="0"/>
              <a:t>Charting the activities based on your current knowledge e.g., Clear Requirements/Ambiguous Requirements, Prioritized Users/Users = everyone, CAC’s domain knowledge/lack of knowledge, Availability of clinician SME, Time, known/unknown potential barriers</a:t>
            </a:r>
            <a:endParaRPr lang="en-US" sz="1400" dirty="0"/>
          </a:p>
        </p:txBody>
      </p:sp>
      <p:pic>
        <p:nvPicPr>
          <p:cNvPr id="4" name="Picture 3">
            <a:extLst>
              <a:ext uri="{FF2B5EF4-FFF2-40B4-BE49-F238E27FC236}">
                <a16:creationId xmlns:a16="http://schemas.microsoft.com/office/drawing/2014/main" id="{E61FA261-32E4-479A-806E-7FDF70B29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7342" y="1392003"/>
            <a:ext cx="6848475" cy="3248025"/>
          </a:xfrm>
          <a:prstGeom prst="rect">
            <a:avLst/>
          </a:prstGeom>
          <a:noFill/>
          <a:ln>
            <a:noFill/>
          </a:ln>
        </p:spPr>
      </p:pic>
      <p:sp>
        <p:nvSpPr>
          <p:cNvPr id="5" name="Rectangle 4">
            <a:extLst>
              <a:ext uri="{FF2B5EF4-FFF2-40B4-BE49-F238E27FC236}">
                <a16:creationId xmlns:a16="http://schemas.microsoft.com/office/drawing/2014/main" id="{D3B315E8-7340-458D-9BC2-9160882A39C4}"/>
              </a:ext>
            </a:extLst>
          </p:cNvPr>
          <p:cNvSpPr/>
          <p:nvPr/>
        </p:nvSpPr>
        <p:spPr>
          <a:xfrm>
            <a:off x="895445" y="3673911"/>
            <a:ext cx="2604620" cy="861774"/>
          </a:xfrm>
          <a:prstGeom prst="rect">
            <a:avLst/>
          </a:prstGeom>
        </p:spPr>
        <p:txBody>
          <a:bodyPr wrap="square">
            <a:spAutoFit/>
          </a:bodyPr>
          <a:lstStyle/>
          <a:p>
            <a:r>
              <a:rPr lang="en-US" sz="1000" dirty="0"/>
              <a:t>Is aligning business goals and user needs key to the success of your project?</a:t>
            </a:r>
          </a:p>
          <a:p>
            <a:endParaRPr lang="en-US" sz="1000" dirty="0"/>
          </a:p>
          <a:p>
            <a:r>
              <a:rPr lang="en-US" sz="1000" u="sng" dirty="0">
                <a:solidFill>
                  <a:srgbClr val="0070C0"/>
                </a:solidFill>
                <a:hlinkClick r:id="rId3" action="ppaction://hlinksldjump"/>
              </a:rPr>
              <a:t>Consider Interviewing Key Stakeholders and Writing your Problem Statement</a:t>
            </a:r>
            <a:r>
              <a:rPr lang="en-US" sz="1000" dirty="0"/>
              <a:t>.</a:t>
            </a:r>
          </a:p>
        </p:txBody>
      </p:sp>
      <p:cxnSp>
        <p:nvCxnSpPr>
          <p:cNvPr id="13" name="Straight Connector 12">
            <a:extLst>
              <a:ext uri="{FF2B5EF4-FFF2-40B4-BE49-F238E27FC236}">
                <a16:creationId xmlns:a16="http://schemas.microsoft.com/office/drawing/2014/main" id="{F7FAD317-5EC3-498C-91B7-BB2CA9FFD5B6}"/>
              </a:ext>
            </a:extLst>
          </p:cNvPr>
          <p:cNvCxnSpPr>
            <a:cxnSpLocks/>
          </p:cNvCxnSpPr>
          <p:nvPr/>
        </p:nvCxnSpPr>
        <p:spPr>
          <a:xfrm>
            <a:off x="3915463" y="3463876"/>
            <a:ext cx="0" cy="1315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1F440AF-F7F8-4EEE-9ABB-0AF6C1AA9591}"/>
              </a:ext>
            </a:extLst>
          </p:cNvPr>
          <p:cNvSpPr/>
          <p:nvPr/>
        </p:nvSpPr>
        <p:spPr>
          <a:xfrm>
            <a:off x="1536574" y="4701329"/>
            <a:ext cx="2938930" cy="1631216"/>
          </a:xfrm>
          <a:prstGeom prst="rect">
            <a:avLst/>
          </a:prstGeom>
        </p:spPr>
        <p:txBody>
          <a:bodyPr wrap="square">
            <a:spAutoFit/>
          </a:bodyPr>
          <a:lstStyle/>
          <a:p>
            <a:r>
              <a:rPr lang="en-US" sz="1000" dirty="0"/>
              <a:t>Don’t have a clear understanding of the user, the user needs, and/or how the work environment? Are you having to rely on work as imagined and don’t have the understanding of how the work is actually done? </a:t>
            </a:r>
          </a:p>
          <a:p>
            <a:r>
              <a:rPr lang="en-US" sz="1000" dirty="0"/>
              <a:t> </a:t>
            </a:r>
          </a:p>
          <a:p>
            <a:r>
              <a:rPr lang="en-US" sz="1000" u="sng" dirty="0">
                <a:solidFill>
                  <a:srgbClr val="0070C0"/>
                </a:solidFill>
                <a:hlinkClick r:id="rId4" action="ppaction://hlinksldjump"/>
              </a:rPr>
              <a:t>Consider observing the Intended User as s/he documents this information in their work environment and interview a clinician about their current documentation.  </a:t>
            </a:r>
            <a:endParaRPr lang="en-US" sz="1000" dirty="0"/>
          </a:p>
        </p:txBody>
      </p:sp>
      <p:sp>
        <p:nvSpPr>
          <p:cNvPr id="18" name="Rectangle 17">
            <a:extLst>
              <a:ext uri="{FF2B5EF4-FFF2-40B4-BE49-F238E27FC236}">
                <a16:creationId xmlns:a16="http://schemas.microsoft.com/office/drawing/2014/main" id="{F4194705-152D-4DBE-B218-3EFEE98FE29B}"/>
              </a:ext>
            </a:extLst>
          </p:cNvPr>
          <p:cNvSpPr/>
          <p:nvPr/>
        </p:nvSpPr>
        <p:spPr>
          <a:xfrm>
            <a:off x="5158037" y="4701329"/>
            <a:ext cx="6229541" cy="707886"/>
          </a:xfrm>
          <a:prstGeom prst="rect">
            <a:avLst/>
          </a:prstGeom>
        </p:spPr>
        <p:txBody>
          <a:bodyPr wrap="square">
            <a:spAutoFit/>
          </a:bodyPr>
          <a:lstStyle/>
          <a:p>
            <a:r>
              <a:rPr lang="en-US" sz="1000" dirty="0"/>
              <a:t>For each phase of the process, describe the question being addressed in the step framed in a manner that speaks to the intended Playbook user (i.e., CAC for this playbook)</a:t>
            </a:r>
          </a:p>
          <a:p>
            <a:r>
              <a:rPr lang="en-US" sz="1000" dirty="0"/>
              <a:t> </a:t>
            </a:r>
          </a:p>
          <a:p>
            <a:r>
              <a:rPr lang="en-US" sz="1000" u="sng" dirty="0">
                <a:solidFill>
                  <a:srgbClr val="0070C0"/>
                </a:solidFill>
              </a:rPr>
              <a:t>Consider ….give the activity that will address the question and link to that associated page in the playbook</a:t>
            </a:r>
            <a:endParaRPr lang="en-US" sz="1000" dirty="0"/>
          </a:p>
        </p:txBody>
      </p:sp>
      <p:sp>
        <p:nvSpPr>
          <p:cNvPr id="11" name="Rectangle 10">
            <a:hlinkClick r:id="rId3" action="ppaction://hlinksldjump"/>
            <a:extLst>
              <a:ext uri="{FF2B5EF4-FFF2-40B4-BE49-F238E27FC236}">
                <a16:creationId xmlns:a16="http://schemas.microsoft.com/office/drawing/2014/main" id="{AA4C05F8-CE9A-448E-A9E8-4FA80262C174}"/>
              </a:ext>
            </a:extLst>
          </p:cNvPr>
          <p:cNvSpPr/>
          <p:nvPr/>
        </p:nvSpPr>
        <p:spPr>
          <a:xfrm>
            <a:off x="2318994" y="2630078"/>
            <a:ext cx="1181071" cy="282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60E2F76-BDC0-4D46-AE2A-85165ED9D4CE}"/>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22" name="Rectangle: Rounded Corners 21">
            <a:extLst>
              <a:ext uri="{FF2B5EF4-FFF2-40B4-BE49-F238E27FC236}">
                <a16:creationId xmlns:a16="http://schemas.microsoft.com/office/drawing/2014/main" id="{4A2099C9-E635-4DD6-A692-EF642C17BCC5}"/>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15" name="Rectangle 14">
            <a:hlinkClick r:id="rId4" action="ppaction://hlinksldjump"/>
            <a:extLst>
              <a:ext uri="{FF2B5EF4-FFF2-40B4-BE49-F238E27FC236}">
                <a16:creationId xmlns:a16="http://schemas.microsoft.com/office/drawing/2014/main" id="{37A9D32F-D7FF-4DF2-B858-B85803A7E0EF}"/>
              </a:ext>
            </a:extLst>
          </p:cNvPr>
          <p:cNvSpPr/>
          <p:nvPr/>
        </p:nvSpPr>
        <p:spPr>
          <a:xfrm>
            <a:off x="3751868" y="2630078"/>
            <a:ext cx="1036946" cy="282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18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6254880"/>
          </a:xfrm>
          <a:prstGeom prst="rect">
            <a:avLst/>
          </a:prstGeom>
          <a:noFill/>
        </p:spPr>
        <p:txBody>
          <a:bodyPr wrap="square" lIns="0" tIns="0" rIns="0" bIns="0" rtlCol="0">
            <a:noAutofit/>
          </a:bodyPr>
          <a:lstStyle/>
          <a:p>
            <a:r>
              <a:rPr lang="en-US" sz="1600" b="1" dirty="0"/>
              <a:t>Plan</a:t>
            </a:r>
          </a:p>
          <a:p>
            <a:r>
              <a:rPr lang="en-US" sz="1600" dirty="0"/>
              <a:t>Identify quality objectives for usability and communicate with relevant project stakeholders. Define Process outcomes, and identify the activities and resources required for the project are identified. Define value propositions are defined. </a:t>
            </a:r>
          </a:p>
          <a:p>
            <a:endParaRPr lang="en-US" sz="1600" dirty="0"/>
          </a:p>
          <a:p>
            <a:r>
              <a:rPr lang="en-US" sz="1600" dirty="0"/>
              <a:t>Define the project’s value proposition, how it will be measured and who will provide feedback. </a:t>
            </a:r>
          </a:p>
          <a:p>
            <a:endParaRPr lang="en-US" sz="1600" dirty="0"/>
          </a:p>
          <a:p>
            <a:r>
              <a:rPr lang="en-US" sz="1600" dirty="0"/>
              <a:t>How to: </a:t>
            </a:r>
          </a:p>
          <a:p>
            <a:pPr marL="285750" indent="-285750">
              <a:buFont typeface="Arial" panose="020B0604020202020204" pitchFamily="34" charset="0"/>
              <a:buChar char="•"/>
            </a:pPr>
            <a:r>
              <a:rPr lang="en-US" sz="1600" dirty="0"/>
              <a:t>Identify Key Stakeholder(s) </a:t>
            </a:r>
          </a:p>
          <a:p>
            <a:pPr marL="742950" lvl="1" indent="-285750">
              <a:buFont typeface="Arial" panose="020B0604020202020204" pitchFamily="34" charset="0"/>
              <a:buChar char="•"/>
            </a:pPr>
            <a:r>
              <a:rPr lang="en-US" sz="1600" dirty="0"/>
              <a:t>Details to identify, invite, schedule, including time and variation</a:t>
            </a:r>
          </a:p>
          <a:p>
            <a:pPr marL="742950" lvl="1" indent="-285750">
              <a:buFont typeface="Arial" panose="020B0604020202020204" pitchFamily="34" charset="0"/>
              <a:buChar char="•"/>
            </a:pPr>
            <a:r>
              <a:rPr lang="en-US" sz="1600" dirty="0"/>
              <a:t>Links to tools, resources, templates, etc.  </a:t>
            </a:r>
          </a:p>
          <a:p>
            <a:pPr marL="285750" indent="-285750">
              <a:buFont typeface="Arial" panose="020B0604020202020204" pitchFamily="34" charset="0"/>
              <a:buChar char="•"/>
            </a:pPr>
            <a:r>
              <a:rPr lang="en-US" sz="1600" dirty="0"/>
              <a:t>Interview Key Stakeholder(s)</a:t>
            </a:r>
          </a:p>
          <a:p>
            <a:pPr marL="742950" lvl="1" indent="-285750">
              <a:buFont typeface="Arial" panose="020B0604020202020204" pitchFamily="34" charset="0"/>
              <a:buChar char="•"/>
            </a:pPr>
            <a:r>
              <a:rPr lang="en-US" sz="1600" dirty="0"/>
              <a:t>Details to prepare, conduct, document, analyze, apply learnings, including time and variation</a:t>
            </a:r>
          </a:p>
          <a:p>
            <a:pPr marL="742950" lvl="1" indent="-285750">
              <a:buFont typeface="Arial" panose="020B0604020202020204" pitchFamily="34" charset="0"/>
              <a:buChar char="•"/>
            </a:pPr>
            <a:r>
              <a:rPr lang="en-US" sz="1600" dirty="0"/>
              <a:t>Links to tools, resources, templates, etc.  </a:t>
            </a:r>
          </a:p>
          <a:p>
            <a:pPr marL="285750" indent="-285750">
              <a:buFont typeface="Arial" panose="020B0604020202020204" pitchFamily="34" charset="0"/>
              <a:buChar char="•"/>
            </a:pPr>
            <a:r>
              <a:rPr lang="en-US" sz="1600" dirty="0"/>
              <a:t>Write a Problem Statement and achieve key stakeholder consensus</a:t>
            </a:r>
          </a:p>
          <a:p>
            <a:pPr marL="742950" lvl="1" indent="-285750">
              <a:buFont typeface="Arial" panose="020B0604020202020204" pitchFamily="34" charset="0"/>
              <a:buChar char="•"/>
            </a:pPr>
            <a:r>
              <a:rPr lang="en-US" sz="1600" dirty="0"/>
              <a:t>Details to prepare, write, present, including time and variation</a:t>
            </a:r>
          </a:p>
          <a:p>
            <a:pPr marL="742950" lvl="1" indent="-285750">
              <a:buFont typeface="Arial" panose="020B0604020202020204" pitchFamily="34" charset="0"/>
              <a:buChar char="•"/>
            </a:pPr>
            <a:r>
              <a:rPr lang="en-US" sz="1600" dirty="0"/>
              <a:t>Links to tools, resources, templates, etc.  </a:t>
            </a:r>
          </a:p>
          <a:p>
            <a:pPr marL="285750" indent="-285750">
              <a:buFont typeface="Arial" panose="020B0604020202020204" pitchFamily="34" charset="0"/>
              <a:buChar char="•"/>
            </a:pPr>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endParaRPr lang="en-US" sz="1100" dirty="0"/>
          </a:p>
          <a:p>
            <a:endParaRPr lang="en-US" sz="1600" dirty="0"/>
          </a:p>
        </p:txBody>
      </p:sp>
      <p:sp>
        <p:nvSpPr>
          <p:cNvPr id="4" name="Rectangle 3">
            <a:extLst>
              <a:ext uri="{FF2B5EF4-FFF2-40B4-BE49-F238E27FC236}">
                <a16:creationId xmlns:a16="http://schemas.microsoft.com/office/drawing/2014/main" id="{E81D2809-5B8E-4C64-9F9E-3D5FD95504F0}"/>
              </a:ext>
            </a:extLst>
          </p:cNvPr>
          <p:cNvSpPr/>
          <p:nvPr/>
        </p:nvSpPr>
        <p:spPr>
          <a:xfrm>
            <a:off x="7764545" y="3883099"/>
            <a:ext cx="4782532" cy="861774"/>
          </a:xfrm>
          <a:prstGeom prst="rect">
            <a:avLst/>
          </a:prstGeom>
        </p:spPr>
        <p:txBody>
          <a:bodyPr wrap="square">
            <a:spAutoFit/>
          </a:bodyPr>
          <a:lstStyle/>
          <a:p>
            <a:r>
              <a:rPr lang="en-US" sz="1000" dirty="0"/>
              <a:t>Draw from: Value Statement + Metrics, the Customer Grid, and Usability Specifications</a:t>
            </a:r>
          </a:p>
          <a:p>
            <a:pPr marL="285750" indent="-285750">
              <a:buFont typeface="Arial" panose="020B0604020202020204" pitchFamily="34" charset="0"/>
              <a:buChar char="•"/>
            </a:pPr>
            <a:r>
              <a:rPr lang="en-US" sz="1000" dirty="0"/>
              <a:t>Customer Grid – outlining the goals and measures for the template</a:t>
            </a:r>
          </a:p>
          <a:p>
            <a:pPr marL="285750" indent="-285750">
              <a:buFont typeface="Arial" panose="020B0604020202020204" pitchFamily="34" charset="0"/>
              <a:buChar char="•"/>
            </a:pPr>
            <a:r>
              <a:rPr lang="en-US" sz="1000" dirty="0"/>
              <a:t>Mapping Business Goal t the Key Quality measures</a:t>
            </a:r>
          </a:p>
          <a:p>
            <a:pPr marL="285750" indent="-285750">
              <a:buFont typeface="Arial" panose="020B0604020202020204" pitchFamily="34" charset="0"/>
              <a:buChar char="•"/>
            </a:pPr>
            <a:r>
              <a:rPr lang="en-US" sz="1000" dirty="0"/>
              <a:t>Usability Specification Table</a:t>
            </a:r>
          </a:p>
        </p:txBody>
      </p:sp>
      <p:sp>
        <p:nvSpPr>
          <p:cNvPr id="5" name="Rectangle 4">
            <a:extLst>
              <a:ext uri="{FF2B5EF4-FFF2-40B4-BE49-F238E27FC236}">
                <a16:creationId xmlns:a16="http://schemas.microsoft.com/office/drawing/2014/main" id="{0403128B-1EBB-4DB1-922E-599D1DD2E567}"/>
              </a:ext>
            </a:extLst>
          </p:cNvPr>
          <p:cNvSpPr/>
          <p:nvPr/>
        </p:nvSpPr>
        <p:spPr>
          <a:xfrm>
            <a:off x="7764545" y="3218372"/>
            <a:ext cx="3924692" cy="246221"/>
          </a:xfrm>
          <a:prstGeom prst="rect">
            <a:avLst/>
          </a:prstGeom>
        </p:spPr>
        <p:txBody>
          <a:bodyPr wrap="square">
            <a:spAutoFit/>
          </a:bodyPr>
          <a:lstStyle/>
          <a:p>
            <a:r>
              <a:rPr lang="en-US" sz="1000" dirty="0"/>
              <a:t>Draw from: Method and associated content</a:t>
            </a:r>
          </a:p>
        </p:txBody>
      </p:sp>
      <p:sp>
        <p:nvSpPr>
          <p:cNvPr id="6" name="Rectangle 5">
            <a:extLst>
              <a:ext uri="{FF2B5EF4-FFF2-40B4-BE49-F238E27FC236}">
                <a16:creationId xmlns:a16="http://schemas.microsoft.com/office/drawing/2014/main" id="{7BFC4909-9B4B-4E9F-9A5E-6F369FD436A2}"/>
              </a:ext>
            </a:extLst>
          </p:cNvPr>
          <p:cNvSpPr/>
          <p:nvPr/>
        </p:nvSpPr>
        <p:spPr>
          <a:xfrm>
            <a:off x="7615287" y="2598313"/>
            <a:ext cx="3924692" cy="246221"/>
          </a:xfrm>
          <a:prstGeom prst="rect">
            <a:avLst/>
          </a:prstGeom>
        </p:spPr>
        <p:txBody>
          <a:bodyPr wrap="square">
            <a:spAutoFit/>
          </a:bodyPr>
          <a:lstStyle/>
          <a:p>
            <a:r>
              <a:rPr lang="en-US" sz="1000" dirty="0"/>
              <a:t>Draw from: Method and associated content</a:t>
            </a:r>
          </a:p>
        </p:txBody>
      </p:sp>
      <p:sp>
        <p:nvSpPr>
          <p:cNvPr id="7" name="Rectangle: Rounded Corners 6">
            <a:extLst>
              <a:ext uri="{FF2B5EF4-FFF2-40B4-BE49-F238E27FC236}">
                <a16:creationId xmlns:a16="http://schemas.microsoft.com/office/drawing/2014/main" id="{CD0E740E-1445-42FB-8BEB-566E564369F9}"/>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Rounded Corners 7">
            <a:extLst>
              <a:ext uri="{FF2B5EF4-FFF2-40B4-BE49-F238E27FC236}">
                <a16:creationId xmlns:a16="http://schemas.microsoft.com/office/drawing/2014/main" id="{F5EA4945-8525-42C7-89B6-925F08070C1E}"/>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06441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Understand</a:t>
            </a:r>
          </a:p>
          <a:p>
            <a:r>
              <a:rPr lang="en-US" sz="1600" dirty="0"/>
              <a:t>Understanding the characteristics of the actual or intended user groups, including their tasks and goals, is key. In addition, the operational environment of the system, including the factors that affect the performance of the users, is described in sufficient detail to support the design activities. </a:t>
            </a:r>
          </a:p>
          <a:p>
            <a:r>
              <a:rPr lang="en-US" sz="1600" dirty="0"/>
              <a:t>Identify user needs and context of use. </a:t>
            </a:r>
          </a:p>
          <a:p>
            <a:endParaRPr lang="en-US" sz="1600" dirty="0"/>
          </a:p>
          <a:p>
            <a:r>
              <a:rPr lang="en-US" sz="1600" dirty="0"/>
              <a:t>How To: </a:t>
            </a:r>
          </a:p>
          <a:p>
            <a:pPr marL="285750" indent="-285750">
              <a:buFont typeface="Arial" panose="020B0604020202020204" pitchFamily="34" charset="0"/>
              <a:buChar char="•"/>
            </a:pPr>
            <a:r>
              <a:rPr lang="en-US" sz="1600" dirty="0"/>
              <a:t>Observation</a:t>
            </a:r>
          </a:p>
          <a:p>
            <a:pPr marL="742950" lvl="1" indent="-285750">
              <a:buFont typeface="Arial" panose="020B0604020202020204" pitchFamily="34" charset="0"/>
              <a:buChar char="•"/>
            </a:pPr>
            <a:r>
              <a:rPr lang="en-US" sz="1600" dirty="0"/>
              <a:t>Details to identify, invite, schedule, including time and variation</a:t>
            </a:r>
          </a:p>
          <a:p>
            <a:pPr marL="742950" lvl="1" indent="-285750">
              <a:buFont typeface="Arial" panose="020B0604020202020204" pitchFamily="34" charset="0"/>
              <a:buChar char="•"/>
            </a:pPr>
            <a:r>
              <a:rPr lang="en-US" sz="1600" dirty="0"/>
              <a:t>Links to tools, resources, templates, etc.  </a:t>
            </a:r>
          </a:p>
          <a:p>
            <a:pPr marL="285750" indent="-285750">
              <a:buFont typeface="Arial" panose="020B0604020202020204" pitchFamily="34" charset="0"/>
              <a:buChar char="•"/>
            </a:pPr>
            <a:r>
              <a:rPr lang="en-US" sz="1600" dirty="0"/>
              <a:t>Interview a Clinical User</a:t>
            </a:r>
          </a:p>
          <a:p>
            <a:pPr marL="742950" lvl="1" indent="-285750">
              <a:buFont typeface="Arial" panose="020B0604020202020204" pitchFamily="34" charset="0"/>
              <a:buChar char="•"/>
            </a:pPr>
            <a:r>
              <a:rPr lang="en-US" sz="1600" dirty="0"/>
              <a:t>Details to identify, invite, schedule, including time and variation</a:t>
            </a:r>
          </a:p>
          <a:p>
            <a:pPr marL="742950" lvl="1" indent="-285750">
              <a:buFont typeface="Arial" panose="020B0604020202020204" pitchFamily="34" charset="0"/>
              <a:buChar char="•"/>
            </a:pPr>
            <a:r>
              <a:rPr lang="en-US" sz="1600" dirty="0"/>
              <a:t>Links to tools, resources, templates, etc.  </a:t>
            </a:r>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r>
              <a:rPr lang="en-US" sz="1600" dirty="0"/>
              <a:t> </a:t>
            </a:r>
          </a:p>
          <a:p>
            <a:endParaRPr lang="en-US" sz="1600" dirty="0"/>
          </a:p>
        </p:txBody>
      </p:sp>
      <p:sp>
        <p:nvSpPr>
          <p:cNvPr id="4" name="Rectangle: Rounded Corners 3">
            <a:extLst>
              <a:ext uri="{FF2B5EF4-FFF2-40B4-BE49-F238E27FC236}">
                <a16:creationId xmlns:a16="http://schemas.microsoft.com/office/drawing/2014/main" id="{25E11854-520A-496E-98DD-1FAA42B78F2B}"/>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5" name="Rectangle: Rounded Corners 4">
            <a:extLst>
              <a:ext uri="{FF2B5EF4-FFF2-40B4-BE49-F238E27FC236}">
                <a16:creationId xmlns:a16="http://schemas.microsoft.com/office/drawing/2014/main" id="{5EEA86BB-A041-4B6A-B3C8-B106366E800B}"/>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415706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Specify</a:t>
            </a:r>
          </a:p>
          <a:p>
            <a:r>
              <a:rPr lang="en-US" sz="1600" dirty="0"/>
              <a:t>Building on the value proposition from the Plan phase and user goals defined in the Understand phase, the Specify phase is where user requirements are precisely stated. These include the interaction requirements for users to achieve their intended outcomes, including the necessary information, choices, and inputs.</a:t>
            </a:r>
          </a:p>
          <a:p>
            <a:r>
              <a:rPr lang="en-US" sz="1600" dirty="0"/>
              <a:t>Incorporate various understandings into prescribed user requirements and interactions with system</a:t>
            </a:r>
          </a:p>
          <a:p>
            <a:endParaRPr lang="en-US" sz="1600" dirty="0"/>
          </a:p>
          <a:p>
            <a:r>
              <a:rPr lang="en-US" sz="1600" dirty="0"/>
              <a:t>Methods: </a:t>
            </a:r>
          </a:p>
          <a:p>
            <a:pPr marL="285750" indent="-285750">
              <a:buFont typeface="Arial" panose="020B0604020202020204" pitchFamily="34" charset="0"/>
              <a:buChar char="•"/>
            </a:pPr>
            <a:r>
              <a:rPr lang="en-US" sz="1600" dirty="0"/>
              <a:t>Write out each step of the clinical work flow and think about what is the user doing at each step</a:t>
            </a:r>
          </a:p>
          <a:p>
            <a:pPr marL="285750" indent="-285750">
              <a:buFont typeface="Arial" panose="020B0604020202020204" pitchFamily="34" charset="0"/>
              <a:buChar char="•"/>
            </a:pPr>
            <a:r>
              <a:rPr lang="en-US" sz="1600" dirty="0"/>
              <a:t>Catch the problems before you get too far…. the principles in the Heuristic Evaluation</a:t>
            </a:r>
          </a:p>
          <a:p>
            <a:pPr marL="285750" indent="-285750">
              <a:buFont typeface="Arial" panose="020B0604020202020204" pitchFamily="34" charset="0"/>
              <a:buChar char="•"/>
            </a:pPr>
            <a:r>
              <a:rPr lang="en-US" sz="1600" dirty="0"/>
              <a:t>Catch the problems before you get too far…. Kas’ Template Pattern Library </a:t>
            </a:r>
          </a:p>
          <a:p>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r>
              <a:rPr lang="en-US" sz="1600" dirty="0"/>
              <a:t> </a:t>
            </a:r>
          </a:p>
          <a:p>
            <a:endParaRPr lang="en-US" sz="1600" dirty="0"/>
          </a:p>
        </p:txBody>
      </p:sp>
      <p:sp>
        <p:nvSpPr>
          <p:cNvPr id="4" name="Rectangle: Rounded Corners 3">
            <a:extLst>
              <a:ext uri="{FF2B5EF4-FFF2-40B4-BE49-F238E27FC236}">
                <a16:creationId xmlns:a16="http://schemas.microsoft.com/office/drawing/2014/main" id="{BB21A600-70AC-4514-8C50-C947FB6FF83B}"/>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5" name="Rectangle: Rounded Corners 4">
            <a:extLst>
              <a:ext uri="{FF2B5EF4-FFF2-40B4-BE49-F238E27FC236}">
                <a16:creationId xmlns:a16="http://schemas.microsoft.com/office/drawing/2014/main" id="{7B4339C5-EA60-4A59-896C-B45F9DDB2B30}"/>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7" name="Rectangle 6">
            <a:extLst>
              <a:ext uri="{FF2B5EF4-FFF2-40B4-BE49-F238E27FC236}">
                <a16:creationId xmlns:a16="http://schemas.microsoft.com/office/drawing/2014/main" id="{036375D0-8ECB-4D71-971D-C5B78D2508F0}"/>
              </a:ext>
            </a:extLst>
          </p:cNvPr>
          <p:cNvSpPr/>
          <p:nvPr/>
        </p:nvSpPr>
        <p:spPr>
          <a:xfrm>
            <a:off x="9048162" y="2663866"/>
            <a:ext cx="2857892" cy="400110"/>
          </a:xfrm>
          <a:prstGeom prst="rect">
            <a:avLst/>
          </a:prstGeom>
        </p:spPr>
        <p:txBody>
          <a:bodyPr wrap="square">
            <a:spAutoFit/>
          </a:bodyPr>
          <a:lstStyle/>
          <a:p>
            <a:r>
              <a:rPr lang="en-US" sz="1000" dirty="0"/>
              <a:t>Draw from: Method (Visual Modeling) and associated content</a:t>
            </a:r>
          </a:p>
        </p:txBody>
      </p:sp>
      <p:sp>
        <p:nvSpPr>
          <p:cNvPr id="8" name="Rectangle 7">
            <a:extLst>
              <a:ext uri="{FF2B5EF4-FFF2-40B4-BE49-F238E27FC236}">
                <a16:creationId xmlns:a16="http://schemas.microsoft.com/office/drawing/2014/main" id="{4F2CFA94-E9F8-4090-8611-7536AC34E971}"/>
              </a:ext>
            </a:extLst>
          </p:cNvPr>
          <p:cNvSpPr/>
          <p:nvPr/>
        </p:nvSpPr>
        <p:spPr>
          <a:xfrm>
            <a:off x="9549353" y="2389479"/>
            <a:ext cx="2680355" cy="400110"/>
          </a:xfrm>
          <a:prstGeom prst="rect">
            <a:avLst/>
          </a:prstGeom>
        </p:spPr>
        <p:txBody>
          <a:bodyPr wrap="square">
            <a:spAutoFit/>
          </a:bodyPr>
          <a:lstStyle/>
          <a:p>
            <a:r>
              <a:rPr lang="en-US" sz="1000" dirty="0"/>
              <a:t>Draw from: Method (Heuristic) and associated content</a:t>
            </a:r>
          </a:p>
        </p:txBody>
      </p:sp>
      <p:sp>
        <p:nvSpPr>
          <p:cNvPr id="9" name="Rectangle 8">
            <a:extLst>
              <a:ext uri="{FF2B5EF4-FFF2-40B4-BE49-F238E27FC236}">
                <a16:creationId xmlns:a16="http://schemas.microsoft.com/office/drawing/2014/main" id="{1A83EB3D-5A14-41F8-B7B5-48A034D2E20A}"/>
              </a:ext>
            </a:extLst>
          </p:cNvPr>
          <p:cNvSpPr/>
          <p:nvPr/>
        </p:nvSpPr>
        <p:spPr>
          <a:xfrm>
            <a:off x="10133815" y="1945537"/>
            <a:ext cx="1772239" cy="553998"/>
          </a:xfrm>
          <a:prstGeom prst="rect">
            <a:avLst/>
          </a:prstGeom>
        </p:spPr>
        <p:txBody>
          <a:bodyPr wrap="square">
            <a:spAutoFit/>
          </a:bodyPr>
          <a:lstStyle/>
          <a:p>
            <a:r>
              <a:rPr lang="en-US" sz="1000" dirty="0"/>
              <a:t>Draw from: Method (Task Analysis) and associated content</a:t>
            </a:r>
          </a:p>
        </p:txBody>
      </p:sp>
    </p:spTree>
    <p:extLst>
      <p:ext uri="{BB962C8B-B14F-4D97-AF65-F5344CB8AC3E}">
        <p14:creationId xmlns:p14="http://schemas.microsoft.com/office/powerpoint/2010/main" val="276308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F6EF9-9089-42F3-9CA2-B7F210AF549E}"/>
              </a:ext>
            </a:extLst>
          </p:cNvPr>
          <p:cNvSpPr txBox="1"/>
          <p:nvPr/>
        </p:nvSpPr>
        <p:spPr>
          <a:xfrm>
            <a:off x="1295399" y="438151"/>
            <a:ext cx="9915525" cy="1143000"/>
          </a:xfrm>
          <a:prstGeom prst="rect">
            <a:avLst/>
          </a:prstGeom>
          <a:noFill/>
        </p:spPr>
        <p:txBody>
          <a:bodyPr wrap="square" lIns="0" tIns="0" rIns="0" bIns="0" rtlCol="0">
            <a:noAutofit/>
          </a:bodyPr>
          <a:lstStyle/>
          <a:p>
            <a:r>
              <a:rPr lang="en-US" sz="1600" dirty="0"/>
              <a:t>Produce</a:t>
            </a:r>
          </a:p>
          <a:p>
            <a:r>
              <a:rPr lang="en-US" sz="1600" dirty="0"/>
              <a:t>In the Produce phase, the user-system interaction is designed to address the high-level human-centered quality objectives. This phase includes the creation of an interface design solution that implements one or more user’s requirements that support tasks defined in the context of use description. The design will evolve from insights in the abstract into potential solutions, while iterating on prototypes and narrowing down the solution options. </a:t>
            </a:r>
          </a:p>
          <a:p>
            <a:r>
              <a:rPr lang="en-US" sz="1600" dirty="0"/>
              <a:t>Create design prototypes which are repeatedly evaluated as they evolve from general concepts to specific solutions</a:t>
            </a:r>
          </a:p>
          <a:p>
            <a:endParaRPr lang="en-US" sz="1600" dirty="0"/>
          </a:p>
          <a:p>
            <a:r>
              <a:rPr lang="en-US" sz="1600" dirty="0"/>
              <a:t>Methods: </a:t>
            </a:r>
          </a:p>
          <a:p>
            <a:pPr marL="285750" indent="-285750">
              <a:buFont typeface="Arial" panose="020B0604020202020204" pitchFamily="34" charset="0"/>
              <a:buChar char="•"/>
            </a:pPr>
            <a:r>
              <a:rPr lang="en-US" sz="1600" dirty="0"/>
              <a:t>Sketch before you code</a:t>
            </a:r>
          </a:p>
          <a:p>
            <a:pPr marL="285750" indent="-285750">
              <a:buFont typeface="Arial" panose="020B0604020202020204" pitchFamily="34" charset="0"/>
              <a:buChar char="•"/>
            </a:pPr>
            <a:r>
              <a:rPr lang="en-US" sz="1600" dirty="0"/>
              <a:t>Be inspired by others who’ve done this</a:t>
            </a:r>
          </a:p>
          <a:p>
            <a:endParaRPr lang="en-US" sz="1600" dirty="0"/>
          </a:p>
          <a:p>
            <a:endParaRPr lang="en-US" sz="1600" dirty="0"/>
          </a:p>
          <a:p>
            <a:pPr lvl="0"/>
            <a:r>
              <a:rPr lang="en-US" sz="1600" dirty="0">
                <a:solidFill>
                  <a:srgbClr val="585858"/>
                </a:solidFill>
              </a:rPr>
              <a:t>How to decide which, if any, of the activities listed above to do</a:t>
            </a:r>
          </a:p>
          <a:p>
            <a:pPr marL="285750" lvl="0" indent="-285750">
              <a:buFont typeface="Arial" panose="020B0604020202020204" pitchFamily="34" charset="0"/>
              <a:buChar char="•"/>
            </a:pPr>
            <a:r>
              <a:rPr lang="en-US" sz="1600" dirty="0">
                <a:solidFill>
                  <a:srgbClr val="585858"/>
                </a:solidFill>
              </a:rPr>
              <a:t>Benefits and Trade-Offs for Including: </a:t>
            </a:r>
          </a:p>
          <a:p>
            <a:r>
              <a:rPr lang="en-US" sz="1600" dirty="0"/>
              <a:t> </a:t>
            </a:r>
          </a:p>
          <a:p>
            <a:endParaRPr lang="en-US" sz="1600" dirty="0"/>
          </a:p>
        </p:txBody>
      </p:sp>
      <p:sp>
        <p:nvSpPr>
          <p:cNvPr id="4" name="Rectangle: Rounded Corners 3">
            <a:extLst>
              <a:ext uri="{FF2B5EF4-FFF2-40B4-BE49-F238E27FC236}">
                <a16:creationId xmlns:a16="http://schemas.microsoft.com/office/drawing/2014/main" id="{5C07CB38-8734-4A46-A4B0-0B71DB455ED2}"/>
              </a:ext>
            </a:extLst>
          </p:cNvPr>
          <p:cNvSpPr/>
          <p:nvPr/>
        </p:nvSpPr>
        <p:spPr>
          <a:xfrm>
            <a:off x="10678309" y="5976790"/>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5" name="Rectangle: Rounded Corners 4">
            <a:extLst>
              <a:ext uri="{FF2B5EF4-FFF2-40B4-BE49-F238E27FC236}">
                <a16:creationId xmlns:a16="http://schemas.microsoft.com/office/drawing/2014/main" id="{310E3A76-708A-40C0-8D13-37D83EBDA72A}"/>
              </a:ext>
            </a:extLst>
          </p:cNvPr>
          <p:cNvSpPr/>
          <p:nvPr/>
        </p:nvSpPr>
        <p:spPr>
          <a:xfrm>
            <a:off x="216816" y="6053775"/>
            <a:ext cx="1065229" cy="4430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6" name="Rectangle 5">
            <a:extLst>
              <a:ext uri="{FF2B5EF4-FFF2-40B4-BE49-F238E27FC236}">
                <a16:creationId xmlns:a16="http://schemas.microsoft.com/office/drawing/2014/main" id="{B2B7473A-B5D8-4711-861A-925894DA6B2C}"/>
              </a:ext>
            </a:extLst>
          </p:cNvPr>
          <p:cNvSpPr/>
          <p:nvPr/>
        </p:nvSpPr>
        <p:spPr>
          <a:xfrm>
            <a:off x="9358698" y="3025173"/>
            <a:ext cx="2079703" cy="553998"/>
          </a:xfrm>
          <a:prstGeom prst="rect">
            <a:avLst/>
          </a:prstGeom>
        </p:spPr>
        <p:txBody>
          <a:bodyPr wrap="square">
            <a:spAutoFit/>
          </a:bodyPr>
          <a:lstStyle/>
          <a:p>
            <a:r>
              <a:rPr lang="en-US" sz="1000" dirty="0"/>
              <a:t>Visual Modeling - </a:t>
            </a:r>
            <a:r>
              <a:rPr lang="en-US" sz="1000" dirty="0">
                <a:solidFill>
                  <a:srgbClr val="FF0000"/>
                </a:solidFill>
              </a:rPr>
              <a:t>point to CPRS-</a:t>
            </a:r>
            <a:r>
              <a:rPr lang="en-US" sz="1000" dirty="0" err="1">
                <a:solidFill>
                  <a:srgbClr val="FF0000"/>
                </a:solidFill>
              </a:rPr>
              <a:t>VistA</a:t>
            </a:r>
            <a:r>
              <a:rPr lang="en-US" sz="1000" dirty="0">
                <a:solidFill>
                  <a:srgbClr val="FF0000"/>
                </a:solidFill>
              </a:rPr>
              <a:t> Pattern Library</a:t>
            </a:r>
            <a:endParaRPr lang="en-US" sz="1000" dirty="0"/>
          </a:p>
          <a:p>
            <a:r>
              <a:rPr lang="en-US" sz="1000" dirty="0"/>
              <a:t>Literature Consultation</a:t>
            </a:r>
          </a:p>
        </p:txBody>
      </p:sp>
    </p:spTree>
    <p:extLst>
      <p:ext uri="{BB962C8B-B14F-4D97-AF65-F5344CB8AC3E}">
        <p14:creationId xmlns:p14="http://schemas.microsoft.com/office/powerpoint/2010/main" val="4039809509"/>
      </p:ext>
    </p:extLst>
  </p:cSld>
  <p:clrMapOvr>
    <a:masterClrMapping/>
  </p:clrMapOvr>
</p:sld>
</file>

<file path=ppt/theme/theme1.xml><?xml version="1.0" encoding="utf-8"?>
<a:theme xmlns:a="http://schemas.openxmlformats.org/drawingml/2006/main" name="UserView Theme">
  <a:themeElements>
    <a:clrScheme name="Custom 2">
      <a:dk1>
        <a:srgbClr val="585858"/>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extLst>
    <a:ext uri="{05A4C25C-085E-4340-85A3-A5531E510DB2}">
      <thm15:themeFamily xmlns:thm15="http://schemas.microsoft.com/office/thememl/2012/main" name="UserView Theme" id="{52EE5D9C-3401-4A7A-8EC2-392A01F2A5D9}" vid="{62C4345E-275D-484E-AEDB-EF76DE3E04F8}"/>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1781</Words>
  <Application>Microsoft Office PowerPoint</Application>
  <PresentationFormat>Widescreen</PresentationFormat>
  <Paragraphs>190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UserView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2020-04-28T02:01:30Z</dcterms:created>
  <dcterms:modified xsi:type="dcterms:W3CDTF">2020-05-05T03:42:18Z</dcterms:modified>
</cp:coreProperties>
</file>