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347" r:id="rId5"/>
    <p:sldId id="352" r:id="rId6"/>
    <p:sldId id="398" r:id="rId7"/>
    <p:sldId id="379" r:id="rId8"/>
    <p:sldId id="354" r:id="rId9"/>
    <p:sldId id="382" r:id="rId10"/>
    <p:sldId id="358" r:id="rId11"/>
    <p:sldId id="355" r:id="rId12"/>
    <p:sldId id="359" r:id="rId13"/>
    <p:sldId id="392" r:id="rId14"/>
    <p:sldId id="402" r:id="rId15"/>
    <p:sldId id="403" r:id="rId16"/>
    <p:sldId id="404" r:id="rId17"/>
    <p:sldId id="405" r:id="rId18"/>
    <p:sldId id="406" r:id="rId19"/>
    <p:sldId id="407" r:id="rId20"/>
    <p:sldId id="401" r:id="rId21"/>
    <p:sldId id="39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peir, Ross C." initials="SRC" lastIdx="1" clrIdx="0">
    <p:extLst>
      <p:ext uri="{19B8F6BF-5375-455C-9EA6-DF929625EA0E}">
        <p15:presenceInfo xmlns:p15="http://schemas.microsoft.com/office/powerpoint/2012/main" userId="S::Ross.Speir2@va.gov::73c1710f-d00d-420b-88e1-6219b41263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5" autoAdjust="0"/>
    <p:restoredTop sz="88469" autoAdjust="0"/>
  </p:normalViewPr>
  <p:slideViewPr>
    <p:cSldViewPr>
      <p:cViewPr varScale="1">
        <p:scale>
          <a:sx n="60" d="100"/>
          <a:sy n="60" d="100"/>
        </p:scale>
        <p:origin x="73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9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68"/>
    </p:cViewPr>
  </p:sorterViewPr>
  <p:notesViewPr>
    <p:cSldViewPr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8T16:30:10.571" idx="1">
    <p:pos x="495" y="3759"/>
    <p:text>Add FY20 goals - Education and Training, Community of Practice,...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3358-6172-48FE-A7D5-674CF3A7F530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E69F3-A350-4E80-8E24-887E07C67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5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E69F3-A350-4E80-8E24-887E07C67E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83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E69F3-A350-4E80-8E24-887E07C67E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69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dirty="0">
              <a:solidFill>
                <a:srgbClr val="0033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E69F3-A350-4E80-8E24-887E07C67E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23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E69F3-A350-4E80-8E24-887E07C67E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87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E69F3-A350-4E80-8E24-887E07C67EB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50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E69F3-A350-4E80-8E24-887E07C67EB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41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E69F3-A350-4E80-8E24-887E07C67EB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5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B4110-168F-4EC0-A41A-26D0D580736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0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E3794-0C25-49E6-B5B2-80A37588BE4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13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E69F3-A350-4E80-8E24-887E07C67E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93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E69F3-A350-4E80-8E24-887E07C67E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06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E3794-0C25-49E6-B5B2-80A37588BE4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67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E69F3-A350-4E80-8E24-887E07C67E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90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E3794-0C25-49E6-B5B2-80A37588BE4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61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E3794-0C25-49E6-B5B2-80A37588BE4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239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E69F3-A350-4E80-8E24-887E07C67E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30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s://vaww.portal2.va.gov/sites/humanfactors/Pages/Home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2286001"/>
            <a:ext cx="77724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 dirty="0"/>
              <a:t>Presentation Title – MS Sans Serif, 32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" y="3429000"/>
            <a:ext cx="6400800" cy="76200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Presenter, Title VHA Human Factors</a:t>
            </a:r>
          </a:p>
          <a:p>
            <a:r>
              <a:rPr lang="en-US" dirty="0"/>
              <a:t>Contact Information – MS Sans Serif, 22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5457"/>
            <a:ext cx="9144000" cy="1255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279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solidFill>
                  <a:schemeClr val="accent1"/>
                </a:solidFill>
                <a:latin typeface="Garamond" panose="020204040303010108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8962"/>
            <a:ext cx="4040188" cy="4313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19200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solidFill>
                  <a:schemeClr val="accent1"/>
                </a:solidFill>
                <a:latin typeface="Garamond" panose="020204040303010108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8962"/>
            <a:ext cx="4041775" cy="4313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EDE6-70D3-46B7-BA57-4FBE504D9053}" type="datetime9">
              <a:rPr lang="en-US" smtClean="0"/>
              <a:t>10/18/2019 4:27:49 PM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59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4488-B1C1-4C11-88EB-31457D21AFD5}" type="datetime9">
              <a:rPr lang="en-US" smtClean="0"/>
              <a:t>10/18/2019 4:27:49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61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9DCE-DD06-4F0F-9EC1-8DDA2E4969ED}" type="datetime9">
              <a:rPr lang="en-US" smtClean="0"/>
              <a:t>10/18/2019 4:27:49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91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550" y="1295399"/>
            <a:ext cx="3008313" cy="11620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200" b="1" dirty="0">
                <a:solidFill>
                  <a:schemeClr val="accent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ct val="20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295400"/>
            <a:ext cx="5111750" cy="46037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3550" y="2457450"/>
            <a:ext cx="3008313" cy="34417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7BE4-5A9F-448C-9097-558F84BF12BE}" type="datetime9">
              <a:rPr lang="en-US" smtClean="0"/>
              <a:t>10/18/2019 4:27:49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08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924800" cy="566738"/>
          </a:xfrm>
        </p:spPr>
        <p:txBody>
          <a:bodyPr anchor="b">
            <a:noAutofit/>
          </a:bodyPr>
          <a:lstStyle>
            <a:lvl1pPr algn="l"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00200" y="1295400"/>
            <a:ext cx="5943600" cy="4724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EC3B-276C-45C4-90B5-7C83DC48A59D}" type="datetime9">
              <a:rPr lang="en-US" smtClean="0"/>
              <a:t>10/18/2019 4:27:49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4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5935" y="1229853"/>
            <a:ext cx="8229600" cy="4983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4848-0D72-48B5-A114-884A137897EB}" type="datetime9">
              <a:rPr lang="en-US" smtClean="0"/>
              <a:t>10/18/2019 4:27:49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80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027A-6012-4117-AFE2-E13C11E2384B}" type="datetime9">
              <a:rPr lang="en-US" smtClean="0"/>
              <a:t>10/18/2019 4:27:49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77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DC5D-FF0F-456F-835D-B218075AD718}" type="datetime9">
              <a:rPr lang="en-US" smtClean="0"/>
              <a:t>10/18/2019 4:27:49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>
            <a:hlinkClick r:id="rId2"/>
          </p:cNvPr>
          <p:cNvSpPr txBox="1"/>
          <p:nvPr userDrawn="1"/>
        </p:nvSpPr>
        <p:spPr>
          <a:xfrm>
            <a:off x="8305800" y="0"/>
            <a:ext cx="838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9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 Text Slide, MS Sans Serif, 32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A8DB-E3E0-4831-8DDC-D602BC465A32}" type="datetime9">
              <a:rPr lang="en-US" smtClean="0"/>
              <a:pPr/>
              <a:t>10/18/2019 4:27:49 PM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199" y="1676400"/>
            <a:ext cx="8229600" cy="4953000"/>
          </a:xfrm>
        </p:spPr>
        <p:txBody>
          <a:bodyPr/>
          <a:lstStyle>
            <a:lvl1pPr marL="457200" marR="0" indent="-283464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  <a:lvl2pPr>
              <a:defRPr/>
            </a:lvl2pPr>
            <a:lvl3pPr>
              <a:defRPr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 dirty="0"/>
              <a:t>Level 1 – MS Sans Serif, 28</a:t>
            </a:r>
          </a:p>
          <a:p>
            <a:pPr lvl="1"/>
            <a:r>
              <a:rPr lang="en-US" dirty="0"/>
              <a:t>Level 2 – MS Sans Serif, 24</a:t>
            </a:r>
          </a:p>
          <a:p>
            <a:pPr lvl="2"/>
            <a:r>
              <a:rPr lang="en-US" dirty="0"/>
              <a:t>Level 3: MS Sans Serif, 22; Always use a font size of at least 22-pt for text in bullet points.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 more than five bullets per slide.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use of bold and italics should be restricted to emphases and headings.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7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Title: Figure Slide, MS Sans Serif, 32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A8DB-E3E0-4831-8DDC-D602BC465A32}" type="datetime9">
              <a:rPr lang="en-US" smtClean="0"/>
              <a:pPr/>
              <a:t>10/18/2019 4:27:49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19099" y="1219200"/>
            <a:ext cx="8305800" cy="4648200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/>
              <a:t>Click the icon to add the supporting figure.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667000" y="5726791"/>
            <a:ext cx="3810000" cy="609600"/>
          </a:xfrm>
        </p:spPr>
        <p:txBody>
          <a:bodyPr>
            <a:normAutofit/>
          </a:bodyPr>
          <a:lstStyle>
            <a:lvl1pPr algn="ctr">
              <a:defRPr sz="1600" b="0" i="1"/>
            </a:lvl1pPr>
          </a:lstStyle>
          <a:p>
            <a:pPr lvl="0"/>
            <a:r>
              <a:rPr lang="en-US" dirty="0"/>
              <a:t>Figure Caption – MS Sans Serif; use at least 16-pt for all legend and axis labels</a:t>
            </a:r>
          </a:p>
        </p:txBody>
      </p:sp>
    </p:spTree>
    <p:extLst>
      <p:ext uri="{BB962C8B-B14F-4D97-AF65-F5344CB8AC3E}">
        <p14:creationId xmlns:p14="http://schemas.microsoft.com/office/powerpoint/2010/main" val="224227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Title: Text with Table, MS Sans Serif, 32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A8DB-E3E0-4831-8DDC-D602BC465A32}" type="datetime9">
              <a:rPr lang="en-US" smtClean="0"/>
              <a:pPr/>
              <a:t>10/18/2019 4:27:49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667000" y="1042069"/>
            <a:ext cx="3810000" cy="609600"/>
          </a:xfrm>
        </p:spPr>
        <p:txBody>
          <a:bodyPr>
            <a:normAutofit/>
          </a:bodyPr>
          <a:lstStyle>
            <a:lvl1pPr algn="ctr">
              <a:defRPr sz="1600" b="0" i="1"/>
            </a:lvl1pPr>
          </a:lstStyle>
          <a:p>
            <a:pPr lvl="0"/>
            <a:r>
              <a:rPr lang="en-US" dirty="0"/>
              <a:t>Table Caption – MS Sans Serif; use at least 16-pt for all legend and cells</a:t>
            </a:r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5" hasCustomPrompt="1"/>
          </p:nvPr>
        </p:nvSpPr>
        <p:spPr>
          <a:xfrm>
            <a:off x="381000" y="1651668"/>
            <a:ext cx="8305800" cy="4520531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/>
              <a:t>Click the icon to add a supporting table.</a:t>
            </a:r>
          </a:p>
        </p:txBody>
      </p:sp>
    </p:spTree>
    <p:extLst>
      <p:ext uri="{BB962C8B-B14F-4D97-AF65-F5344CB8AC3E}">
        <p14:creationId xmlns:p14="http://schemas.microsoft.com/office/powerpoint/2010/main" val="310476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Title: Text with Content, MS Sans Serif, 32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A8DB-E3E0-4831-8DDC-D602BC465A32}" type="datetime9">
              <a:rPr lang="en-US" smtClean="0"/>
              <a:pPr/>
              <a:t>10/18/2019 4:27:49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81000" y="1066800"/>
            <a:ext cx="8305800" cy="4648200"/>
          </a:xfrm>
        </p:spPr>
        <p:txBody>
          <a:bodyPr>
            <a:normAutofit/>
          </a:bodyPr>
          <a:lstStyle>
            <a:lvl1pPr>
              <a:defRPr sz="2200"/>
            </a:lvl1pPr>
          </a:lstStyle>
          <a:p>
            <a:r>
              <a:rPr lang="en-US" dirty="0"/>
              <a:t>Click the icon to add supporting content.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667000" y="5726791"/>
            <a:ext cx="3810000" cy="609600"/>
          </a:xfrm>
        </p:spPr>
        <p:txBody>
          <a:bodyPr>
            <a:normAutofit/>
          </a:bodyPr>
          <a:lstStyle>
            <a:lvl1pPr algn="ctr">
              <a:defRPr sz="1600" b="0" i="1"/>
            </a:lvl1pPr>
          </a:lstStyle>
          <a:p>
            <a:pPr lvl="0"/>
            <a:r>
              <a:rPr lang="en-US" dirty="0"/>
              <a:t>Figure Caption – MS Sans Serif; use at least 16-pt for all legend and axis labels</a:t>
            </a:r>
          </a:p>
        </p:txBody>
      </p:sp>
    </p:spTree>
    <p:extLst>
      <p:ext uri="{BB962C8B-B14F-4D97-AF65-F5344CB8AC3E}">
        <p14:creationId xmlns:p14="http://schemas.microsoft.com/office/powerpoint/2010/main" val="5770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d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Title: Bullets Reference an Image, MS Sans Serif, 32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A8DB-E3E0-4831-8DDC-D602BC465A32}" type="datetime9">
              <a:rPr lang="en-US" smtClean="0"/>
              <a:pPr/>
              <a:t>10/18/2019 4:27:49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1219200"/>
            <a:ext cx="3581400" cy="5029200"/>
          </a:xfr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sz="2200" baseline="0"/>
            </a:lvl1pPr>
          </a:lstStyle>
          <a:p>
            <a:pPr lvl="0"/>
            <a:r>
              <a:rPr lang="en-US" sz="2200" dirty="0"/>
              <a:t>Use a font size of at least 22-pt for text in bullet points.</a:t>
            </a:r>
          </a:p>
          <a:p>
            <a:pPr lvl="0"/>
            <a:r>
              <a:rPr lang="en-US" sz="2200" dirty="0"/>
              <a:t>Number the bullets to reference points on the User Interface.</a:t>
            </a:r>
          </a:p>
          <a:p>
            <a:pPr lvl="0"/>
            <a:r>
              <a:rPr lang="en-US" sz="2200" dirty="0"/>
              <a:t>No more than five bullets per slide.</a:t>
            </a:r>
          </a:p>
          <a:p>
            <a:pPr lvl="0"/>
            <a:r>
              <a:rPr lang="en-US" sz="2200" dirty="0"/>
              <a:t>Bold and italics should not be used here.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3962400" y="1219200"/>
            <a:ext cx="4876800" cy="4495800"/>
          </a:xfrm>
        </p:spPr>
        <p:txBody>
          <a:bodyPr>
            <a:normAutofit/>
          </a:bodyPr>
          <a:lstStyle>
            <a:lvl1pPr>
              <a:defRPr sz="2200" baseline="0"/>
            </a:lvl1pPr>
          </a:lstStyle>
          <a:p>
            <a:r>
              <a:rPr lang="en-US" dirty="0"/>
              <a:t>Click icon to add referenced image.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114800" y="5715000"/>
            <a:ext cx="4572000" cy="533400"/>
          </a:xfrm>
        </p:spPr>
        <p:txBody>
          <a:bodyPr>
            <a:normAutofit/>
          </a:bodyPr>
          <a:lstStyle>
            <a:lvl1pPr algn="ctr">
              <a:defRPr sz="1600" i="1"/>
            </a:lvl1pPr>
          </a:lstStyle>
          <a:p>
            <a:pPr lvl="0"/>
            <a:r>
              <a:rPr lang="en-US" sz="1600" i="1" dirty="0"/>
              <a:t>Figure Caption: UI screen shot MS Sans Serif, 16-pt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5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FE Guidance - Dele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HFE Guidance - Delete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A8DB-E3E0-4831-8DDC-D602BC465A32}" type="datetime9">
              <a:rPr lang="en-US" smtClean="0"/>
              <a:pPr/>
              <a:t>10/18/2019 4:27:49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38200" y="14478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complete HFE PowerPoint guidance can be viewed by clicking the word document below.  Please delete this slide before sending.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314699" y="3416468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HFE PowerPoint Report Guidance</a:t>
            </a:r>
          </a:p>
          <a:p>
            <a:pPr algn="ctr"/>
            <a:r>
              <a:rPr lang="en-US" sz="1600" i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(click</a:t>
            </a:r>
            <a:r>
              <a:rPr lang="en-US" sz="1600" i="1" baseline="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icon to view)</a:t>
            </a:r>
            <a:endParaRPr lang="en-US" sz="1600" i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11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9ACD-667A-430B-B72A-04FE54D52D09}" type="datetime9">
              <a:rPr lang="en-US" smtClean="0"/>
              <a:t>10/18/2019 4:27:49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2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ED73-3F7B-4544-89D4-AB37164568AD}" type="datetime9">
              <a:rPr lang="en-US" smtClean="0"/>
              <a:t>10/18/2019 4:27:49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descr="Footer" title="Footer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Picture 6" descr="Header: Human Factors Engineering" title="Header: Human Factors Engineeri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8418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Level 1 – MS Sans Serif, 28</a:t>
            </a:r>
          </a:p>
          <a:p>
            <a:pPr lvl="1"/>
            <a:r>
              <a:rPr lang="en-US" dirty="0"/>
              <a:t>Level 2 – MS Sans Serif, 24</a:t>
            </a:r>
          </a:p>
          <a:p>
            <a:pPr lvl="2"/>
            <a:r>
              <a:rPr lang="en-US" dirty="0"/>
              <a:t>Level 3: MS Sans Serif, 22; Always use a font size of at least 22-pt for text in bullet points.</a:t>
            </a:r>
          </a:p>
          <a:p>
            <a:pPr lvl="2"/>
            <a:r>
              <a:rPr lang="en-US" dirty="0"/>
              <a:t>No more than five bullets per slide.</a:t>
            </a:r>
          </a:p>
          <a:p>
            <a:pPr lvl="2"/>
            <a:r>
              <a:rPr lang="en-US" dirty="0"/>
              <a:t>The use of bold and italics should be restricted to emphases and headings.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fld id="{BF35A8DB-E3E0-4831-8DDC-D602BC465A32}" type="datetime9">
              <a:rPr lang="en-US" smtClean="0"/>
              <a:pPr/>
              <a:t>10/18/2019 4:27:49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fld id="{5764DB34-3C2A-455B-A8D6-CC8CC2AAD5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-100931"/>
            <a:ext cx="7315201" cy="1042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273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5" r:id="rId1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Microsoft Sans Serif" panose="020B0604020202020204" pitchFamily="34" charset="0"/>
        <a:buChar char="—"/>
        <a:defRPr sz="2400" kern="1200">
          <a:solidFill>
            <a:schemeClr val="tx1"/>
          </a:solidFill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Microsoft Sans Serif" panose="020B0604020202020204" pitchFamily="34" charset="0"/>
          <a:ea typeface="Microsoft Sans Serif" panose="020B0604020202020204" pitchFamily="34" charset="0"/>
          <a:cs typeface="Microsoft Sans Serif" panose="020B0604020202020204" pitchFamily="34" charset="0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A97A-3ED0-4E45-BB7E-C48EADB0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Toolkit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C5F63-3E53-48F7-8FB6-94A3B2A3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62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B152-00A9-4266-84A4-61C0E6ACC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Vision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FA58C7-4F45-43AE-8255-EF77F7189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9" t="15292" r="2979" b="6722"/>
          <a:stretch/>
        </p:blipFill>
        <p:spPr>
          <a:xfrm>
            <a:off x="457200" y="990600"/>
            <a:ext cx="8358096" cy="519832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EFEC6-78C9-4076-B91E-1191A292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97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5D5BC2-E568-497F-A621-FF428C0B1A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7200" y="2819400"/>
            <a:ext cx="4038600" cy="21543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7C849B-B3D1-4A63-AC65-2BB835E8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Guidance and Tools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4C293-BFF1-4F38-9891-E5A2BA4DF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95900" y="2514600"/>
            <a:ext cx="3695700" cy="3611563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200" dirty="0"/>
              <a:t>Value Proposition for a HIS project 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200" dirty="0"/>
              <a:t>Applying HCD to your project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200" dirty="0"/>
              <a:t>SharePoint site template for HIS design work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200" dirty="0"/>
              <a:t>VHA case studies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667AC-F66D-4D35-9CE1-C965B102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11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E96928-88F8-4204-9DA5-DE1FC1A26DC8}"/>
              </a:ext>
            </a:extLst>
          </p:cNvPr>
          <p:cNvSpPr/>
          <p:nvPr/>
        </p:nvSpPr>
        <p:spPr>
          <a:xfrm>
            <a:off x="385011" y="2819400"/>
            <a:ext cx="1331495" cy="632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Plan</a:t>
            </a:r>
            <a:r>
              <a:rPr lang="en-US" sz="900" dirty="0"/>
              <a:t> the human-centered design process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D468AB7-3F41-4457-B0A4-FA98AF413C92}"/>
              </a:ext>
            </a:extLst>
          </p:cNvPr>
          <p:cNvSpPr txBox="1">
            <a:spLocks/>
          </p:cNvSpPr>
          <p:nvPr/>
        </p:nvSpPr>
        <p:spPr>
          <a:xfrm>
            <a:off x="457200" y="1143000"/>
            <a:ext cx="84582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Microsoft Sans Serif" panose="020B0604020202020204" pitchFamily="34" charset="0"/>
              <a:buChar char="—"/>
              <a:defRPr sz="2400" kern="120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200" b="1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Plan the human-centered design process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D6E4B8-0FC0-4DAB-A9B5-CEBE8CA8F1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947" y="2572066"/>
            <a:ext cx="320040" cy="3200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C4ADE3-48BB-4561-BED4-4E35E8A921D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0" y="3413760"/>
            <a:ext cx="320040" cy="3200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9C3D5A-8F97-4FE8-B82D-BA051AA241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0" y="4187258"/>
            <a:ext cx="320040" cy="320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A77EA7-C2B5-4AE2-8C37-894E7E8956B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0" y="5013960"/>
            <a:ext cx="32004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113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5D5BC2-E568-497F-A621-FF428C0B1A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7200" y="2819400"/>
            <a:ext cx="4038600" cy="21543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7C849B-B3D1-4A63-AC65-2BB835E8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Guidance and Tools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4C293-BFF1-4F38-9891-E5A2BA4DF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71655" y="2286000"/>
            <a:ext cx="3733800" cy="3840163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200" dirty="0"/>
              <a:t>Identifying socio-technical impacts on usability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200" dirty="0"/>
              <a:t>Observing clinical work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200" dirty="0"/>
              <a:t>Mapping clinical workflow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200" dirty="0"/>
              <a:t>Mapping clinical information flow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667AC-F66D-4D35-9CE1-C965B102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12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D468AB7-3F41-4457-B0A4-FA98AF413C92}"/>
              </a:ext>
            </a:extLst>
          </p:cNvPr>
          <p:cNvSpPr txBox="1">
            <a:spLocks/>
          </p:cNvSpPr>
          <p:nvPr/>
        </p:nvSpPr>
        <p:spPr>
          <a:xfrm>
            <a:off x="457200" y="1143000"/>
            <a:ext cx="84582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Microsoft Sans Serif" panose="020B0604020202020204" pitchFamily="34" charset="0"/>
              <a:buChar char="—"/>
              <a:defRPr sz="2400" kern="120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2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Understand and specify the context of use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3B5DEF-1D5C-4653-8111-556B699C0E0E}"/>
              </a:ext>
            </a:extLst>
          </p:cNvPr>
          <p:cNvSpPr/>
          <p:nvPr/>
        </p:nvSpPr>
        <p:spPr>
          <a:xfrm>
            <a:off x="2362200" y="2819400"/>
            <a:ext cx="1295400" cy="632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Understand</a:t>
            </a:r>
            <a:r>
              <a:rPr lang="en-US" sz="900" dirty="0"/>
              <a:t>   and specify the context of use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5A5AEE-C142-405E-97FD-BA31DD4635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520" y="2389401"/>
            <a:ext cx="320040" cy="3200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28D21E-48AB-459A-A99E-9CBB76A865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520" y="3124200"/>
            <a:ext cx="320040" cy="320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D3DC50-19C0-4B9C-906A-D45F06495C8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0" y="3657600"/>
            <a:ext cx="320040" cy="3200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128BE9-E276-4F1C-BD24-3B3F98EEEA3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0" y="4114800"/>
            <a:ext cx="32004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27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5D5BC2-E568-497F-A621-FF428C0B1A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7200" y="2819400"/>
            <a:ext cx="4038600" cy="21543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7C849B-B3D1-4A63-AC65-2BB835E8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Guidance and Tools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4C293-BFF1-4F38-9891-E5A2BA4DF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73842" y="2209800"/>
            <a:ext cx="3642360" cy="3840163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200" dirty="0"/>
              <a:t>Creating Scenarios of Use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200" dirty="0"/>
              <a:t>Specifying HIS Design Objectives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200" dirty="0"/>
              <a:t>Benchmarking user performance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667AC-F66D-4D35-9CE1-C965B102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13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D468AB7-3F41-4457-B0A4-FA98AF413C92}"/>
              </a:ext>
            </a:extLst>
          </p:cNvPr>
          <p:cNvSpPr txBox="1">
            <a:spLocks/>
          </p:cNvSpPr>
          <p:nvPr/>
        </p:nvSpPr>
        <p:spPr>
          <a:xfrm>
            <a:off x="457200" y="1143000"/>
            <a:ext cx="84582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Microsoft Sans Serif" panose="020B0604020202020204" pitchFamily="34" charset="0"/>
              <a:buChar char="—"/>
              <a:defRPr sz="2400" kern="120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2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Specify the user requirements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690F-05B0-419D-970C-BFDC65095084}"/>
              </a:ext>
            </a:extLst>
          </p:cNvPr>
          <p:cNvSpPr/>
          <p:nvPr/>
        </p:nvSpPr>
        <p:spPr>
          <a:xfrm>
            <a:off x="3294647" y="3597442"/>
            <a:ext cx="1201153" cy="591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Specify </a:t>
            </a:r>
            <a:r>
              <a:rPr lang="en-US" sz="900" dirty="0"/>
              <a:t>the user requirements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F0F216-1428-4093-8B47-74FD828790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286000"/>
            <a:ext cx="320040" cy="3200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7B16C7-D92F-459B-BBA6-E5B5724532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791326"/>
            <a:ext cx="320040" cy="320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93C7BF-FEB1-46A2-965A-727C7284F32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600365"/>
            <a:ext cx="32004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23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5D5BC2-E568-497F-A621-FF428C0B1A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7200" y="2819400"/>
            <a:ext cx="4038600" cy="21543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7C849B-B3D1-4A63-AC65-2BB835E8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Guidance and Tools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4C293-BFF1-4F38-9891-E5A2BA4DF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73842" y="2286000"/>
            <a:ext cx="3320716" cy="3840163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200" dirty="0"/>
              <a:t>User interface standards for Reminder Dialogs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200" dirty="0"/>
              <a:t>Rapid prototyping guidance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200" dirty="0"/>
              <a:t>Design patterns for Reminder Dialogs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667AC-F66D-4D35-9CE1-C965B102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14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D468AB7-3F41-4457-B0A4-FA98AF413C92}"/>
              </a:ext>
            </a:extLst>
          </p:cNvPr>
          <p:cNvSpPr txBox="1">
            <a:spLocks/>
          </p:cNvSpPr>
          <p:nvPr/>
        </p:nvSpPr>
        <p:spPr>
          <a:xfrm>
            <a:off x="457200" y="1143000"/>
            <a:ext cx="84582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Microsoft Sans Serif" panose="020B0604020202020204" pitchFamily="34" charset="0"/>
              <a:buChar char="—"/>
              <a:defRPr sz="2400" kern="120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2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Produce design solutions to meet user requirements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C5BEC8D-2AB1-4B25-B55D-8AF6B3E48AFA}"/>
              </a:ext>
            </a:extLst>
          </p:cNvPr>
          <p:cNvSpPr/>
          <p:nvPr/>
        </p:nvSpPr>
        <p:spPr>
          <a:xfrm>
            <a:off x="2225842" y="4375484"/>
            <a:ext cx="1371600" cy="574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Produce</a:t>
            </a:r>
            <a:r>
              <a:rPr lang="en-US" sz="900" dirty="0"/>
              <a:t> design solutions to meet user requirements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0B2938-2181-4366-9838-875AFB5167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0" y="2362200"/>
            <a:ext cx="320040" cy="3200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2B645E-E904-4DA1-B3D6-BC0746F700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0" y="3184759"/>
            <a:ext cx="320040" cy="3200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47F3A4-C59D-466D-86B8-5AF28FD6B4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0" y="4007318"/>
            <a:ext cx="32004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68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5D5BC2-E568-497F-A621-FF428C0B1A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7200" y="2819400"/>
            <a:ext cx="4038600" cy="21543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7C849B-B3D1-4A63-AC65-2BB835E8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Guidance and Tools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4C293-BFF1-4F38-9891-E5A2BA4DF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99365" y="2286000"/>
            <a:ext cx="3692235" cy="4042025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200" dirty="0"/>
              <a:t>Usability heuristics for EHRs</a:t>
            </a:r>
            <a:endParaRPr lang="en-US" sz="14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2200" dirty="0"/>
              <a:t>Heuristic Evaluation Tool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200" dirty="0"/>
              <a:t>Usability heuristics for CDS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200" dirty="0"/>
              <a:t>Usability Walkthrough Tool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200" dirty="0"/>
              <a:t>In Situ usability assessment Tool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667AC-F66D-4D35-9CE1-C965B102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15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D468AB7-3F41-4457-B0A4-FA98AF413C92}"/>
              </a:ext>
            </a:extLst>
          </p:cNvPr>
          <p:cNvSpPr txBox="1">
            <a:spLocks/>
          </p:cNvSpPr>
          <p:nvPr/>
        </p:nvSpPr>
        <p:spPr>
          <a:xfrm>
            <a:off x="457200" y="1143000"/>
            <a:ext cx="84582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Microsoft Sans Serif" panose="020B0604020202020204" pitchFamily="34" charset="0"/>
              <a:buChar char="—"/>
              <a:defRPr sz="2400" kern="120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2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Evaluate the designs against requirements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8077B8-6A24-4438-BF99-5674AA246F89}"/>
              </a:ext>
            </a:extLst>
          </p:cNvPr>
          <p:cNvSpPr/>
          <p:nvPr/>
        </p:nvSpPr>
        <p:spPr>
          <a:xfrm>
            <a:off x="1371600" y="3581401"/>
            <a:ext cx="12192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Evaluate </a:t>
            </a:r>
            <a:r>
              <a:rPr lang="en-US" sz="900" dirty="0"/>
              <a:t>the designs against requirements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4BF7FB-7596-4319-AF8D-F40C24E2A2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377757"/>
            <a:ext cx="320040" cy="3200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5EF865-2DCB-41A6-8760-932809D48B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25" y="4159403"/>
            <a:ext cx="320040" cy="3200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F7774CD-0BFF-4E72-8194-65D676AD2C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702432"/>
            <a:ext cx="320040" cy="3200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5241ADB-241A-4141-AAB1-6F23EE9C460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399" y="4653756"/>
            <a:ext cx="320040" cy="3200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D428F5-9F0E-46E6-9830-00AC4B72C0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399" y="3169061"/>
            <a:ext cx="32004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50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5D5BC2-E568-497F-A621-FF428C0B1A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7200" y="2819400"/>
            <a:ext cx="4038600" cy="21543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7C849B-B3D1-4A63-AC65-2BB835E8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Guidance and Tools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4C293-BFF1-4F38-9891-E5A2BA4DF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93494" y="2819401"/>
            <a:ext cx="3345180" cy="990600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200" dirty="0"/>
              <a:t>Usability Workbook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667AC-F66D-4D35-9CE1-C965B102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16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D468AB7-3F41-4457-B0A4-FA98AF413C92}"/>
              </a:ext>
            </a:extLst>
          </p:cNvPr>
          <p:cNvSpPr txBox="1">
            <a:spLocks/>
          </p:cNvSpPr>
          <p:nvPr/>
        </p:nvSpPr>
        <p:spPr>
          <a:xfrm>
            <a:off x="457200" y="1143000"/>
            <a:ext cx="84582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Microsoft Sans Serif" panose="020B0604020202020204" pitchFamily="34" charset="0"/>
              <a:buChar char="—"/>
              <a:defRPr sz="2400" kern="120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2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Design solutions meet user requirements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98A37CC-674F-4A38-8221-CAE4987FB5F7}"/>
              </a:ext>
            </a:extLst>
          </p:cNvPr>
          <p:cNvSpPr/>
          <p:nvPr/>
        </p:nvSpPr>
        <p:spPr>
          <a:xfrm>
            <a:off x="457200" y="4367464"/>
            <a:ext cx="1219200" cy="630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Designed solution meets user requirements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CF80B2-06BE-4BC7-B936-5A4DBB9C15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80360"/>
            <a:ext cx="32004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5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4F40-2BBC-45D3-94EE-AC8ECBBF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Heuristic evaluation tool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2B7D2-B147-4A39-A3B6-5D58B17957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EBD319-4459-4EC6-BA3F-0E9386BE240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6939E8-8A40-469E-868A-05D44128E1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33" t="15910" r="13333" b="7016"/>
          <a:stretch/>
        </p:blipFill>
        <p:spPr>
          <a:xfrm>
            <a:off x="1104900" y="1926431"/>
            <a:ext cx="6934200" cy="396240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62227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03C505-E22A-4EA7-B75D-7726FDD3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B7174-21EF-406D-973E-77222D23ED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" y="2286000"/>
            <a:ext cx="8229600" cy="2438400"/>
          </a:xfrm>
        </p:spPr>
        <p:txBody>
          <a:bodyPr>
            <a:normAutofit fontScale="85000" lnSpcReduction="20000"/>
          </a:bodyPr>
          <a:lstStyle/>
          <a:p>
            <a:pPr marL="173736" indent="0" algn="ctr">
              <a:buNone/>
            </a:pPr>
            <a:r>
              <a:rPr lang="en-US" sz="6000" i="1" dirty="0"/>
              <a:t>Questions?</a:t>
            </a:r>
          </a:p>
          <a:p>
            <a:pPr marL="173736" indent="0" algn="ctr">
              <a:buNone/>
            </a:pPr>
            <a:endParaRPr lang="en-US" sz="6000" i="1" dirty="0"/>
          </a:p>
          <a:p>
            <a:pPr marL="173736" indent="0" algn="ctr">
              <a:buNone/>
            </a:pPr>
            <a:r>
              <a:rPr lang="en-US" sz="6000" i="1" dirty="0"/>
              <a:t>Discussion.</a:t>
            </a:r>
          </a:p>
        </p:txBody>
      </p:sp>
    </p:spTree>
    <p:extLst>
      <p:ext uri="{BB962C8B-B14F-4D97-AF65-F5344CB8AC3E}">
        <p14:creationId xmlns:p14="http://schemas.microsoft.com/office/powerpoint/2010/main" val="294675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39897-82F0-4E63-AA7E-35D21D10B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828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rgbClr val="003366"/>
                </a:solidFill>
              </a:rPr>
              <a:t>Usability Toolkit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3366"/>
                </a:solidFill>
              </a:rPr>
              <a:t>for health information systems</a:t>
            </a:r>
          </a:p>
          <a:p>
            <a:pPr marL="0" indent="0">
              <a:buNone/>
            </a:pPr>
            <a:endParaRPr lang="en-US" sz="3200" dirty="0">
              <a:solidFill>
                <a:srgbClr val="003366"/>
              </a:solidFill>
            </a:endParaRPr>
          </a:p>
          <a:p>
            <a:pPr marL="0" indent="0">
              <a:buNone/>
            </a:pPr>
            <a:endParaRPr lang="en-US" sz="32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2B602-19B3-45E1-9276-1277B193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37F03E-AE33-486E-9E87-F702ED7AAF35}"/>
              </a:ext>
            </a:extLst>
          </p:cNvPr>
          <p:cNvSpPr txBox="1"/>
          <p:nvPr/>
        </p:nvSpPr>
        <p:spPr>
          <a:xfrm>
            <a:off x="914400" y="2931855"/>
            <a:ext cx="7772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Integrated guidance and tools </a:t>
            </a:r>
          </a:p>
          <a:p>
            <a:r>
              <a:rPr lang="en-US" sz="4000" dirty="0"/>
              <a:t>for use by VA project teams </a:t>
            </a:r>
          </a:p>
          <a:p>
            <a:r>
              <a:rPr lang="en-US" sz="4000" dirty="0"/>
              <a:t>to adopt human-centered practices </a:t>
            </a:r>
          </a:p>
          <a:p>
            <a:r>
              <a:rPr lang="en-US" sz="4000" dirty="0"/>
              <a:t>that lead to usable systems.</a:t>
            </a:r>
          </a:p>
        </p:txBody>
      </p:sp>
    </p:spTree>
    <p:extLst>
      <p:ext uri="{BB962C8B-B14F-4D97-AF65-F5344CB8AC3E}">
        <p14:creationId xmlns:p14="http://schemas.microsoft.com/office/powerpoint/2010/main" val="81073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2E73EC5-2460-432D-B9AF-2DF0281E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07746EA-0188-466D-8407-FA2115F806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Ross Speir</a:t>
            </a:r>
          </a:p>
          <a:p>
            <a:pPr marL="0" indent="0">
              <a:buNone/>
            </a:pPr>
            <a:r>
              <a:rPr lang="en-US" sz="2400" dirty="0"/>
              <a:t>Program Manager, Usability Engineer</a:t>
            </a:r>
          </a:p>
          <a:p>
            <a:pPr marL="0" indent="0">
              <a:buNone/>
            </a:pPr>
            <a:r>
              <a:rPr lang="en-US" sz="2400" dirty="0"/>
              <a:t>OHI Human Factors Engineering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Scott Wood, PhD</a:t>
            </a:r>
          </a:p>
          <a:p>
            <a:pPr marL="0" indent="0">
              <a:buNone/>
            </a:pPr>
            <a:r>
              <a:rPr lang="en-US" sz="2400" dirty="0"/>
              <a:t>Health System Specialist, Human-Computer Interaction and Clinical Decision Support</a:t>
            </a:r>
          </a:p>
          <a:p>
            <a:pPr marL="0" indent="0">
              <a:buNone/>
            </a:pPr>
            <a:r>
              <a:rPr lang="en-US" sz="2400" dirty="0"/>
              <a:t>OHI Knowledge Based Systems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Kas Adams</a:t>
            </a:r>
          </a:p>
          <a:p>
            <a:pPr marL="0" indent="0">
              <a:buNone/>
            </a:pPr>
            <a:r>
              <a:rPr lang="en-US" sz="2400" dirty="0"/>
              <a:t>Informatics Evaluation Manager</a:t>
            </a:r>
          </a:p>
          <a:p>
            <a:pPr marL="0" indent="0">
              <a:buNone/>
            </a:pPr>
            <a:r>
              <a:rPr lang="en-US" sz="2400" dirty="0"/>
              <a:t>Northwest Innovation Center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572A86-D40B-4845-AC30-CE4D4E6BF0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Stephanie Tallett </a:t>
            </a:r>
          </a:p>
          <a:p>
            <a:pPr marL="0" indent="0">
              <a:buNone/>
            </a:pPr>
            <a:r>
              <a:rPr lang="en-US" sz="2400" dirty="0"/>
              <a:t>Human Factors Analyst</a:t>
            </a:r>
          </a:p>
          <a:p>
            <a:pPr marL="0" indent="0">
              <a:buNone/>
            </a:pPr>
            <a:r>
              <a:rPr lang="en-US" sz="2400" dirty="0"/>
              <a:t>Northwest Innovation Center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Crystal Rojas</a:t>
            </a:r>
          </a:p>
          <a:p>
            <a:pPr marL="0" indent="0">
              <a:buNone/>
            </a:pPr>
            <a:r>
              <a:rPr lang="en-US" sz="2400" dirty="0"/>
              <a:t>Quality Consultant, Informatics Nurse Specialist</a:t>
            </a:r>
          </a:p>
          <a:p>
            <a:pPr marL="0" indent="0">
              <a:buNone/>
            </a:pPr>
            <a:r>
              <a:rPr lang="en-US" sz="2400" dirty="0"/>
              <a:t>VA Long Beach Healthcare System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nb-NO" b="1" dirty="0">
                <a:solidFill>
                  <a:schemeClr val="tx2"/>
                </a:solidFill>
              </a:rPr>
              <a:t>Julian Brunner, PhD</a:t>
            </a:r>
          </a:p>
          <a:p>
            <a:pPr marL="0" indent="0">
              <a:buNone/>
            </a:pPr>
            <a:r>
              <a:rPr lang="en-US" sz="2400" dirty="0"/>
              <a:t>Health Services Researcher </a:t>
            </a:r>
          </a:p>
          <a:p>
            <a:pPr marL="0" indent="0">
              <a:buNone/>
            </a:pPr>
            <a:r>
              <a:rPr lang="en-US" sz="2400" dirty="0"/>
              <a:t>HSR&amp;D Center of Innovation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17BD3-FD9F-428B-974D-A1A6AFF2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4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DE80-0696-48CC-A701-64DDBEA9F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Usability - </a:t>
            </a:r>
            <a:r>
              <a:rPr lang="en-US" sz="3600" dirty="0"/>
              <a:t>The extent to which a system, product or service can be used by specified users to achieve specified goals with effectiveness, efficiency and satisfaction in a specified context of use.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AB456-B907-4093-99D7-694E46A1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A0FA1-46E2-4600-B340-1265EF8974E1}"/>
              </a:ext>
            </a:extLst>
          </p:cNvPr>
          <p:cNvSpPr txBox="1"/>
          <p:nvPr/>
        </p:nvSpPr>
        <p:spPr>
          <a:xfrm>
            <a:off x="4699175" y="5744799"/>
            <a:ext cx="398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ISO 9241-11 (2018)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747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7B0E-233B-4291-A2B8-5CD72553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Target Health Information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97825-97E3-4ABC-90B3-7DF7D6C88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Clinical Reminder Dialog Template</a:t>
            </a:r>
          </a:p>
          <a:p>
            <a:pPr marL="0" indent="0">
              <a:buNone/>
            </a:pPr>
            <a:endParaRPr lang="en-US" sz="16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</a:rPr>
              <a:t>Issues with template development</a:t>
            </a:r>
            <a:endParaRPr lang="en-US" sz="2400" dirty="0"/>
          </a:p>
          <a:p>
            <a:r>
              <a:rPr lang="en-US" sz="2000" dirty="0"/>
              <a:t>Lack of standardization in the design process</a:t>
            </a:r>
          </a:p>
          <a:p>
            <a:r>
              <a:rPr lang="en-US" sz="2000" dirty="0"/>
              <a:t>Lack of awareness and utilization of design techniques </a:t>
            </a:r>
          </a:p>
          <a:p>
            <a:r>
              <a:rPr lang="en-US" sz="2000" dirty="0"/>
              <a:t>Lack of usability test rigor (design and implementation)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</a:rPr>
              <a:t>Impact on resulting templates</a:t>
            </a:r>
            <a:endParaRPr lang="en-US" sz="2400" dirty="0"/>
          </a:p>
          <a:p>
            <a:r>
              <a:rPr lang="en-US" sz="2000" dirty="0"/>
              <a:t>May negatively impacting clinician effectiveness and efficiency </a:t>
            </a:r>
          </a:p>
          <a:p>
            <a:r>
              <a:rPr lang="en-US" sz="2000" dirty="0"/>
              <a:t>May lack, or use inconsistently, structured data</a:t>
            </a:r>
          </a:p>
          <a:p>
            <a:r>
              <a:rPr lang="en-US" sz="2000" dirty="0"/>
              <a:t>May require delays getting templates into the field, or post-deployment rework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8CBFF-2A63-4362-B11F-BA198FDD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88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7BCD6-3792-4AD2-B0C8-E3B9CAFF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Assess viability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96A22-C5A6-4373-A131-E5772211A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93837"/>
            <a:ext cx="4038600" cy="4373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</a:rPr>
              <a:t>Engaged with end users, SMEs, and project teams </a:t>
            </a:r>
          </a:p>
          <a:p>
            <a:endParaRPr lang="en-US" sz="800" dirty="0"/>
          </a:p>
          <a:p>
            <a:r>
              <a:rPr lang="en-US" sz="2000" dirty="0"/>
              <a:t>Clinical Application Coordinators (CAC)</a:t>
            </a:r>
          </a:p>
          <a:p>
            <a:r>
              <a:rPr lang="en-US" sz="2000" dirty="0"/>
              <a:t>Usability Specialists</a:t>
            </a:r>
          </a:p>
          <a:p>
            <a:r>
              <a:rPr lang="en-US" sz="2000" dirty="0"/>
              <a:t>User Interface Designers</a:t>
            </a:r>
          </a:p>
          <a:p>
            <a:r>
              <a:rPr lang="en-US" sz="2000" dirty="0"/>
              <a:t>Health Services Researchers</a:t>
            </a:r>
          </a:p>
          <a:p>
            <a:r>
              <a:rPr lang="en-US" sz="2000" dirty="0"/>
              <a:t>Lead for KBS CDS training </a:t>
            </a:r>
          </a:p>
          <a:p>
            <a:r>
              <a:rPr lang="en-US" sz="2000" dirty="0"/>
              <a:t>National Emergency Medicine Reminder Dialog project team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0F0B34-359B-4C09-B26E-A1C5DED13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98637"/>
            <a:ext cx="4038600" cy="422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</a:rPr>
              <a:t>Looked for quick wins</a:t>
            </a:r>
          </a:p>
          <a:p>
            <a:pPr marL="0" indent="0">
              <a:buNone/>
            </a:pPr>
            <a:endParaRPr lang="en-US" sz="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Pain points for project teams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Existing resources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High-impact materials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903DF-69F4-4E20-AEC5-E3A0268C1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211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3BD96-9B6F-4688-9C39-43731E4D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Problems to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49B31-3DCE-4857-95AC-15D0D7C4C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</a:rPr>
              <a:t>Poor template usability </a:t>
            </a:r>
          </a:p>
          <a:p>
            <a:r>
              <a:rPr lang="en-US" sz="2000" dirty="0"/>
              <a:t>Increases unnecessary HIT burden on end users</a:t>
            </a:r>
          </a:p>
          <a:p>
            <a:r>
              <a:rPr lang="en-US" sz="2000" dirty="0"/>
              <a:t>Decreases care delivery efficiency</a:t>
            </a:r>
          </a:p>
          <a:p>
            <a:r>
              <a:rPr lang="en-US" sz="2000" dirty="0"/>
              <a:t>Decreases care delivery effectiveness</a:t>
            </a:r>
          </a:p>
          <a:p>
            <a:r>
              <a:rPr lang="en-US" sz="2000" dirty="0"/>
              <a:t>Decreases end user satisfaction</a:t>
            </a:r>
          </a:p>
          <a:p>
            <a:r>
              <a:rPr lang="en-US" sz="2000" dirty="0"/>
              <a:t>Increases field informatics workload regarding support and maintenance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</a:rPr>
              <a:t>Lack of usability resources for clinical reminder templates</a:t>
            </a:r>
          </a:p>
          <a:p>
            <a:r>
              <a:rPr lang="en-US" sz="2000" dirty="0"/>
              <a:t>Increases variability in CRDT quality</a:t>
            </a:r>
          </a:p>
          <a:p>
            <a:r>
              <a:rPr lang="en-US" sz="2000" dirty="0"/>
              <a:t>Increases development time </a:t>
            </a:r>
          </a:p>
          <a:p>
            <a:r>
              <a:rPr lang="en-US" sz="2000" dirty="0"/>
              <a:t>Increases maintenance costs from poor usability incidents</a:t>
            </a:r>
          </a:p>
          <a:p>
            <a:r>
              <a:rPr lang="en-US" sz="2000" dirty="0"/>
              <a:t>Decreases traceability of design decisions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804F4-5287-4801-93E3-233966E0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494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7B0E-233B-4291-A2B8-5CD72553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97825-97E3-4ABC-90B3-7DF7D6C88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</a:rPr>
              <a:t>Create a standardized process</a:t>
            </a:r>
            <a:endParaRPr lang="en-US" sz="2000" dirty="0"/>
          </a:p>
          <a:p>
            <a:pPr indent="-223838"/>
            <a:r>
              <a:rPr lang="en-US" sz="2000" dirty="0"/>
              <a:t>Best practices for human-centered design</a:t>
            </a:r>
          </a:p>
          <a:p>
            <a:pPr indent="-223838"/>
            <a:r>
              <a:rPr lang="en-US" sz="2000" dirty="0"/>
              <a:t>From design through deployment</a:t>
            </a:r>
          </a:p>
          <a:p>
            <a:pPr indent="-223838"/>
            <a:r>
              <a:rPr lang="en-US" sz="2000" dirty="0"/>
              <a:t>Structured but versatile 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</a:rPr>
              <a:t>Develop guidance and tools</a:t>
            </a:r>
            <a:endParaRPr lang="en-US" sz="2400" dirty="0"/>
          </a:p>
          <a:p>
            <a:pPr indent="-223838"/>
            <a:r>
              <a:rPr lang="en-US" sz="2000" dirty="0"/>
              <a:t>Proven effective in HIS projects</a:t>
            </a:r>
          </a:p>
          <a:p>
            <a:pPr indent="-223838"/>
            <a:r>
              <a:rPr lang="en-US" sz="2000" dirty="0"/>
              <a:t>Tailored for VA project teams </a:t>
            </a:r>
          </a:p>
          <a:p>
            <a:pPr indent="-223838"/>
            <a:r>
              <a:rPr lang="en-US" sz="2000" dirty="0"/>
              <a:t>Can be utilized outside of the recommended process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</a:rPr>
              <a:t>Pilot and iterate</a:t>
            </a:r>
            <a:endParaRPr lang="en-US" sz="2400" dirty="0"/>
          </a:p>
          <a:p>
            <a:pPr indent="-223838"/>
            <a:r>
              <a:rPr lang="en-US" sz="2000" dirty="0"/>
              <a:t>Engage with VA project teams</a:t>
            </a:r>
          </a:p>
          <a:p>
            <a:pPr indent="-223838"/>
            <a:r>
              <a:rPr lang="en-US" sz="2000" dirty="0"/>
              <a:t>Publish materials, assess value, improve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8CBFF-2A63-4362-B11F-BA198FDD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93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3E257-04A1-435A-A6BC-E81616F6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Human-centered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32EB7-3E3B-488F-B51E-9DF9B84A4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1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Human-centered design for interactive systems </a:t>
            </a:r>
            <a:r>
              <a:rPr lang="en-US" sz="1800" dirty="0">
                <a:solidFill>
                  <a:schemeClr val="tx2"/>
                </a:solidFill>
              </a:rPr>
              <a:t>(ISO 9241-210)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D6E87-24DA-4BD2-8641-F6A059B9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4DB34-3C2A-455B-A8D6-CC8CC2AAD5E7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E32C4-C20C-4881-9001-E099112E0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265173"/>
            <a:ext cx="6553200" cy="34958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F28FF7-D7B9-4864-BED7-F30B5EC7A936}"/>
              </a:ext>
            </a:extLst>
          </p:cNvPr>
          <p:cNvSpPr txBox="1"/>
          <p:nvPr/>
        </p:nvSpPr>
        <p:spPr>
          <a:xfrm>
            <a:off x="6323309" y="5943600"/>
            <a:ext cx="282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Adapted from ISO 9241-210</a:t>
            </a:r>
          </a:p>
        </p:txBody>
      </p:sp>
    </p:spTree>
    <p:extLst>
      <p:ext uri="{BB962C8B-B14F-4D97-AF65-F5344CB8AC3E}">
        <p14:creationId xmlns:p14="http://schemas.microsoft.com/office/powerpoint/2010/main" val="209438709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FE_PowerPoint_Template_Internal - Working.pptx" id="{7F217CFC-6A8C-4668-836D-A487C50F57E7}" vid="{A1406E10-E218-4A2E-BEC2-511F35947B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3CE586132E9F4F9B22D816C8FD4FCD" ma:contentTypeVersion="0" ma:contentTypeDescription="Create a new document." ma:contentTypeScope="" ma:versionID="734c3bfdbba3a6b0a667c39d15bb637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6e0e3112098b4d1518554ee266199a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DFA04B-7156-4EB5-89AE-AB50DDD8C6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184EFF1-CCD2-4FF6-B7B3-8341E5892E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2B39C7-BDDC-415C-BDC4-5220A4E2DC8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28286</TotalTime>
  <Words>598</Words>
  <Application>Microsoft Office PowerPoint</Application>
  <PresentationFormat>On-screen Show (4:3)</PresentationFormat>
  <Paragraphs>173</Paragraphs>
  <Slides>18</Slides>
  <Notes>16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Garamond</vt:lpstr>
      <vt:lpstr>Georgia</vt:lpstr>
      <vt:lpstr>Microsoft Sans Serif</vt:lpstr>
      <vt:lpstr>Wingdings</vt:lpstr>
      <vt:lpstr>Theme1</vt:lpstr>
      <vt:lpstr>Usability Toolkit</vt:lpstr>
      <vt:lpstr>PowerPoint Presentation</vt:lpstr>
      <vt:lpstr>Team</vt:lpstr>
      <vt:lpstr>PowerPoint Presentation</vt:lpstr>
      <vt:lpstr>Target Health Information System</vt:lpstr>
      <vt:lpstr>Assess viability</vt:lpstr>
      <vt:lpstr>Problems to address</vt:lpstr>
      <vt:lpstr>Approach</vt:lpstr>
      <vt:lpstr>Human-centered Design</vt:lpstr>
      <vt:lpstr>Vision</vt:lpstr>
      <vt:lpstr>Guidance and Tools </vt:lpstr>
      <vt:lpstr>Guidance and Tools </vt:lpstr>
      <vt:lpstr>Guidance and Tools </vt:lpstr>
      <vt:lpstr>Guidance and Tools </vt:lpstr>
      <vt:lpstr>Guidance and Tools </vt:lpstr>
      <vt:lpstr>Guidance and Tools </vt:lpstr>
      <vt:lpstr>Heuristic evaluation tool</vt:lpstr>
      <vt:lpstr>PowerPoint Presentation</vt:lpstr>
    </vt:vector>
  </TitlesOfParts>
  <Company>Veteran Affairs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HFE_PowerPoint_Template_Internal</dc:title>
  <dc:creator>Department of Veterans Affairs</dc:creator>
  <cp:lastModifiedBy>Speir, Ross C.</cp:lastModifiedBy>
  <cp:revision>249</cp:revision>
  <dcterms:created xsi:type="dcterms:W3CDTF">2017-08-18T14:52:38Z</dcterms:created>
  <dcterms:modified xsi:type="dcterms:W3CDTF">2019-10-18T21:37:04Z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0x010100253CE586132E9F4F9B22D816C8FD4FCD</vt:lpwstr>
  </property>
</Properties>
</file>