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512064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Gajewski" initials="DG" lastIdx="8" clrIdx="0">
    <p:extLst>
      <p:ext uri="{19B8F6BF-5375-455C-9EA6-DF929625EA0E}">
        <p15:presenceInfo xmlns:p15="http://schemas.microsoft.com/office/powerpoint/2012/main" userId="9dbf99eaae9be3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79" autoAdjust="0"/>
    <p:restoredTop sz="94660"/>
  </p:normalViewPr>
  <p:slideViewPr>
    <p:cSldViewPr snapToGrid="0">
      <p:cViewPr varScale="1">
        <p:scale>
          <a:sx n="34" d="100"/>
          <a:sy n="34" d="100"/>
        </p:scale>
        <p:origin x="19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3T11:13:21.935" idx="1">
    <p:pos x="20761" y="6967"/>
    <p:text>Dan had this activity in the Understand phase.</p:text>
    <p:extLst>
      <p:ext uri="{C676402C-5697-4E1C-873F-D02D1690AC5C}">
        <p15:threadingInfo xmlns:p15="http://schemas.microsoft.com/office/powerpoint/2012/main" timeZoneBias="240"/>
      </p:ext>
    </p:extLst>
  </p:cm>
  <p:cm authorId="1" dt="2020-08-13T11:14:54.568" idx="2">
    <p:pos x="30904" y="2201"/>
    <p:text>Dan had Gap Analysis, but it seemed more fitting for existing-design use case.</p:text>
    <p:extLst>
      <p:ext uri="{C676402C-5697-4E1C-873F-D02D1690AC5C}">
        <p15:threadingInfo xmlns:p15="http://schemas.microsoft.com/office/powerpoint/2012/main" timeZoneBias="240"/>
      </p:ext>
    </p:extLst>
  </p:cm>
  <p:cm authorId="1" dt="2020-08-13T11:17:10.338" idx="3">
    <p:pos x="9825" y="2245"/>
    <p:text>I am not sure if this is a different objective or one that includes the other three. I think it is but should be articualted more precisely.</p:text>
    <p:extLst>
      <p:ext uri="{C676402C-5697-4E1C-873F-D02D1690AC5C}">
        <p15:threadingInfo xmlns:p15="http://schemas.microsoft.com/office/powerpoint/2012/main" timeZoneBias="240"/>
      </p:ext>
    </p:extLst>
  </p:cm>
  <p:cm authorId="1" dt="2020-08-13T11:38:24.084" idx="4">
    <p:pos x="19860" y="3824"/>
    <p:text>Is this the same as "Define measures of success" which we have in Plan phase? Is this the same as "Specify use-related quality objectives," which is immediately above?</p:text>
    <p:extLst>
      <p:ext uri="{C676402C-5697-4E1C-873F-D02D1690AC5C}">
        <p15:threadingInfo xmlns:p15="http://schemas.microsoft.com/office/powerpoint/2012/main" timeZoneBias="240"/>
      </p:ext>
    </p:extLst>
  </p:cm>
  <p:cm authorId="1" dt="2020-08-13T11:41:29.624" idx="5">
    <p:pos x="3812" y="6162"/>
    <p:text>Seems to me this is a step in "Design Prototype."</p:text>
    <p:extLst>
      <p:ext uri="{C676402C-5697-4E1C-873F-D02D1690AC5C}">
        <p15:threadingInfo xmlns:p15="http://schemas.microsoft.com/office/powerpoint/2012/main" timeZoneBias="240"/>
      </p:ext>
    </p:extLst>
  </p:cm>
  <p:cm authorId="1" dt="2020-08-13T11:47:13.140" idx="6">
    <p:pos x="25791" y="2153"/>
    <p:text>Seems to me this is more of a step than an objective.</p:text>
    <p:extLst>
      <p:ext uri="{C676402C-5697-4E1C-873F-D02D1690AC5C}">
        <p15:threadingInfo xmlns:p15="http://schemas.microsoft.com/office/powerpoint/2012/main" timeZoneBias="240"/>
      </p:ext>
    </p:extLst>
  </p:cm>
  <p:cm authorId="1" dt="2020-08-13T11:55:14.511" idx="7">
    <p:pos x="3848" y="8779"/>
    <p:text>Not clear to me if this is "Analyze extant quality data" (from Scott's model) or an analysis step (or what)?</p:text>
    <p:extLst>
      <p:ext uri="{C676402C-5697-4E1C-873F-D02D1690AC5C}">
        <p15:threadingInfo xmlns:p15="http://schemas.microsoft.com/office/powerpoint/2012/main" timeZoneBias="240"/>
      </p:ext>
    </p:extLst>
  </p:cm>
  <p:cm authorId="1" dt="2020-08-13T11:57:08.126" idx="8">
    <p:pos x="3120" y="10079"/>
    <p:text>Not sure if this is the "Measure phase." In AirTable it is affiliated with Evaluate phase and Measure phase was excluded.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292265"/>
            <a:ext cx="38404800" cy="7003627"/>
          </a:xfrm>
        </p:spPr>
        <p:txBody>
          <a:bodyPr anchor="b"/>
          <a:lstStyle>
            <a:lvl1pPr algn="ctr"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0565978"/>
            <a:ext cx="38404800" cy="4856902"/>
          </a:xfrm>
        </p:spPr>
        <p:txBody>
          <a:bodyPr/>
          <a:lstStyle>
            <a:lvl1pPr marL="0" indent="0" algn="ctr">
              <a:buNone/>
              <a:defRPr sz="7040"/>
            </a:lvl1pPr>
            <a:lvl2pPr marL="1341105" indent="0" algn="ctr">
              <a:buNone/>
              <a:defRPr sz="5867"/>
            </a:lvl2pPr>
            <a:lvl3pPr marL="2682210" indent="0" algn="ctr">
              <a:buNone/>
              <a:defRPr sz="5280"/>
            </a:lvl3pPr>
            <a:lvl4pPr marL="4023314" indent="0" algn="ctr">
              <a:buNone/>
              <a:defRPr sz="4693"/>
            </a:lvl4pPr>
            <a:lvl5pPr marL="5364419" indent="0" algn="ctr">
              <a:buNone/>
              <a:defRPr sz="4693"/>
            </a:lvl5pPr>
            <a:lvl6pPr marL="6705524" indent="0" algn="ctr">
              <a:buNone/>
              <a:defRPr sz="4693"/>
            </a:lvl6pPr>
            <a:lvl7pPr marL="8046629" indent="0" algn="ctr">
              <a:buNone/>
              <a:defRPr sz="4693"/>
            </a:lvl7pPr>
            <a:lvl8pPr marL="9387733" indent="0" algn="ctr">
              <a:buNone/>
              <a:defRPr sz="4693"/>
            </a:lvl8pPr>
            <a:lvl9pPr marL="10728838" indent="0" algn="ctr">
              <a:buNone/>
              <a:defRPr sz="4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9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071033"/>
            <a:ext cx="11041380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071033"/>
            <a:ext cx="32484060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6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2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015233"/>
            <a:ext cx="44165520" cy="8368029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3462426"/>
            <a:ext cx="44165520" cy="4400549"/>
          </a:xfrm>
        </p:spPr>
        <p:txBody>
          <a:bodyPr/>
          <a:lstStyle>
            <a:lvl1pPr marL="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1pPr>
            <a:lvl2pPr marL="1341105" indent="0">
              <a:buNone/>
              <a:defRPr sz="5867">
                <a:solidFill>
                  <a:schemeClr val="tx1">
                    <a:tint val="75000"/>
                  </a:schemeClr>
                </a:solidFill>
              </a:defRPr>
            </a:lvl2pPr>
            <a:lvl3pPr marL="268221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3pPr>
            <a:lvl4pPr marL="4023314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4pPr>
            <a:lvl5pPr marL="5364419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5pPr>
            <a:lvl6pPr marL="6705524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6pPr>
            <a:lvl7pPr marL="8046629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7pPr>
            <a:lvl8pPr marL="9387733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8pPr>
            <a:lvl9pPr marL="10728838" indent="0">
              <a:buNone/>
              <a:defRPr sz="4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355167"/>
            <a:ext cx="2176272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355167"/>
            <a:ext cx="2176272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071035"/>
            <a:ext cx="4416552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4931411"/>
            <a:ext cx="21662705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7348220"/>
            <a:ext cx="21662705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4931411"/>
            <a:ext cx="21769390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05" indent="0">
              <a:buNone/>
              <a:defRPr sz="5867" b="1"/>
            </a:lvl2pPr>
            <a:lvl3pPr marL="2682210" indent="0">
              <a:buNone/>
              <a:defRPr sz="5280" b="1"/>
            </a:lvl3pPr>
            <a:lvl4pPr marL="4023314" indent="0">
              <a:buNone/>
              <a:defRPr sz="4693" b="1"/>
            </a:lvl4pPr>
            <a:lvl5pPr marL="5364419" indent="0">
              <a:buNone/>
              <a:defRPr sz="4693" b="1"/>
            </a:lvl5pPr>
            <a:lvl6pPr marL="6705524" indent="0">
              <a:buNone/>
              <a:defRPr sz="4693" b="1"/>
            </a:lvl6pPr>
            <a:lvl7pPr marL="8046629" indent="0">
              <a:buNone/>
              <a:defRPr sz="4693" b="1"/>
            </a:lvl7pPr>
            <a:lvl8pPr marL="9387733" indent="0">
              <a:buNone/>
              <a:defRPr sz="4693" b="1"/>
            </a:lvl8pPr>
            <a:lvl9pPr marL="10728838" indent="0">
              <a:buNone/>
              <a:defRPr sz="4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7348220"/>
            <a:ext cx="21769390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1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2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341120"/>
            <a:ext cx="16515395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2896448"/>
            <a:ext cx="25923240" cy="14295967"/>
          </a:xfrm>
        </p:spPr>
        <p:txBody>
          <a:bodyPr/>
          <a:lstStyle>
            <a:lvl1pPr>
              <a:defRPr sz="9387"/>
            </a:lvl1pPr>
            <a:lvl2pPr>
              <a:defRPr sz="8213"/>
            </a:lvl2pPr>
            <a:lvl3pPr>
              <a:defRPr sz="7040"/>
            </a:lvl3pPr>
            <a:lvl4pPr>
              <a:defRPr sz="5867"/>
            </a:lvl4pPr>
            <a:lvl5pPr>
              <a:defRPr sz="5867"/>
            </a:lvl5pPr>
            <a:lvl6pPr>
              <a:defRPr sz="5867"/>
            </a:lvl6pPr>
            <a:lvl7pPr>
              <a:defRPr sz="5867"/>
            </a:lvl7pPr>
            <a:lvl8pPr>
              <a:defRPr sz="5867"/>
            </a:lvl8pPr>
            <a:lvl9pPr>
              <a:defRPr sz="5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035040"/>
            <a:ext cx="16515395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341120"/>
            <a:ext cx="16515395" cy="4693920"/>
          </a:xfrm>
        </p:spPr>
        <p:txBody>
          <a:bodyPr anchor="b"/>
          <a:lstStyle>
            <a:lvl1pPr>
              <a:defRPr sz="9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2896448"/>
            <a:ext cx="25923240" cy="14295967"/>
          </a:xfrm>
        </p:spPr>
        <p:txBody>
          <a:bodyPr anchor="t"/>
          <a:lstStyle>
            <a:lvl1pPr marL="0" indent="0">
              <a:buNone/>
              <a:defRPr sz="9387"/>
            </a:lvl1pPr>
            <a:lvl2pPr marL="1341105" indent="0">
              <a:buNone/>
              <a:defRPr sz="8213"/>
            </a:lvl2pPr>
            <a:lvl3pPr marL="2682210" indent="0">
              <a:buNone/>
              <a:defRPr sz="7040"/>
            </a:lvl3pPr>
            <a:lvl4pPr marL="4023314" indent="0">
              <a:buNone/>
              <a:defRPr sz="5867"/>
            </a:lvl4pPr>
            <a:lvl5pPr marL="5364419" indent="0">
              <a:buNone/>
              <a:defRPr sz="5867"/>
            </a:lvl5pPr>
            <a:lvl6pPr marL="6705524" indent="0">
              <a:buNone/>
              <a:defRPr sz="5867"/>
            </a:lvl6pPr>
            <a:lvl7pPr marL="8046629" indent="0">
              <a:buNone/>
              <a:defRPr sz="5867"/>
            </a:lvl7pPr>
            <a:lvl8pPr marL="9387733" indent="0">
              <a:buNone/>
              <a:defRPr sz="5867"/>
            </a:lvl8pPr>
            <a:lvl9pPr marL="10728838" indent="0">
              <a:buNone/>
              <a:defRPr sz="5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035040"/>
            <a:ext cx="16515395" cy="11180658"/>
          </a:xfrm>
        </p:spPr>
        <p:txBody>
          <a:bodyPr/>
          <a:lstStyle>
            <a:lvl1pPr marL="0" indent="0">
              <a:buNone/>
              <a:defRPr sz="4693"/>
            </a:lvl1pPr>
            <a:lvl2pPr marL="1341105" indent="0">
              <a:buNone/>
              <a:defRPr sz="4107"/>
            </a:lvl2pPr>
            <a:lvl3pPr marL="2682210" indent="0">
              <a:buNone/>
              <a:defRPr sz="3520"/>
            </a:lvl3pPr>
            <a:lvl4pPr marL="4023314" indent="0">
              <a:buNone/>
              <a:defRPr sz="2933"/>
            </a:lvl4pPr>
            <a:lvl5pPr marL="5364419" indent="0">
              <a:buNone/>
              <a:defRPr sz="2933"/>
            </a:lvl5pPr>
            <a:lvl6pPr marL="6705524" indent="0">
              <a:buNone/>
              <a:defRPr sz="2933"/>
            </a:lvl6pPr>
            <a:lvl7pPr marL="8046629" indent="0">
              <a:buNone/>
              <a:defRPr sz="2933"/>
            </a:lvl7pPr>
            <a:lvl8pPr marL="9387733" indent="0">
              <a:buNone/>
              <a:defRPr sz="2933"/>
            </a:lvl8pPr>
            <a:lvl9pPr marL="10728838" indent="0">
              <a:buNone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1DC6-08DA-402F-83CE-348D798F55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071035"/>
            <a:ext cx="4416552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355167"/>
            <a:ext cx="4416552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18645295"/>
            <a:ext cx="1152144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1DC6-08DA-402F-83CE-348D798F55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18645295"/>
            <a:ext cx="1728216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18645295"/>
            <a:ext cx="1152144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9A07-C2A1-48FD-9481-EC6E5FC1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82210" rtl="0" eaLnBrk="1" latinLnBrk="0" hangingPunct="1">
        <a:lnSpc>
          <a:spcPct val="90000"/>
        </a:lnSpc>
        <a:spcBef>
          <a:spcPct val="0"/>
        </a:spcBef>
        <a:buNone/>
        <a:defRPr sz="12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552" indent="-670552" algn="l" defTabSz="2682210" rtl="0" eaLnBrk="1" latinLnBrk="0" hangingPunct="1">
        <a:lnSpc>
          <a:spcPct val="90000"/>
        </a:lnSpc>
        <a:spcBef>
          <a:spcPts val="2933"/>
        </a:spcBef>
        <a:buFont typeface="Arial" panose="020B0604020202020204" pitchFamily="34" charset="0"/>
        <a:buChar char="•"/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1165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7040" kern="1200">
          <a:solidFill>
            <a:schemeClr val="tx1"/>
          </a:solidFill>
          <a:latin typeface="+mn-lt"/>
          <a:ea typeface="+mn-ea"/>
          <a:cs typeface="+mn-cs"/>
        </a:defRPr>
      </a:lvl2pPr>
      <a:lvl3pPr marL="3352762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867" kern="1200">
          <a:solidFill>
            <a:schemeClr val="tx1"/>
          </a:solidFill>
          <a:latin typeface="+mn-lt"/>
          <a:ea typeface="+mn-ea"/>
          <a:cs typeface="+mn-cs"/>
        </a:defRPr>
      </a:lvl3pPr>
      <a:lvl4pPr marL="4693867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603497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737607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717181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286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1399390" indent="-670552" algn="l" defTabSz="268221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341105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682210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3pPr>
      <a:lvl4pPr marL="402331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536441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6705524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046629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9387733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0728838" algn="l" defTabSz="268221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028BA9C-3D02-43AE-9C5E-65C1DDCACDF9}"/>
              </a:ext>
            </a:extLst>
          </p:cNvPr>
          <p:cNvGrpSpPr/>
          <p:nvPr/>
        </p:nvGrpSpPr>
        <p:grpSpPr>
          <a:xfrm>
            <a:off x="7400924" y="7675920"/>
            <a:ext cx="43910247" cy="8822361"/>
            <a:chOff x="6111760" y="7678615"/>
            <a:chExt cx="1406088" cy="63773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CFA731-FBCB-448E-BB9A-CE5E20EE863A}"/>
                </a:ext>
              </a:extLst>
            </p:cNvPr>
            <p:cNvSpPr/>
            <p:nvPr/>
          </p:nvSpPr>
          <p:spPr>
            <a:xfrm>
              <a:off x="6111760" y="7678615"/>
              <a:ext cx="1402733" cy="6377354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74E9CE-70AB-41FB-A4D9-81FB7FCB8FF9}"/>
                </a:ext>
              </a:extLst>
            </p:cNvPr>
            <p:cNvSpPr txBox="1"/>
            <p:nvPr/>
          </p:nvSpPr>
          <p:spPr>
            <a:xfrm>
              <a:off x="6115115" y="10474235"/>
              <a:ext cx="1402733" cy="778681"/>
            </a:xfrm>
            <a:prstGeom prst="rect">
              <a:avLst/>
            </a:prstGeom>
            <a:solidFill>
              <a:srgbClr val="FF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b="1" u="sng" dirty="0">
                  <a:solidFill>
                    <a:srgbClr val="C00000"/>
                  </a:solidFill>
                </a:rPr>
                <a:t>Methods</a:t>
              </a:r>
            </a:p>
            <a:p>
              <a:r>
                <a:rPr lang="en-US" sz="3200" b="1" u="sng" dirty="0">
                  <a:solidFill>
                    <a:srgbClr val="C00000"/>
                  </a:solidFill>
                </a:rPr>
                <a:t>&amp; Activities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C4A8D2-D080-40CA-BD5E-A3BB4E5F4D4E}"/>
              </a:ext>
            </a:extLst>
          </p:cNvPr>
          <p:cNvGrpSpPr/>
          <p:nvPr/>
        </p:nvGrpSpPr>
        <p:grpSpPr>
          <a:xfrm>
            <a:off x="18306860" y="569001"/>
            <a:ext cx="7243356" cy="15929102"/>
            <a:chOff x="18306860" y="569001"/>
            <a:chExt cx="7243356" cy="159291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B7E3A8-CA04-4EAD-A894-10A1FA1EF1B2}"/>
                </a:ext>
              </a:extLst>
            </p:cNvPr>
            <p:cNvSpPr/>
            <p:nvPr/>
          </p:nvSpPr>
          <p:spPr>
            <a:xfrm>
              <a:off x="18306860" y="569001"/>
              <a:ext cx="7243356" cy="1592910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8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9C2B05-13FF-4651-9AE0-72A75C1BEAFA}"/>
                </a:ext>
              </a:extLst>
            </p:cNvPr>
            <p:cNvSpPr txBox="1"/>
            <p:nvPr/>
          </p:nvSpPr>
          <p:spPr>
            <a:xfrm>
              <a:off x="18345677" y="579886"/>
              <a:ext cx="7173706" cy="565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accent1">
                      <a:lumMod val="50000"/>
                    </a:schemeClr>
                  </a:solidFill>
                </a:rPr>
                <a:t>UNDERSTAND CONTEXT OF USE</a:t>
              </a:r>
            </a:p>
            <a:p>
              <a:pPr>
                <a:spcAft>
                  <a:spcPts val="600"/>
                </a:spcAft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Objectives: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Identify intended users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Understand workflow and tasks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Understand technology (</a:t>
              </a: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  <a:highlight>
                    <a:srgbClr val="FFFF00"/>
                  </a:highlight>
                </a:rPr>
                <a:t>order sets</a:t>
              </a: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</a:rPr>
                <a:t>Understand use environment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  <a:highlight>
                    <a:srgbClr val="00FFFF"/>
                  </a:highlight>
                </a:rPr>
                <a:t>Understand interactions with other users and other systems</a:t>
              </a:r>
            </a:p>
            <a:p>
              <a:pPr marL="347472" lvl="1" indent="-347472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  <a:highlight>
                    <a:srgbClr val="FFFF00"/>
                  </a:highlight>
                </a:rPr>
                <a:t>Identify key patient cases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53550C-5F81-46A4-BCE8-7B11CF0D9B0A}"/>
              </a:ext>
            </a:extLst>
          </p:cNvPr>
          <p:cNvGrpSpPr/>
          <p:nvPr/>
        </p:nvGrpSpPr>
        <p:grpSpPr>
          <a:xfrm>
            <a:off x="9907279" y="541786"/>
            <a:ext cx="7293574" cy="15956436"/>
            <a:chOff x="1011381" y="3130889"/>
            <a:chExt cx="3202818" cy="98240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8475CD-BE17-4B1D-A56E-61755D4BA4E2}"/>
                </a:ext>
              </a:extLst>
            </p:cNvPr>
            <p:cNvSpPr/>
            <p:nvPr/>
          </p:nvSpPr>
          <p:spPr>
            <a:xfrm>
              <a:off x="1021697" y="3130962"/>
              <a:ext cx="3184640" cy="982393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8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DFF1C5-575E-444C-9C28-1B4C902DE8A0}"/>
                </a:ext>
              </a:extLst>
            </p:cNvPr>
            <p:cNvSpPr txBox="1"/>
            <p:nvPr/>
          </p:nvSpPr>
          <p:spPr>
            <a:xfrm>
              <a:off x="1011381" y="3130889"/>
              <a:ext cx="3202818" cy="234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accent2">
                      <a:lumMod val="50000"/>
                    </a:schemeClr>
                  </a:solidFill>
                </a:rPr>
                <a:t>PLAN THE PROCESS</a:t>
              </a:r>
            </a:p>
            <a:p>
              <a:pPr>
                <a:spcAft>
                  <a:spcPts val="600"/>
                </a:spcAft>
              </a:pP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Objectives: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Define the problem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Define scope of project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Define measures of success</a:t>
              </a:r>
            </a:p>
            <a:p>
              <a:pPr marL="342900" indent="-3429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  <a:highlight>
                    <a:srgbClr val="FFFF00"/>
                  </a:highlight>
                </a:rPr>
                <a:t>Capture stakeholder needs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2B814A-8662-4CFD-BA61-A73A63F85910}"/>
              </a:ext>
            </a:extLst>
          </p:cNvPr>
          <p:cNvSpPr/>
          <p:nvPr/>
        </p:nvSpPr>
        <p:spPr>
          <a:xfrm>
            <a:off x="17274243" y="7765443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C57C6C-3A56-4192-AE99-ECB7D3888825}"/>
              </a:ext>
            </a:extLst>
          </p:cNvPr>
          <p:cNvGrpSpPr/>
          <p:nvPr/>
        </p:nvGrpSpPr>
        <p:grpSpPr>
          <a:xfrm>
            <a:off x="26585648" y="569000"/>
            <a:ext cx="7298283" cy="15956317"/>
            <a:chOff x="5609915" y="-3590454"/>
            <a:chExt cx="5670623" cy="1041597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4B9507C-E99D-465D-B171-C110CA790689}"/>
                </a:ext>
              </a:extLst>
            </p:cNvPr>
            <p:cNvSpPr/>
            <p:nvPr/>
          </p:nvSpPr>
          <p:spPr>
            <a:xfrm>
              <a:off x="5609915" y="-3590454"/>
              <a:ext cx="5592429" cy="1041597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8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8B3D50-73C3-4FC7-A59D-8365CD869DC5}"/>
                </a:ext>
              </a:extLst>
            </p:cNvPr>
            <p:cNvSpPr txBox="1"/>
            <p:nvPr/>
          </p:nvSpPr>
          <p:spPr>
            <a:xfrm>
              <a:off x="5688110" y="-3571383"/>
              <a:ext cx="5592428" cy="4088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accent4">
                      <a:lumMod val="50000"/>
                    </a:schemeClr>
                  </a:solidFill>
                </a:rPr>
                <a:t>SPECIFY USER AND INTERACTION REQUIREMENTS</a:t>
              </a:r>
            </a:p>
            <a:p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Objectives: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Specify user needs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Specify requirements (with stakeholder agreement 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Confirm description of intended use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</a:rPr>
                <a:t>Specify use-related quality objectives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4">
                      <a:lumMod val="50000"/>
                    </a:schemeClr>
                  </a:solidFill>
                  <a:highlight>
                    <a:srgbClr val="FFFF00"/>
                  </a:highlight>
                </a:rPr>
                <a:t>Define success criteria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27D79C-E280-4196-B4F7-27D5B060A139}"/>
              </a:ext>
            </a:extLst>
          </p:cNvPr>
          <p:cNvGrpSpPr/>
          <p:nvPr/>
        </p:nvGrpSpPr>
        <p:grpSpPr>
          <a:xfrm>
            <a:off x="34871111" y="615346"/>
            <a:ext cx="7415557" cy="15882756"/>
            <a:chOff x="3741037" y="-3362703"/>
            <a:chExt cx="5694792" cy="1041597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6D74AF6-AC87-4DFE-9FC0-4ADAE8955B3D}"/>
                </a:ext>
              </a:extLst>
            </p:cNvPr>
            <p:cNvSpPr/>
            <p:nvPr/>
          </p:nvSpPr>
          <p:spPr>
            <a:xfrm>
              <a:off x="3741037" y="-3362703"/>
              <a:ext cx="5592429" cy="1041597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8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5DBA1F-2B2C-447C-B55F-7D015001C3BC}"/>
                </a:ext>
              </a:extLst>
            </p:cNvPr>
            <p:cNvSpPr txBox="1"/>
            <p:nvPr/>
          </p:nvSpPr>
          <p:spPr>
            <a:xfrm>
              <a:off x="3780180" y="-3361123"/>
              <a:ext cx="5655649" cy="2775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accent6">
                      <a:lumMod val="50000"/>
                    </a:schemeClr>
                  </a:solidFill>
                </a:rPr>
                <a:t>PRODUCE</a:t>
              </a:r>
            </a:p>
            <a:p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Objectives: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Generate design solutions for iterative refinement through evaluation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</a:rPr>
                <a:t>Negotiate design trade-offs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7993719-AB71-4F9F-80BA-2E340BF3745A}"/>
              </a:ext>
            </a:extLst>
          </p:cNvPr>
          <p:cNvGrpSpPr/>
          <p:nvPr/>
        </p:nvGrpSpPr>
        <p:grpSpPr>
          <a:xfrm>
            <a:off x="43185992" y="611735"/>
            <a:ext cx="7415559" cy="15882755"/>
            <a:chOff x="3098751" y="-3470032"/>
            <a:chExt cx="5694790" cy="10415970"/>
          </a:xfrm>
          <a:solidFill>
            <a:schemeClr val="bg2">
              <a:lumMod val="90000"/>
              <a:alpha val="49000"/>
            </a:schemeClr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5DB9C99-DCF5-4009-B358-F27C6D7B897F}"/>
                </a:ext>
              </a:extLst>
            </p:cNvPr>
            <p:cNvSpPr/>
            <p:nvPr/>
          </p:nvSpPr>
          <p:spPr>
            <a:xfrm>
              <a:off x="3098751" y="-3470032"/>
              <a:ext cx="5592429" cy="1041597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6C5D92F-FC76-4120-A049-EA082CDBAA30}"/>
                </a:ext>
              </a:extLst>
            </p:cNvPr>
            <p:cNvSpPr txBox="1"/>
            <p:nvPr/>
          </p:nvSpPr>
          <p:spPr>
            <a:xfrm>
              <a:off x="3201114" y="-3467664"/>
              <a:ext cx="5592427" cy="25331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600" b="1" u="sng" dirty="0">
                  <a:solidFill>
                    <a:schemeClr val="bg2">
                      <a:lumMod val="10000"/>
                    </a:schemeClr>
                  </a:solidFill>
                </a:rPr>
                <a:t>EVALUATE</a:t>
              </a:r>
            </a:p>
            <a:p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Objectives: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</a:rPr>
                <a:t>Evaluate usability of design solution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strike="sngStrike" dirty="0">
                  <a:solidFill>
                    <a:schemeClr val="bg2">
                      <a:lumMod val="10000"/>
                    </a:schemeClr>
                  </a:solidFill>
                  <a:highlight>
                    <a:srgbClr val="C0C0C0"/>
                  </a:highlight>
                </a:rPr>
                <a:t>Identify gap between current and desired state of the system</a:t>
              </a:r>
              <a:endParaRPr lang="en-US" sz="3600" baseline="30000" dirty="0">
                <a:solidFill>
                  <a:schemeClr val="bg2">
                    <a:lumMod val="10000"/>
                  </a:schemeClr>
                </a:solidFill>
                <a:highlight>
                  <a:srgbClr val="C0C0C0"/>
                </a:highlight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207663-D2BA-4A28-8B0A-D74F0826D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91129"/>
              </p:ext>
            </p:extLst>
          </p:nvPr>
        </p:nvGraphicFramePr>
        <p:xfrm>
          <a:off x="389734" y="451045"/>
          <a:ext cx="6650930" cy="166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016">
                  <a:extLst>
                    <a:ext uri="{9D8B030D-6E8A-4147-A177-3AD203B41FA5}">
                      <a16:colId xmlns:a16="http://schemas.microsoft.com/office/drawing/2014/main" val="2258053311"/>
                    </a:ext>
                  </a:extLst>
                </a:gridCol>
                <a:gridCol w="5611914">
                  <a:extLst>
                    <a:ext uri="{9D8B030D-6E8A-4147-A177-3AD203B41FA5}">
                      <a16:colId xmlns:a16="http://schemas.microsoft.com/office/drawing/2014/main" val="162684218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Ross’s Step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244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Receive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0270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Assign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3366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Create value proposition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2851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Capture stakeholder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682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Plan the UX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3246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Specify intended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7561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Analyze user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6423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Map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5547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Specify user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155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Create scenarios of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866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Specify use-related quality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7711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Define success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80003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highlight>
                            <a:srgbClr val="FFFF00"/>
                          </a:highlight>
                        </a:rPr>
                        <a:t>Apply UI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271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Prototype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0864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Build CPRS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6316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Negotiate design trade-offs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533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Conduct 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4732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Conduct walkthrough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7908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highlight>
                            <a:srgbClr val="FFFF00"/>
                          </a:highlight>
                        </a:rPr>
                        <a:t>Assess data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525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Implement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63732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Close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2135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highlight>
                            <a:srgbClr val="FFFF00"/>
                          </a:highlight>
                        </a:rPr>
                        <a:t>Monitor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339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A67577-14EE-4F5F-B35F-40C76D45F812}"/>
              </a:ext>
            </a:extLst>
          </p:cNvPr>
          <p:cNvSpPr txBox="1"/>
          <p:nvPr/>
        </p:nvSpPr>
        <p:spPr>
          <a:xfrm>
            <a:off x="9277757" y="541846"/>
            <a:ext cx="60144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20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299F757-57ED-4794-B261-C3D95BFF7E99}"/>
              </a:ext>
            </a:extLst>
          </p:cNvPr>
          <p:cNvGrpSpPr/>
          <p:nvPr/>
        </p:nvGrpSpPr>
        <p:grpSpPr>
          <a:xfrm>
            <a:off x="26944374" y="11832441"/>
            <a:ext cx="6573538" cy="730176"/>
            <a:chOff x="5181322" y="5959226"/>
            <a:chExt cx="6469459" cy="589790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42CC033-2ECB-4FD5-8D87-50F8273D8F5B}"/>
                </a:ext>
              </a:extLst>
            </p:cNvPr>
            <p:cNvSpPr/>
            <p:nvPr/>
          </p:nvSpPr>
          <p:spPr>
            <a:xfrm>
              <a:off x="5181322" y="5959226"/>
              <a:ext cx="6469459" cy="589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03285F7-236A-4857-ABAE-41E259BB4224}"/>
                </a:ext>
              </a:extLst>
            </p:cNvPr>
            <p:cNvSpPr txBox="1"/>
            <p:nvPr/>
          </p:nvSpPr>
          <p:spPr>
            <a:xfrm>
              <a:off x="5362464" y="6041183"/>
              <a:ext cx="3249713" cy="422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Create Use Scenarios</a:t>
              </a:r>
              <a:endParaRPr lang="en-US" sz="2800" b="1" baseline="30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679434-51D1-4A59-A80D-96B63C81DDFC}"/>
              </a:ext>
            </a:extLst>
          </p:cNvPr>
          <p:cNvGrpSpPr/>
          <p:nvPr/>
        </p:nvGrpSpPr>
        <p:grpSpPr>
          <a:xfrm>
            <a:off x="10250201" y="10386084"/>
            <a:ext cx="6595824" cy="3681601"/>
            <a:chOff x="12107576" y="9728859"/>
            <a:chExt cx="6595824" cy="368160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50A711C-2AD2-4EBC-8BE7-8DCB1793E0F0}"/>
                </a:ext>
              </a:extLst>
            </p:cNvPr>
            <p:cNvGrpSpPr/>
            <p:nvPr/>
          </p:nvGrpSpPr>
          <p:grpSpPr>
            <a:xfrm>
              <a:off x="12107576" y="10724696"/>
              <a:ext cx="6573538" cy="730176"/>
              <a:chOff x="5181322" y="5959226"/>
              <a:chExt cx="6469459" cy="589790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EED747C1-1459-4EB3-8F0F-6CE9331D7B23}"/>
                  </a:ext>
                </a:extLst>
              </p:cNvPr>
              <p:cNvSpPr/>
              <p:nvPr/>
            </p:nvSpPr>
            <p:spPr>
              <a:xfrm>
                <a:off x="5181322" y="5959226"/>
                <a:ext cx="6469459" cy="5897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CF8C5F-6714-4327-BBB3-C1A3E32D2699}"/>
                  </a:ext>
                </a:extLst>
              </p:cNvPr>
              <p:cNvSpPr txBox="1"/>
              <p:nvPr/>
            </p:nvSpPr>
            <p:spPr>
              <a:xfrm>
                <a:off x="5362464" y="6078552"/>
                <a:ext cx="4178554" cy="422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highlight>
                      <a:srgbClr val="00FFFF"/>
                    </a:highlight>
                  </a:rPr>
                  <a:t>Analyze extant quality data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53AFBDB-B4D6-4F3E-B862-546B69F60A69}"/>
                </a:ext>
              </a:extLst>
            </p:cNvPr>
            <p:cNvGrpSpPr/>
            <p:nvPr/>
          </p:nvGrpSpPr>
          <p:grpSpPr>
            <a:xfrm>
              <a:off x="12111784" y="12680284"/>
              <a:ext cx="6573538" cy="730176"/>
              <a:chOff x="5181322" y="5959226"/>
              <a:chExt cx="6469459" cy="589790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57BD0702-3F7A-4588-9BE9-0C51F544383C}"/>
                  </a:ext>
                </a:extLst>
              </p:cNvPr>
              <p:cNvSpPr/>
              <p:nvPr/>
            </p:nvSpPr>
            <p:spPr>
              <a:xfrm>
                <a:off x="5181322" y="5959226"/>
                <a:ext cx="6469459" cy="5897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D53883F-AB5A-4866-A43B-3C29E5C74936}"/>
                  </a:ext>
                </a:extLst>
              </p:cNvPr>
              <p:cNvSpPr txBox="1"/>
              <p:nvPr/>
            </p:nvSpPr>
            <p:spPr>
              <a:xfrm>
                <a:off x="5362464" y="6055339"/>
                <a:ext cx="4041680" cy="422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Create a Value Proposition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B893FFA-06D5-4591-AA9A-C3DAC5DFB9FC}"/>
                </a:ext>
              </a:extLst>
            </p:cNvPr>
            <p:cNvGrpSpPr/>
            <p:nvPr/>
          </p:nvGrpSpPr>
          <p:grpSpPr>
            <a:xfrm>
              <a:off x="12129862" y="9728859"/>
              <a:ext cx="6573538" cy="730176"/>
              <a:chOff x="5181322" y="5959226"/>
              <a:chExt cx="6469459" cy="589790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F59A5E99-0F37-46DD-8560-6DDFD3ED58A5}"/>
                  </a:ext>
                </a:extLst>
              </p:cNvPr>
              <p:cNvSpPr/>
              <p:nvPr/>
            </p:nvSpPr>
            <p:spPr>
              <a:xfrm>
                <a:off x="5181322" y="5959226"/>
                <a:ext cx="6469459" cy="5897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0F5561B-575B-47BE-A37A-CD741DCFE4AF}"/>
                  </a:ext>
                </a:extLst>
              </p:cNvPr>
              <p:cNvSpPr txBox="1"/>
              <p:nvPr/>
            </p:nvSpPr>
            <p:spPr>
              <a:xfrm>
                <a:off x="5362464" y="6052174"/>
                <a:ext cx="3559495" cy="422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highlight>
                      <a:srgbClr val="00FFFF"/>
                    </a:highlight>
                  </a:rPr>
                  <a:t>Interview Stakeholders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2C8374B-95EC-4B6C-AEE0-0A511B6C0DB1}"/>
                </a:ext>
              </a:extLst>
            </p:cNvPr>
            <p:cNvGrpSpPr/>
            <p:nvPr/>
          </p:nvGrpSpPr>
          <p:grpSpPr>
            <a:xfrm>
              <a:off x="12115308" y="11707749"/>
              <a:ext cx="6573538" cy="730176"/>
              <a:chOff x="5181322" y="5959226"/>
              <a:chExt cx="6469459" cy="589790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41CD9226-461B-4A34-A7ED-6B6839E62FF2}"/>
                  </a:ext>
                </a:extLst>
              </p:cNvPr>
              <p:cNvSpPr/>
              <p:nvPr/>
            </p:nvSpPr>
            <p:spPr>
              <a:xfrm>
                <a:off x="5181322" y="5959226"/>
                <a:ext cx="6469459" cy="5897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E05E759-402F-4D8C-BA77-1CF6703F67CD}"/>
                  </a:ext>
                </a:extLst>
              </p:cNvPr>
              <p:cNvSpPr txBox="1"/>
              <p:nvPr/>
            </p:nvSpPr>
            <p:spPr>
              <a:xfrm>
                <a:off x="5362464" y="6052174"/>
                <a:ext cx="4160254" cy="422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highlight>
                      <a:srgbClr val="00FFFF"/>
                    </a:highlight>
                  </a:rPr>
                  <a:t>Write a Problem Statement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CC07FD-5E28-4E7F-8116-4C6BAFF5345F}"/>
              </a:ext>
            </a:extLst>
          </p:cNvPr>
          <p:cNvSpPr txBox="1"/>
          <p:nvPr/>
        </p:nvSpPr>
        <p:spPr>
          <a:xfrm>
            <a:off x="9557851" y="13413209"/>
            <a:ext cx="60144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9CDB34-D0BD-4DE9-9123-4552F194A501}"/>
              </a:ext>
            </a:extLst>
          </p:cNvPr>
          <p:cNvGrpSpPr/>
          <p:nvPr/>
        </p:nvGrpSpPr>
        <p:grpSpPr>
          <a:xfrm>
            <a:off x="18541622" y="12475919"/>
            <a:ext cx="6573538" cy="730176"/>
            <a:chOff x="5181322" y="5959226"/>
            <a:chExt cx="6469459" cy="58979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81AEB18-5F58-430A-85EF-55F7A2BD4C07}"/>
                </a:ext>
              </a:extLst>
            </p:cNvPr>
            <p:cNvSpPr/>
            <p:nvPr/>
          </p:nvSpPr>
          <p:spPr>
            <a:xfrm>
              <a:off x="5181322" y="5959226"/>
              <a:ext cx="6469459" cy="589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17AABB5-1A41-4BFF-BB05-40956BE44AF7}"/>
                </a:ext>
              </a:extLst>
            </p:cNvPr>
            <p:cNvSpPr txBox="1"/>
            <p:nvPr/>
          </p:nvSpPr>
          <p:spPr>
            <a:xfrm>
              <a:off x="5364429" y="6073247"/>
              <a:ext cx="2379054" cy="422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Map Workflow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B2361AB-E94D-4940-88EE-56E37D9807FC}"/>
              </a:ext>
            </a:extLst>
          </p:cNvPr>
          <p:cNvGrpSpPr/>
          <p:nvPr/>
        </p:nvGrpSpPr>
        <p:grpSpPr>
          <a:xfrm>
            <a:off x="18553787" y="11465111"/>
            <a:ext cx="6573538" cy="730176"/>
            <a:chOff x="5181322" y="5959226"/>
            <a:chExt cx="6469459" cy="589790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D49C2A0-69BA-4FCD-9C8B-6D90A3952310}"/>
                </a:ext>
              </a:extLst>
            </p:cNvPr>
            <p:cNvSpPr/>
            <p:nvPr/>
          </p:nvSpPr>
          <p:spPr>
            <a:xfrm>
              <a:off x="5181322" y="5959226"/>
              <a:ext cx="6469459" cy="589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9B35A8B-B05D-4DC9-AB68-64A2F2BD004F}"/>
                </a:ext>
              </a:extLst>
            </p:cNvPr>
            <p:cNvSpPr txBox="1"/>
            <p:nvPr/>
          </p:nvSpPr>
          <p:spPr>
            <a:xfrm>
              <a:off x="5362464" y="6025796"/>
              <a:ext cx="2474595" cy="422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Interview Users</a:t>
              </a: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D3A9213B-7BD8-44B2-96E1-C6202F7FBD7B}"/>
              </a:ext>
            </a:extLst>
          </p:cNvPr>
          <p:cNvSpPr/>
          <p:nvPr/>
        </p:nvSpPr>
        <p:spPr>
          <a:xfrm>
            <a:off x="25591572" y="7721522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5367304-3CF2-4977-A8F5-1152B20C8FE5}"/>
              </a:ext>
            </a:extLst>
          </p:cNvPr>
          <p:cNvSpPr/>
          <p:nvPr/>
        </p:nvSpPr>
        <p:spPr>
          <a:xfrm>
            <a:off x="33812224" y="7716406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730728D-8A60-4E85-A9C5-18AEAF803DE7}"/>
              </a:ext>
            </a:extLst>
          </p:cNvPr>
          <p:cNvSpPr/>
          <p:nvPr/>
        </p:nvSpPr>
        <p:spPr>
          <a:xfrm>
            <a:off x="42174053" y="7716406"/>
            <a:ext cx="991261" cy="14104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2EC18B2-19FA-4DF6-B8A9-D2738E1BAA3C}"/>
              </a:ext>
            </a:extLst>
          </p:cNvPr>
          <p:cNvGrpSpPr/>
          <p:nvPr/>
        </p:nvGrpSpPr>
        <p:grpSpPr>
          <a:xfrm>
            <a:off x="35225474" y="11504513"/>
            <a:ext cx="6573538" cy="730176"/>
            <a:chOff x="5181322" y="5959226"/>
            <a:chExt cx="6469459" cy="589790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2E05A1E5-74B9-4FA1-9735-23FD68AAAAF0}"/>
                </a:ext>
              </a:extLst>
            </p:cNvPr>
            <p:cNvSpPr/>
            <p:nvPr/>
          </p:nvSpPr>
          <p:spPr>
            <a:xfrm>
              <a:off x="5181322" y="5959226"/>
              <a:ext cx="6469459" cy="589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7B72D99-92A5-4600-82FE-12A301BAE9E3}"/>
                </a:ext>
              </a:extLst>
            </p:cNvPr>
            <p:cNvSpPr txBox="1"/>
            <p:nvPr/>
          </p:nvSpPr>
          <p:spPr>
            <a:xfrm>
              <a:off x="5362464" y="6041183"/>
              <a:ext cx="2713953" cy="422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highlight>
                    <a:srgbClr val="FFFF00"/>
                  </a:highlight>
                </a:rPr>
                <a:t>Design prototype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2D187C7-8C32-4C7E-B298-CE79A21DD5E5}"/>
              </a:ext>
            </a:extLst>
          </p:cNvPr>
          <p:cNvGrpSpPr/>
          <p:nvPr/>
        </p:nvGrpSpPr>
        <p:grpSpPr>
          <a:xfrm>
            <a:off x="35248193" y="12507550"/>
            <a:ext cx="6573538" cy="730176"/>
            <a:chOff x="5181322" y="5959226"/>
            <a:chExt cx="6469459" cy="589790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8526DFF-DB75-4188-A2EB-15CC629C3BA4}"/>
                </a:ext>
              </a:extLst>
            </p:cNvPr>
            <p:cNvSpPr/>
            <p:nvPr/>
          </p:nvSpPr>
          <p:spPr>
            <a:xfrm>
              <a:off x="5181322" y="5959226"/>
              <a:ext cx="6469459" cy="589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443B8E-7505-454C-B2C3-117F11956435}"/>
                </a:ext>
              </a:extLst>
            </p:cNvPr>
            <p:cNvSpPr txBox="1"/>
            <p:nvPr/>
          </p:nvSpPr>
          <p:spPr>
            <a:xfrm>
              <a:off x="5362464" y="6041183"/>
              <a:ext cx="3509959" cy="422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highlight>
                    <a:srgbClr val="FFFF00"/>
                  </a:highlight>
                </a:rPr>
                <a:t>Build CPRS component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9801E57-5236-4118-83FC-F747BE4BD673}"/>
              </a:ext>
            </a:extLst>
          </p:cNvPr>
          <p:cNvGrpSpPr/>
          <p:nvPr/>
        </p:nvGrpSpPr>
        <p:grpSpPr>
          <a:xfrm>
            <a:off x="43577174" y="11787886"/>
            <a:ext cx="6573538" cy="730176"/>
            <a:chOff x="5181322" y="5959226"/>
            <a:chExt cx="6469459" cy="589790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5FF5CA28-F51D-4C89-853D-6EFFA38091BC}"/>
                </a:ext>
              </a:extLst>
            </p:cNvPr>
            <p:cNvSpPr/>
            <p:nvPr/>
          </p:nvSpPr>
          <p:spPr>
            <a:xfrm>
              <a:off x="5181322" y="5959226"/>
              <a:ext cx="6469459" cy="589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3CCEC4C-59CC-4EB3-9B1D-1BD5D195D0E8}"/>
                </a:ext>
              </a:extLst>
            </p:cNvPr>
            <p:cNvSpPr txBox="1"/>
            <p:nvPr/>
          </p:nvSpPr>
          <p:spPr>
            <a:xfrm>
              <a:off x="5362464" y="6041183"/>
              <a:ext cx="3096116" cy="422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Heuristic Evaluation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D0D77B-933A-407C-B36E-01D105E11A0F}"/>
              </a:ext>
            </a:extLst>
          </p:cNvPr>
          <p:cNvGrpSpPr/>
          <p:nvPr/>
        </p:nvGrpSpPr>
        <p:grpSpPr>
          <a:xfrm>
            <a:off x="43577174" y="12772934"/>
            <a:ext cx="6573538" cy="730176"/>
            <a:chOff x="5181322" y="5959226"/>
            <a:chExt cx="6469459" cy="589790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4DD7324-2613-4D3E-AD84-97543BB88660}"/>
                </a:ext>
              </a:extLst>
            </p:cNvPr>
            <p:cNvSpPr/>
            <p:nvPr/>
          </p:nvSpPr>
          <p:spPr>
            <a:xfrm>
              <a:off x="5181322" y="5959226"/>
              <a:ext cx="6469459" cy="589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7B7990-C067-4DBC-85F7-61F0ECD77DB7}"/>
                </a:ext>
              </a:extLst>
            </p:cNvPr>
            <p:cNvSpPr txBox="1"/>
            <p:nvPr/>
          </p:nvSpPr>
          <p:spPr>
            <a:xfrm>
              <a:off x="5362464" y="6041183"/>
              <a:ext cx="3455498" cy="422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Usability Walkthrough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D25B878-0C60-4EAD-ADBB-C5FBBF4424D7}"/>
              </a:ext>
            </a:extLst>
          </p:cNvPr>
          <p:cNvGrpSpPr/>
          <p:nvPr/>
        </p:nvGrpSpPr>
        <p:grpSpPr>
          <a:xfrm>
            <a:off x="43620387" y="13779609"/>
            <a:ext cx="6573538" cy="730176"/>
            <a:chOff x="5181322" y="5959226"/>
            <a:chExt cx="6469459" cy="589790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1DEBAEC-BB4A-4CCF-A150-E2CC62DE5DA2}"/>
                </a:ext>
              </a:extLst>
            </p:cNvPr>
            <p:cNvSpPr/>
            <p:nvPr/>
          </p:nvSpPr>
          <p:spPr>
            <a:xfrm>
              <a:off x="5181322" y="5959226"/>
              <a:ext cx="6469459" cy="5897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EC4986A-F5F7-433B-A92F-D86547DB6871}"/>
                </a:ext>
              </a:extLst>
            </p:cNvPr>
            <p:cNvSpPr txBox="1"/>
            <p:nvPr/>
          </p:nvSpPr>
          <p:spPr>
            <a:xfrm>
              <a:off x="5362464" y="6041183"/>
              <a:ext cx="2050531" cy="422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trike="sngStrike" dirty="0">
                  <a:highlight>
                    <a:srgbClr val="C0C0C0"/>
                  </a:highlight>
                </a:rPr>
                <a:t>Gap Analysis</a:t>
              </a:r>
              <a:endParaRPr lang="en-US" sz="2800" b="1" strike="sngStrike" baseline="30000" dirty="0">
                <a:highlight>
                  <a:srgbClr val="C0C0C0"/>
                </a:highligh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A942416-2093-4775-AFA3-2CADF154A31C}"/>
              </a:ext>
            </a:extLst>
          </p:cNvPr>
          <p:cNvSpPr txBox="1"/>
          <p:nvPr/>
        </p:nvSpPr>
        <p:spPr>
          <a:xfrm>
            <a:off x="7400924" y="17160237"/>
            <a:ext cx="18311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Yellow-highlighted items were added by Ross in AirTable (and/or items Dan has questions about).</a:t>
            </a:r>
          </a:p>
          <a:p>
            <a:r>
              <a:rPr lang="en-US" sz="3600" dirty="0">
                <a:highlight>
                  <a:srgbClr val="00FFFF"/>
                </a:highlight>
              </a:rPr>
              <a:t>Blue highlighted items were included in Dan’s draft and omitted by Ross in AirTable.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5776F-48BA-413B-9B09-A40EC94BF359}"/>
              </a:ext>
            </a:extLst>
          </p:cNvPr>
          <p:cNvSpPr txBox="1"/>
          <p:nvPr/>
        </p:nvSpPr>
        <p:spPr>
          <a:xfrm>
            <a:off x="17689334" y="1880401"/>
            <a:ext cx="60144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9AD72-402F-416A-A5DB-52508F60BC27}"/>
              </a:ext>
            </a:extLst>
          </p:cNvPr>
          <p:cNvSpPr txBox="1"/>
          <p:nvPr/>
        </p:nvSpPr>
        <p:spPr>
          <a:xfrm>
            <a:off x="16806079" y="2534916"/>
            <a:ext cx="1484702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30 &amp; 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5175B9-9C66-4921-9091-EE9C7475111F}"/>
              </a:ext>
            </a:extLst>
          </p:cNvPr>
          <p:cNvSpPr txBox="1"/>
          <p:nvPr/>
        </p:nvSpPr>
        <p:spPr>
          <a:xfrm>
            <a:off x="25996622" y="2356279"/>
            <a:ext cx="60144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606111-5DED-40C2-87AD-5656567AFD54}"/>
              </a:ext>
            </a:extLst>
          </p:cNvPr>
          <p:cNvSpPr txBox="1"/>
          <p:nvPr/>
        </p:nvSpPr>
        <p:spPr>
          <a:xfrm>
            <a:off x="26318131" y="11942301"/>
            <a:ext cx="60144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DB974-9B01-4038-9996-65DB521367AF}"/>
              </a:ext>
            </a:extLst>
          </p:cNvPr>
          <p:cNvSpPr txBox="1"/>
          <p:nvPr/>
        </p:nvSpPr>
        <p:spPr>
          <a:xfrm>
            <a:off x="26036587" y="5215061"/>
            <a:ext cx="60144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6933C0-124E-4EEA-B73D-F23C17F7D7F8}"/>
              </a:ext>
            </a:extLst>
          </p:cNvPr>
          <p:cNvSpPr txBox="1"/>
          <p:nvPr/>
        </p:nvSpPr>
        <p:spPr>
          <a:xfrm>
            <a:off x="9342293" y="3657012"/>
            <a:ext cx="60144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EAE9B3-A5CE-4279-A41C-089E175A5029}"/>
              </a:ext>
            </a:extLst>
          </p:cNvPr>
          <p:cNvSpPr txBox="1"/>
          <p:nvPr/>
        </p:nvSpPr>
        <p:spPr>
          <a:xfrm>
            <a:off x="26005754" y="6203287"/>
            <a:ext cx="60144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0FBDAF-6F55-4142-8594-61C933D42862}"/>
              </a:ext>
            </a:extLst>
          </p:cNvPr>
          <p:cNvSpPr txBox="1"/>
          <p:nvPr/>
        </p:nvSpPr>
        <p:spPr>
          <a:xfrm>
            <a:off x="34492515" y="11588883"/>
            <a:ext cx="60144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8E9911-3547-444A-B562-F61A23A06B08}"/>
              </a:ext>
            </a:extLst>
          </p:cNvPr>
          <p:cNvSpPr txBox="1"/>
          <p:nvPr/>
        </p:nvSpPr>
        <p:spPr>
          <a:xfrm>
            <a:off x="34492514" y="12578237"/>
            <a:ext cx="60144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E87B2-B63C-4950-93AE-8060663281E0}"/>
              </a:ext>
            </a:extLst>
          </p:cNvPr>
          <p:cNvSpPr txBox="1"/>
          <p:nvPr/>
        </p:nvSpPr>
        <p:spPr>
          <a:xfrm>
            <a:off x="34205292" y="3505820"/>
            <a:ext cx="60144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66EB1-9414-42DD-8FF6-1AD07E4681B5}"/>
              </a:ext>
            </a:extLst>
          </p:cNvPr>
          <p:cNvSpPr txBox="1"/>
          <p:nvPr/>
        </p:nvSpPr>
        <p:spPr>
          <a:xfrm>
            <a:off x="42806674" y="11850691"/>
            <a:ext cx="60144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D49991-43D9-4DEA-A15D-E838340F6736}"/>
              </a:ext>
            </a:extLst>
          </p:cNvPr>
          <p:cNvSpPr txBox="1"/>
          <p:nvPr/>
        </p:nvSpPr>
        <p:spPr>
          <a:xfrm>
            <a:off x="42842436" y="12839847"/>
            <a:ext cx="60144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117223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</TotalTime>
  <Words>281</Words>
  <Application>Microsoft Office PowerPoint</Application>
  <PresentationFormat>Custom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Gajewski</dc:creator>
  <cp:lastModifiedBy>Dan Gajewski</cp:lastModifiedBy>
  <cp:revision>71</cp:revision>
  <dcterms:created xsi:type="dcterms:W3CDTF">2020-08-07T12:09:13Z</dcterms:created>
  <dcterms:modified xsi:type="dcterms:W3CDTF">2020-08-13T16:04:05Z</dcterms:modified>
</cp:coreProperties>
</file>