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512064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Gajewski" initials="DG" lastIdx="8" clrIdx="0">
    <p:extLst>
      <p:ext uri="{19B8F6BF-5375-455C-9EA6-DF929625EA0E}">
        <p15:presenceInfo xmlns:p15="http://schemas.microsoft.com/office/powerpoint/2012/main" userId="9dbf99eaae9be377" providerId="Windows Live"/>
      </p:ext>
    </p:extLst>
  </p:cmAuthor>
  <p:cmAuthor id="2" name=" " initials="" lastIdx="13" clrIdx="1">
    <p:extLst>
      <p:ext uri="{19B8F6BF-5375-455C-9EA6-DF929625EA0E}">
        <p15:presenceInfo xmlns:p15="http://schemas.microsoft.com/office/powerpoint/2012/main" userId="a648b2c282ea9a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CC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 varScale="1">
        <p:scale>
          <a:sx n="34" d="100"/>
          <a:sy n="34" d="100"/>
        </p:scale>
        <p:origin x="19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292265"/>
            <a:ext cx="384048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0565978"/>
            <a:ext cx="384048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71033"/>
            <a:ext cx="1104138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71033"/>
            <a:ext cx="3248406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015233"/>
            <a:ext cx="4416552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3462426"/>
            <a:ext cx="4416552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71035"/>
            <a:ext cx="4416552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931411"/>
            <a:ext cx="21662705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7348220"/>
            <a:ext cx="2166270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931411"/>
            <a:ext cx="21769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7348220"/>
            <a:ext cx="21769390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896448"/>
            <a:ext cx="2592324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896448"/>
            <a:ext cx="2592324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71035"/>
            <a:ext cx="4416552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355167"/>
            <a:ext cx="4416552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1DC6-08DA-402F-83CE-348D798F551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8645295"/>
            <a:ext cx="172821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28BA9C-3D02-43AE-9C5E-65C1DDCACDF9}"/>
              </a:ext>
            </a:extLst>
          </p:cNvPr>
          <p:cNvGrpSpPr/>
          <p:nvPr/>
        </p:nvGrpSpPr>
        <p:grpSpPr>
          <a:xfrm>
            <a:off x="1" y="6020926"/>
            <a:ext cx="51206399" cy="14095874"/>
            <a:chOff x="6111760" y="7678615"/>
            <a:chExt cx="1402733" cy="6377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FA731-FBCB-448E-BB9A-CE5E20EE863A}"/>
                </a:ext>
              </a:extLst>
            </p:cNvPr>
            <p:cNvSpPr/>
            <p:nvPr/>
          </p:nvSpPr>
          <p:spPr>
            <a:xfrm>
              <a:off x="6111760" y="7678615"/>
              <a:ext cx="1402733" cy="6377354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74E9CE-70AB-41FB-A4D9-81FB7FCB8FF9}"/>
                </a:ext>
              </a:extLst>
            </p:cNvPr>
            <p:cNvSpPr txBox="1"/>
            <p:nvPr/>
          </p:nvSpPr>
          <p:spPr>
            <a:xfrm>
              <a:off x="6115115" y="10474235"/>
              <a:ext cx="1392058" cy="867673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u="sng" dirty="0">
                  <a:solidFill>
                    <a:srgbClr val="C00000"/>
                  </a:solidFill>
                </a:rPr>
                <a:t>Methods/</a:t>
              </a:r>
            </a:p>
            <a:p>
              <a:r>
                <a:rPr lang="en-US" sz="3600" b="1" u="sng" dirty="0">
                  <a:solidFill>
                    <a:srgbClr val="C00000"/>
                  </a:solidFill>
                </a:rPr>
                <a:t>Activities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C4A8D2-D080-40CA-BD5E-A3BB4E5F4D4E}"/>
              </a:ext>
            </a:extLst>
          </p:cNvPr>
          <p:cNvGrpSpPr/>
          <p:nvPr/>
        </p:nvGrpSpPr>
        <p:grpSpPr>
          <a:xfrm>
            <a:off x="10713424" y="27214"/>
            <a:ext cx="7243356" cy="20089585"/>
            <a:chOff x="18306860" y="569001"/>
            <a:chExt cx="7243356" cy="159291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B7E3A8-CA04-4EAD-A894-10A1FA1EF1B2}"/>
                </a:ext>
              </a:extLst>
            </p:cNvPr>
            <p:cNvSpPr/>
            <p:nvPr/>
          </p:nvSpPr>
          <p:spPr>
            <a:xfrm>
              <a:off x="18306860" y="569001"/>
              <a:ext cx="7243356" cy="1592910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C2B05-13FF-4651-9AE0-72A75C1BEAFA}"/>
                </a:ext>
              </a:extLst>
            </p:cNvPr>
            <p:cNvSpPr txBox="1"/>
            <p:nvPr/>
          </p:nvSpPr>
          <p:spPr>
            <a:xfrm>
              <a:off x="18345677" y="579886"/>
              <a:ext cx="7173706" cy="439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1">
                      <a:lumMod val="50000"/>
                    </a:schemeClr>
                  </a:solidFill>
                </a:rPr>
                <a:t>UNDERSTAND CONTEXT OF USE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Objectives: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Identify and understand intended users</a:t>
              </a:r>
              <a:r>
                <a:rPr lang="en-US" sz="3600" dirty="0">
                  <a:solidFill>
                    <a:srgbClr val="FF6600"/>
                  </a:solidFill>
                </a:rPr>
                <a:t> and related roles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tasks and workflow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technology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use environment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Evaluate existing and/or competing solution</a:t>
              </a:r>
              <a:r>
                <a:rPr lang="en-US" sz="3600" dirty="0">
                  <a:solidFill>
                    <a:srgbClr val="FF6600"/>
                  </a:solidFill>
                </a:rPr>
                <a:t>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3550C-5F81-46A4-BCE8-7B11CF0D9B0A}"/>
              </a:ext>
            </a:extLst>
          </p:cNvPr>
          <p:cNvGrpSpPr/>
          <p:nvPr/>
        </p:nvGrpSpPr>
        <p:grpSpPr>
          <a:xfrm>
            <a:off x="2313843" y="0"/>
            <a:ext cx="7293574" cy="20116800"/>
            <a:chOff x="1011381" y="3130889"/>
            <a:chExt cx="3202818" cy="98240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8475CD-BE17-4B1D-A56E-61755D4BA4E2}"/>
                </a:ext>
              </a:extLst>
            </p:cNvPr>
            <p:cNvSpPr/>
            <p:nvPr/>
          </p:nvSpPr>
          <p:spPr>
            <a:xfrm>
              <a:off x="1021697" y="3130962"/>
              <a:ext cx="3184640" cy="98239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8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DFF1C5-575E-444C-9C28-1B4C902DE8A0}"/>
                </a:ext>
              </a:extLst>
            </p:cNvPr>
            <p:cNvSpPr txBox="1"/>
            <p:nvPr/>
          </p:nvSpPr>
          <p:spPr>
            <a:xfrm>
              <a:off x="1011381" y="3130889"/>
              <a:ext cx="3202818" cy="239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2">
                      <a:lumMod val="50000"/>
                    </a:schemeClr>
                  </a:solidFill>
                </a:rPr>
                <a:t>PLAN THE PROCESS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the problem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scope of project and measures of success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Identify </a:t>
              </a:r>
              <a:r>
                <a:rPr lang="en-US" sz="3600" strike="sngStrike" dirty="0">
                  <a:solidFill>
                    <a:srgbClr val="FF6600"/>
                  </a:solidFill>
                </a:rPr>
                <a:t>HCD</a:t>
              </a:r>
              <a:r>
                <a:rPr lang="en-US" sz="3600" dirty="0">
                  <a:solidFill>
                    <a:srgbClr val="FF6600"/>
                  </a:solidFill>
                </a:rPr>
                <a:t> research and design </a:t>
              </a: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activities and resources needed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6600"/>
                  </a:solidFill>
                </a:rPr>
                <a:t>Define stakeholders’ needs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2B814A-8662-4CFD-BA61-A73A63F85910}"/>
              </a:ext>
            </a:extLst>
          </p:cNvPr>
          <p:cNvSpPr/>
          <p:nvPr/>
        </p:nvSpPr>
        <p:spPr>
          <a:xfrm>
            <a:off x="9680807" y="7223657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C57C6C-3A56-4192-AE99-ECB7D3888825}"/>
              </a:ext>
            </a:extLst>
          </p:cNvPr>
          <p:cNvGrpSpPr/>
          <p:nvPr/>
        </p:nvGrpSpPr>
        <p:grpSpPr>
          <a:xfrm>
            <a:off x="18992212" y="27214"/>
            <a:ext cx="7298283" cy="20089585"/>
            <a:chOff x="5609915" y="-3590454"/>
            <a:chExt cx="5670623" cy="104159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B9507C-E99D-465D-B171-C110CA790689}"/>
                </a:ext>
              </a:extLst>
            </p:cNvPr>
            <p:cNvSpPr/>
            <p:nvPr/>
          </p:nvSpPr>
          <p:spPr>
            <a:xfrm>
              <a:off x="5609915" y="-3590454"/>
              <a:ext cx="5592429" cy="1041597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8B3D50-73C3-4FC7-A59D-8365CD869DC5}"/>
                </a:ext>
              </a:extLst>
            </p:cNvPr>
            <p:cNvSpPr txBox="1"/>
            <p:nvPr/>
          </p:nvSpPr>
          <p:spPr>
            <a:xfrm>
              <a:off x="5688110" y="-3571383"/>
              <a:ext cx="5592428" cy="353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4">
                      <a:lumMod val="50000"/>
                    </a:schemeClr>
                  </a:solidFill>
                </a:rPr>
                <a:t>SPECIFY USER AND INTERACTION REQUIREMENTS</a:t>
              </a:r>
            </a:p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6600"/>
                  </a:solidFill>
                </a:rPr>
                <a:t>Reconcile and prioritize conflicting user, stakeholder and technical requirements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user needs </a:t>
              </a:r>
              <a:r>
                <a:rPr lang="en-US" sz="3600" dirty="0">
                  <a:solidFill>
                    <a:srgbClr val="FF6600"/>
                  </a:solidFill>
                </a:rPr>
                <a:t>&lt;how does this differ from the following bullet?&gt;</a:t>
              </a:r>
              <a:endParaRPr lang="en-US" sz="36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user requirements --  i.e., interaction requirements and use-related </a:t>
              </a:r>
              <a:r>
                <a:rPr lang="en-US" sz="3600" strike="sngStrike" dirty="0">
                  <a:solidFill>
                    <a:srgbClr val="FF6600"/>
                  </a:solidFill>
                </a:rPr>
                <a:t>quality requirements (</a:t>
              </a: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success criteria</a:t>
              </a:r>
              <a:r>
                <a:rPr lang="en-US" sz="3600" strike="sngStrike" dirty="0">
                  <a:solidFill>
                    <a:srgbClr val="FF6600"/>
                  </a:solidFill>
                </a:rPr>
                <a:t>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D79C-E280-4196-B4F7-27D5B060A139}"/>
              </a:ext>
            </a:extLst>
          </p:cNvPr>
          <p:cNvGrpSpPr/>
          <p:nvPr/>
        </p:nvGrpSpPr>
        <p:grpSpPr>
          <a:xfrm>
            <a:off x="27277675" y="73559"/>
            <a:ext cx="7415557" cy="20043239"/>
            <a:chOff x="3741037" y="-3362703"/>
            <a:chExt cx="5694792" cy="1041597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D74AF6-AC87-4DFE-9FC0-4ADAE8955B3D}"/>
                </a:ext>
              </a:extLst>
            </p:cNvPr>
            <p:cNvSpPr/>
            <p:nvPr/>
          </p:nvSpPr>
          <p:spPr>
            <a:xfrm>
              <a:off x="3741037" y="-3362703"/>
              <a:ext cx="5592429" cy="1041597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5DBA1F-2B2C-447C-B55F-7D015001C3BC}"/>
                </a:ext>
              </a:extLst>
            </p:cNvPr>
            <p:cNvSpPr txBox="1"/>
            <p:nvPr/>
          </p:nvSpPr>
          <p:spPr>
            <a:xfrm>
              <a:off x="3780180" y="-3361123"/>
              <a:ext cx="5655649" cy="335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6">
                      <a:lumMod val="50000"/>
                    </a:schemeClr>
                  </a:solidFill>
                </a:rPr>
                <a:t>PRODUCE</a:t>
              </a:r>
            </a:p>
            <a:p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trike="sngStrike" dirty="0">
                  <a:solidFill>
                    <a:srgbClr val="FF6600"/>
                  </a:solidFill>
                </a:rPr>
                <a:t>Develop, build,</a:t>
              </a:r>
              <a:r>
                <a:rPr lang="en-US" sz="3600" dirty="0">
                  <a:solidFill>
                    <a:srgbClr val="FF6600"/>
                  </a:solidFill>
                </a:rPr>
                <a:t> Iteratively create design solutions, beginning with visualization of rough solution models and ending with a final user interface solution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trike="sngStrike" dirty="0">
                  <a:solidFill>
                    <a:srgbClr val="FF6600"/>
                  </a:solidFill>
                </a:rPr>
                <a:t> and refine </a:t>
              </a:r>
              <a:r>
                <a:rPr lang="en-US" sz="3600" dirty="0" err="1">
                  <a:solidFill>
                    <a:srgbClr val="FF6600"/>
                  </a:solidFill>
                </a:rPr>
                <a:t>Refine</a:t>
              </a:r>
              <a:r>
                <a:rPr lang="en-US" sz="3600" dirty="0">
                  <a:solidFill>
                    <a:srgbClr val="FF6600"/>
                  </a:solidFill>
                </a:rPr>
                <a:t> </a:t>
              </a: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design solutions </a:t>
              </a:r>
              <a:r>
                <a:rPr lang="en-US" sz="3600" dirty="0">
                  <a:solidFill>
                    <a:srgbClr val="FF6600"/>
                  </a:solidFill>
                </a:rPr>
                <a:t>from conceptual to specific by iterating with Evaluate phase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993719-AB71-4F9F-80BA-2E340BF3745A}"/>
              </a:ext>
            </a:extLst>
          </p:cNvPr>
          <p:cNvGrpSpPr/>
          <p:nvPr/>
        </p:nvGrpSpPr>
        <p:grpSpPr>
          <a:xfrm>
            <a:off x="35592556" y="69949"/>
            <a:ext cx="7415559" cy="20046851"/>
            <a:chOff x="3098751" y="-3470032"/>
            <a:chExt cx="5694790" cy="10415970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DB9C99-DCF5-4009-B358-F27C6D7B897F}"/>
                </a:ext>
              </a:extLst>
            </p:cNvPr>
            <p:cNvSpPr/>
            <p:nvPr/>
          </p:nvSpPr>
          <p:spPr>
            <a:xfrm>
              <a:off x="3098751" y="-347003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C5D92F-FC76-4120-A049-EA082CDBAA30}"/>
                </a:ext>
              </a:extLst>
            </p:cNvPr>
            <p:cNvSpPr txBox="1"/>
            <p:nvPr/>
          </p:nvSpPr>
          <p:spPr>
            <a:xfrm>
              <a:off x="3201114" y="-3467664"/>
              <a:ext cx="5592427" cy="3829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bg2">
                      <a:lumMod val="10000"/>
                    </a:schemeClr>
                  </a:solidFill>
                </a:rPr>
                <a:t>EVALUATE</a:t>
              </a:r>
            </a:p>
            <a:p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Evaluate usability of </a:t>
              </a:r>
              <a:r>
                <a:rPr lang="en-US" sz="3600" dirty="0">
                  <a:solidFill>
                    <a:srgbClr val="FF6600"/>
                  </a:solidFill>
                </a:rPr>
                <a:t>evolving </a:t>
              </a: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design solution </a:t>
              </a:r>
              <a:r>
                <a:rPr lang="en-US" sz="3600" dirty="0">
                  <a:solidFill>
                    <a:srgbClr val="FF6600"/>
                  </a:solidFill>
                </a:rPr>
                <a:t>by iterating with Produce phase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Quantify performance of design solution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Validate information architecture</a:t>
              </a:r>
              <a:r>
                <a:rPr lang="en-US" sz="3600" dirty="0">
                  <a:solidFill>
                    <a:srgbClr val="FF6600"/>
                  </a:solidFill>
                </a:rPr>
                <a:t>’s categorization and priority/sequence of content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Evaluate solution for alignment with best practices and style guidelines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59A5E99-0F37-46DD-8560-6DDFD3ED58A5}"/>
              </a:ext>
            </a:extLst>
          </p:cNvPr>
          <p:cNvSpPr/>
          <p:nvPr/>
        </p:nvSpPr>
        <p:spPr>
          <a:xfrm>
            <a:off x="2631686" y="5944672"/>
            <a:ext cx="6573538" cy="3915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F5561B-575B-47BE-A37A-CD741DCFE4AF}"/>
              </a:ext>
            </a:extLst>
          </p:cNvPr>
          <p:cNvSpPr txBox="1"/>
          <p:nvPr/>
        </p:nvSpPr>
        <p:spPr>
          <a:xfrm>
            <a:off x="2963754" y="6443953"/>
            <a:ext cx="589415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  <a:highlight>
                  <a:srgbClr val="FFFF00"/>
                </a:highlight>
              </a:rPr>
              <a:t>Analyze extant quality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Create a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Interview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  <a:highlight>
                  <a:srgbClr val="FFFF00"/>
                </a:highlight>
              </a:rPr>
              <a:t>Root Cause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Write a problem statement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3A9213B-7BD8-44B2-96E1-C6202F7FBD7B}"/>
              </a:ext>
            </a:extLst>
          </p:cNvPr>
          <p:cNvSpPr/>
          <p:nvPr/>
        </p:nvSpPr>
        <p:spPr>
          <a:xfrm>
            <a:off x="17998136" y="7179736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367304-3CF2-4977-A8F5-1152B20C8FE5}"/>
              </a:ext>
            </a:extLst>
          </p:cNvPr>
          <p:cNvSpPr/>
          <p:nvPr/>
        </p:nvSpPr>
        <p:spPr>
          <a:xfrm>
            <a:off x="26218788" y="7174620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30728D-8A60-4E85-A9C5-18AEAF803DE7}"/>
              </a:ext>
            </a:extLst>
          </p:cNvPr>
          <p:cNvSpPr/>
          <p:nvPr/>
        </p:nvSpPr>
        <p:spPr>
          <a:xfrm>
            <a:off x="34580617" y="7174620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73686-C3C8-4478-9ED4-382C34F572AC}"/>
              </a:ext>
            </a:extLst>
          </p:cNvPr>
          <p:cNvSpPr/>
          <p:nvPr/>
        </p:nvSpPr>
        <p:spPr>
          <a:xfrm>
            <a:off x="10971950" y="6020925"/>
            <a:ext cx="6573538" cy="14054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520BA-5FCD-486C-BA4B-8713D3AEC083}"/>
              </a:ext>
            </a:extLst>
          </p:cNvPr>
          <p:cNvSpPr txBox="1"/>
          <p:nvPr/>
        </p:nvSpPr>
        <p:spPr>
          <a:xfrm>
            <a:off x="11492484" y="6374723"/>
            <a:ext cx="5683076" cy="13388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Applied Cognitive Task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Card Sorting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Cognitive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Contextual Inquiry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Create Use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Diary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</a:rPr>
              <a:t>Ethnographic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Formative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Gap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 – Participatory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Interview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</a:rPr>
              <a:t>Keystroke Level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Literature Consultation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Map Workflow</a:t>
            </a:r>
            <a:r>
              <a:rPr lang="en-US" sz="3600" b="1" dirty="0"/>
              <a:t>/Clinical Workflow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Experience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8111DC-7208-4FEC-996A-B2F485E7A9C0}"/>
              </a:ext>
            </a:extLst>
          </p:cNvPr>
          <p:cNvSpPr/>
          <p:nvPr/>
        </p:nvSpPr>
        <p:spPr>
          <a:xfrm>
            <a:off x="27599995" y="5993949"/>
            <a:ext cx="6573538" cy="5849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BCF7E-0219-4FFA-97C7-C0F372587E6F}"/>
              </a:ext>
            </a:extLst>
          </p:cNvPr>
          <p:cNvSpPr txBox="1"/>
          <p:nvPr/>
        </p:nvSpPr>
        <p:spPr>
          <a:xfrm>
            <a:off x="28211544" y="6241227"/>
            <a:ext cx="5210144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Brainstorming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Site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Page Flow Charting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Wireframing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</a:rPr>
              <a:t>Build</a:t>
            </a:r>
            <a:r>
              <a:rPr lang="en-US" sz="3600" b="1" dirty="0">
                <a:solidFill>
                  <a:srgbClr val="FF0000"/>
                </a:solidFill>
              </a:rPr>
              <a:t> Paper Prototyp</a:t>
            </a:r>
            <a:r>
              <a:rPr lang="en-US" sz="3600" b="1" dirty="0">
                <a:solidFill>
                  <a:srgbClr val="FF6600"/>
                </a:solidFill>
              </a:rPr>
              <a:t>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Interactive Prototyping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Visual Design</a:t>
            </a:r>
            <a:endParaRPr lang="en-US" sz="36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Build CPRS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</a:rPr>
              <a:t>Visual Modeling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C24024-DCC0-4485-B09E-AE06C5F830F3}"/>
              </a:ext>
            </a:extLst>
          </p:cNvPr>
          <p:cNvSpPr/>
          <p:nvPr/>
        </p:nvSpPr>
        <p:spPr>
          <a:xfrm>
            <a:off x="35931360" y="7594145"/>
            <a:ext cx="6573538" cy="9510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F6BC3-DD39-496C-89D6-02C8FE0BAF50}"/>
              </a:ext>
            </a:extLst>
          </p:cNvPr>
          <p:cNvSpPr txBox="1"/>
          <p:nvPr/>
        </p:nvSpPr>
        <p:spPr>
          <a:xfrm>
            <a:off x="36345630" y="7974920"/>
            <a:ext cx="5674748" cy="8402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Card Sorting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Cognitive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Formative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Heuristic Evaluation – Participatory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strike="sngStrike" dirty="0">
                <a:solidFill>
                  <a:srgbClr val="FF6600"/>
                </a:solidFill>
              </a:rPr>
              <a:t>Keystroke Level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Screen Consultation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Summative Usability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UI Design Audit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Usability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Experience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C68EFA-36B2-4E47-A0BA-2D2631655597}"/>
              </a:ext>
            </a:extLst>
          </p:cNvPr>
          <p:cNvGrpSpPr/>
          <p:nvPr/>
        </p:nvGrpSpPr>
        <p:grpSpPr>
          <a:xfrm>
            <a:off x="43876319" y="50800"/>
            <a:ext cx="7415559" cy="20066000"/>
            <a:chOff x="3098751" y="-3470032"/>
            <a:chExt cx="5694790" cy="10415970"/>
          </a:xfrm>
          <a:solidFill>
            <a:srgbClr val="FFCCFF">
              <a:alpha val="48627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6BF169-565D-4E76-8EA0-D2D61E73DFED}"/>
                </a:ext>
              </a:extLst>
            </p:cNvPr>
            <p:cNvSpPr/>
            <p:nvPr/>
          </p:nvSpPr>
          <p:spPr>
            <a:xfrm>
              <a:off x="3098751" y="-347003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E06622-3A44-49D2-AC42-A06F1B2EFE12}"/>
                </a:ext>
              </a:extLst>
            </p:cNvPr>
            <p:cNvSpPr txBox="1"/>
            <p:nvPr/>
          </p:nvSpPr>
          <p:spPr>
            <a:xfrm>
              <a:off x="3201114" y="-3467664"/>
              <a:ext cx="5592427" cy="1200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rgbClr val="7030A0"/>
                  </a:solidFill>
                </a:rPr>
                <a:t>MEASURE</a:t>
              </a:r>
            </a:p>
            <a:p>
              <a:r>
                <a:rPr lang="en-US" sz="3600" dirty="0">
                  <a:solidFill>
                    <a:srgbClr val="7030A0"/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7030A0"/>
                  </a:solidFill>
                </a:rPr>
                <a:t>Evaluate deployed solution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4981EB-6FE6-474F-9A6B-BC9465BC43EE}"/>
              </a:ext>
            </a:extLst>
          </p:cNvPr>
          <p:cNvSpPr/>
          <p:nvPr/>
        </p:nvSpPr>
        <p:spPr>
          <a:xfrm>
            <a:off x="44227841" y="6020926"/>
            <a:ext cx="6573538" cy="8895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012394-3B9D-4421-88B6-6DE34B1F9611}"/>
              </a:ext>
            </a:extLst>
          </p:cNvPr>
          <p:cNvSpPr txBox="1"/>
          <p:nvPr/>
        </p:nvSpPr>
        <p:spPr>
          <a:xfrm>
            <a:off x="44730204" y="6479019"/>
            <a:ext cx="5248276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Diary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User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Web Metrics</a:t>
            </a:r>
            <a:br>
              <a:rPr lang="en-US" sz="3600" b="1" dirty="0">
                <a:solidFill>
                  <a:srgbClr val="FF6600"/>
                </a:solidFill>
              </a:rPr>
            </a:br>
            <a:br>
              <a:rPr lang="en-US" sz="3600" b="1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&lt;We could add more here … Understand, Evaluate and Measure all could share the same Methods/Activities, since the Objectives of those phases are so similar depending on the project.&gt;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5345C0F-4969-4986-B3AF-177412842E5A}"/>
              </a:ext>
            </a:extLst>
          </p:cNvPr>
          <p:cNvSpPr/>
          <p:nvPr/>
        </p:nvSpPr>
        <p:spPr>
          <a:xfrm>
            <a:off x="42870739" y="7226455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EEA6E-213B-4916-91A5-1A7E25518AFD}"/>
              </a:ext>
            </a:extLst>
          </p:cNvPr>
          <p:cNvSpPr txBox="1"/>
          <p:nvPr/>
        </p:nvSpPr>
        <p:spPr>
          <a:xfrm>
            <a:off x="370874" y="19037398"/>
            <a:ext cx="8453468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ORANGE:  </a:t>
            </a:r>
            <a:r>
              <a:rPr lang="en-US" sz="3600" dirty="0" err="1">
                <a:solidFill>
                  <a:srgbClr val="FF6600"/>
                </a:solidFill>
              </a:rPr>
              <a:t>tc</a:t>
            </a:r>
            <a:r>
              <a:rPr lang="en-US" sz="3600" dirty="0">
                <a:solidFill>
                  <a:srgbClr val="FF6600"/>
                </a:solidFill>
              </a:rPr>
              <a:t> comments on 27aug … &lt;notes&gt;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2F9B37-B0DC-4A12-9689-EC6605AD7027}"/>
              </a:ext>
            </a:extLst>
          </p:cNvPr>
          <p:cNvSpPr/>
          <p:nvPr/>
        </p:nvSpPr>
        <p:spPr>
          <a:xfrm>
            <a:off x="19328201" y="7131263"/>
            <a:ext cx="6573538" cy="39751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CC188-205E-4253-AE9A-850BBA253ED8}"/>
              </a:ext>
            </a:extLst>
          </p:cNvPr>
          <p:cNvSpPr txBox="1"/>
          <p:nvPr/>
        </p:nvSpPr>
        <p:spPr>
          <a:xfrm>
            <a:off x="19646872" y="7242925"/>
            <a:ext cx="608739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SWOT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Cost-Benefit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Risk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Draft User Stories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6600"/>
                </a:solidFill>
              </a:rPr>
              <a:t>Create a Product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11722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4993</TotalTime>
  <Words>386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110</cp:revision>
  <dcterms:created xsi:type="dcterms:W3CDTF">2020-08-07T12:09:13Z</dcterms:created>
  <dcterms:modified xsi:type="dcterms:W3CDTF">2020-08-28T13:40:04Z</dcterms:modified>
</cp:coreProperties>
</file>