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</p:sldIdLst>
  <p:sldSz cx="51206400" cy="2011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Gajewski" initials="DG" lastIdx="8" clrIdx="0">
    <p:extLst>
      <p:ext uri="{19B8F6BF-5375-455C-9EA6-DF929625EA0E}">
        <p15:presenceInfo xmlns:p15="http://schemas.microsoft.com/office/powerpoint/2012/main" userId="9dbf99eaae9be377" providerId="Windows Live"/>
      </p:ext>
    </p:extLst>
  </p:cmAuthor>
  <p:cmAuthor id="2" name=" " initials="" lastIdx="13" clrIdx="1">
    <p:extLst>
      <p:ext uri="{19B8F6BF-5375-455C-9EA6-DF929625EA0E}">
        <p15:presenceInfo xmlns:p15="http://schemas.microsoft.com/office/powerpoint/2012/main" userId="a648b2c282ea9a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CC"/>
    <a:srgbClr val="FF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79" autoAdjust="0"/>
    <p:restoredTop sz="94660"/>
  </p:normalViewPr>
  <p:slideViewPr>
    <p:cSldViewPr snapToGrid="0">
      <p:cViewPr varScale="1">
        <p:scale>
          <a:sx n="34" d="100"/>
          <a:sy n="34" d="100"/>
        </p:scale>
        <p:origin x="19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3292265"/>
            <a:ext cx="38404800" cy="7003627"/>
          </a:xfrm>
        </p:spPr>
        <p:txBody>
          <a:bodyPr anchor="b"/>
          <a:lstStyle>
            <a:lvl1pPr algn="ctr"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0565978"/>
            <a:ext cx="38404800" cy="4856902"/>
          </a:xfrm>
        </p:spPr>
        <p:txBody>
          <a:bodyPr/>
          <a:lstStyle>
            <a:lvl1pPr marL="0" indent="0" algn="ctr">
              <a:buNone/>
              <a:defRPr sz="7040"/>
            </a:lvl1pPr>
            <a:lvl2pPr marL="1341105" indent="0" algn="ctr">
              <a:buNone/>
              <a:defRPr sz="5867"/>
            </a:lvl2pPr>
            <a:lvl3pPr marL="2682210" indent="0" algn="ctr">
              <a:buNone/>
              <a:defRPr sz="5280"/>
            </a:lvl3pPr>
            <a:lvl4pPr marL="4023314" indent="0" algn="ctr">
              <a:buNone/>
              <a:defRPr sz="4693"/>
            </a:lvl4pPr>
            <a:lvl5pPr marL="5364419" indent="0" algn="ctr">
              <a:buNone/>
              <a:defRPr sz="4693"/>
            </a:lvl5pPr>
            <a:lvl6pPr marL="6705524" indent="0" algn="ctr">
              <a:buNone/>
              <a:defRPr sz="4693"/>
            </a:lvl6pPr>
            <a:lvl7pPr marL="8046629" indent="0" algn="ctr">
              <a:buNone/>
              <a:defRPr sz="4693"/>
            </a:lvl7pPr>
            <a:lvl8pPr marL="9387733" indent="0" algn="ctr">
              <a:buNone/>
              <a:defRPr sz="4693"/>
            </a:lvl8pPr>
            <a:lvl9pPr marL="10728838" indent="0" algn="ctr">
              <a:buNone/>
              <a:defRPr sz="4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9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071033"/>
            <a:ext cx="11041380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071033"/>
            <a:ext cx="32484060" cy="17048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6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2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5015233"/>
            <a:ext cx="44165520" cy="8368029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3462426"/>
            <a:ext cx="44165520" cy="4400549"/>
          </a:xfrm>
        </p:spPr>
        <p:txBody>
          <a:bodyPr/>
          <a:lstStyle>
            <a:lvl1pPr marL="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1pPr>
            <a:lvl2pPr marL="1341105" indent="0">
              <a:buNone/>
              <a:defRPr sz="5867">
                <a:solidFill>
                  <a:schemeClr val="tx1">
                    <a:tint val="75000"/>
                  </a:schemeClr>
                </a:solidFill>
              </a:defRPr>
            </a:lvl2pPr>
            <a:lvl3pPr marL="268221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3pPr>
            <a:lvl4pPr marL="4023314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4pPr>
            <a:lvl5pPr marL="5364419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5pPr>
            <a:lvl6pPr marL="6705524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6pPr>
            <a:lvl7pPr marL="8046629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7pPr>
            <a:lvl8pPr marL="9387733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8pPr>
            <a:lvl9pPr marL="10728838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2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5355167"/>
            <a:ext cx="2176272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5355167"/>
            <a:ext cx="2176272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071035"/>
            <a:ext cx="4416552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4931411"/>
            <a:ext cx="21662705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7348220"/>
            <a:ext cx="21662705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4931411"/>
            <a:ext cx="21769390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7348220"/>
            <a:ext cx="21769390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1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2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341120"/>
            <a:ext cx="16515395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2896448"/>
            <a:ext cx="25923240" cy="14295967"/>
          </a:xfrm>
        </p:spPr>
        <p:txBody>
          <a:bodyPr/>
          <a:lstStyle>
            <a:lvl1pPr>
              <a:defRPr sz="9387"/>
            </a:lvl1pPr>
            <a:lvl2pPr>
              <a:defRPr sz="8213"/>
            </a:lvl2pPr>
            <a:lvl3pPr>
              <a:defRPr sz="7040"/>
            </a:lvl3pPr>
            <a:lvl4pPr>
              <a:defRPr sz="5867"/>
            </a:lvl4pPr>
            <a:lvl5pPr>
              <a:defRPr sz="5867"/>
            </a:lvl5pPr>
            <a:lvl6pPr>
              <a:defRPr sz="5867"/>
            </a:lvl6pPr>
            <a:lvl7pPr>
              <a:defRPr sz="5867"/>
            </a:lvl7pPr>
            <a:lvl8pPr>
              <a:defRPr sz="5867"/>
            </a:lvl8pPr>
            <a:lvl9pPr>
              <a:defRPr sz="5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035040"/>
            <a:ext cx="16515395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7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341120"/>
            <a:ext cx="16515395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2896448"/>
            <a:ext cx="25923240" cy="14295967"/>
          </a:xfrm>
        </p:spPr>
        <p:txBody>
          <a:bodyPr anchor="t"/>
          <a:lstStyle>
            <a:lvl1pPr marL="0" indent="0">
              <a:buNone/>
              <a:defRPr sz="9387"/>
            </a:lvl1pPr>
            <a:lvl2pPr marL="1341105" indent="0">
              <a:buNone/>
              <a:defRPr sz="8213"/>
            </a:lvl2pPr>
            <a:lvl3pPr marL="2682210" indent="0">
              <a:buNone/>
              <a:defRPr sz="7040"/>
            </a:lvl3pPr>
            <a:lvl4pPr marL="4023314" indent="0">
              <a:buNone/>
              <a:defRPr sz="5867"/>
            </a:lvl4pPr>
            <a:lvl5pPr marL="5364419" indent="0">
              <a:buNone/>
              <a:defRPr sz="5867"/>
            </a:lvl5pPr>
            <a:lvl6pPr marL="6705524" indent="0">
              <a:buNone/>
              <a:defRPr sz="5867"/>
            </a:lvl6pPr>
            <a:lvl7pPr marL="8046629" indent="0">
              <a:buNone/>
              <a:defRPr sz="5867"/>
            </a:lvl7pPr>
            <a:lvl8pPr marL="9387733" indent="0">
              <a:buNone/>
              <a:defRPr sz="5867"/>
            </a:lvl8pPr>
            <a:lvl9pPr marL="10728838" indent="0">
              <a:buNone/>
              <a:defRPr sz="5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035040"/>
            <a:ext cx="16515395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071035"/>
            <a:ext cx="4416552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5355167"/>
            <a:ext cx="4416552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18645295"/>
            <a:ext cx="1152144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1DC6-08DA-402F-83CE-348D798F551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18645295"/>
            <a:ext cx="1728216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18645295"/>
            <a:ext cx="1152144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682210" rtl="0" eaLnBrk="1" latinLnBrk="0" hangingPunct="1">
        <a:lnSpc>
          <a:spcPct val="90000"/>
        </a:lnSpc>
        <a:spcBef>
          <a:spcPct val="0"/>
        </a:spcBef>
        <a:buNone/>
        <a:defRPr sz="12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552" indent="-670552" algn="l" defTabSz="2682210" rtl="0" eaLnBrk="1" latinLnBrk="0" hangingPunct="1">
        <a:lnSpc>
          <a:spcPct val="90000"/>
        </a:lnSpc>
        <a:spcBef>
          <a:spcPts val="2933"/>
        </a:spcBef>
        <a:buFont typeface="Arial" panose="020B0604020202020204" pitchFamily="34" charset="0"/>
        <a:buChar char="•"/>
        <a:defRPr sz="8213" kern="1200">
          <a:solidFill>
            <a:schemeClr val="tx1"/>
          </a:solidFill>
          <a:latin typeface="+mn-lt"/>
          <a:ea typeface="+mn-ea"/>
          <a:cs typeface="+mn-cs"/>
        </a:defRPr>
      </a:lvl1pPr>
      <a:lvl2pPr marL="201165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7040" kern="1200">
          <a:solidFill>
            <a:schemeClr val="tx1"/>
          </a:solidFill>
          <a:latin typeface="+mn-lt"/>
          <a:ea typeface="+mn-ea"/>
          <a:cs typeface="+mn-cs"/>
        </a:defRPr>
      </a:lvl2pPr>
      <a:lvl3pPr marL="3352762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867" kern="1200">
          <a:solidFill>
            <a:schemeClr val="tx1"/>
          </a:solidFill>
          <a:latin typeface="+mn-lt"/>
          <a:ea typeface="+mn-ea"/>
          <a:cs typeface="+mn-cs"/>
        </a:defRPr>
      </a:lvl3pPr>
      <a:lvl4pPr marL="469386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603497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737607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71718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1005828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1399390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1pPr>
      <a:lvl2pPr marL="1341105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68221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3pPr>
      <a:lvl4pPr marL="402331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536441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670552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04662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9387733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0728838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028BA9C-3D02-43AE-9C5E-65C1DDCACDF9}"/>
              </a:ext>
            </a:extLst>
          </p:cNvPr>
          <p:cNvGrpSpPr/>
          <p:nvPr/>
        </p:nvGrpSpPr>
        <p:grpSpPr>
          <a:xfrm>
            <a:off x="1" y="6826530"/>
            <a:ext cx="51206399" cy="13290269"/>
            <a:chOff x="6111760" y="7678615"/>
            <a:chExt cx="1402733" cy="63773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CFA731-FBCB-448E-BB9A-CE5E20EE863A}"/>
                </a:ext>
              </a:extLst>
            </p:cNvPr>
            <p:cNvSpPr/>
            <p:nvPr/>
          </p:nvSpPr>
          <p:spPr>
            <a:xfrm>
              <a:off x="6111760" y="7678615"/>
              <a:ext cx="1402733" cy="6377354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74E9CE-70AB-41FB-A4D9-81FB7FCB8FF9}"/>
                </a:ext>
              </a:extLst>
            </p:cNvPr>
            <p:cNvSpPr txBox="1"/>
            <p:nvPr/>
          </p:nvSpPr>
          <p:spPr>
            <a:xfrm>
              <a:off x="6115115" y="10474235"/>
              <a:ext cx="1392058" cy="867673"/>
            </a:xfrm>
            <a:prstGeom prst="rect">
              <a:avLst/>
            </a:prstGeom>
            <a:solidFill>
              <a:srgbClr val="FFCCCC"/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u="sng" dirty="0">
                  <a:solidFill>
                    <a:srgbClr val="C00000"/>
                  </a:solidFill>
                </a:rPr>
                <a:t>Methods/</a:t>
              </a:r>
            </a:p>
            <a:p>
              <a:r>
                <a:rPr lang="en-US" sz="3600" b="1" u="sng" dirty="0">
                  <a:solidFill>
                    <a:srgbClr val="C00000"/>
                  </a:solidFill>
                </a:rPr>
                <a:t>Activities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C4A8D2-D080-40CA-BD5E-A3BB4E5F4D4E}"/>
              </a:ext>
            </a:extLst>
          </p:cNvPr>
          <p:cNvGrpSpPr/>
          <p:nvPr/>
        </p:nvGrpSpPr>
        <p:grpSpPr>
          <a:xfrm>
            <a:off x="10713424" y="27214"/>
            <a:ext cx="7243356" cy="20089585"/>
            <a:chOff x="18306860" y="569001"/>
            <a:chExt cx="7243356" cy="159291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B7E3A8-CA04-4EAD-A894-10A1FA1EF1B2}"/>
                </a:ext>
              </a:extLst>
            </p:cNvPr>
            <p:cNvSpPr/>
            <p:nvPr/>
          </p:nvSpPr>
          <p:spPr>
            <a:xfrm>
              <a:off x="18306860" y="569001"/>
              <a:ext cx="7243356" cy="1592910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8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9C2B05-13FF-4651-9AE0-72A75C1BEAFA}"/>
                </a:ext>
              </a:extLst>
            </p:cNvPr>
            <p:cNvSpPr txBox="1"/>
            <p:nvPr/>
          </p:nvSpPr>
          <p:spPr>
            <a:xfrm>
              <a:off x="18345677" y="579886"/>
              <a:ext cx="7173706" cy="4392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600" b="1" u="sng" dirty="0">
                  <a:solidFill>
                    <a:schemeClr val="accent1">
                      <a:lumMod val="50000"/>
                    </a:schemeClr>
                  </a:solidFill>
                </a:rPr>
                <a:t>UNDERSTAND CONTEXT OF USE</a:t>
              </a:r>
            </a:p>
            <a:p>
              <a:pPr>
                <a:spcAft>
                  <a:spcPts val="600"/>
                </a:spcAft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Objectives:</a:t>
              </a:r>
            </a:p>
            <a:p>
              <a:pPr marL="347472" lvl="1" indent="-347472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Identify and understand intended users</a:t>
              </a:r>
              <a:endParaRPr lang="en-US" sz="3600" dirty="0">
                <a:solidFill>
                  <a:srgbClr val="FF6600"/>
                </a:solidFill>
              </a:endParaRPr>
            </a:p>
            <a:p>
              <a:pPr marL="347472" lvl="1" indent="-347472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Understand tasks and workflow</a:t>
              </a:r>
            </a:p>
            <a:p>
              <a:pPr marL="347472" lvl="1" indent="-347472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Understand technology</a:t>
              </a:r>
            </a:p>
            <a:p>
              <a:pPr marL="347472" lvl="1" indent="-347472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Understand use environment</a:t>
              </a:r>
            </a:p>
            <a:p>
              <a:pPr marL="347472" lvl="1" indent="-347472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Evaluate existing and/or competing solutions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53550C-5F81-46A4-BCE8-7B11CF0D9B0A}"/>
              </a:ext>
            </a:extLst>
          </p:cNvPr>
          <p:cNvGrpSpPr/>
          <p:nvPr/>
        </p:nvGrpSpPr>
        <p:grpSpPr>
          <a:xfrm>
            <a:off x="2313843" y="0"/>
            <a:ext cx="7293574" cy="20116800"/>
            <a:chOff x="1011381" y="3130889"/>
            <a:chExt cx="3202818" cy="98240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8475CD-BE17-4B1D-A56E-61755D4BA4E2}"/>
                </a:ext>
              </a:extLst>
            </p:cNvPr>
            <p:cNvSpPr/>
            <p:nvPr/>
          </p:nvSpPr>
          <p:spPr>
            <a:xfrm>
              <a:off x="1021697" y="3130962"/>
              <a:ext cx="3184640" cy="982393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8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DFF1C5-575E-444C-9C28-1B4C902DE8A0}"/>
                </a:ext>
              </a:extLst>
            </p:cNvPr>
            <p:cNvSpPr txBox="1"/>
            <p:nvPr/>
          </p:nvSpPr>
          <p:spPr>
            <a:xfrm>
              <a:off x="1011381" y="3130889"/>
              <a:ext cx="3202818" cy="239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600" b="1" u="sng" dirty="0">
                  <a:solidFill>
                    <a:schemeClr val="accent2">
                      <a:lumMod val="50000"/>
                    </a:schemeClr>
                  </a:solidFill>
                </a:rPr>
                <a:t>PLAN THE PROCESS</a:t>
              </a:r>
            </a:p>
            <a:p>
              <a:pPr>
                <a:spcAft>
                  <a:spcPts val="600"/>
                </a:spcAft>
              </a:pPr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Objectives: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Define the problem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Define scope of project and measures of success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Identify research and design activities and resources needed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u="sng" dirty="0">
                  <a:solidFill>
                    <a:schemeClr val="accent2">
                      <a:lumMod val="50000"/>
                    </a:schemeClr>
                  </a:solidFill>
                </a:rPr>
                <a:t>Define stakeholders’ needs</a:t>
              </a:r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*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32B814A-8662-4CFD-BA61-A73A63F85910}"/>
              </a:ext>
            </a:extLst>
          </p:cNvPr>
          <p:cNvSpPr/>
          <p:nvPr/>
        </p:nvSpPr>
        <p:spPr>
          <a:xfrm>
            <a:off x="9680807" y="7223657"/>
            <a:ext cx="991261" cy="14104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C57C6C-3A56-4192-AE99-ECB7D3888825}"/>
              </a:ext>
            </a:extLst>
          </p:cNvPr>
          <p:cNvGrpSpPr/>
          <p:nvPr/>
        </p:nvGrpSpPr>
        <p:grpSpPr>
          <a:xfrm>
            <a:off x="18992212" y="27214"/>
            <a:ext cx="7298283" cy="20089585"/>
            <a:chOff x="5609915" y="-3590454"/>
            <a:chExt cx="5670623" cy="1041597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4B9507C-E99D-465D-B171-C110CA790689}"/>
                </a:ext>
              </a:extLst>
            </p:cNvPr>
            <p:cNvSpPr/>
            <p:nvPr/>
          </p:nvSpPr>
          <p:spPr>
            <a:xfrm>
              <a:off x="5609915" y="-3590454"/>
              <a:ext cx="5592429" cy="1041597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8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B8B3D50-73C3-4FC7-A59D-8365CD869DC5}"/>
                </a:ext>
              </a:extLst>
            </p:cNvPr>
            <p:cNvSpPr txBox="1"/>
            <p:nvPr/>
          </p:nvSpPr>
          <p:spPr>
            <a:xfrm>
              <a:off x="5688110" y="-3571383"/>
              <a:ext cx="5592428" cy="32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600" b="1" u="sng" dirty="0">
                  <a:solidFill>
                    <a:schemeClr val="accent4">
                      <a:lumMod val="50000"/>
                    </a:schemeClr>
                  </a:solidFill>
                </a:rPr>
                <a:t>SPECIFY USER AND INTERACTION REQUIREMENTS</a:t>
              </a:r>
            </a:p>
            <a:p>
              <a:r>
                <a:rPr lang="en-US" sz="3600" dirty="0">
                  <a:solidFill>
                    <a:schemeClr val="accent4">
                      <a:lumMod val="50000"/>
                    </a:schemeClr>
                  </a:solidFill>
                </a:rPr>
                <a:t>Objectives: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4">
                      <a:lumMod val="50000"/>
                    </a:schemeClr>
                  </a:solidFill>
                </a:rPr>
                <a:t>Specify user needs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4">
                      <a:lumMod val="50000"/>
                    </a:schemeClr>
                  </a:solidFill>
                </a:rPr>
                <a:t>Specify user requirements --  i.e., interaction and use-related quality requirements (success criteria)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u="sng" dirty="0">
                  <a:solidFill>
                    <a:schemeClr val="accent4">
                      <a:lumMod val="50000"/>
                    </a:schemeClr>
                  </a:solidFill>
                </a:rPr>
                <a:t>Reconcile and prioritize conflicting user, stakeholder, and technical requirements</a:t>
              </a:r>
              <a:r>
                <a:rPr lang="en-US" sz="3600" dirty="0">
                  <a:solidFill>
                    <a:schemeClr val="accent4">
                      <a:lumMod val="50000"/>
                    </a:schemeClr>
                  </a:solidFill>
                </a:rPr>
                <a:t>*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27D79C-E280-4196-B4F7-27D5B060A139}"/>
              </a:ext>
            </a:extLst>
          </p:cNvPr>
          <p:cNvGrpSpPr/>
          <p:nvPr/>
        </p:nvGrpSpPr>
        <p:grpSpPr>
          <a:xfrm>
            <a:off x="27277675" y="73559"/>
            <a:ext cx="7415557" cy="20043239"/>
            <a:chOff x="3741037" y="-3362703"/>
            <a:chExt cx="5694792" cy="1041597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6D74AF6-AC87-4DFE-9FC0-4ADAE8955B3D}"/>
                </a:ext>
              </a:extLst>
            </p:cNvPr>
            <p:cNvSpPr/>
            <p:nvPr/>
          </p:nvSpPr>
          <p:spPr>
            <a:xfrm>
              <a:off x="3741037" y="-3362703"/>
              <a:ext cx="5592429" cy="1041597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8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5DBA1F-2B2C-447C-B55F-7D015001C3BC}"/>
                </a:ext>
              </a:extLst>
            </p:cNvPr>
            <p:cNvSpPr txBox="1"/>
            <p:nvPr/>
          </p:nvSpPr>
          <p:spPr>
            <a:xfrm>
              <a:off x="3780180" y="-3361123"/>
              <a:ext cx="5655649" cy="191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600" b="1" u="sng" dirty="0">
                  <a:solidFill>
                    <a:schemeClr val="accent6">
                      <a:lumMod val="50000"/>
                    </a:schemeClr>
                  </a:solidFill>
                </a:rPr>
                <a:t>PRODUCE</a:t>
              </a:r>
            </a:p>
            <a:p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</a:rPr>
                <a:t>Objectives: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</a:rPr>
                <a:t>Create and refine design solution, iteratively, from rough concept to detailed implementation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7993719-AB71-4F9F-80BA-2E340BF3745A}"/>
              </a:ext>
            </a:extLst>
          </p:cNvPr>
          <p:cNvGrpSpPr/>
          <p:nvPr/>
        </p:nvGrpSpPr>
        <p:grpSpPr>
          <a:xfrm>
            <a:off x="35592556" y="69949"/>
            <a:ext cx="7415559" cy="20046851"/>
            <a:chOff x="3098751" y="-3470032"/>
            <a:chExt cx="5694790" cy="10415970"/>
          </a:xfrm>
          <a:solidFill>
            <a:schemeClr val="bg2">
              <a:lumMod val="90000"/>
              <a:alpha val="49000"/>
            </a:schemeClr>
          </a:solidFill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5DB9C99-DCF5-4009-B358-F27C6D7B897F}"/>
                </a:ext>
              </a:extLst>
            </p:cNvPr>
            <p:cNvSpPr/>
            <p:nvPr/>
          </p:nvSpPr>
          <p:spPr>
            <a:xfrm>
              <a:off x="3098751" y="-3470032"/>
              <a:ext cx="5592429" cy="1041597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6C5D92F-FC76-4120-A049-EA082CDBAA30}"/>
                </a:ext>
              </a:extLst>
            </p:cNvPr>
            <p:cNvSpPr txBox="1"/>
            <p:nvPr/>
          </p:nvSpPr>
          <p:spPr>
            <a:xfrm>
              <a:off x="3201114" y="-3467664"/>
              <a:ext cx="5592427" cy="35421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600" b="1" u="sng" dirty="0">
                  <a:solidFill>
                    <a:schemeClr val="bg2">
                      <a:lumMod val="10000"/>
                    </a:schemeClr>
                  </a:solidFill>
                </a:rPr>
                <a:t>EVALUATE</a:t>
              </a:r>
            </a:p>
            <a:p>
              <a:r>
                <a:rPr lang="en-US" sz="3600" dirty="0">
                  <a:solidFill>
                    <a:schemeClr val="bg2">
                      <a:lumMod val="10000"/>
                    </a:schemeClr>
                  </a:solidFill>
                </a:rPr>
                <a:t>Objectives: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2">
                      <a:lumMod val="10000"/>
                    </a:schemeClr>
                  </a:solidFill>
                </a:rPr>
                <a:t>Ensure design aligns with specifications.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2">
                      <a:lumMod val="10000"/>
                    </a:schemeClr>
                  </a:solidFill>
                </a:rPr>
                <a:t>Evaluate usability of design solution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2">
                      <a:lumMod val="10000"/>
                    </a:schemeClr>
                  </a:solidFill>
                </a:rPr>
                <a:t>Quantify performance of design solution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2">
                      <a:lumMod val="10000"/>
                    </a:schemeClr>
                  </a:solidFill>
                </a:rPr>
                <a:t>Validate information architecture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2">
                      <a:lumMod val="10000"/>
                    </a:schemeClr>
                  </a:solidFill>
                </a:rPr>
                <a:t>Evaluate solution for alignment with best practices and style guidelines</a:t>
              </a:r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59A5E99-0F37-46DD-8560-6DDFD3ED58A5}"/>
              </a:ext>
            </a:extLst>
          </p:cNvPr>
          <p:cNvSpPr/>
          <p:nvPr/>
        </p:nvSpPr>
        <p:spPr>
          <a:xfrm>
            <a:off x="2631686" y="5944672"/>
            <a:ext cx="6573538" cy="3915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0F5561B-575B-47BE-A37A-CD741DCFE4AF}"/>
              </a:ext>
            </a:extLst>
          </p:cNvPr>
          <p:cNvSpPr txBox="1"/>
          <p:nvPr/>
        </p:nvSpPr>
        <p:spPr>
          <a:xfrm>
            <a:off x="2963754" y="6443953"/>
            <a:ext cx="5894154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Create a value proposition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Interview stakeholders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Write a problem statement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3A9213B-7BD8-44B2-96E1-C6202F7FBD7B}"/>
              </a:ext>
            </a:extLst>
          </p:cNvPr>
          <p:cNvSpPr/>
          <p:nvPr/>
        </p:nvSpPr>
        <p:spPr>
          <a:xfrm>
            <a:off x="17998136" y="7179736"/>
            <a:ext cx="991261" cy="14104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5367304-3CF2-4977-A8F5-1152B20C8FE5}"/>
              </a:ext>
            </a:extLst>
          </p:cNvPr>
          <p:cNvSpPr/>
          <p:nvPr/>
        </p:nvSpPr>
        <p:spPr>
          <a:xfrm>
            <a:off x="26218788" y="7174620"/>
            <a:ext cx="991261" cy="14104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730728D-8A60-4E85-A9C5-18AEAF803DE7}"/>
              </a:ext>
            </a:extLst>
          </p:cNvPr>
          <p:cNvSpPr/>
          <p:nvPr/>
        </p:nvSpPr>
        <p:spPr>
          <a:xfrm>
            <a:off x="34580617" y="7174620"/>
            <a:ext cx="991261" cy="14104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473686-C3C8-4478-9ED4-382C34F572AC}"/>
              </a:ext>
            </a:extLst>
          </p:cNvPr>
          <p:cNvSpPr/>
          <p:nvPr/>
        </p:nvSpPr>
        <p:spPr>
          <a:xfrm>
            <a:off x="10971950" y="6020925"/>
            <a:ext cx="6573538" cy="14054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520BA-5FCD-486C-BA4B-8713D3AEC083}"/>
              </a:ext>
            </a:extLst>
          </p:cNvPr>
          <p:cNvSpPr txBox="1"/>
          <p:nvPr/>
        </p:nvSpPr>
        <p:spPr>
          <a:xfrm>
            <a:off x="11492484" y="6374723"/>
            <a:ext cx="5683076" cy="133882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Applied Cognitive Task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Card Sorting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Cognitive Walkthrough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Contextual Inquiry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Create Use Scenarios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Diary Study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Ethnographic Study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Focus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Formative Usability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Gap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Heuristic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Heuristic Evaluation – Participatory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Interview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Keystroke Level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Literature Consultation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Map Workflow/Clinical Workflow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Observation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Usability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User Experience Assessment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User Survey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8111DC-7208-4FEC-996A-B2F485E7A9C0}"/>
              </a:ext>
            </a:extLst>
          </p:cNvPr>
          <p:cNvSpPr/>
          <p:nvPr/>
        </p:nvSpPr>
        <p:spPr>
          <a:xfrm>
            <a:off x="27599995" y="5993949"/>
            <a:ext cx="6573538" cy="58494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BCF7E-0219-4FFA-97C7-C0F372587E6F}"/>
              </a:ext>
            </a:extLst>
          </p:cNvPr>
          <p:cNvSpPr txBox="1"/>
          <p:nvPr/>
        </p:nvSpPr>
        <p:spPr>
          <a:xfrm>
            <a:off x="28211544" y="6241227"/>
            <a:ext cx="5210144" cy="507831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Brainstorming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Site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Page Flow Charting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Wireframing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Paper Prototyping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Interactive Prototyping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Visual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Build CPRS Component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Visual Modeling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C24024-DCC0-4485-B09E-AE06C5F830F3}"/>
              </a:ext>
            </a:extLst>
          </p:cNvPr>
          <p:cNvSpPr/>
          <p:nvPr/>
        </p:nvSpPr>
        <p:spPr>
          <a:xfrm>
            <a:off x="36046020" y="6968013"/>
            <a:ext cx="6573538" cy="9510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F6BC3-DD39-496C-89D6-02C8FE0BAF50}"/>
              </a:ext>
            </a:extLst>
          </p:cNvPr>
          <p:cNvSpPr txBox="1"/>
          <p:nvPr/>
        </p:nvSpPr>
        <p:spPr>
          <a:xfrm>
            <a:off x="36460290" y="7348788"/>
            <a:ext cx="5674748" cy="8402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Card Sorting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Cognitive Walkthrough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Formative Usability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Heuristic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Heuristic Evaluation – Participatory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Keystroke Level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Screen Consultation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Summative Usability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UI Design Audit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Usability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Usability Walkthrough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User Experience Assessment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User Survey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C68EFA-36B2-4E47-A0BA-2D2631655597}"/>
              </a:ext>
            </a:extLst>
          </p:cNvPr>
          <p:cNvGrpSpPr/>
          <p:nvPr/>
        </p:nvGrpSpPr>
        <p:grpSpPr>
          <a:xfrm>
            <a:off x="43876319" y="50800"/>
            <a:ext cx="7415559" cy="20066000"/>
            <a:chOff x="3098751" y="-3470032"/>
            <a:chExt cx="5694790" cy="10415970"/>
          </a:xfrm>
          <a:solidFill>
            <a:srgbClr val="FFCCFF">
              <a:alpha val="48627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6BF169-565D-4E76-8EA0-D2D61E73DFED}"/>
                </a:ext>
              </a:extLst>
            </p:cNvPr>
            <p:cNvSpPr/>
            <p:nvPr/>
          </p:nvSpPr>
          <p:spPr>
            <a:xfrm>
              <a:off x="3098751" y="-3470032"/>
              <a:ext cx="5592429" cy="1041597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E06622-3A44-49D2-AC42-A06F1B2EFE12}"/>
                </a:ext>
              </a:extLst>
            </p:cNvPr>
            <p:cNvSpPr txBox="1"/>
            <p:nvPr/>
          </p:nvSpPr>
          <p:spPr>
            <a:xfrm>
              <a:off x="3201114" y="-3467664"/>
              <a:ext cx="5592427" cy="12009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600" b="1" u="sng" dirty="0">
                  <a:solidFill>
                    <a:srgbClr val="7030A0"/>
                  </a:solidFill>
                </a:rPr>
                <a:t>MEASURE</a:t>
              </a:r>
            </a:p>
            <a:p>
              <a:r>
                <a:rPr lang="en-US" sz="3600" dirty="0">
                  <a:solidFill>
                    <a:srgbClr val="7030A0"/>
                  </a:solidFill>
                </a:rPr>
                <a:t>Objectives: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rgbClr val="7030A0"/>
                  </a:solidFill>
                </a:rPr>
                <a:t>Evaluate deployed solution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F4981EB-6FE6-474F-9A6B-BC9465BC43EE}"/>
              </a:ext>
            </a:extLst>
          </p:cNvPr>
          <p:cNvSpPr/>
          <p:nvPr/>
        </p:nvSpPr>
        <p:spPr>
          <a:xfrm>
            <a:off x="44227841" y="6020926"/>
            <a:ext cx="6573538" cy="88952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012394-3B9D-4421-88B6-6DE34B1F9611}"/>
              </a:ext>
            </a:extLst>
          </p:cNvPr>
          <p:cNvSpPr txBox="1"/>
          <p:nvPr/>
        </p:nvSpPr>
        <p:spPr>
          <a:xfrm>
            <a:off x="44730204" y="6479019"/>
            <a:ext cx="5248276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Diary Study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Focus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User Survey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Web Metrics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Analytics</a:t>
            </a:r>
            <a:endParaRPr lang="en-US" sz="36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5345C0F-4969-4986-B3AF-177412842E5A}"/>
              </a:ext>
            </a:extLst>
          </p:cNvPr>
          <p:cNvSpPr/>
          <p:nvPr/>
        </p:nvSpPr>
        <p:spPr>
          <a:xfrm>
            <a:off x="42870739" y="7226455"/>
            <a:ext cx="991261" cy="14104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92F9B37-B0DC-4A12-9689-EC6605AD7027}"/>
              </a:ext>
            </a:extLst>
          </p:cNvPr>
          <p:cNvSpPr/>
          <p:nvPr/>
        </p:nvSpPr>
        <p:spPr>
          <a:xfrm>
            <a:off x="19328201" y="6045413"/>
            <a:ext cx="6573538" cy="39751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ACC188-205E-4253-AE9A-850BBA253ED8}"/>
              </a:ext>
            </a:extLst>
          </p:cNvPr>
          <p:cNvSpPr txBox="1"/>
          <p:nvPr/>
        </p:nvSpPr>
        <p:spPr>
          <a:xfrm>
            <a:off x="19646872" y="6157075"/>
            <a:ext cx="5749017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SWOT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Cost-Benefit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Risk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Draft User Stories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Create a Product Requirements Document</a:t>
            </a:r>
          </a:p>
        </p:txBody>
      </p:sp>
    </p:spTree>
    <p:extLst>
      <p:ext uri="{BB962C8B-B14F-4D97-AF65-F5344CB8AC3E}">
        <p14:creationId xmlns:p14="http://schemas.microsoft.com/office/powerpoint/2010/main" val="117223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5663</TotalTime>
  <Words>288</Words>
  <Application>Microsoft Office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Gajewski</dc:creator>
  <cp:lastModifiedBy>Dan Gajewski</cp:lastModifiedBy>
  <cp:revision>122</cp:revision>
  <dcterms:created xsi:type="dcterms:W3CDTF">2020-08-07T12:09:13Z</dcterms:created>
  <dcterms:modified xsi:type="dcterms:W3CDTF">2020-09-10T22:07:58Z</dcterms:modified>
</cp:coreProperties>
</file>