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Lst>
  <p:sldSz cx="51206400" cy="2011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Gajewski" initials="DG" lastIdx="8" clrIdx="0">
    <p:extLst>
      <p:ext uri="{19B8F6BF-5375-455C-9EA6-DF929625EA0E}">
        <p15:presenceInfo xmlns:p15="http://schemas.microsoft.com/office/powerpoint/2012/main" userId="9dbf99eaae9be377" providerId="Windows Live"/>
      </p:ext>
    </p:extLst>
  </p:cmAuthor>
  <p:cmAuthor id="2" name=" " initials="" lastIdx="13" clrIdx="1">
    <p:extLst>
      <p:ext uri="{19B8F6BF-5375-455C-9EA6-DF929625EA0E}">
        <p15:presenceInfo xmlns:p15="http://schemas.microsoft.com/office/powerpoint/2012/main" userId="a648b2c282ea9a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79" autoAdjust="0"/>
    <p:restoredTop sz="94660"/>
  </p:normalViewPr>
  <p:slideViewPr>
    <p:cSldViewPr snapToGrid="0">
      <p:cViewPr varScale="1">
        <p:scale>
          <a:sx n="20" d="100"/>
          <a:sy n="20" d="100"/>
        </p:scale>
        <p:origin x="158"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3T11:13:21.935" idx="1">
    <p:pos x="20761" y="6967"/>
    <p:text>Dan had this activity in the Understand phase.</p:text>
    <p:extLst>
      <p:ext uri="{C676402C-5697-4E1C-873F-D02D1690AC5C}">
        <p15:threadingInfo xmlns:p15="http://schemas.microsoft.com/office/powerpoint/2012/main" timeZoneBias="240"/>
      </p:ext>
    </p:extLst>
  </p:cm>
  <p:cm authorId="2" dt="2020-08-18T14:14:13.920" idx="11">
    <p:pos x="20761" y="7063"/>
    <p:text>I agree.</p:text>
    <p:extLst>
      <p:ext uri="{C676402C-5697-4E1C-873F-D02D1690AC5C}">
        <p15:threadingInfo xmlns:p15="http://schemas.microsoft.com/office/powerpoint/2012/main" timeZoneBias="240">
          <p15:parentCm authorId="1" idx="1"/>
        </p15:threadingInfo>
      </p:ext>
    </p:extLst>
  </p:cm>
  <p:cm authorId="1" dt="2020-08-13T11:14:54.568" idx="2">
    <p:pos x="31450" y="3656"/>
    <p:text>Dan had Gap Analysis, but it seemed more fitting for existing-design use case.</p:text>
    <p:extLst>
      <p:ext uri="{C676402C-5697-4E1C-873F-D02D1690AC5C}">
        <p15:threadingInfo xmlns:p15="http://schemas.microsoft.com/office/powerpoint/2012/main" timeZoneBias="240"/>
      </p:ext>
    </p:extLst>
  </p:cm>
  <p:cm authorId="2" dt="2020-08-18T14:13:09.246" idx="8">
    <p:pos x="31450" y="3752"/>
    <p:text>I'm not sure what that is exactly and whether we really need it in this process model.</p:text>
    <p:extLst>
      <p:ext uri="{C676402C-5697-4E1C-873F-D02D1690AC5C}">
        <p15:threadingInfo xmlns:p15="http://schemas.microsoft.com/office/powerpoint/2012/main" timeZoneBias="240">
          <p15:parentCm authorId="1" idx="2"/>
        </p15:threadingInfo>
      </p:ext>
    </p:extLst>
  </p:cm>
  <p:cm authorId="1" dt="2020-08-13T11:17:10.338" idx="3">
    <p:pos x="9613" y="1245"/>
    <p:text>I am not sure if this is a different objective or one that includes the other three. I think it is but should be articualted more precisely.</p:text>
    <p:extLst>
      <p:ext uri="{C676402C-5697-4E1C-873F-D02D1690AC5C}">
        <p15:threadingInfo xmlns:p15="http://schemas.microsoft.com/office/powerpoint/2012/main" timeZoneBias="240"/>
      </p:ext>
    </p:extLst>
  </p:cm>
  <p:cm authorId="2" dt="2020-08-18T14:06:16.184" idx="5">
    <p:pos x="9613" y="1341"/>
    <p:text>I think this is iteratively measuring if we met the value proposition, we'd do this at Specify and Evaluate and Measure ... also where we'd check in with stakeholders to get their take on if we are meeting the value proposition.</p:text>
    <p:extLst>
      <p:ext uri="{C676402C-5697-4E1C-873F-D02D1690AC5C}">
        <p15:threadingInfo xmlns:p15="http://schemas.microsoft.com/office/powerpoint/2012/main" timeZoneBias="240">
          <p15:parentCm authorId="1" idx="3"/>
        </p15:threadingInfo>
      </p:ext>
    </p:extLst>
  </p:cm>
  <p:cm authorId="1" dt="2020-08-13T11:38:24.084" idx="4">
    <p:pos x="19860" y="3824"/>
    <p:text>Is this the same as "Define measures of success" which we have in Plan phase? Is this the same as "Specify use-related quality objectives," which is immediately above?</p:text>
    <p:extLst>
      <p:ext uri="{C676402C-5697-4E1C-873F-D02D1690AC5C}">
        <p15:threadingInfo xmlns:p15="http://schemas.microsoft.com/office/powerpoint/2012/main" timeZoneBias="240"/>
      </p:ext>
    </p:extLst>
  </p:cm>
  <p:cm authorId="2" dt="2020-08-18T14:08:29.879" idx="6">
    <p:pos x="19860" y="3920"/>
    <p:text>Not sure about this one, but I think this is specifying the way we will measure success when we are evaluating the usability of the prototype ... things like time on task in the proto, vs. time on task in the real clinical environment.</p:text>
    <p:extLst>
      <p:ext uri="{C676402C-5697-4E1C-873F-D02D1690AC5C}">
        <p15:threadingInfo xmlns:p15="http://schemas.microsoft.com/office/powerpoint/2012/main" timeZoneBias="240">
          <p15:parentCm authorId="1" idx="4"/>
        </p15:threadingInfo>
      </p:ext>
    </p:extLst>
  </p:cm>
  <p:cm authorId="1" dt="2020-08-13T11:41:29.624" idx="5">
    <p:pos x="3812" y="6162"/>
    <p:text>Seems to me this is a step in "Design Prototype."</p:text>
    <p:extLst>
      <p:ext uri="{C676402C-5697-4E1C-873F-D02D1690AC5C}">
        <p15:threadingInfo xmlns:p15="http://schemas.microsoft.com/office/powerpoint/2012/main" timeZoneBias="240"/>
      </p:ext>
    </p:extLst>
  </p:cm>
  <p:cm authorId="2" dt="2020-08-18T14:02:44.624" idx="2">
    <p:pos x="3812" y="6258"/>
    <p:text>I agree, it's part of Produce.</p:text>
    <p:extLst>
      <p:ext uri="{C676402C-5697-4E1C-873F-D02D1690AC5C}">
        <p15:threadingInfo xmlns:p15="http://schemas.microsoft.com/office/powerpoint/2012/main" timeZoneBias="240">
          <p15:parentCm authorId="1" idx="5"/>
        </p15:threadingInfo>
      </p:ext>
    </p:extLst>
  </p:cm>
  <p:cm authorId="1" dt="2020-08-13T11:47:13.140" idx="6">
    <p:pos x="25700" y="1638"/>
    <p:text>Seems to me this is more of a step than an objective.</p:text>
    <p:extLst>
      <p:ext uri="{C676402C-5697-4E1C-873F-D02D1690AC5C}">
        <p15:threadingInfo xmlns:p15="http://schemas.microsoft.com/office/powerpoint/2012/main" timeZoneBias="240"/>
      </p:ext>
    </p:extLst>
  </p:cm>
  <p:cm authorId="2" dt="2020-08-18T14:09:38.356" idx="7">
    <p:pos x="25700" y="1734"/>
    <p:text>Yes, this is more of a step in a phase or process ... not an objective so much.</p:text>
    <p:extLst>
      <p:ext uri="{C676402C-5697-4E1C-873F-D02D1690AC5C}">
        <p15:threadingInfo xmlns:p15="http://schemas.microsoft.com/office/powerpoint/2012/main" timeZoneBias="240">
          <p15:parentCm authorId="1" idx="6"/>
        </p15:threadingInfo>
      </p:ext>
    </p:extLst>
  </p:cm>
  <p:cm authorId="1" dt="2020-08-13T11:55:14.511" idx="7">
    <p:pos x="3696" y="8506"/>
    <p:text>Not clear to me if this is "Analyze extant quality data" (from Scott's model) or an analysis step (or what)?</p:text>
    <p:extLst>
      <p:ext uri="{C676402C-5697-4E1C-873F-D02D1690AC5C}">
        <p15:threadingInfo xmlns:p15="http://schemas.microsoft.com/office/powerpoint/2012/main" timeZoneBias="240"/>
      </p:ext>
    </p:extLst>
  </p:cm>
  <p:cm authorId="2" dt="2020-08-18T14:03:33.857" idx="3">
    <p:pos x="3696" y="8602"/>
    <p:text>I believe this is outside the normal UX Design scope, it has to do with evaluating the quality of the data itself.</p:text>
    <p:extLst>
      <p:ext uri="{C676402C-5697-4E1C-873F-D02D1690AC5C}">
        <p15:threadingInfo xmlns:p15="http://schemas.microsoft.com/office/powerpoint/2012/main" timeZoneBias="240">
          <p15:parentCm authorId="1" idx="7"/>
        </p15:threadingInfo>
      </p:ext>
    </p:extLst>
  </p:cm>
  <p:cm authorId="1" dt="2020-08-13T11:57:08.126" idx="8">
    <p:pos x="3120" y="10079"/>
    <p:text>Not sure if this is the "Measure phase." In AirTable it is affiliated with Evaluate phase and Measure phase was excluded.</p:text>
    <p:extLst>
      <p:ext uri="{C676402C-5697-4E1C-873F-D02D1690AC5C}">
        <p15:threadingInfo xmlns:p15="http://schemas.microsoft.com/office/powerpoint/2012/main" timeZoneBias="240"/>
      </p:ext>
    </p:extLst>
  </p:cm>
  <p:cm authorId="2" dt="2020-08-18T14:04:33.448" idx="4">
    <p:pos x="3120" y="10175"/>
    <p:text>I think this is the same as the phase we are calling "Measure" ... it's not a method or artifact, it's a phase/process.</p:text>
    <p:extLst>
      <p:ext uri="{C676402C-5697-4E1C-873F-D02D1690AC5C}">
        <p15:threadingInfo xmlns:p15="http://schemas.microsoft.com/office/powerpoint/2012/main" timeZoneBias="240">
          <p15:parentCm authorId="1" idx="8"/>
        </p15:threadingInfo>
      </p:ext>
    </p:extLst>
  </p:cm>
  <p:cm authorId="2" dt="2020-08-18T13:58:16.857" idx="1">
    <p:pos x="20948" y="1545"/>
    <p:text>I believe designer/researcher should align with stakeholders on all aspects of Specify phase ... this is our chance to trigger them to iterate back to Plan or Understand until they achieve stakeholder alignment on all solution specifications.</p:text>
    <p:extLst>
      <p:ext uri="{C676402C-5697-4E1C-873F-D02D1690AC5C}">
        <p15:threadingInfo xmlns:p15="http://schemas.microsoft.com/office/powerpoint/2012/main" timeZoneBias="240"/>
      </p:ext>
    </p:extLst>
  </p:cm>
  <p:cm authorId="2" dt="2020-08-18T14:13:09.360" idx="9">
    <p:pos x="31902" y="283"/>
    <p:text>What about Measure</p:text>
    <p:extLst>
      <p:ext uri="{C676402C-5697-4E1C-873F-D02D1690AC5C}">
        <p15:threadingInfo xmlns:p15="http://schemas.microsoft.com/office/powerpoint/2012/main" timeZoneBias="240"/>
      </p:ext>
    </p:extLst>
  </p:cm>
  <p:cm authorId="2" dt="2020-08-18T14:16:32.988" idx="13">
    <p:pos x="13565" y="5796"/>
    <p:text>Should we add all methods from our Relatedness exercise, all the methods we've authored so far?  Plan seemed to have all our methods but the other phases probably don't (I ran out of time to be sure).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3292265"/>
            <a:ext cx="38404800" cy="7003627"/>
          </a:xfrm>
        </p:spPr>
        <p:txBody>
          <a:bodyPr anchor="b"/>
          <a:lstStyle>
            <a:lvl1pPr algn="ctr">
              <a:defRPr sz="17600"/>
            </a:lvl1pPr>
          </a:lstStyle>
          <a:p>
            <a:r>
              <a:rPr lang="en-US"/>
              <a:t>Click to edit Master title style</a:t>
            </a:r>
            <a:endParaRPr lang="en-US" dirty="0"/>
          </a:p>
        </p:txBody>
      </p:sp>
      <p:sp>
        <p:nvSpPr>
          <p:cNvPr id="3" name="Subtitle 2"/>
          <p:cNvSpPr>
            <a:spLocks noGrp="1"/>
          </p:cNvSpPr>
          <p:nvPr>
            <p:ph type="subTitle" idx="1"/>
          </p:nvPr>
        </p:nvSpPr>
        <p:spPr>
          <a:xfrm>
            <a:off x="6400800" y="10565978"/>
            <a:ext cx="38404800" cy="4856902"/>
          </a:xfrm>
        </p:spPr>
        <p:txBody>
          <a:bodyPr/>
          <a:lstStyle>
            <a:lvl1pPr marL="0" indent="0" algn="ctr">
              <a:buNone/>
              <a:defRPr sz="7040"/>
            </a:lvl1pPr>
            <a:lvl2pPr marL="1341105" indent="0" algn="ctr">
              <a:buNone/>
              <a:defRPr sz="5867"/>
            </a:lvl2pPr>
            <a:lvl3pPr marL="2682210" indent="0" algn="ctr">
              <a:buNone/>
              <a:defRPr sz="5280"/>
            </a:lvl3pPr>
            <a:lvl4pPr marL="4023314" indent="0" algn="ctr">
              <a:buNone/>
              <a:defRPr sz="4693"/>
            </a:lvl4pPr>
            <a:lvl5pPr marL="5364419" indent="0" algn="ctr">
              <a:buNone/>
              <a:defRPr sz="4693"/>
            </a:lvl5pPr>
            <a:lvl6pPr marL="6705524" indent="0" algn="ctr">
              <a:buNone/>
              <a:defRPr sz="4693"/>
            </a:lvl6pPr>
            <a:lvl7pPr marL="8046629" indent="0" algn="ctr">
              <a:buNone/>
              <a:defRPr sz="4693"/>
            </a:lvl7pPr>
            <a:lvl8pPr marL="9387733" indent="0" algn="ctr">
              <a:buNone/>
              <a:defRPr sz="4693"/>
            </a:lvl8pPr>
            <a:lvl9pPr marL="10728838" indent="0" algn="ctr">
              <a:buNone/>
              <a:defRPr sz="469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2C1DC6-08DA-402F-83CE-348D798F5510}"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39457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C1DC6-08DA-402F-83CE-348D798F5510}"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194029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071033"/>
            <a:ext cx="11041380" cy="17048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071033"/>
            <a:ext cx="32484060" cy="170480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C1DC6-08DA-402F-83CE-348D798F5510}"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25915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C1DC6-08DA-402F-83CE-348D798F5510}"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71372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5015233"/>
            <a:ext cx="44165520" cy="8368029"/>
          </a:xfrm>
        </p:spPr>
        <p:txBody>
          <a:bodyPr anchor="b"/>
          <a:lstStyle>
            <a:lvl1pPr>
              <a:defRPr sz="17600"/>
            </a:lvl1pPr>
          </a:lstStyle>
          <a:p>
            <a:r>
              <a:rPr lang="en-US"/>
              <a:t>Click to edit Master title style</a:t>
            </a:r>
            <a:endParaRPr lang="en-US" dirty="0"/>
          </a:p>
        </p:txBody>
      </p:sp>
      <p:sp>
        <p:nvSpPr>
          <p:cNvPr id="3" name="Text Placeholder 2"/>
          <p:cNvSpPr>
            <a:spLocks noGrp="1"/>
          </p:cNvSpPr>
          <p:nvPr>
            <p:ph type="body" idx="1"/>
          </p:nvPr>
        </p:nvSpPr>
        <p:spPr>
          <a:xfrm>
            <a:off x="3493770" y="13462426"/>
            <a:ext cx="44165520" cy="4400549"/>
          </a:xfrm>
        </p:spPr>
        <p:txBody>
          <a:bodyPr/>
          <a:lstStyle>
            <a:lvl1pPr marL="0" indent="0">
              <a:buNone/>
              <a:defRPr sz="7040">
                <a:solidFill>
                  <a:schemeClr val="tx1">
                    <a:tint val="75000"/>
                  </a:schemeClr>
                </a:solidFill>
              </a:defRPr>
            </a:lvl1pPr>
            <a:lvl2pPr marL="1341105" indent="0">
              <a:buNone/>
              <a:defRPr sz="5867">
                <a:solidFill>
                  <a:schemeClr val="tx1">
                    <a:tint val="75000"/>
                  </a:schemeClr>
                </a:solidFill>
              </a:defRPr>
            </a:lvl2pPr>
            <a:lvl3pPr marL="2682210" indent="0">
              <a:buNone/>
              <a:defRPr sz="5280">
                <a:solidFill>
                  <a:schemeClr val="tx1">
                    <a:tint val="75000"/>
                  </a:schemeClr>
                </a:solidFill>
              </a:defRPr>
            </a:lvl3pPr>
            <a:lvl4pPr marL="4023314" indent="0">
              <a:buNone/>
              <a:defRPr sz="4693">
                <a:solidFill>
                  <a:schemeClr val="tx1">
                    <a:tint val="75000"/>
                  </a:schemeClr>
                </a:solidFill>
              </a:defRPr>
            </a:lvl4pPr>
            <a:lvl5pPr marL="5364419" indent="0">
              <a:buNone/>
              <a:defRPr sz="4693">
                <a:solidFill>
                  <a:schemeClr val="tx1">
                    <a:tint val="75000"/>
                  </a:schemeClr>
                </a:solidFill>
              </a:defRPr>
            </a:lvl5pPr>
            <a:lvl6pPr marL="6705524" indent="0">
              <a:buNone/>
              <a:defRPr sz="4693">
                <a:solidFill>
                  <a:schemeClr val="tx1">
                    <a:tint val="75000"/>
                  </a:schemeClr>
                </a:solidFill>
              </a:defRPr>
            </a:lvl6pPr>
            <a:lvl7pPr marL="8046629" indent="0">
              <a:buNone/>
              <a:defRPr sz="4693">
                <a:solidFill>
                  <a:schemeClr val="tx1">
                    <a:tint val="75000"/>
                  </a:schemeClr>
                </a:solidFill>
              </a:defRPr>
            </a:lvl7pPr>
            <a:lvl8pPr marL="9387733" indent="0">
              <a:buNone/>
              <a:defRPr sz="4693">
                <a:solidFill>
                  <a:schemeClr val="tx1">
                    <a:tint val="75000"/>
                  </a:schemeClr>
                </a:solidFill>
              </a:defRPr>
            </a:lvl8pPr>
            <a:lvl9pPr marL="10728838" indent="0">
              <a:buNone/>
              <a:defRPr sz="46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C1DC6-08DA-402F-83CE-348D798F5510}"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221692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5355167"/>
            <a:ext cx="2176272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5355167"/>
            <a:ext cx="2176272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2C1DC6-08DA-402F-83CE-348D798F5510}"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83670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071035"/>
            <a:ext cx="44165520" cy="38883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4931411"/>
            <a:ext cx="21662705" cy="2416809"/>
          </a:xfrm>
        </p:spPr>
        <p:txBody>
          <a:bodyPr anchor="b"/>
          <a:lstStyle>
            <a:lvl1pPr marL="0" indent="0">
              <a:buNone/>
              <a:defRPr sz="7040" b="1"/>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a:t>Click to edit Master text styles</a:t>
            </a:r>
          </a:p>
        </p:txBody>
      </p:sp>
      <p:sp>
        <p:nvSpPr>
          <p:cNvPr id="4" name="Content Placeholder 3"/>
          <p:cNvSpPr>
            <a:spLocks noGrp="1"/>
          </p:cNvSpPr>
          <p:nvPr>
            <p:ph sz="half" idx="2"/>
          </p:nvPr>
        </p:nvSpPr>
        <p:spPr>
          <a:xfrm>
            <a:off x="3527112" y="7348220"/>
            <a:ext cx="21662705"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4931411"/>
            <a:ext cx="21769390" cy="2416809"/>
          </a:xfrm>
        </p:spPr>
        <p:txBody>
          <a:bodyPr anchor="b"/>
          <a:lstStyle>
            <a:lvl1pPr marL="0" indent="0">
              <a:buNone/>
              <a:defRPr sz="7040" b="1"/>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a:t>Click to edit Master text styles</a:t>
            </a:r>
          </a:p>
        </p:txBody>
      </p:sp>
      <p:sp>
        <p:nvSpPr>
          <p:cNvPr id="6" name="Content Placeholder 5"/>
          <p:cNvSpPr>
            <a:spLocks noGrp="1"/>
          </p:cNvSpPr>
          <p:nvPr>
            <p:ph sz="quarter" idx="4"/>
          </p:nvPr>
        </p:nvSpPr>
        <p:spPr>
          <a:xfrm>
            <a:off x="25923240" y="7348220"/>
            <a:ext cx="21769390"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C1DC6-08DA-402F-83CE-348D798F5510}"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69761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2C1DC6-08DA-402F-83CE-348D798F5510}"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414572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C1DC6-08DA-402F-83CE-348D798F5510}"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209204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341120"/>
            <a:ext cx="16515395" cy="4693920"/>
          </a:xfrm>
        </p:spPr>
        <p:txBody>
          <a:bodyPr anchor="b"/>
          <a:lstStyle>
            <a:lvl1pPr>
              <a:defRPr sz="9387"/>
            </a:lvl1pPr>
          </a:lstStyle>
          <a:p>
            <a:r>
              <a:rPr lang="en-US"/>
              <a:t>Click to edit Master title style</a:t>
            </a:r>
            <a:endParaRPr lang="en-US" dirty="0"/>
          </a:p>
        </p:txBody>
      </p:sp>
      <p:sp>
        <p:nvSpPr>
          <p:cNvPr id="3" name="Content Placeholder 2"/>
          <p:cNvSpPr>
            <a:spLocks noGrp="1"/>
          </p:cNvSpPr>
          <p:nvPr>
            <p:ph idx="1"/>
          </p:nvPr>
        </p:nvSpPr>
        <p:spPr>
          <a:xfrm>
            <a:off x="21769390" y="2896448"/>
            <a:ext cx="25923240" cy="14295967"/>
          </a:xfrm>
        </p:spPr>
        <p:txBody>
          <a:bodyPr/>
          <a:lstStyle>
            <a:lvl1pPr>
              <a:defRPr sz="9387"/>
            </a:lvl1pPr>
            <a:lvl2pPr>
              <a:defRPr sz="8213"/>
            </a:lvl2pPr>
            <a:lvl3pPr>
              <a:defRPr sz="7040"/>
            </a:lvl3pPr>
            <a:lvl4pPr>
              <a:defRPr sz="5867"/>
            </a:lvl4pPr>
            <a:lvl5pPr>
              <a:defRPr sz="5867"/>
            </a:lvl5pPr>
            <a:lvl6pPr>
              <a:defRPr sz="5867"/>
            </a:lvl6pPr>
            <a:lvl7pPr>
              <a:defRPr sz="5867"/>
            </a:lvl7pPr>
            <a:lvl8pPr>
              <a:defRPr sz="5867"/>
            </a:lvl8pPr>
            <a:lvl9pPr>
              <a:defRPr sz="5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6035040"/>
            <a:ext cx="16515395" cy="11180658"/>
          </a:xfrm>
        </p:spPr>
        <p:txBody>
          <a:bodyPr/>
          <a:lstStyle>
            <a:lvl1pPr marL="0" indent="0">
              <a:buNone/>
              <a:defRPr sz="4693"/>
            </a:lvl1pPr>
            <a:lvl2pPr marL="1341105" indent="0">
              <a:buNone/>
              <a:defRPr sz="4107"/>
            </a:lvl2pPr>
            <a:lvl3pPr marL="2682210" indent="0">
              <a:buNone/>
              <a:defRPr sz="3520"/>
            </a:lvl3pPr>
            <a:lvl4pPr marL="4023314" indent="0">
              <a:buNone/>
              <a:defRPr sz="2933"/>
            </a:lvl4pPr>
            <a:lvl5pPr marL="5364419" indent="0">
              <a:buNone/>
              <a:defRPr sz="2933"/>
            </a:lvl5pPr>
            <a:lvl6pPr marL="6705524" indent="0">
              <a:buNone/>
              <a:defRPr sz="2933"/>
            </a:lvl6pPr>
            <a:lvl7pPr marL="8046629" indent="0">
              <a:buNone/>
              <a:defRPr sz="2933"/>
            </a:lvl7pPr>
            <a:lvl8pPr marL="9387733" indent="0">
              <a:buNone/>
              <a:defRPr sz="2933"/>
            </a:lvl8pPr>
            <a:lvl9pPr marL="10728838" indent="0">
              <a:buNone/>
              <a:defRPr sz="2933"/>
            </a:lvl9pPr>
          </a:lstStyle>
          <a:p>
            <a:pPr lvl="0"/>
            <a:r>
              <a:rPr lang="en-US"/>
              <a:t>Click to edit Master text styles</a:t>
            </a:r>
          </a:p>
        </p:txBody>
      </p:sp>
      <p:sp>
        <p:nvSpPr>
          <p:cNvPr id="5" name="Date Placeholder 4"/>
          <p:cNvSpPr>
            <a:spLocks noGrp="1"/>
          </p:cNvSpPr>
          <p:nvPr>
            <p:ph type="dt" sz="half" idx="10"/>
          </p:nvPr>
        </p:nvSpPr>
        <p:spPr/>
        <p:txBody>
          <a:bodyPr/>
          <a:lstStyle/>
          <a:p>
            <a:fld id="{9F2C1DC6-08DA-402F-83CE-348D798F5510}"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385007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341120"/>
            <a:ext cx="16515395" cy="4693920"/>
          </a:xfrm>
        </p:spPr>
        <p:txBody>
          <a:bodyPr anchor="b"/>
          <a:lstStyle>
            <a:lvl1pPr>
              <a:defRPr sz="9387"/>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2896448"/>
            <a:ext cx="25923240" cy="14295967"/>
          </a:xfrm>
        </p:spPr>
        <p:txBody>
          <a:bodyPr anchor="t"/>
          <a:lstStyle>
            <a:lvl1pPr marL="0" indent="0">
              <a:buNone/>
              <a:defRPr sz="9387"/>
            </a:lvl1pPr>
            <a:lvl2pPr marL="1341105" indent="0">
              <a:buNone/>
              <a:defRPr sz="8213"/>
            </a:lvl2pPr>
            <a:lvl3pPr marL="2682210" indent="0">
              <a:buNone/>
              <a:defRPr sz="7040"/>
            </a:lvl3pPr>
            <a:lvl4pPr marL="4023314" indent="0">
              <a:buNone/>
              <a:defRPr sz="5867"/>
            </a:lvl4pPr>
            <a:lvl5pPr marL="5364419" indent="0">
              <a:buNone/>
              <a:defRPr sz="5867"/>
            </a:lvl5pPr>
            <a:lvl6pPr marL="6705524" indent="0">
              <a:buNone/>
              <a:defRPr sz="5867"/>
            </a:lvl6pPr>
            <a:lvl7pPr marL="8046629" indent="0">
              <a:buNone/>
              <a:defRPr sz="5867"/>
            </a:lvl7pPr>
            <a:lvl8pPr marL="9387733" indent="0">
              <a:buNone/>
              <a:defRPr sz="5867"/>
            </a:lvl8pPr>
            <a:lvl9pPr marL="10728838" indent="0">
              <a:buNone/>
              <a:defRPr sz="5867"/>
            </a:lvl9pPr>
          </a:lstStyle>
          <a:p>
            <a:r>
              <a:rPr lang="en-US"/>
              <a:t>Click icon to add picture</a:t>
            </a:r>
            <a:endParaRPr lang="en-US" dirty="0"/>
          </a:p>
        </p:txBody>
      </p:sp>
      <p:sp>
        <p:nvSpPr>
          <p:cNvPr id="4" name="Text Placeholder 3"/>
          <p:cNvSpPr>
            <a:spLocks noGrp="1"/>
          </p:cNvSpPr>
          <p:nvPr>
            <p:ph type="body" sz="half" idx="2"/>
          </p:nvPr>
        </p:nvSpPr>
        <p:spPr>
          <a:xfrm>
            <a:off x="3527112" y="6035040"/>
            <a:ext cx="16515395" cy="11180658"/>
          </a:xfrm>
        </p:spPr>
        <p:txBody>
          <a:bodyPr/>
          <a:lstStyle>
            <a:lvl1pPr marL="0" indent="0">
              <a:buNone/>
              <a:defRPr sz="4693"/>
            </a:lvl1pPr>
            <a:lvl2pPr marL="1341105" indent="0">
              <a:buNone/>
              <a:defRPr sz="4107"/>
            </a:lvl2pPr>
            <a:lvl3pPr marL="2682210" indent="0">
              <a:buNone/>
              <a:defRPr sz="3520"/>
            </a:lvl3pPr>
            <a:lvl4pPr marL="4023314" indent="0">
              <a:buNone/>
              <a:defRPr sz="2933"/>
            </a:lvl4pPr>
            <a:lvl5pPr marL="5364419" indent="0">
              <a:buNone/>
              <a:defRPr sz="2933"/>
            </a:lvl5pPr>
            <a:lvl6pPr marL="6705524" indent="0">
              <a:buNone/>
              <a:defRPr sz="2933"/>
            </a:lvl6pPr>
            <a:lvl7pPr marL="8046629" indent="0">
              <a:buNone/>
              <a:defRPr sz="2933"/>
            </a:lvl7pPr>
            <a:lvl8pPr marL="9387733" indent="0">
              <a:buNone/>
              <a:defRPr sz="2933"/>
            </a:lvl8pPr>
            <a:lvl9pPr marL="10728838" indent="0">
              <a:buNone/>
              <a:defRPr sz="2933"/>
            </a:lvl9pPr>
          </a:lstStyle>
          <a:p>
            <a:pPr lvl="0"/>
            <a:r>
              <a:rPr lang="en-US"/>
              <a:t>Click to edit Master text styles</a:t>
            </a:r>
          </a:p>
        </p:txBody>
      </p:sp>
      <p:sp>
        <p:nvSpPr>
          <p:cNvPr id="5" name="Date Placeholder 4"/>
          <p:cNvSpPr>
            <a:spLocks noGrp="1"/>
          </p:cNvSpPr>
          <p:nvPr>
            <p:ph type="dt" sz="half" idx="10"/>
          </p:nvPr>
        </p:nvSpPr>
        <p:spPr/>
        <p:txBody>
          <a:bodyPr/>
          <a:lstStyle/>
          <a:p>
            <a:fld id="{9F2C1DC6-08DA-402F-83CE-348D798F5510}"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19A07-C2A1-48FD-9481-EC6E5FC1B019}" type="slidenum">
              <a:rPr lang="en-US" smtClean="0"/>
              <a:t>‹#›</a:t>
            </a:fld>
            <a:endParaRPr lang="en-US"/>
          </a:p>
        </p:txBody>
      </p:sp>
    </p:spTree>
    <p:extLst>
      <p:ext uri="{BB962C8B-B14F-4D97-AF65-F5344CB8AC3E}">
        <p14:creationId xmlns:p14="http://schemas.microsoft.com/office/powerpoint/2010/main" val="360549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071035"/>
            <a:ext cx="44165520" cy="3888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5355167"/>
            <a:ext cx="44165520" cy="12763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18645295"/>
            <a:ext cx="11521440" cy="1071033"/>
          </a:xfrm>
          <a:prstGeom prst="rect">
            <a:avLst/>
          </a:prstGeom>
        </p:spPr>
        <p:txBody>
          <a:bodyPr vert="horz" lIns="91440" tIns="45720" rIns="91440" bIns="45720" rtlCol="0" anchor="ctr"/>
          <a:lstStyle>
            <a:lvl1pPr algn="l">
              <a:defRPr sz="3520">
                <a:solidFill>
                  <a:schemeClr val="tx1">
                    <a:tint val="75000"/>
                  </a:schemeClr>
                </a:solidFill>
              </a:defRPr>
            </a:lvl1pPr>
          </a:lstStyle>
          <a:p>
            <a:fld id="{9F2C1DC6-08DA-402F-83CE-348D798F5510}" type="datetimeFigureOut">
              <a:rPr lang="en-US" smtClean="0"/>
              <a:t>8/18/2020</a:t>
            </a:fld>
            <a:endParaRPr lang="en-US"/>
          </a:p>
        </p:txBody>
      </p:sp>
      <p:sp>
        <p:nvSpPr>
          <p:cNvPr id="5" name="Footer Placeholder 4"/>
          <p:cNvSpPr>
            <a:spLocks noGrp="1"/>
          </p:cNvSpPr>
          <p:nvPr>
            <p:ph type="ftr" sz="quarter" idx="3"/>
          </p:nvPr>
        </p:nvSpPr>
        <p:spPr>
          <a:xfrm>
            <a:off x="16962120" y="18645295"/>
            <a:ext cx="17282160" cy="1071033"/>
          </a:xfrm>
          <a:prstGeom prst="rect">
            <a:avLst/>
          </a:prstGeom>
        </p:spPr>
        <p:txBody>
          <a:bodyPr vert="horz" lIns="91440" tIns="45720" rIns="91440" bIns="45720" rtlCol="0" anchor="ctr"/>
          <a:lstStyle>
            <a:lvl1pPr algn="ctr">
              <a:defRPr sz="3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18645295"/>
            <a:ext cx="11521440" cy="1071033"/>
          </a:xfrm>
          <a:prstGeom prst="rect">
            <a:avLst/>
          </a:prstGeom>
        </p:spPr>
        <p:txBody>
          <a:bodyPr vert="horz" lIns="91440" tIns="45720" rIns="91440" bIns="45720" rtlCol="0" anchor="ctr"/>
          <a:lstStyle>
            <a:lvl1pPr algn="r">
              <a:defRPr sz="3520">
                <a:solidFill>
                  <a:schemeClr val="tx1">
                    <a:tint val="75000"/>
                  </a:schemeClr>
                </a:solidFill>
              </a:defRPr>
            </a:lvl1pPr>
          </a:lstStyle>
          <a:p>
            <a:fld id="{A5319A07-C2A1-48FD-9481-EC6E5FC1B019}" type="slidenum">
              <a:rPr lang="en-US" smtClean="0"/>
              <a:t>‹#›</a:t>
            </a:fld>
            <a:endParaRPr lang="en-US"/>
          </a:p>
        </p:txBody>
      </p:sp>
    </p:spTree>
    <p:extLst>
      <p:ext uri="{BB962C8B-B14F-4D97-AF65-F5344CB8AC3E}">
        <p14:creationId xmlns:p14="http://schemas.microsoft.com/office/powerpoint/2010/main" val="105340449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682210" rtl="0" eaLnBrk="1" latinLnBrk="0" hangingPunct="1">
        <a:lnSpc>
          <a:spcPct val="90000"/>
        </a:lnSpc>
        <a:spcBef>
          <a:spcPct val="0"/>
        </a:spcBef>
        <a:buNone/>
        <a:defRPr sz="12907" kern="1200">
          <a:solidFill>
            <a:schemeClr val="tx1"/>
          </a:solidFill>
          <a:latin typeface="+mj-lt"/>
          <a:ea typeface="+mj-ea"/>
          <a:cs typeface="+mj-cs"/>
        </a:defRPr>
      </a:lvl1pPr>
    </p:titleStyle>
    <p:bodyStyle>
      <a:lvl1pPr marL="670552" indent="-670552" algn="l" defTabSz="2682210" rtl="0" eaLnBrk="1" latinLnBrk="0" hangingPunct="1">
        <a:lnSpc>
          <a:spcPct val="90000"/>
        </a:lnSpc>
        <a:spcBef>
          <a:spcPts val="2933"/>
        </a:spcBef>
        <a:buFont typeface="Arial" panose="020B0604020202020204" pitchFamily="34" charset="0"/>
        <a:buChar char="•"/>
        <a:defRPr sz="8213" kern="1200">
          <a:solidFill>
            <a:schemeClr val="tx1"/>
          </a:solidFill>
          <a:latin typeface="+mn-lt"/>
          <a:ea typeface="+mn-ea"/>
          <a:cs typeface="+mn-cs"/>
        </a:defRPr>
      </a:lvl1pPr>
      <a:lvl2pPr marL="2011657" indent="-670552" algn="l" defTabSz="2682210" rtl="0" eaLnBrk="1" latinLnBrk="0" hangingPunct="1">
        <a:lnSpc>
          <a:spcPct val="90000"/>
        </a:lnSpc>
        <a:spcBef>
          <a:spcPts val="1467"/>
        </a:spcBef>
        <a:buFont typeface="Arial" panose="020B0604020202020204" pitchFamily="34" charset="0"/>
        <a:buChar char="•"/>
        <a:defRPr sz="7040" kern="1200">
          <a:solidFill>
            <a:schemeClr val="tx1"/>
          </a:solidFill>
          <a:latin typeface="+mn-lt"/>
          <a:ea typeface="+mn-ea"/>
          <a:cs typeface="+mn-cs"/>
        </a:defRPr>
      </a:lvl2pPr>
      <a:lvl3pPr marL="3352762" indent="-670552" algn="l" defTabSz="2682210" rtl="0" eaLnBrk="1" latinLnBrk="0" hangingPunct="1">
        <a:lnSpc>
          <a:spcPct val="90000"/>
        </a:lnSpc>
        <a:spcBef>
          <a:spcPts val="1467"/>
        </a:spcBef>
        <a:buFont typeface="Arial" panose="020B0604020202020204" pitchFamily="34" charset="0"/>
        <a:buChar char="•"/>
        <a:defRPr sz="5867" kern="1200">
          <a:solidFill>
            <a:schemeClr val="tx1"/>
          </a:solidFill>
          <a:latin typeface="+mn-lt"/>
          <a:ea typeface="+mn-ea"/>
          <a:cs typeface="+mn-cs"/>
        </a:defRPr>
      </a:lvl3pPr>
      <a:lvl4pPr marL="4693867"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4pPr>
      <a:lvl5pPr marL="603497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5pPr>
      <a:lvl6pPr marL="737607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6pPr>
      <a:lvl7pPr marL="871718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7pPr>
      <a:lvl8pPr marL="1005828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8pPr>
      <a:lvl9pPr marL="11399390"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9pPr>
    </p:bodyStyle>
    <p:otherStyle>
      <a:defPPr>
        <a:defRPr lang="en-US"/>
      </a:defPPr>
      <a:lvl1pPr marL="0" algn="l" defTabSz="2682210" rtl="0" eaLnBrk="1" latinLnBrk="0" hangingPunct="1">
        <a:defRPr sz="5280" kern="1200">
          <a:solidFill>
            <a:schemeClr val="tx1"/>
          </a:solidFill>
          <a:latin typeface="+mn-lt"/>
          <a:ea typeface="+mn-ea"/>
          <a:cs typeface="+mn-cs"/>
        </a:defRPr>
      </a:lvl1pPr>
      <a:lvl2pPr marL="1341105" algn="l" defTabSz="2682210" rtl="0" eaLnBrk="1" latinLnBrk="0" hangingPunct="1">
        <a:defRPr sz="5280" kern="1200">
          <a:solidFill>
            <a:schemeClr val="tx1"/>
          </a:solidFill>
          <a:latin typeface="+mn-lt"/>
          <a:ea typeface="+mn-ea"/>
          <a:cs typeface="+mn-cs"/>
        </a:defRPr>
      </a:lvl2pPr>
      <a:lvl3pPr marL="2682210" algn="l" defTabSz="2682210" rtl="0" eaLnBrk="1" latinLnBrk="0" hangingPunct="1">
        <a:defRPr sz="5280" kern="1200">
          <a:solidFill>
            <a:schemeClr val="tx1"/>
          </a:solidFill>
          <a:latin typeface="+mn-lt"/>
          <a:ea typeface="+mn-ea"/>
          <a:cs typeface="+mn-cs"/>
        </a:defRPr>
      </a:lvl3pPr>
      <a:lvl4pPr marL="4023314" algn="l" defTabSz="2682210" rtl="0" eaLnBrk="1" latinLnBrk="0" hangingPunct="1">
        <a:defRPr sz="5280" kern="1200">
          <a:solidFill>
            <a:schemeClr val="tx1"/>
          </a:solidFill>
          <a:latin typeface="+mn-lt"/>
          <a:ea typeface="+mn-ea"/>
          <a:cs typeface="+mn-cs"/>
        </a:defRPr>
      </a:lvl4pPr>
      <a:lvl5pPr marL="5364419" algn="l" defTabSz="2682210" rtl="0" eaLnBrk="1" latinLnBrk="0" hangingPunct="1">
        <a:defRPr sz="5280" kern="1200">
          <a:solidFill>
            <a:schemeClr val="tx1"/>
          </a:solidFill>
          <a:latin typeface="+mn-lt"/>
          <a:ea typeface="+mn-ea"/>
          <a:cs typeface="+mn-cs"/>
        </a:defRPr>
      </a:lvl5pPr>
      <a:lvl6pPr marL="6705524" algn="l" defTabSz="2682210" rtl="0" eaLnBrk="1" latinLnBrk="0" hangingPunct="1">
        <a:defRPr sz="5280" kern="1200">
          <a:solidFill>
            <a:schemeClr val="tx1"/>
          </a:solidFill>
          <a:latin typeface="+mn-lt"/>
          <a:ea typeface="+mn-ea"/>
          <a:cs typeface="+mn-cs"/>
        </a:defRPr>
      </a:lvl6pPr>
      <a:lvl7pPr marL="8046629" algn="l" defTabSz="2682210" rtl="0" eaLnBrk="1" latinLnBrk="0" hangingPunct="1">
        <a:defRPr sz="5280" kern="1200">
          <a:solidFill>
            <a:schemeClr val="tx1"/>
          </a:solidFill>
          <a:latin typeface="+mn-lt"/>
          <a:ea typeface="+mn-ea"/>
          <a:cs typeface="+mn-cs"/>
        </a:defRPr>
      </a:lvl7pPr>
      <a:lvl8pPr marL="9387733" algn="l" defTabSz="2682210" rtl="0" eaLnBrk="1" latinLnBrk="0" hangingPunct="1">
        <a:defRPr sz="5280" kern="1200">
          <a:solidFill>
            <a:schemeClr val="tx1"/>
          </a:solidFill>
          <a:latin typeface="+mn-lt"/>
          <a:ea typeface="+mn-ea"/>
          <a:cs typeface="+mn-cs"/>
        </a:defRPr>
      </a:lvl8pPr>
      <a:lvl9pPr marL="10728838" algn="l" defTabSz="2682210" rtl="0" eaLnBrk="1" latinLnBrk="0" hangingPunct="1">
        <a:defRPr sz="5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28BA9C-3D02-43AE-9C5E-65C1DDCACDF9}"/>
              </a:ext>
            </a:extLst>
          </p:cNvPr>
          <p:cNvGrpSpPr/>
          <p:nvPr/>
        </p:nvGrpSpPr>
        <p:grpSpPr>
          <a:xfrm>
            <a:off x="7400924" y="7675920"/>
            <a:ext cx="43910247" cy="8822361"/>
            <a:chOff x="6111760" y="7678615"/>
            <a:chExt cx="1406088" cy="6377354"/>
          </a:xfrm>
        </p:grpSpPr>
        <p:sp>
          <p:nvSpPr>
            <p:cNvPr id="8" name="Rectangle 7">
              <a:extLst>
                <a:ext uri="{FF2B5EF4-FFF2-40B4-BE49-F238E27FC236}">
                  <a16:creationId xmlns:a16="http://schemas.microsoft.com/office/drawing/2014/main" id="{89CFA731-FBCB-448E-BB9A-CE5E20EE863A}"/>
                </a:ext>
              </a:extLst>
            </p:cNvPr>
            <p:cNvSpPr/>
            <p:nvPr/>
          </p:nvSpPr>
          <p:spPr>
            <a:xfrm>
              <a:off x="6111760" y="7678615"/>
              <a:ext cx="1402733" cy="6377354"/>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474E9CE-70AB-41FB-A4D9-81FB7FCB8FF9}"/>
                </a:ext>
              </a:extLst>
            </p:cNvPr>
            <p:cNvSpPr txBox="1"/>
            <p:nvPr/>
          </p:nvSpPr>
          <p:spPr>
            <a:xfrm>
              <a:off x="6115115" y="10474235"/>
              <a:ext cx="1402733" cy="778681"/>
            </a:xfrm>
            <a:prstGeom prst="rect">
              <a:avLst/>
            </a:prstGeom>
            <a:solidFill>
              <a:srgbClr val="FFCCCC"/>
            </a:solidFill>
          </p:spPr>
          <p:txBody>
            <a:bodyPr wrap="square" rtlCol="0">
              <a:spAutoFit/>
            </a:bodyPr>
            <a:lstStyle/>
            <a:p>
              <a:r>
                <a:rPr lang="en-US" sz="3200" b="1" u="sng" dirty="0">
                  <a:solidFill>
                    <a:srgbClr val="C00000"/>
                  </a:solidFill>
                </a:rPr>
                <a:t>Methods</a:t>
              </a:r>
            </a:p>
            <a:p>
              <a:r>
                <a:rPr lang="en-US" sz="3200" b="1" u="sng" dirty="0">
                  <a:solidFill>
                    <a:srgbClr val="C00000"/>
                  </a:solidFill>
                </a:rPr>
                <a:t>&amp; Activities</a:t>
              </a:r>
            </a:p>
          </p:txBody>
        </p:sp>
      </p:grpSp>
      <p:grpSp>
        <p:nvGrpSpPr>
          <p:cNvPr id="17" name="Group 16">
            <a:extLst>
              <a:ext uri="{FF2B5EF4-FFF2-40B4-BE49-F238E27FC236}">
                <a16:creationId xmlns:a16="http://schemas.microsoft.com/office/drawing/2014/main" id="{F2C4A8D2-D080-40CA-BD5E-A3BB4E5F4D4E}"/>
              </a:ext>
            </a:extLst>
          </p:cNvPr>
          <p:cNvGrpSpPr/>
          <p:nvPr/>
        </p:nvGrpSpPr>
        <p:grpSpPr>
          <a:xfrm>
            <a:off x="18306860" y="569001"/>
            <a:ext cx="7243356" cy="15929102"/>
            <a:chOff x="18306860" y="569001"/>
            <a:chExt cx="7243356" cy="15929102"/>
          </a:xfrm>
        </p:grpSpPr>
        <p:sp>
          <p:nvSpPr>
            <p:cNvPr id="11" name="Rectangle 10">
              <a:extLst>
                <a:ext uri="{FF2B5EF4-FFF2-40B4-BE49-F238E27FC236}">
                  <a16:creationId xmlns:a16="http://schemas.microsoft.com/office/drawing/2014/main" id="{C9B7E3A8-CA04-4EAD-A894-10A1FA1EF1B2}"/>
                </a:ext>
              </a:extLst>
            </p:cNvPr>
            <p:cNvSpPr/>
            <p:nvPr/>
          </p:nvSpPr>
          <p:spPr>
            <a:xfrm>
              <a:off x="18306860" y="569001"/>
              <a:ext cx="7243356" cy="15929102"/>
            </a:xfrm>
            <a:prstGeom prst="rect">
              <a:avLst/>
            </a:prstGeom>
            <a:solidFill>
              <a:schemeClr val="accent1">
                <a:lumMod val="20000"/>
                <a:lumOff val="80000"/>
                <a:alpha val="48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9C2B05-13FF-4651-9AE0-72A75C1BEAFA}"/>
                </a:ext>
              </a:extLst>
            </p:cNvPr>
            <p:cNvSpPr txBox="1"/>
            <p:nvPr/>
          </p:nvSpPr>
          <p:spPr>
            <a:xfrm>
              <a:off x="18345677" y="579886"/>
              <a:ext cx="7173706" cy="6801862"/>
            </a:xfrm>
            <a:prstGeom prst="rect">
              <a:avLst/>
            </a:prstGeom>
            <a:noFill/>
          </p:spPr>
          <p:txBody>
            <a:bodyPr wrap="square" rtlCol="0">
              <a:spAutoFit/>
            </a:bodyPr>
            <a:lstStyle/>
            <a:p>
              <a:pPr>
                <a:spcAft>
                  <a:spcPts val="600"/>
                </a:spcAft>
              </a:pPr>
              <a:r>
                <a:rPr lang="en-US" sz="3600" b="1" u="sng" dirty="0">
                  <a:solidFill>
                    <a:schemeClr val="accent1">
                      <a:lumMod val="50000"/>
                    </a:schemeClr>
                  </a:solidFill>
                </a:rPr>
                <a:t>UNDERSTAND CONTEXT OF USE</a:t>
              </a:r>
            </a:p>
            <a:p>
              <a:pPr>
                <a:spcAft>
                  <a:spcPts val="600"/>
                </a:spcAft>
              </a:pPr>
              <a:r>
                <a:rPr lang="en-US" sz="3600" dirty="0">
                  <a:solidFill>
                    <a:schemeClr val="accent1">
                      <a:lumMod val="50000"/>
                    </a:schemeClr>
                  </a:solidFill>
                </a:rPr>
                <a:t>Objectives:</a:t>
              </a:r>
            </a:p>
            <a:p>
              <a:pPr marL="347472" lvl="1" indent="-347472">
                <a:spcAft>
                  <a:spcPts val="600"/>
                </a:spcAft>
                <a:buFont typeface="Arial" panose="020B0604020202020204" pitchFamily="34" charset="0"/>
                <a:buChar char="•"/>
              </a:pPr>
              <a:r>
                <a:rPr lang="en-US" sz="3600" dirty="0">
                  <a:solidFill>
                    <a:schemeClr val="accent1">
                      <a:lumMod val="50000"/>
                    </a:schemeClr>
                  </a:solidFill>
                </a:rPr>
                <a:t>Identify </a:t>
              </a:r>
              <a:r>
                <a:rPr lang="en-US" sz="3600" dirty="0">
                  <a:solidFill>
                    <a:schemeClr val="accent1">
                      <a:lumMod val="50000"/>
                    </a:schemeClr>
                  </a:solidFill>
                  <a:highlight>
                    <a:srgbClr val="00FF00"/>
                  </a:highlight>
                </a:rPr>
                <a:t>and understand </a:t>
              </a:r>
              <a:r>
                <a:rPr lang="en-US" sz="3600" dirty="0">
                  <a:solidFill>
                    <a:schemeClr val="accent1">
                      <a:lumMod val="50000"/>
                    </a:schemeClr>
                  </a:solidFill>
                </a:rPr>
                <a:t>intended users</a:t>
              </a:r>
            </a:p>
            <a:p>
              <a:pPr marL="347472" lvl="1" indent="-347472">
                <a:spcAft>
                  <a:spcPts val="600"/>
                </a:spcAft>
                <a:buFont typeface="Arial" panose="020B0604020202020204" pitchFamily="34" charset="0"/>
                <a:buChar char="•"/>
              </a:pPr>
              <a:r>
                <a:rPr lang="en-US" sz="3600" dirty="0">
                  <a:solidFill>
                    <a:schemeClr val="accent1">
                      <a:lumMod val="50000"/>
                    </a:schemeClr>
                  </a:solidFill>
                </a:rPr>
                <a:t>Understand workflow and tasks</a:t>
              </a:r>
            </a:p>
            <a:p>
              <a:pPr marL="347472" lvl="1" indent="-347472">
                <a:spcAft>
                  <a:spcPts val="600"/>
                </a:spcAft>
                <a:buFont typeface="Arial" panose="020B0604020202020204" pitchFamily="34" charset="0"/>
                <a:buChar char="•"/>
              </a:pPr>
              <a:r>
                <a:rPr lang="en-US" sz="3600" dirty="0">
                  <a:solidFill>
                    <a:schemeClr val="accent1">
                      <a:lumMod val="50000"/>
                    </a:schemeClr>
                  </a:solidFill>
                </a:rPr>
                <a:t>Understand technology (</a:t>
              </a:r>
              <a:r>
                <a:rPr lang="en-US" sz="3600" dirty="0">
                  <a:solidFill>
                    <a:schemeClr val="accent1">
                      <a:lumMod val="50000"/>
                    </a:schemeClr>
                  </a:solidFill>
                  <a:highlight>
                    <a:srgbClr val="FFFF00"/>
                  </a:highlight>
                </a:rPr>
                <a:t>order sets</a:t>
              </a:r>
              <a:r>
                <a:rPr lang="en-US" sz="3600" dirty="0">
                  <a:solidFill>
                    <a:schemeClr val="accent1">
                      <a:lumMod val="50000"/>
                    </a:schemeClr>
                  </a:solidFill>
                </a:rPr>
                <a:t>)</a:t>
              </a:r>
            </a:p>
            <a:p>
              <a:pPr marL="347472" lvl="1" indent="-347472">
                <a:spcAft>
                  <a:spcPts val="600"/>
                </a:spcAft>
                <a:buFont typeface="Arial" panose="020B0604020202020204" pitchFamily="34" charset="0"/>
                <a:buChar char="•"/>
              </a:pPr>
              <a:r>
                <a:rPr lang="en-US" sz="3600" dirty="0">
                  <a:solidFill>
                    <a:schemeClr val="accent1">
                      <a:lumMod val="50000"/>
                    </a:schemeClr>
                  </a:solidFill>
                </a:rPr>
                <a:t>Understand use environment</a:t>
              </a:r>
            </a:p>
            <a:p>
              <a:pPr marL="347472" lvl="1" indent="-347472">
                <a:spcAft>
                  <a:spcPts val="600"/>
                </a:spcAft>
                <a:buFont typeface="Arial" panose="020B0604020202020204" pitchFamily="34" charset="0"/>
                <a:buChar char="•"/>
              </a:pPr>
              <a:r>
                <a:rPr lang="en-US" sz="3600" dirty="0">
                  <a:solidFill>
                    <a:schemeClr val="accent1">
                      <a:lumMod val="50000"/>
                    </a:schemeClr>
                  </a:solidFill>
                  <a:highlight>
                    <a:srgbClr val="00FFFF"/>
                  </a:highlight>
                </a:rPr>
                <a:t>Understand interactions with other users and other systems</a:t>
              </a:r>
            </a:p>
            <a:p>
              <a:pPr marL="347472" lvl="1" indent="-347472">
                <a:spcAft>
                  <a:spcPts val="600"/>
                </a:spcAft>
                <a:buFont typeface="Arial" panose="020B0604020202020204" pitchFamily="34" charset="0"/>
                <a:buChar char="•"/>
              </a:pPr>
              <a:r>
                <a:rPr lang="en-US" sz="3600" dirty="0">
                  <a:solidFill>
                    <a:schemeClr val="accent1">
                      <a:lumMod val="50000"/>
                    </a:schemeClr>
                  </a:solidFill>
                  <a:highlight>
                    <a:srgbClr val="FFFF00"/>
                  </a:highlight>
                </a:rPr>
                <a:t>Identify key patient cases</a:t>
              </a:r>
            </a:p>
            <a:p>
              <a:pPr marL="347472" lvl="1" indent="-347472">
                <a:spcAft>
                  <a:spcPts val="600"/>
                </a:spcAft>
                <a:buFont typeface="Arial" panose="020B0604020202020204" pitchFamily="34" charset="0"/>
                <a:buChar char="•"/>
              </a:pPr>
              <a:r>
                <a:rPr lang="en-US" sz="3600" dirty="0">
                  <a:solidFill>
                    <a:schemeClr val="accent1">
                      <a:lumMod val="50000"/>
                    </a:schemeClr>
                  </a:solidFill>
                  <a:highlight>
                    <a:srgbClr val="00FF00"/>
                  </a:highlight>
                </a:rPr>
                <a:t>Evaluate existing system</a:t>
              </a:r>
              <a:endParaRPr lang="en-US" sz="2400" dirty="0">
                <a:solidFill>
                  <a:schemeClr val="accent2">
                    <a:lumMod val="50000"/>
                  </a:schemeClr>
                </a:solidFill>
                <a:highlight>
                  <a:srgbClr val="00FF00"/>
                </a:highlight>
              </a:endParaRPr>
            </a:p>
          </p:txBody>
        </p:sp>
      </p:grpSp>
      <p:grpSp>
        <p:nvGrpSpPr>
          <p:cNvPr id="15" name="Group 14">
            <a:extLst>
              <a:ext uri="{FF2B5EF4-FFF2-40B4-BE49-F238E27FC236}">
                <a16:creationId xmlns:a16="http://schemas.microsoft.com/office/drawing/2014/main" id="{5D53550C-5F81-46A4-BCE8-7B11CF0D9B0A}"/>
              </a:ext>
            </a:extLst>
          </p:cNvPr>
          <p:cNvGrpSpPr/>
          <p:nvPr/>
        </p:nvGrpSpPr>
        <p:grpSpPr>
          <a:xfrm>
            <a:off x="9907279" y="541786"/>
            <a:ext cx="7293574" cy="15956436"/>
            <a:chOff x="1011381" y="3130889"/>
            <a:chExt cx="3202818" cy="9824010"/>
          </a:xfrm>
        </p:grpSpPr>
        <p:sp>
          <p:nvSpPr>
            <p:cNvPr id="9" name="Rectangle 8">
              <a:extLst>
                <a:ext uri="{FF2B5EF4-FFF2-40B4-BE49-F238E27FC236}">
                  <a16:creationId xmlns:a16="http://schemas.microsoft.com/office/drawing/2014/main" id="{0C8475CD-BE17-4B1D-A56E-61755D4BA4E2}"/>
                </a:ext>
              </a:extLst>
            </p:cNvPr>
            <p:cNvSpPr/>
            <p:nvPr/>
          </p:nvSpPr>
          <p:spPr>
            <a:xfrm>
              <a:off x="1021697" y="3130962"/>
              <a:ext cx="3184640" cy="9823937"/>
            </a:xfrm>
            <a:prstGeom prst="rect">
              <a:avLst/>
            </a:prstGeom>
            <a:solidFill>
              <a:schemeClr val="accent2">
                <a:lumMod val="20000"/>
                <a:lumOff val="80000"/>
                <a:alpha val="58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71DFF1C5-575E-444C-9C28-1B4C902DE8A0}"/>
                </a:ext>
              </a:extLst>
            </p:cNvPr>
            <p:cNvSpPr txBox="1"/>
            <p:nvPr/>
          </p:nvSpPr>
          <p:spPr>
            <a:xfrm>
              <a:off x="1011381" y="3130889"/>
              <a:ext cx="3202818" cy="2728670"/>
            </a:xfrm>
            <a:prstGeom prst="rect">
              <a:avLst/>
            </a:prstGeom>
            <a:noFill/>
          </p:spPr>
          <p:txBody>
            <a:bodyPr wrap="square" rtlCol="0">
              <a:spAutoFit/>
            </a:bodyPr>
            <a:lstStyle/>
            <a:p>
              <a:pPr>
                <a:spcAft>
                  <a:spcPts val="600"/>
                </a:spcAft>
              </a:pPr>
              <a:r>
                <a:rPr lang="en-US" sz="3600" b="1" u="sng" dirty="0">
                  <a:solidFill>
                    <a:schemeClr val="accent2">
                      <a:lumMod val="50000"/>
                    </a:schemeClr>
                  </a:solidFill>
                </a:rPr>
                <a:t>PLAN THE PROCESS</a:t>
              </a:r>
            </a:p>
            <a:p>
              <a:pPr>
                <a:spcAft>
                  <a:spcPts val="600"/>
                </a:spcAft>
              </a:pPr>
              <a:r>
                <a:rPr lang="en-US" sz="3600" dirty="0">
                  <a:solidFill>
                    <a:schemeClr val="accent2">
                      <a:lumMod val="50000"/>
                    </a:schemeClr>
                  </a:solidFill>
                </a:rPr>
                <a:t>Objectives:</a:t>
              </a:r>
            </a:p>
            <a:p>
              <a:pPr marL="342900" indent="-342900">
                <a:spcAft>
                  <a:spcPts val="600"/>
                </a:spcAft>
                <a:buFont typeface="Arial" panose="020B0604020202020204" pitchFamily="34" charset="0"/>
                <a:buChar char="•"/>
              </a:pPr>
              <a:r>
                <a:rPr lang="en-US" sz="3600" dirty="0">
                  <a:solidFill>
                    <a:schemeClr val="accent2">
                      <a:lumMod val="50000"/>
                    </a:schemeClr>
                  </a:solidFill>
                </a:rPr>
                <a:t>Define the problem</a:t>
              </a:r>
            </a:p>
            <a:p>
              <a:pPr marL="342900" indent="-342900">
                <a:spcAft>
                  <a:spcPts val="600"/>
                </a:spcAft>
                <a:buFont typeface="Arial" panose="020B0604020202020204" pitchFamily="34" charset="0"/>
                <a:buChar char="•"/>
              </a:pPr>
              <a:r>
                <a:rPr lang="en-US" sz="3600" dirty="0">
                  <a:solidFill>
                    <a:schemeClr val="accent2">
                      <a:lumMod val="50000"/>
                    </a:schemeClr>
                  </a:solidFill>
                </a:rPr>
                <a:t>Define scope of project</a:t>
              </a:r>
            </a:p>
            <a:p>
              <a:pPr marL="342900" indent="-342900">
                <a:spcAft>
                  <a:spcPts val="600"/>
                </a:spcAft>
                <a:buFont typeface="Arial" panose="020B0604020202020204" pitchFamily="34" charset="0"/>
                <a:buChar char="•"/>
              </a:pPr>
              <a:r>
                <a:rPr lang="en-US" sz="3600" dirty="0">
                  <a:solidFill>
                    <a:schemeClr val="accent2">
                      <a:lumMod val="50000"/>
                    </a:schemeClr>
                  </a:solidFill>
                </a:rPr>
                <a:t>Define measures of success</a:t>
              </a:r>
            </a:p>
            <a:p>
              <a:pPr marL="342900" indent="-342900">
                <a:spcAft>
                  <a:spcPts val="600"/>
                </a:spcAft>
                <a:buFont typeface="Arial" panose="020B0604020202020204" pitchFamily="34" charset="0"/>
                <a:buChar char="•"/>
              </a:pPr>
              <a:r>
                <a:rPr lang="en-US" sz="3600" dirty="0">
                  <a:solidFill>
                    <a:schemeClr val="accent2">
                      <a:lumMod val="50000"/>
                    </a:schemeClr>
                  </a:solidFill>
                  <a:highlight>
                    <a:srgbClr val="FFFF00"/>
                  </a:highlight>
                </a:rPr>
                <a:t>Capture stakeholder needs</a:t>
              </a:r>
            </a:p>
            <a:p>
              <a:pPr marL="342900" indent="-342900">
                <a:spcAft>
                  <a:spcPts val="600"/>
                </a:spcAft>
                <a:buFont typeface="Arial" panose="020B0604020202020204" pitchFamily="34" charset="0"/>
                <a:buChar char="•"/>
              </a:pPr>
              <a:r>
                <a:rPr lang="en-US" sz="3600" dirty="0">
                  <a:solidFill>
                    <a:schemeClr val="accent2">
                      <a:lumMod val="50000"/>
                    </a:schemeClr>
                  </a:solidFill>
                  <a:highlight>
                    <a:srgbClr val="00FF00"/>
                  </a:highlight>
                </a:rPr>
                <a:t>Identify research methods</a:t>
              </a:r>
              <a:endParaRPr lang="en-US" sz="2400" dirty="0">
                <a:solidFill>
                  <a:schemeClr val="accent2">
                    <a:lumMod val="50000"/>
                  </a:schemeClr>
                </a:solidFill>
                <a:highlight>
                  <a:srgbClr val="00FF00"/>
                </a:highlight>
              </a:endParaRPr>
            </a:p>
          </p:txBody>
        </p:sp>
      </p:grpSp>
      <p:sp>
        <p:nvSpPr>
          <p:cNvPr id="23" name="Arrow: Right 22">
            <a:extLst>
              <a:ext uri="{FF2B5EF4-FFF2-40B4-BE49-F238E27FC236}">
                <a16:creationId xmlns:a16="http://schemas.microsoft.com/office/drawing/2014/main" id="{032B814A-8662-4CFD-BA61-A73A63F85910}"/>
              </a:ext>
            </a:extLst>
          </p:cNvPr>
          <p:cNvSpPr/>
          <p:nvPr/>
        </p:nvSpPr>
        <p:spPr>
          <a:xfrm>
            <a:off x="17274243" y="7765443"/>
            <a:ext cx="991261" cy="141047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1C57C6C-3A56-4192-AE99-ECB7D3888825}"/>
              </a:ext>
            </a:extLst>
          </p:cNvPr>
          <p:cNvGrpSpPr/>
          <p:nvPr/>
        </p:nvGrpSpPr>
        <p:grpSpPr>
          <a:xfrm>
            <a:off x="26585648" y="569000"/>
            <a:ext cx="7298283" cy="15956317"/>
            <a:chOff x="5609915" y="-3590454"/>
            <a:chExt cx="5670623" cy="10415970"/>
          </a:xfrm>
        </p:grpSpPr>
        <p:sp>
          <p:nvSpPr>
            <p:cNvPr id="37" name="Rectangle 36">
              <a:extLst>
                <a:ext uri="{FF2B5EF4-FFF2-40B4-BE49-F238E27FC236}">
                  <a16:creationId xmlns:a16="http://schemas.microsoft.com/office/drawing/2014/main" id="{E4B9507C-E99D-465D-B171-C110CA790689}"/>
                </a:ext>
              </a:extLst>
            </p:cNvPr>
            <p:cNvSpPr/>
            <p:nvPr/>
          </p:nvSpPr>
          <p:spPr>
            <a:xfrm>
              <a:off x="5609915" y="-3590454"/>
              <a:ext cx="5592429" cy="10415970"/>
            </a:xfrm>
            <a:prstGeom prst="rect">
              <a:avLst/>
            </a:prstGeom>
            <a:solidFill>
              <a:schemeClr val="accent4">
                <a:lumMod val="20000"/>
                <a:lumOff val="80000"/>
                <a:alpha val="48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B8B3D50-73C3-4FC7-A59D-8365CD869DC5}"/>
                </a:ext>
              </a:extLst>
            </p:cNvPr>
            <p:cNvSpPr txBox="1"/>
            <p:nvPr/>
          </p:nvSpPr>
          <p:spPr>
            <a:xfrm>
              <a:off x="5688110" y="-3571383"/>
              <a:ext cx="5592428" cy="4450167"/>
            </a:xfrm>
            <a:prstGeom prst="rect">
              <a:avLst/>
            </a:prstGeom>
            <a:noFill/>
          </p:spPr>
          <p:txBody>
            <a:bodyPr wrap="square" rtlCol="0">
              <a:spAutoFit/>
            </a:bodyPr>
            <a:lstStyle/>
            <a:p>
              <a:pPr>
                <a:spcAft>
                  <a:spcPts val="600"/>
                </a:spcAft>
              </a:pPr>
              <a:r>
                <a:rPr lang="en-US" sz="3600" b="1" u="sng" dirty="0">
                  <a:solidFill>
                    <a:schemeClr val="accent4">
                      <a:lumMod val="50000"/>
                    </a:schemeClr>
                  </a:solidFill>
                </a:rPr>
                <a:t>SPECIFY USER AND INTERACTION REQUIREMENTS</a:t>
              </a:r>
            </a:p>
            <a:p>
              <a:r>
                <a:rPr lang="en-US" sz="3600" dirty="0">
                  <a:solidFill>
                    <a:schemeClr val="accent4">
                      <a:lumMod val="50000"/>
                    </a:schemeClr>
                  </a:solidFill>
                </a:rPr>
                <a:t>Objectives:</a:t>
              </a:r>
            </a:p>
            <a:p>
              <a:pPr marL="342900" indent="-342900">
                <a:buFont typeface="Arial" panose="020B0604020202020204" pitchFamily="34" charset="0"/>
                <a:buChar char="•"/>
              </a:pPr>
              <a:r>
                <a:rPr lang="en-US" sz="3600" dirty="0">
                  <a:solidFill>
                    <a:schemeClr val="accent4">
                      <a:lumMod val="50000"/>
                    </a:schemeClr>
                  </a:solidFill>
                </a:rPr>
                <a:t>Specify user </a:t>
              </a:r>
              <a:r>
                <a:rPr lang="en-US" sz="3600" dirty="0">
                  <a:solidFill>
                    <a:schemeClr val="accent4">
                      <a:lumMod val="50000"/>
                    </a:schemeClr>
                  </a:solidFill>
                  <a:highlight>
                    <a:srgbClr val="00FF00"/>
                  </a:highlight>
                </a:rPr>
                <a:t>needs [&amp; requirements ???]</a:t>
              </a:r>
            </a:p>
            <a:p>
              <a:pPr marL="342900" indent="-342900">
                <a:buFont typeface="Arial" panose="020B0604020202020204" pitchFamily="34" charset="0"/>
                <a:buChar char="•"/>
              </a:pPr>
              <a:r>
                <a:rPr lang="en-US" sz="3600" dirty="0">
                  <a:solidFill>
                    <a:schemeClr val="accent4">
                      <a:lumMod val="50000"/>
                    </a:schemeClr>
                  </a:solidFill>
                </a:rPr>
                <a:t>Specify </a:t>
              </a:r>
              <a:r>
                <a:rPr lang="en-US" sz="3600" dirty="0">
                  <a:solidFill>
                    <a:schemeClr val="accent4">
                      <a:lumMod val="50000"/>
                    </a:schemeClr>
                  </a:solidFill>
                  <a:highlight>
                    <a:srgbClr val="00FF00"/>
                  </a:highlight>
                </a:rPr>
                <a:t>interaction</a:t>
              </a:r>
              <a:r>
                <a:rPr lang="en-US" sz="3600" dirty="0">
                  <a:solidFill>
                    <a:schemeClr val="accent4">
                      <a:lumMod val="50000"/>
                    </a:schemeClr>
                  </a:solidFill>
                </a:rPr>
                <a:t> requirements (with stakeholder agreement )</a:t>
              </a:r>
            </a:p>
            <a:p>
              <a:pPr marL="342900" indent="-342900">
                <a:buFont typeface="Arial" panose="020B0604020202020204" pitchFamily="34" charset="0"/>
                <a:buChar char="•"/>
              </a:pPr>
              <a:r>
                <a:rPr lang="en-US" sz="3600" dirty="0">
                  <a:solidFill>
                    <a:schemeClr val="accent4">
                      <a:lumMod val="50000"/>
                    </a:schemeClr>
                  </a:solidFill>
                </a:rPr>
                <a:t>Confirm description of intended use</a:t>
              </a:r>
            </a:p>
            <a:p>
              <a:pPr marL="342900" indent="-342900">
                <a:buFont typeface="Arial" panose="020B0604020202020204" pitchFamily="34" charset="0"/>
                <a:buChar char="•"/>
              </a:pPr>
              <a:r>
                <a:rPr lang="en-US" sz="3600" dirty="0">
                  <a:solidFill>
                    <a:schemeClr val="accent4">
                      <a:lumMod val="50000"/>
                    </a:schemeClr>
                  </a:solidFill>
                </a:rPr>
                <a:t>Specify use-related quality objectives</a:t>
              </a:r>
            </a:p>
            <a:p>
              <a:pPr marL="342900" indent="-342900">
                <a:buFont typeface="Arial" panose="020B0604020202020204" pitchFamily="34" charset="0"/>
                <a:buChar char="•"/>
              </a:pPr>
              <a:r>
                <a:rPr lang="en-US" sz="3600" dirty="0">
                  <a:solidFill>
                    <a:schemeClr val="accent4">
                      <a:lumMod val="50000"/>
                    </a:schemeClr>
                  </a:solidFill>
                  <a:highlight>
                    <a:srgbClr val="FFFF00"/>
                  </a:highlight>
                </a:rPr>
                <a:t>Define success criteria</a:t>
              </a:r>
              <a:endParaRPr lang="en-US" sz="2400" dirty="0">
                <a:solidFill>
                  <a:schemeClr val="accent2">
                    <a:lumMod val="50000"/>
                  </a:schemeClr>
                </a:solidFill>
                <a:highlight>
                  <a:srgbClr val="FFFF00"/>
                </a:highlight>
              </a:endParaRPr>
            </a:p>
          </p:txBody>
        </p:sp>
      </p:grpSp>
      <p:grpSp>
        <p:nvGrpSpPr>
          <p:cNvPr id="52" name="Group 51">
            <a:extLst>
              <a:ext uri="{FF2B5EF4-FFF2-40B4-BE49-F238E27FC236}">
                <a16:creationId xmlns:a16="http://schemas.microsoft.com/office/drawing/2014/main" id="{3F27D79C-E280-4196-B4F7-27D5B060A139}"/>
              </a:ext>
            </a:extLst>
          </p:cNvPr>
          <p:cNvGrpSpPr/>
          <p:nvPr/>
        </p:nvGrpSpPr>
        <p:grpSpPr>
          <a:xfrm>
            <a:off x="34871111" y="615346"/>
            <a:ext cx="7415557" cy="15882756"/>
            <a:chOff x="3741037" y="-3362703"/>
            <a:chExt cx="5694792" cy="10415970"/>
          </a:xfrm>
        </p:grpSpPr>
        <p:sp>
          <p:nvSpPr>
            <p:cNvPr id="53" name="Rectangle 52">
              <a:extLst>
                <a:ext uri="{FF2B5EF4-FFF2-40B4-BE49-F238E27FC236}">
                  <a16:creationId xmlns:a16="http://schemas.microsoft.com/office/drawing/2014/main" id="{06D74AF6-AC87-4DFE-9FC0-4ADAE8955B3D}"/>
                </a:ext>
              </a:extLst>
            </p:cNvPr>
            <p:cNvSpPr/>
            <p:nvPr/>
          </p:nvSpPr>
          <p:spPr>
            <a:xfrm>
              <a:off x="3741037" y="-3362703"/>
              <a:ext cx="5592429" cy="10415970"/>
            </a:xfrm>
            <a:prstGeom prst="rect">
              <a:avLst/>
            </a:prstGeom>
            <a:solidFill>
              <a:schemeClr val="accent6">
                <a:lumMod val="20000"/>
                <a:lumOff val="80000"/>
                <a:alpha val="48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25DBA1F-2B2C-447C-B55F-7D015001C3BC}"/>
                </a:ext>
              </a:extLst>
            </p:cNvPr>
            <p:cNvSpPr txBox="1"/>
            <p:nvPr/>
          </p:nvSpPr>
          <p:spPr>
            <a:xfrm>
              <a:off x="3780180" y="-3361123"/>
              <a:ext cx="5655649" cy="4591883"/>
            </a:xfrm>
            <a:prstGeom prst="rect">
              <a:avLst/>
            </a:prstGeom>
            <a:noFill/>
          </p:spPr>
          <p:txBody>
            <a:bodyPr wrap="square" rtlCol="0">
              <a:spAutoFit/>
            </a:bodyPr>
            <a:lstStyle/>
            <a:p>
              <a:pPr>
                <a:spcAft>
                  <a:spcPts val="600"/>
                </a:spcAft>
              </a:pPr>
              <a:r>
                <a:rPr lang="en-US" sz="3600" b="1" u="sng" dirty="0">
                  <a:solidFill>
                    <a:schemeClr val="accent6">
                      <a:lumMod val="50000"/>
                    </a:schemeClr>
                  </a:solidFill>
                </a:rPr>
                <a:t>PRODUCE</a:t>
              </a:r>
            </a:p>
            <a:p>
              <a:r>
                <a:rPr lang="en-US" sz="3600" dirty="0">
                  <a:solidFill>
                    <a:schemeClr val="accent6">
                      <a:lumMod val="50000"/>
                    </a:schemeClr>
                  </a:solidFill>
                </a:rPr>
                <a:t>Objectives:</a:t>
              </a:r>
            </a:p>
            <a:p>
              <a:pPr marL="571500" indent="-571500">
                <a:buFont typeface="Arial" panose="020B0604020202020204" pitchFamily="34" charset="0"/>
                <a:buChar char="•"/>
              </a:pPr>
              <a:r>
                <a:rPr lang="en-US" sz="3600" dirty="0">
                  <a:solidFill>
                    <a:schemeClr val="accent6">
                      <a:lumMod val="50000"/>
                    </a:schemeClr>
                  </a:solidFill>
                </a:rPr>
                <a:t>Generate design solutions for iterative refinement through evaluation</a:t>
              </a:r>
            </a:p>
            <a:p>
              <a:pPr marL="571500" indent="-571500">
                <a:buFont typeface="Arial" panose="020B0604020202020204" pitchFamily="34" charset="0"/>
                <a:buChar char="•"/>
              </a:pPr>
              <a:r>
                <a:rPr lang="en-US" sz="3600" dirty="0">
                  <a:solidFill>
                    <a:schemeClr val="accent6">
                      <a:lumMod val="50000"/>
                    </a:schemeClr>
                  </a:solidFill>
                  <a:highlight>
                    <a:srgbClr val="00FF00"/>
                  </a:highlight>
                </a:rPr>
                <a:t>Negotiate design trade-offs</a:t>
              </a:r>
            </a:p>
            <a:p>
              <a:pPr marL="571500" indent="-571500">
                <a:buFont typeface="Arial" panose="020B0604020202020204" pitchFamily="34" charset="0"/>
                <a:buChar char="•"/>
              </a:pPr>
              <a:r>
                <a:rPr lang="en-US" sz="3600" dirty="0">
                  <a:solidFill>
                    <a:schemeClr val="accent6">
                      <a:lumMod val="50000"/>
                    </a:schemeClr>
                  </a:solidFill>
                  <a:highlight>
                    <a:srgbClr val="00FF00"/>
                  </a:highlight>
                </a:rPr>
                <a:t>Represent solution concepts as they develop within design cycle</a:t>
              </a:r>
            </a:p>
            <a:p>
              <a:pPr marL="571500" indent="-571500">
                <a:buFont typeface="Arial" panose="020B0604020202020204" pitchFamily="34" charset="0"/>
                <a:buChar char="•"/>
              </a:pPr>
              <a:r>
                <a:rPr lang="en-US" sz="3600" dirty="0">
                  <a:solidFill>
                    <a:schemeClr val="accent6">
                      <a:lumMod val="50000"/>
                    </a:schemeClr>
                  </a:solidFill>
                  <a:highlight>
                    <a:srgbClr val="00FF00"/>
                  </a:highlight>
                </a:rPr>
                <a:t>Evaluate solution for alignment with best practices and style guidelines</a:t>
              </a:r>
            </a:p>
            <a:p>
              <a:pPr marL="800100" lvl="1" indent="-342900">
                <a:buFont typeface="Arial" panose="020B0604020202020204" pitchFamily="34" charset="0"/>
                <a:buChar char="•"/>
              </a:pPr>
              <a:endParaRPr lang="en-US" sz="2400" dirty="0">
                <a:solidFill>
                  <a:schemeClr val="accent1">
                    <a:lumMod val="50000"/>
                  </a:schemeClr>
                </a:solidFill>
              </a:endParaRPr>
            </a:p>
            <a:p>
              <a:pPr marL="342900" indent="-342900">
                <a:buFont typeface="Arial" panose="020B0604020202020204" pitchFamily="34" charset="0"/>
                <a:buChar char="•"/>
              </a:pPr>
              <a:endParaRPr lang="en-US" sz="2400" dirty="0">
                <a:solidFill>
                  <a:schemeClr val="accent2">
                    <a:lumMod val="50000"/>
                  </a:schemeClr>
                </a:solidFill>
              </a:endParaRPr>
            </a:p>
          </p:txBody>
        </p:sp>
      </p:grpSp>
      <p:grpSp>
        <p:nvGrpSpPr>
          <p:cNvPr id="81" name="Group 80">
            <a:extLst>
              <a:ext uri="{FF2B5EF4-FFF2-40B4-BE49-F238E27FC236}">
                <a16:creationId xmlns:a16="http://schemas.microsoft.com/office/drawing/2014/main" id="{67993719-AB71-4F9F-80BA-2E340BF3745A}"/>
              </a:ext>
            </a:extLst>
          </p:cNvPr>
          <p:cNvGrpSpPr/>
          <p:nvPr/>
        </p:nvGrpSpPr>
        <p:grpSpPr>
          <a:xfrm>
            <a:off x="43185992" y="611735"/>
            <a:ext cx="7415559" cy="15882755"/>
            <a:chOff x="3098751" y="-3470032"/>
            <a:chExt cx="5694790" cy="10415970"/>
          </a:xfrm>
          <a:solidFill>
            <a:schemeClr val="bg2">
              <a:lumMod val="90000"/>
              <a:alpha val="49000"/>
            </a:schemeClr>
          </a:solidFill>
        </p:grpSpPr>
        <p:sp>
          <p:nvSpPr>
            <p:cNvPr id="82" name="Rectangle 81">
              <a:extLst>
                <a:ext uri="{FF2B5EF4-FFF2-40B4-BE49-F238E27FC236}">
                  <a16:creationId xmlns:a16="http://schemas.microsoft.com/office/drawing/2014/main" id="{E5DB9C99-DCF5-4009-B358-F27C6D7B897F}"/>
                </a:ext>
              </a:extLst>
            </p:cNvPr>
            <p:cNvSpPr/>
            <p:nvPr/>
          </p:nvSpPr>
          <p:spPr>
            <a:xfrm>
              <a:off x="3098751" y="-3470032"/>
              <a:ext cx="5592429" cy="10415970"/>
            </a:xfrm>
            <a:prstGeom prst="rect">
              <a:avLst/>
            </a:prstGeom>
            <a:grp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6C5D92F-FC76-4120-A049-EA082CDBAA30}"/>
                </a:ext>
              </a:extLst>
            </p:cNvPr>
            <p:cNvSpPr txBox="1"/>
            <p:nvPr/>
          </p:nvSpPr>
          <p:spPr>
            <a:xfrm>
              <a:off x="3201114" y="-3467664"/>
              <a:ext cx="5592427" cy="4712988"/>
            </a:xfrm>
            <a:prstGeom prst="rect">
              <a:avLst/>
            </a:prstGeom>
            <a:noFill/>
            <a:ln>
              <a:noFill/>
            </a:ln>
          </p:spPr>
          <p:txBody>
            <a:bodyPr wrap="square" rtlCol="0">
              <a:spAutoFit/>
            </a:bodyPr>
            <a:lstStyle/>
            <a:p>
              <a:pPr>
                <a:spcAft>
                  <a:spcPts val="600"/>
                </a:spcAft>
              </a:pPr>
              <a:r>
                <a:rPr lang="en-US" sz="3600" b="1" u="sng" dirty="0">
                  <a:solidFill>
                    <a:schemeClr val="bg2">
                      <a:lumMod val="10000"/>
                    </a:schemeClr>
                  </a:solidFill>
                </a:rPr>
                <a:t>EVALUATE</a:t>
              </a:r>
            </a:p>
            <a:p>
              <a:r>
                <a:rPr lang="en-US" sz="3600" dirty="0">
                  <a:solidFill>
                    <a:schemeClr val="bg2">
                      <a:lumMod val="10000"/>
                    </a:schemeClr>
                  </a:solidFill>
                </a:rPr>
                <a:t>Objectives:</a:t>
              </a:r>
            </a:p>
            <a:p>
              <a:pPr marL="571500" indent="-571500">
                <a:buFont typeface="Arial" panose="020B0604020202020204" pitchFamily="34" charset="0"/>
                <a:buChar char="•"/>
              </a:pPr>
              <a:r>
                <a:rPr lang="en-US" sz="3600" dirty="0">
                  <a:solidFill>
                    <a:schemeClr val="bg2">
                      <a:lumMod val="10000"/>
                    </a:schemeClr>
                  </a:solidFill>
                </a:rPr>
                <a:t>Evaluate </a:t>
              </a:r>
              <a:r>
                <a:rPr lang="en-US" sz="3600" dirty="0">
                  <a:solidFill>
                    <a:schemeClr val="bg2">
                      <a:lumMod val="10000"/>
                    </a:schemeClr>
                  </a:solidFill>
                  <a:highlight>
                    <a:srgbClr val="00FF00"/>
                  </a:highlight>
                </a:rPr>
                <a:t>[quantitatively and qualitatively ???] </a:t>
              </a:r>
              <a:r>
                <a:rPr lang="en-US" sz="3600" dirty="0">
                  <a:solidFill>
                    <a:schemeClr val="bg2">
                      <a:lumMod val="10000"/>
                    </a:schemeClr>
                  </a:solidFill>
                </a:rPr>
                <a:t>usability of design solution</a:t>
              </a:r>
            </a:p>
            <a:p>
              <a:pPr marL="571500" indent="-571500">
                <a:buFont typeface="Arial" panose="020B0604020202020204" pitchFamily="34" charset="0"/>
                <a:buChar char="•"/>
              </a:pPr>
              <a:r>
                <a:rPr lang="en-US" sz="3600" dirty="0">
                  <a:solidFill>
                    <a:schemeClr val="bg2">
                      <a:lumMod val="10000"/>
                    </a:schemeClr>
                  </a:solidFill>
                  <a:highlight>
                    <a:srgbClr val="00FF00"/>
                  </a:highlight>
                </a:rPr>
                <a:t>Evaluate solution for alignment with best practices and style guidelines</a:t>
              </a:r>
            </a:p>
            <a:p>
              <a:pPr marL="571500" indent="-571500">
                <a:buFont typeface="Arial" panose="020B0604020202020204" pitchFamily="34" charset="0"/>
                <a:buChar char="•"/>
              </a:pPr>
              <a:r>
                <a:rPr lang="en-US" sz="3600" dirty="0">
                  <a:solidFill>
                    <a:schemeClr val="bg2">
                      <a:lumMod val="10000"/>
                    </a:schemeClr>
                  </a:solidFill>
                  <a:highlight>
                    <a:srgbClr val="00FF00"/>
                  </a:highlight>
                </a:rPr>
                <a:t>Validate IA (application organization and flow)</a:t>
              </a:r>
            </a:p>
            <a:p>
              <a:pPr marL="571500" indent="-571500">
                <a:buFont typeface="Arial" panose="020B0604020202020204" pitchFamily="34" charset="0"/>
                <a:buChar char="•"/>
              </a:pPr>
              <a:r>
                <a:rPr lang="en-US" sz="3600" strike="sngStrike" dirty="0">
                  <a:solidFill>
                    <a:schemeClr val="bg2">
                      <a:lumMod val="10000"/>
                    </a:schemeClr>
                  </a:solidFill>
                  <a:highlight>
                    <a:srgbClr val="C0C0C0"/>
                  </a:highlight>
                </a:rPr>
                <a:t>Identify gap between current and desired state of the system</a:t>
              </a:r>
              <a:endParaRPr lang="en-US" sz="3600" baseline="30000" dirty="0">
                <a:solidFill>
                  <a:schemeClr val="bg2">
                    <a:lumMod val="10000"/>
                  </a:schemeClr>
                </a:solidFill>
                <a:highlight>
                  <a:srgbClr val="C0C0C0"/>
                </a:highlight>
              </a:endParaRPr>
            </a:p>
            <a:p>
              <a:pPr marL="342900" indent="-342900">
                <a:buFont typeface="Arial" panose="020B0604020202020204" pitchFamily="34" charset="0"/>
                <a:buChar char="•"/>
              </a:pPr>
              <a:endParaRPr lang="en-US" sz="2400" dirty="0">
                <a:solidFill>
                  <a:schemeClr val="accent2">
                    <a:lumMod val="50000"/>
                  </a:schemeClr>
                </a:solidFill>
              </a:endParaRPr>
            </a:p>
          </p:txBody>
        </p:sp>
      </p:grpSp>
      <p:graphicFrame>
        <p:nvGraphicFramePr>
          <p:cNvPr id="5" name="Table 5">
            <a:extLst>
              <a:ext uri="{FF2B5EF4-FFF2-40B4-BE49-F238E27FC236}">
                <a16:creationId xmlns:a16="http://schemas.microsoft.com/office/drawing/2014/main" id="{D5207663-D2BA-4A28-8B0A-D74F0826D540}"/>
              </a:ext>
            </a:extLst>
          </p:cNvPr>
          <p:cNvGraphicFramePr>
            <a:graphicFrameLocks noGrp="1"/>
          </p:cNvGraphicFramePr>
          <p:nvPr>
            <p:extLst>
              <p:ext uri="{D42A27DB-BD31-4B8C-83A1-F6EECF244321}">
                <p14:modId xmlns:p14="http://schemas.microsoft.com/office/powerpoint/2010/main" val="2820591129"/>
              </p:ext>
            </p:extLst>
          </p:nvPr>
        </p:nvGraphicFramePr>
        <p:xfrm>
          <a:off x="389734" y="451045"/>
          <a:ext cx="6650930" cy="16611600"/>
        </p:xfrm>
        <a:graphic>
          <a:graphicData uri="http://schemas.openxmlformats.org/drawingml/2006/table">
            <a:tbl>
              <a:tblPr firstRow="1" bandRow="1">
                <a:tableStyleId>{5C22544A-7EE6-4342-B048-85BDC9FD1C3A}</a:tableStyleId>
              </a:tblPr>
              <a:tblGrid>
                <a:gridCol w="1039016">
                  <a:extLst>
                    <a:ext uri="{9D8B030D-6E8A-4147-A177-3AD203B41FA5}">
                      <a16:colId xmlns:a16="http://schemas.microsoft.com/office/drawing/2014/main" val="2258053311"/>
                    </a:ext>
                  </a:extLst>
                </a:gridCol>
                <a:gridCol w="5611914">
                  <a:extLst>
                    <a:ext uri="{9D8B030D-6E8A-4147-A177-3AD203B41FA5}">
                      <a16:colId xmlns:a16="http://schemas.microsoft.com/office/drawing/2014/main" val="1626842185"/>
                    </a:ext>
                  </a:extLst>
                </a:gridCol>
              </a:tblGrid>
              <a:tr h="701040">
                <a:tc>
                  <a:txBody>
                    <a:bodyPr/>
                    <a:lstStyle/>
                    <a:p>
                      <a:pPr algn="ctr"/>
                      <a:endParaRPr lang="en-US" sz="3600" dirty="0"/>
                    </a:p>
                  </a:txBody>
                  <a:tcPr/>
                </a:tc>
                <a:tc>
                  <a:txBody>
                    <a:bodyPr/>
                    <a:lstStyle/>
                    <a:p>
                      <a:r>
                        <a:rPr lang="en-US" sz="3600" dirty="0"/>
                        <a:t>Ross’s Step Names</a:t>
                      </a:r>
                    </a:p>
                  </a:txBody>
                  <a:tcPr/>
                </a:tc>
                <a:extLst>
                  <a:ext uri="{0D108BD9-81ED-4DB2-BD59-A6C34878D82A}">
                    <a16:rowId xmlns:a16="http://schemas.microsoft.com/office/drawing/2014/main" val="4218662440"/>
                  </a:ext>
                </a:extLst>
              </a:tr>
              <a:tr h="701040">
                <a:tc>
                  <a:txBody>
                    <a:bodyPr/>
                    <a:lstStyle/>
                    <a:p>
                      <a:pPr algn="ctr"/>
                      <a:r>
                        <a:rPr lang="en-US" sz="3600" b="1" dirty="0">
                          <a:solidFill>
                            <a:schemeClr val="tx1"/>
                          </a:solidFill>
                        </a:rPr>
                        <a:t>1</a:t>
                      </a:r>
                    </a:p>
                  </a:txBody>
                  <a:tcPr/>
                </a:tc>
                <a:tc>
                  <a:txBody>
                    <a:bodyPr/>
                    <a:lstStyle/>
                    <a:p>
                      <a:r>
                        <a:rPr lang="en-US" sz="3600" dirty="0"/>
                        <a:t>Receive request</a:t>
                      </a:r>
                    </a:p>
                  </a:txBody>
                  <a:tcPr/>
                </a:tc>
                <a:extLst>
                  <a:ext uri="{0D108BD9-81ED-4DB2-BD59-A6C34878D82A}">
                    <a16:rowId xmlns:a16="http://schemas.microsoft.com/office/drawing/2014/main" val="1549302707"/>
                  </a:ext>
                </a:extLst>
              </a:tr>
              <a:tr h="701040">
                <a:tc>
                  <a:txBody>
                    <a:bodyPr/>
                    <a:lstStyle/>
                    <a:p>
                      <a:pPr algn="ctr"/>
                      <a:r>
                        <a:rPr lang="en-US" sz="3600" b="1" dirty="0">
                          <a:solidFill>
                            <a:schemeClr val="tx1"/>
                          </a:solidFill>
                        </a:rPr>
                        <a:t>5</a:t>
                      </a:r>
                    </a:p>
                  </a:txBody>
                  <a:tcPr/>
                </a:tc>
                <a:tc>
                  <a:txBody>
                    <a:bodyPr/>
                    <a:lstStyle/>
                    <a:p>
                      <a:r>
                        <a:rPr lang="en-US" sz="3600" dirty="0"/>
                        <a:t>Assign request</a:t>
                      </a:r>
                    </a:p>
                  </a:txBody>
                  <a:tcPr/>
                </a:tc>
                <a:extLst>
                  <a:ext uri="{0D108BD9-81ED-4DB2-BD59-A6C34878D82A}">
                    <a16:rowId xmlns:a16="http://schemas.microsoft.com/office/drawing/2014/main" val="2198033661"/>
                  </a:ext>
                </a:extLst>
              </a:tr>
              <a:tr h="701040">
                <a:tc>
                  <a:txBody>
                    <a:bodyPr/>
                    <a:lstStyle/>
                    <a:p>
                      <a:pPr algn="ctr"/>
                      <a:r>
                        <a:rPr lang="en-US" sz="3600" b="1" dirty="0">
                          <a:solidFill>
                            <a:schemeClr val="tx1"/>
                          </a:solidFill>
                          <a:highlight>
                            <a:srgbClr val="FF0000"/>
                          </a:highlight>
                        </a:rPr>
                        <a:t>10</a:t>
                      </a:r>
                    </a:p>
                  </a:txBody>
                  <a:tcPr/>
                </a:tc>
                <a:tc>
                  <a:txBody>
                    <a:bodyPr/>
                    <a:lstStyle/>
                    <a:p>
                      <a:r>
                        <a:rPr lang="en-US" sz="3600" dirty="0"/>
                        <a:t>Create value proposition</a:t>
                      </a:r>
                    </a:p>
                  </a:txBody>
                  <a:tcPr/>
                </a:tc>
                <a:extLst>
                  <a:ext uri="{0D108BD9-81ED-4DB2-BD59-A6C34878D82A}">
                    <a16:rowId xmlns:a16="http://schemas.microsoft.com/office/drawing/2014/main" val="2930028514"/>
                  </a:ext>
                </a:extLst>
              </a:tr>
              <a:tr h="701040">
                <a:tc>
                  <a:txBody>
                    <a:bodyPr/>
                    <a:lstStyle/>
                    <a:p>
                      <a:pPr algn="ctr"/>
                      <a:r>
                        <a:rPr lang="en-US" sz="3600" b="1" dirty="0">
                          <a:solidFill>
                            <a:schemeClr val="tx1"/>
                          </a:solidFill>
                          <a:highlight>
                            <a:srgbClr val="FF0000"/>
                          </a:highlight>
                        </a:rPr>
                        <a:t>15</a:t>
                      </a:r>
                    </a:p>
                  </a:txBody>
                  <a:tcPr/>
                </a:tc>
                <a:tc>
                  <a:txBody>
                    <a:bodyPr/>
                    <a:lstStyle/>
                    <a:p>
                      <a:r>
                        <a:rPr lang="en-US" sz="3600" dirty="0"/>
                        <a:t>Capture stakeholder needs</a:t>
                      </a:r>
                    </a:p>
                  </a:txBody>
                  <a:tcPr/>
                </a:tc>
                <a:extLst>
                  <a:ext uri="{0D108BD9-81ED-4DB2-BD59-A6C34878D82A}">
                    <a16:rowId xmlns:a16="http://schemas.microsoft.com/office/drawing/2014/main" val="189176823"/>
                  </a:ext>
                </a:extLst>
              </a:tr>
              <a:tr h="701040">
                <a:tc>
                  <a:txBody>
                    <a:bodyPr/>
                    <a:lstStyle/>
                    <a:p>
                      <a:pPr algn="ctr"/>
                      <a:r>
                        <a:rPr lang="en-US" sz="3600" b="1" dirty="0">
                          <a:solidFill>
                            <a:schemeClr val="tx1"/>
                          </a:solidFill>
                          <a:highlight>
                            <a:srgbClr val="FF0000"/>
                          </a:highlight>
                        </a:rPr>
                        <a:t>20</a:t>
                      </a:r>
                    </a:p>
                  </a:txBody>
                  <a:tcPr/>
                </a:tc>
                <a:tc>
                  <a:txBody>
                    <a:bodyPr/>
                    <a:lstStyle/>
                    <a:p>
                      <a:r>
                        <a:rPr lang="en-US" sz="3600" dirty="0"/>
                        <a:t>Plan the UX process</a:t>
                      </a:r>
                    </a:p>
                  </a:txBody>
                  <a:tcPr/>
                </a:tc>
                <a:extLst>
                  <a:ext uri="{0D108BD9-81ED-4DB2-BD59-A6C34878D82A}">
                    <a16:rowId xmlns:a16="http://schemas.microsoft.com/office/drawing/2014/main" val="1621332469"/>
                  </a:ext>
                </a:extLst>
              </a:tr>
              <a:tr h="701040">
                <a:tc>
                  <a:txBody>
                    <a:bodyPr/>
                    <a:lstStyle/>
                    <a:p>
                      <a:pPr algn="ctr"/>
                      <a:r>
                        <a:rPr lang="en-US" sz="3600" b="1" dirty="0">
                          <a:solidFill>
                            <a:schemeClr val="tx1"/>
                          </a:solidFill>
                          <a:highlight>
                            <a:srgbClr val="FF0000"/>
                          </a:highlight>
                        </a:rPr>
                        <a:t>25</a:t>
                      </a:r>
                    </a:p>
                  </a:txBody>
                  <a:tcPr/>
                </a:tc>
                <a:tc>
                  <a:txBody>
                    <a:bodyPr/>
                    <a:lstStyle/>
                    <a:p>
                      <a:r>
                        <a:rPr lang="en-US" sz="3600" dirty="0"/>
                        <a:t>Specify intended users</a:t>
                      </a:r>
                    </a:p>
                  </a:txBody>
                  <a:tcPr/>
                </a:tc>
                <a:extLst>
                  <a:ext uri="{0D108BD9-81ED-4DB2-BD59-A6C34878D82A}">
                    <a16:rowId xmlns:a16="http://schemas.microsoft.com/office/drawing/2014/main" val="1400675612"/>
                  </a:ext>
                </a:extLst>
              </a:tr>
              <a:tr h="701040">
                <a:tc>
                  <a:txBody>
                    <a:bodyPr/>
                    <a:lstStyle/>
                    <a:p>
                      <a:pPr algn="ctr"/>
                      <a:r>
                        <a:rPr lang="en-US" sz="3600" b="1" dirty="0">
                          <a:solidFill>
                            <a:schemeClr val="tx1"/>
                          </a:solidFill>
                          <a:highlight>
                            <a:srgbClr val="FF0000"/>
                          </a:highlight>
                        </a:rPr>
                        <a:t>30</a:t>
                      </a:r>
                    </a:p>
                  </a:txBody>
                  <a:tcPr/>
                </a:tc>
                <a:tc>
                  <a:txBody>
                    <a:bodyPr/>
                    <a:lstStyle/>
                    <a:p>
                      <a:r>
                        <a:rPr lang="en-US" sz="3600" dirty="0"/>
                        <a:t>Analyze user tasks</a:t>
                      </a:r>
                    </a:p>
                  </a:txBody>
                  <a:tcPr/>
                </a:tc>
                <a:extLst>
                  <a:ext uri="{0D108BD9-81ED-4DB2-BD59-A6C34878D82A}">
                    <a16:rowId xmlns:a16="http://schemas.microsoft.com/office/drawing/2014/main" val="1240564237"/>
                  </a:ext>
                </a:extLst>
              </a:tr>
              <a:tr h="701040">
                <a:tc>
                  <a:txBody>
                    <a:bodyPr/>
                    <a:lstStyle/>
                    <a:p>
                      <a:pPr algn="ctr"/>
                      <a:r>
                        <a:rPr lang="en-US" sz="3600" b="1" dirty="0">
                          <a:solidFill>
                            <a:schemeClr val="tx1"/>
                          </a:solidFill>
                          <a:highlight>
                            <a:srgbClr val="FF0000"/>
                          </a:highlight>
                        </a:rPr>
                        <a:t>35</a:t>
                      </a:r>
                    </a:p>
                  </a:txBody>
                  <a:tcPr/>
                </a:tc>
                <a:tc>
                  <a:txBody>
                    <a:bodyPr/>
                    <a:lstStyle/>
                    <a:p>
                      <a:r>
                        <a:rPr lang="en-US" sz="3600" dirty="0"/>
                        <a:t>Map workflows</a:t>
                      </a:r>
                    </a:p>
                  </a:txBody>
                  <a:tcPr/>
                </a:tc>
                <a:extLst>
                  <a:ext uri="{0D108BD9-81ED-4DB2-BD59-A6C34878D82A}">
                    <a16:rowId xmlns:a16="http://schemas.microsoft.com/office/drawing/2014/main" val="1287255477"/>
                  </a:ext>
                </a:extLst>
              </a:tr>
              <a:tr h="701040">
                <a:tc>
                  <a:txBody>
                    <a:bodyPr/>
                    <a:lstStyle/>
                    <a:p>
                      <a:pPr algn="ctr"/>
                      <a:r>
                        <a:rPr lang="en-US" sz="3600" b="1" dirty="0">
                          <a:solidFill>
                            <a:schemeClr val="tx1"/>
                          </a:solidFill>
                          <a:highlight>
                            <a:srgbClr val="FF0000"/>
                          </a:highlight>
                        </a:rPr>
                        <a:t>40</a:t>
                      </a:r>
                    </a:p>
                  </a:txBody>
                  <a:tcPr/>
                </a:tc>
                <a:tc>
                  <a:txBody>
                    <a:bodyPr/>
                    <a:lstStyle/>
                    <a:p>
                      <a:r>
                        <a:rPr lang="en-US" sz="3600" dirty="0"/>
                        <a:t>Specify user needs</a:t>
                      </a:r>
                    </a:p>
                  </a:txBody>
                  <a:tcPr/>
                </a:tc>
                <a:extLst>
                  <a:ext uri="{0D108BD9-81ED-4DB2-BD59-A6C34878D82A}">
                    <a16:rowId xmlns:a16="http://schemas.microsoft.com/office/drawing/2014/main" val="324611552"/>
                  </a:ext>
                </a:extLst>
              </a:tr>
              <a:tr h="701040">
                <a:tc>
                  <a:txBody>
                    <a:bodyPr/>
                    <a:lstStyle/>
                    <a:p>
                      <a:pPr algn="ctr"/>
                      <a:r>
                        <a:rPr lang="en-US" sz="3600" b="1" dirty="0">
                          <a:solidFill>
                            <a:schemeClr val="tx1"/>
                          </a:solidFill>
                          <a:highlight>
                            <a:srgbClr val="FF0000"/>
                          </a:highlight>
                        </a:rPr>
                        <a:t>45</a:t>
                      </a:r>
                    </a:p>
                  </a:txBody>
                  <a:tcPr/>
                </a:tc>
                <a:tc>
                  <a:txBody>
                    <a:bodyPr/>
                    <a:lstStyle/>
                    <a:p>
                      <a:r>
                        <a:rPr lang="en-US" sz="3600" dirty="0"/>
                        <a:t>Create scenarios of use</a:t>
                      </a:r>
                    </a:p>
                  </a:txBody>
                  <a:tcPr/>
                </a:tc>
                <a:extLst>
                  <a:ext uri="{0D108BD9-81ED-4DB2-BD59-A6C34878D82A}">
                    <a16:rowId xmlns:a16="http://schemas.microsoft.com/office/drawing/2014/main" val="3159986604"/>
                  </a:ext>
                </a:extLst>
              </a:tr>
              <a:tr h="701040">
                <a:tc>
                  <a:txBody>
                    <a:bodyPr/>
                    <a:lstStyle/>
                    <a:p>
                      <a:pPr algn="ctr"/>
                      <a:r>
                        <a:rPr lang="en-US" sz="3600" b="1" dirty="0">
                          <a:solidFill>
                            <a:schemeClr val="tx1"/>
                          </a:solidFill>
                          <a:highlight>
                            <a:srgbClr val="FF0000"/>
                          </a:highlight>
                        </a:rPr>
                        <a:t>50</a:t>
                      </a:r>
                    </a:p>
                  </a:txBody>
                  <a:tcPr/>
                </a:tc>
                <a:tc>
                  <a:txBody>
                    <a:bodyPr/>
                    <a:lstStyle/>
                    <a:p>
                      <a:r>
                        <a:rPr lang="en-US" sz="3600" dirty="0"/>
                        <a:t>Specify use-related quality requirements</a:t>
                      </a:r>
                    </a:p>
                  </a:txBody>
                  <a:tcPr/>
                </a:tc>
                <a:extLst>
                  <a:ext uri="{0D108BD9-81ED-4DB2-BD59-A6C34878D82A}">
                    <a16:rowId xmlns:a16="http://schemas.microsoft.com/office/drawing/2014/main" val="2031177118"/>
                  </a:ext>
                </a:extLst>
              </a:tr>
              <a:tr h="701040">
                <a:tc>
                  <a:txBody>
                    <a:bodyPr/>
                    <a:lstStyle/>
                    <a:p>
                      <a:pPr algn="ctr"/>
                      <a:r>
                        <a:rPr lang="en-US" sz="3600" b="1" dirty="0">
                          <a:solidFill>
                            <a:schemeClr val="tx1"/>
                          </a:solidFill>
                          <a:highlight>
                            <a:srgbClr val="FF0000"/>
                          </a:highlight>
                        </a:rPr>
                        <a:t>55</a:t>
                      </a:r>
                    </a:p>
                  </a:txBody>
                  <a:tcPr/>
                </a:tc>
                <a:tc>
                  <a:txBody>
                    <a:bodyPr/>
                    <a:lstStyle/>
                    <a:p>
                      <a:r>
                        <a:rPr lang="en-US" sz="3600" dirty="0"/>
                        <a:t>Define success criteria</a:t>
                      </a:r>
                    </a:p>
                  </a:txBody>
                  <a:tcPr/>
                </a:tc>
                <a:extLst>
                  <a:ext uri="{0D108BD9-81ED-4DB2-BD59-A6C34878D82A}">
                    <a16:rowId xmlns:a16="http://schemas.microsoft.com/office/drawing/2014/main" val="470800034"/>
                  </a:ext>
                </a:extLst>
              </a:tr>
              <a:tr h="701040">
                <a:tc>
                  <a:txBody>
                    <a:bodyPr/>
                    <a:lstStyle/>
                    <a:p>
                      <a:pPr algn="ctr"/>
                      <a:r>
                        <a:rPr lang="en-US" sz="3600" b="1" dirty="0">
                          <a:solidFill>
                            <a:schemeClr val="tx1"/>
                          </a:solidFill>
                        </a:rPr>
                        <a:t>60</a:t>
                      </a:r>
                    </a:p>
                  </a:txBody>
                  <a:tcPr/>
                </a:tc>
                <a:tc>
                  <a:txBody>
                    <a:bodyPr/>
                    <a:lstStyle/>
                    <a:p>
                      <a:r>
                        <a:rPr lang="en-US" sz="3600" dirty="0">
                          <a:highlight>
                            <a:srgbClr val="FFFF00"/>
                          </a:highlight>
                        </a:rPr>
                        <a:t>Apply UI patterns</a:t>
                      </a:r>
                    </a:p>
                  </a:txBody>
                  <a:tcPr/>
                </a:tc>
                <a:extLst>
                  <a:ext uri="{0D108BD9-81ED-4DB2-BD59-A6C34878D82A}">
                    <a16:rowId xmlns:a16="http://schemas.microsoft.com/office/drawing/2014/main" val="211022714"/>
                  </a:ext>
                </a:extLst>
              </a:tr>
              <a:tr h="701040">
                <a:tc>
                  <a:txBody>
                    <a:bodyPr/>
                    <a:lstStyle/>
                    <a:p>
                      <a:pPr algn="ctr"/>
                      <a:r>
                        <a:rPr lang="en-US" sz="3600" b="1" dirty="0">
                          <a:solidFill>
                            <a:schemeClr val="tx1"/>
                          </a:solidFill>
                          <a:highlight>
                            <a:srgbClr val="FF0000"/>
                          </a:highlight>
                        </a:rPr>
                        <a:t>65</a:t>
                      </a:r>
                    </a:p>
                  </a:txBody>
                  <a:tcPr/>
                </a:tc>
                <a:tc>
                  <a:txBody>
                    <a:bodyPr/>
                    <a:lstStyle/>
                    <a:p>
                      <a:r>
                        <a:rPr lang="en-US" sz="3600" dirty="0"/>
                        <a:t>Prototype design</a:t>
                      </a:r>
                    </a:p>
                  </a:txBody>
                  <a:tcPr/>
                </a:tc>
                <a:extLst>
                  <a:ext uri="{0D108BD9-81ED-4DB2-BD59-A6C34878D82A}">
                    <a16:rowId xmlns:a16="http://schemas.microsoft.com/office/drawing/2014/main" val="3309908642"/>
                  </a:ext>
                </a:extLst>
              </a:tr>
              <a:tr h="701040">
                <a:tc>
                  <a:txBody>
                    <a:bodyPr/>
                    <a:lstStyle/>
                    <a:p>
                      <a:pPr algn="ctr"/>
                      <a:r>
                        <a:rPr lang="en-US" sz="3600" b="1" dirty="0">
                          <a:solidFill>
                            <a:schemeClr val="tx1"/>
                          </a:solidFill>
                          <a:highlight>
                            <a:srgbClr val="FF0000"/>
                          </a:highlight>
                        </a:rPr>
                        <a:t>70</a:t>
                      </a:r>
                    </a:p>
                  </a:txBody>
                  <a:tcPr/>
                </a:tc>
                <a:tc>
                  <a:txBody>
                    <a:bodyPr/>
                    <a:lstStyle/>
                    <a:p>
                      <a:r>
                        <a:rPr lang="en-US" sz="3600" dirty="0"/>
                        <a:t>Build CPRS component</a:t>
                      </a:r>
                    </a:p>
                  </a:txBody>
                  <a:tcPr/>
                </a:tc>
                <a:extLst>
                  <a:ext uri="{0D108BD9-81ED-4DB2-BD59-A6C34878D82A}">
                    <a16:rowId xmlns:a16="http://schemas.microsoft.com/office/drawing/2014/main" val="2090963164"/>
                  </a:ext>
                </a:extLst>
              </a:tr>
              <a:tr h="701040">
                <a:tc>
                  <a:txBody>
                    <a:bodyPr/>
                    <a:lstStyle/>
                    <a:p>
                      <a:pPr algn="ctr"/>
                      <a:r>
                        <a:rPr lang="en-US" sz="3600" b="1" dirty="0">
                          <a:solidFill>
                            <a:schemeClr val="tx1"/>
                          </a:solidFill>
                          <a:highlight>
                            <a:srgbClr val="FF0000"/>
                          </a:highlight>
                        </a:rPr>
                        <a:t>75</a:t>
                      </a:r>
                    </a:p>
                  </a:txBody>
                  <a:tcPr/>
                </a:tc>
                <a:tc>
                  <a:txBody>
                    <a:bodyPr/>
                    <a:lstStyle/>
                    <a:p>
                      <a:r>
                        <a:rPr lang="en-US" sz="3600" dirty="0"/>
                        <a:t>Negotiate design trade-offs</a:t>
                      </a:r>
                    </a:p>
                  </a:txBody>
                  <a:tcPr/>
                </a:tc>
                <a:extLst>
                  <a:ext uri="{0D108BD9-81ED-4DB2-BD59-A6C34878D82A}">
                    <a16:rowId xmlns:a16="http://schemas.microsoft.com/office/drawing/2014/main" val="118205336"/>
                  </a:ext>
                </a:extLst>
              </a:tr>
              <a:tr h="701040">
                <a:tc>
                  <a:txBody>
                    <a:bodyPr/>
                    <a:lstStyle/>
                    <a:p>
                      <a:pPr algn="ctr"/>
                      <a:r>
                        <a:rPr lang="en-US" sz="3600" b="1" dirty="0">
                          <a:solidFill>
                            <a:schemeClr val="tx1"/>
                          </a:solidFill>
                          <a:highlight>
                            <a:srgbClr val="FF0000"/>
                          </a:highlight>
                        </a:rPr>
                        <a:t>80</a:t>
                      </a:r>
                    </a:p>
                  </a:txBody>
                  <a:tcPr/>
                </a:tc>
                <a:tc>
                  <a:txBody>
                    <a:bodyPr/>
                    <a:lstStyle/>
                    <a:p>
                      <a:r>
                        <a:rPr lang="en-US" sz="3600" dirty="0"/>
                        <a:t>Conduct HE</a:t>
                      </a:r>
                    </a:p>
                  </a:txBody>
                  <a:tcPr/>
                </a:tc>
                <a:extLst>
                  <a:ext uri="{0D108BD9-81ED-4DB2-BD59-A6C34878D82A}">
                    <a16:rowId xmlns:a16="http://schemas.microsoft.com/office/drawing/2014/main" val="2292047327"/>
                  </a:ext>
                </a:extLst>
              </a:tr>
              <a:tr h="701040">
                <a:tc>
                  <a:txBody>
                    <a:bodyPr/>
                    <a:lstStyle/>
                    <a:p>
                      <a:pPr algn="ctr"/>
                      <a:r>
                        <a:rPr lang="en-US" sz="3600" b="1" dirty="0">
                          <a:solidFill>
                            <a:schemeClr val="tx1"/>
                          </a:solidFill>
                          <a:highlight>
                            <a:srgbClr val="FF0000"/>
                          </a:highlight>
                        </a:rPr>
                        <a:t>85</a:t>
                      </a:r>
                    </a:p>
                  </a:txBody>
                  <a:tcPr/>
                </a:tc>
                <a:tc>
                  <a:txBody>
                    <a:bodyPr/>
                    <a:lstStyle/>
                    <a:p>
                      <a:r>
                        <a:rPr lang="en-US" sz="3600" dirty="0"/>
                        <a:t>Conduct walkthrough</a:t>
                      </a:r>
                    </a:p>
                  </a:txBody>
                  <a:tcPr/>
                </a:tc>
                <a:extLst>
                  <a:ext uri="{0D108BD9-81ED-4DB2-BD59-A6C34878D82A}">
                    <a16:rowId xmlns:a16="http://schemas.microsoft.com/office/drawing/2014/main" val="3748979084"/>
                  </a:ext>
                </a:extLst>
              </a:tr>
              <a:tr h="701040">
                <a:tc>
                  <a:txBody>
                    <a:bodyPr/>
                    <a:lstStyle/>
                    <a:p>
                      <a:pPr algn="ctr"/>
                      <a:r>
                        <a:rPr lang="en-US" sz="3600" b="1" dirty="0">
                          <a:solidFill>
                            <a:schemeClr val="tx1"/>
                          </a:solidFill>
                        </a:rPr>
                        <a:t>90</a:t>
                      </a:r>
                    </a:p>
                  </a:txBody>
                  <a:tcPr/>
                </a:tc>
                <a:tc>
                  <a:txBody>
                    <a:bodyPr/>
                    <a:lstStyle/>
                    <a:p>
                      <a:r>
                        <a:rPr lang="en-US" sz="3600" dirty="0">
                          <a:highlight>
                            <a:srgbClr val="FFFF00"/>
                          </a:highlight>
                        </a:rPr>
                        <a:t>Assess data quality</a:t>
                      </a:r>
                    </a:p>
                  </a:txBody>
                  <a:tcPr/>
                </a:tc>
                <a:extLst>
                  <a:ext uri="{0D108BD9-81ED-4DB2-BD59-A6C34878D82A}">
                    <a16:rowId xmlns:a16="http://schemas.microsoft.com/office/drawing/2014/main" val="73325258"/>
                  </a:ext>
                </a:extLst>
              </a:tr>
              <a:tr h="701040">
                <a:tc>
                  <a:txBody>
                    <a:bodyPr/>
                    <a:lstStyle/>
                    <a:p>
                      <a:pPr algn="ctr"/>
                      <a:r>
                        <a:rPr lang="en-US" sz="3600" b="1" dirty="0">
                          <a:solidFill>
                            <a:schemeClr val="tx1"/>
                          </a:solidFill>
                        </a:rPr>
                        <a:t>95</a:t>
                      </a:r>
                    </a:p>
                  </a:txBody>
                  <a:tcPr/>
                </a:tc>
                <a:tc>
                  <a:txBody>
                    <a:bodyPr/>
                    <a:lstStyle/>
                    <a:p>
                      <a:r>
                        <a:rPr lang="en-US" sz="3600" dirty="0"/>
                        <a:t>Implement</a:t>
                      </a:r>
                    </a:p>
                  </a:txBody>
                  <a:tcPr/>
                </a:tc>
                <a:extLst>
                  <a:ext uri="{0D108BD9-81ED-4DB2-BD59-A6C34878D82A}">
                    <a16:rowId xmlns:a16="http://schemas.microsoft.com/office/drawing/2014/main" val="2240637321"/>
                  </a:ext>
                </a:extLst>
              </a:tr>
              <a:tr h="701040">
                <a:tc>
                  <a:txBody>
                    <a:bodyPr/>
                    <a:lstStyle/>
                    <a:p>
                      <a:pPr algn="ctr"/>
                      <a:r>
                        <a:rPr lang="en-US" sz="3600" b="1" dirty="0">
                          <a:solidFill>
                            <a:schemeClr val="tx1"/>
                          </a:solidFill>
                        </a:rPr>
                        <a:t>100</a:t>
                      </a:r>
                    </a:p>
                  </a:txBody>
                  <a:tcPr/>
                </a:tc>
                <a:tc>
                  <a:txBody>
                    <a:bodyPr/>
                    <a:lstStyle/>
                    <a:p>
                      <a:r>
                        <a:rPr lang="en-US" sz="3600" dirty="0"/>
                        <a:t>Close project</a:t>
                      </a:r>
                    </a:p>
                  </a:txBody>
                  <a:tcPr/>
                </a:tc>
                <a:extLst>
                  <a:ext uri="{0D108BD9-81ED-4DB2-BD59-A6C34878D82A}">
                    <a16:rowId xmlns:a16="http://schemas.microsoft.com/office/drawing/2014/main" val="1922721358"/>
                  </a:ext>
                </a:extLst>
              </a:tr>
              <a:tr h="701040">
                <a:tc>
                  <a:txBody>
                    <a:bodyPr/>
                    <a:lstStyle/>
                    <a:p>
                      <a:pPr algn="ctr"/>
                      <a:r>
                        <a:rPr lang="en-US" sz="3600" b="1" dirty="0">
                          <a:solidFill>
                            <a:schemeClr val="tx1"/>
                          </a:solidFill>
                        </a:rPr>
                        <a:t>105</a:t>
                      </a:r>
                    </a:p>
                  </a:txBody>
                  <a:tcPr/>
                </a:tc>
                <a:tc>
                  <a:txBody>
                    <a:bodyPr/>
                    <a:lstStyle/>
                    <a:p>
                      <a:r>
                        <a:rPr lang="en-US" sz="3600" dirty="0">
                          <a:highlight>
                            <a:srgbClr val="FFFF00"/>
                          </a:highlight>
                        </a:rPr>
                        <a:t>Monitor</a:t>
                      </a:r>
                    </a:p>
                  </a:txBody>
                  <a:tcPr/>
                </a:tc>
                <a:extLst>
                  <a:ext uri="{0D108BD9-81ED-4DB2-BD59-A6C34878D82A}">
                    <a16:rowId xmlns:a16="http://schemas.microsoft.com/office/drawing/2014/main" val="3034033959"/>
                  </a:ext>
                </a:extLst>
              </a:tr>
            </a:tbl>
          </a:graphicData>
        </a:graphic>
      </p:graphicFrame>
      <p:sp>
        <p:nvSpPr>
          <p:cNvPr id="6" name="TextBox 5">
            <a:extLst>
              <a:ext uri="{FF2B5EF4-FFF2-40B4-BE49-F238E27FC236}">
                <a16:creationId xmlns:a16="http://schemas.microsoft.com/office/drawing/2014/main" id="{6BA67577-14EE-4F5F-B35F-40C76D45F812}"/>
              </a:ext>
            </a:extLst>
          </p:cNvPr>
          <p:cNvSpPr txBox="1"/>
          <p:nvPr/>
        </p:nvSpPr>
        <p:spPr>
          <a:xfrm>
            <a:off x="9277757" y="541846"/>
            <a:ext cx="601447" cy="584775"/>
          </a:xfrm>
          <a:prstGeom prst="rect">
            <a:avLst/>
          </a:prstGeom>
          <a:solidFill>
            <a:srgbClr val="FF0000"/>
          </a:solidFill>
        </p:spPr>
        <p:txBody>
          <a:bodyPr wrap="none" rtlCol="0">
            <a:spAutoFit/>
          </a:bodyPr>
          <a:lstStyle/>
          <a:p>
            <a:r>
              <a:rPr lang="en-US" sz="3200" dirty="0">
                <a:solidFill>
                  <a:schemeClr val="bg1"/>
                </a:solidFill>
              </a:rPr>
              <a:t>20</a:t>
            </a:r>
          </a:p>
        </p:txBody>
      </p:sp>
      <p:grpSp>
        <p:nvGrpSpPr>
          <p:cNvPr id="87" name="Group 86">
            <a:extLst>
              <a:ext uri="{FF2B5EF4-FFF2-40B4-BE49-F238E27FC236}">
                <a16:creationId xmlns:a16="http://schemas.microsoft.com/office/drawing/2014/main" id="{0299F757-57ED-4794-B261-C3D95BFF7E99}"/>
              </a:ext>
            </a:extLst>
          </p:cNvPr>
          <p:cNvGrpSpPr/>
          <p:nvPr/>
        </p:nvGrpSpPr>
        <p:grpSpPr>
          <a:xfrm>
            <a:off x="26944374" y="11832441"/>
            <a:ext cx="6573538" cy="730176"/>
            <a:chOff x="5181322" y="5959226"/>
            <a:chExt cx="6469459" cy="589790"/>
          </a:xfrm>
        </p:grpSpPr>
        <p:sp>
          <p:nvSpPr>
            <p:cNvPr id="88" name="Rectangle: Rounded Corners 87">
              <a:extLst>
                <a:ext uri="{FF2B5EF4-FFF2-40B4-BE49-F238E27FC236}">
                  <a16:creationId xmlns:a16="http://schemas.microsoft.com/office/drawing/2014/main" id="{C42CC033-2ECB-4FD5-8D87-50F8273D8F5B}"/>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03285F7-236A-4857-ABAE-41E259BB4224}"/>
                </a:ext>
              </a:extLst>
            </p:cNvPr>
            <p:cNvSpPr txBox="1"/>
            <p:nvPr/>
          </p:nvSpPr>
          <p:spPr>
            <a:xfrm>
              <a:off x="5362464" y="6041183"/>
              <a:ext cx="3249713" cy="422624"/>
            </a:xfrm>
            <a:prstGeom prst="rect">
              <a:avLst/>
            </a:prstGeom>
            <a:noFill/>
          </p:spPr>
          <p:txBody>
            <a:bodyPr wrap="none" rtlCol="0">
              <a:spAutoFit/>
            </a:bodyPr>
            <a:lstStyle/>
            <a:p>
              <a:r>
                <a:rPr lang="en-US" sz="2800" b="1" dirty="0"/>
                <a:t>Create Use Scenarios</a:t>
              </a:r>
              <a:endParaRPr lang="en-US" sz="2800" b="1" baseline="30000" dirty="0"/>
            </a:p>
          </p:txBody>
        </p:sp>
      </p:grpSp>
      <p:grpSp>
        <p:nvGrpSpPr>
          <p:cNvPr id="10" name="Group 9">
            <a:extLst>
              <a:ext uri="{FF2B5EF4-FFF2-40B4-BE49-F238E27FC236}">
                <a16:creationId xmlns:a16="http://schemas.microsoft.com/office/drawing/2014/main" id="{20679434-51D1-4A59-A80D-96B63C81DDFC}"/>
              </a:ext>
            </a:extLst>
          </p:cNvPr>
          <p:cNvGrpSpPr/>
          <p:nvPr/>
        </p:nvGrpSpPr>
        <p:grpSpPr>
          <a:xfrm>
            <a:off x="10250201" y="10386084"/>
            <a:ext cx="6595824" cy="3681601"/>
            <a:chOff x="12107576" y="9728859"/>
            <a:chExt cx="6595824" cy="3681601"/>
          </a:xfrm>
        </p:grpSpPr>
        <p:grpSp>
          <p:nvGrpSpPr>
            <p:cNvPr id="84" name="Group 83">
              <a:extLst>
                <a:ext uri="{FF2B5EF4-FFF2-40B4-BE49-F238E27FC236}">
                  <a16:creationId xmlns:a16="http://schemas.microsoft.com/office/drawing/2014/main" id="{550A711C-2AD2-4EBC-8BE7-8DCB1793E0F0}"/>
                </a:ext>
              </a:extLst>
            </p:cNvPr>
            <p:cNvGrpSpPr/>
            <p:nvPr/>
          </p:nvGrpSpPr>
          <p:grpSpPr>
            <a:xfrm>
              <a:off x="12107576" y="10724696"/>
              <a:ext cx="6573538" cy="730176"/>
              <a:chOff x="5181322" y="5959226"/>
              <a:chExt cx="6469459" cy="589790"/>
            </a:xfrm>
          </p:grpSpPr>
          <p:sp>
            <p:nvSpPr>
              <p:cNvPr id="85" name="Rectangle: Rounded Corners 84">
                <a:extLst>
                  <a:ext uri="{FF2B5EF4-FFF2-40B4-BE49-F238E27FC236}">
                    <a16:creationId xmlns:a16="http://schemas.microsoft.com/office/drawing/2014/main" id="{EED747C1-1459-4EB3-8F0F-6CE9331D7B23}"/>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46CF8C5F-6714-4327-BBB3-C1A3E32D2699}"/>
                  </a:ext>
                </a:extLst>
              </p:cNvPr>
              <p:cNvSpPr txBox="1"/>
              <p:nvPr/>
            </p:nvSpPr>
            <p:spPr>
              <a:xfrm>
                <a:off x="5362464" y="6078552"/>
                <a:ext cx="4178554" cy="422624"/>
              </a:xfrm>
              <a:prstGeom prst="rect">
                <a:avLst/>
              </a:prstGeom>
              <a:noFill/>
            </p:spPr>
            <p:txBody>
              <a:bodyPr wrap="none" rtlCol="0">
                <a:spAutoFit/>
              </a:bodyPr>
              <a:lstStyle/>
              <a:p>
                <a:r>
                  <a:rPr lang="en-US" sz="2800" b="1" dirty="0">
                    <a:highlight>
                      <a:srgbClr val="00FFFF"/>
                    </a:highlight>
                  </a:rPr>
                  <a:t>Analyze extant quality data</a:t>
                </a:r>
              </a:p>
            </p:txBody>
          </p:sp>
        </p:grpSp>
        <p:grpSp>
          <p:nvGrpSpPr>
            <p:cNvPr id="90" name="Group 89">
              <a:extLst>
                <a:ext uri="{FF2B5EF4-FFF2-40B4-BE49-F238E27FC236}">
                  <a16:creationId xmlns:a16="http://schemas.microsoft.com/office/drawing/2014/main" id="{553AFBDB-B4D6-4F3E-B862-546B69F60A69}"/>
                </a:ext>
              </a:extLst>
            </p:cNvPr>
            <p:cNvGrpSpPr/>
            <p:nvPr/>
          </p:nvGrpSpPr>
          <p:grpSpPr>
            <a:xfrm>
              <a:off x="12111784" y="12680284"/>
              <a:ext cx="6573538" cy="730176"/>
              <a:chOff x="5181322" y="5959226"/>
              <a:chExt cx="6469459" cy="589790"/>
            </a:xfrm>
          </p:grpSpPr>
          <p:sp>
            <p:nvSpPr>
              <p:cNvPr id="91" name="Rectangle: Rounded Corners 90">
                <a:extLst>
                  <a:ext uri="{FF2B5EF4-FFF2-40B4-BE49-F238E27FC236}">
                    <a16:creationId xmlns:a16="http://schemas.microsoft.com/office/drawing/2014/main" id="{57BD0702-3F7A-4588-9BE9-0C51F544383C}"/>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D53883F-AB5A-4866-A43B-3C29E5C74936}"/>
                  </a:ext>
                </a:extLst>
              </p:cNvPr>
              <p:cNvSpPr txBox="1"/>
              <p:nvPr/>
            </p:nvSpPr>
            <p:spPr>
              <a:xfrm>
                <a:off x="5362464" y="6055339"/>
                <a:ext cx="4041680" cy="422624"/>
              </a:xfrm>
              <a:prstGeom prst="rect">
                <a:avLst/>
              </a:prstGeom>
              <a:noFill/>
            </p:spPr>
            <p:txBody>
              <a:bodyPr wrap="none" rtlCol="0">
                <a:spAutoFit/>
              </a:bodyPr>
              <a:lstStyle/>
              <a:p>
                <a:r>
                  <a:rPr lang="en-US" sz="2800" b="1" dirty="0"/>
                  <a:t>Create a Value Proposition</a:t>
                </a:r>
              </a:p>
            </p:txBody>
          </p:sp>
        </p:grpSp>
        <p:grpSp>
          <p:nvGrpSpPr>
            <p:cNvPr id="93" name="Group 92">
              <a:extLst>
                <a:ext uri="{FF2B5EF4-FFF2-40B4-BE49-F238E27FC236}">
                  <a16:creationId xmlns:a16="http://schemas.microsoft.com/office/drawing/2014/main" id="{6B893FFA-06D5-4591-AA9A-C3DAC5DFB9FC}"/>
                </a:ext>
              </a:extLst>
            </p:cNvPr>
            <p:cNvGrpSpPr/>
            <p:nvPr/>
          </p:nvGrpSpPr>
          <p:grpSpPr>
            <a:xfrm>
              <a:off x="12129862" y="9728859"/>
              <a:ext cx="6573538" cy="730176"/>
              <a:chOff x="5181322" y="5959226"/>
              <a:chExt cx="6469459" cy="589790"/>
            </a:xfrm>
          </p:grpSpPr>
          <p:sp>
            <p:nvSpPr>
              <p:cNvPr id="94" name="Rectangle: Rounded Corners 93">
                <a:extLst>
                  <a:ext uri="{FF2B5EF4-FFF2-40B4-BE49-F238E27FC236}">
                    <a16:creationId xmlns:a16="http://schemas.microsoft.com/office/drawing/2014/main" id="{F59A5E99-0F37-46DD-8560-6DDFD3ED58A5}"/>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0F5561B-575B-47BE-A37A-CD741DCFE4AF}"/>
                  </a:ext>
                </a:extLst>
              </p:cNvPr>
              <p:cNvSpPr txBox="1"/>
              <p:nvPr/>
            </p:nvSpPr>
            <p:spPr>
              <a:xfrm>
                <a:off x="5362464" y="6052174"/>
                <a:ext cx="3559495" cy="422624"/>
              </a:xfrm>
              <a:prstGeom prst="rect">
                <a:avLst/>
              </a:prstGeom>
              <a:noFill/>
            </p:spPr>
            <p:txBody>
              <a:bodyPr wrap="none" rtlCol="0">
                <a:spAutoFit/>
              </a:bodyPr>
              <a:lstStyle/>
              <a:p>
                <a:r>
                  <a:rPr lang="en-US" sz="2800" b="1" dirty="0">
                    <a:highlight>
                      <a:srgbClr val="00FFFF"/>
                    </a:highlight>
                  </a:rPr>
                  <a:t>Interview Stakeholders</a:t>
                </a:r>
              </a:p>
            </p:txBody>
          </p:sp>
        </p:grpSp>
        <p:grpSp>
          <p:nvGrpSpPr>
            <p:cNvPr id="96" name="Group 95">
              <a:extLst>
                <a:ext uri="{FF2B5EF4-FFF2-40B4-BE49-F238E27FC236}">
                  <a16:creationId xmlns:a16="http://schemas.microsoft.com/office/drawing/2014/main" id="{12C8374B-95EC-4B6C-AEE0-0A511B6C0DB1}"/>
                </a:ext>
              </a:extLst>
            </p:cNvPr>
            <p:cNvGrpSpPr/>
            <p:nvPr/>
          </p:nvGrpSpPr>
          <p:grpSpPr>
            <a:xfrm>
              <a:off x="12115308" y="11707749"/>
              <a:ext cx="6573538" cy="730176"/>
              <a:chOff x="5181322" y="5959226"/>
              <a:chExt cx="6469459" cy="589790"/>
            </a:xfrm>
          </p:grpSpPr>
          <p:sp>
            <p:nvSpPr>
              <p:cNvPr id="97" name="Rectangle: Rounded Corners 96">
                <a:extLst>
                  <a:ext uri="{FF2B5EF4-FFF2-40B4-BE49-F238E27FC236}">
                    <a16:creationId xmlns:a16="http://schemas.microsoft.com/office/drawing/2014/main" id="{41CD9226-461B-4A34-A7ED-6B6839E62FF2}"/>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9E05E759-402F-4D8C-BA77-1CF6703F67CD}"/>
                  </a:ext>
                </a:extLst>
              </p:cNvPr>
              <p:cNvSpPr txBox="1"/>
              <p:nvPr/>
            </p:nvSpPr>
            <p:spPr>
              <a:xfrm>
                <a:off x="5362464" y="6052174"/>
                <a:ext cx="4160254" cy="422624"/>
              </a:xfrm>
              <a:prstGeom prst="rect">
                <a:avLst/>
              </a:prstGeom>
              <a:noFill/>
            </p:spPr>
            <p:txBody>
              <a:bodyPr wrap="none" rtlCol="0">
                <a:spAutoFit/>
              </a:bodyPr>
              <a:lstStyle/>
              <a:p>
                <a:r>
                  <a:rPr lang="en-US" sz="2800" b="1" dirty="0">
                    <a:highlight>
                      <a:srgbClr val="00FFFF"/>
                    </a:highlight>
                  </a:rPr>
                  <a:t>Write a Problem Statement</a:t>
                </a:r>
              </a:p>
            </p:txBody>
          </p:sp>
        </p:grpSp>
      </p:grpSp>
      <p:sp>
        <p:nvSpPr>
          <p:cNvPr id="12" name="TextBox 11">
            <a:extLst>
              <a:ext uri="{FF2B5EF4-FFF2-40B4-BE49-F238E27FC236}">
                <a16:creationId xmlns:a16="http://schemas.microsoft.com/office/drawing/2014/main" id="{17CC07FD-5E28-4E7F-8116-4C6BAFF5345F}"/>
              </a:ext>
            </a:extLst>
          </p:cNvPr>
          <p:cNvSpPr txBox="1"/>
          <p:nvPr/>
        </p:nvSpPr>
        <p:spPr>
          <a:xfrm>
            <a:off x="9557851" y="13413209"/>
            <a:ext cx="601447" cy="584775"/>
          </a:xfrm>
          <a:prstGeom prst="rect">
            <a:avLst/>
          </a:prstGeom>
          <a:solidFill>
            <a:srgbClr val="FF0000"/>
          </a:solidFill>
        </p:spPr>
        <p:txBody>
          <a:bodyPr wrap="none" rtlCol="0">
            <a:spAutoFit/>
          </a:bodyPr>
          <a:lstStyle/>
          <a:p>
            <a:r>
              <a:rPr lang="en-US" sz="3200" dirty="0">
                <a:solidFill>
                  <a:schemeClr val="bg1"/>
                </a:solidFill>
              </a:rPr>
              <a:t>10</a:t>
            </a:r>
          </a:p>
        </p:txBody>
      </p:sp>
      <p:grpSp>
        <p:nvGrpSpPr>
          <p:cNvPr id="68" name="Group 67">
            <a:extLst>
              <a:ext uri="{FF2B5EF4-FFF2-40B4-BE49-F238E27FC236}">
                <a16:creationId xmlns:a16="http://schemas.microsoft.com/office/drawing/2014/main" id="{1C9CDB34-D0BD-4DE9-9123-4552F194A501}"/>
              </a:ext>
            </a:extLst>
          </p:cNvPr>
          <p:cNvGrpSpPr/>
          <p:nvPr/>
        </p:nvGrpSpPr>
        <p:grpSpPr>
          <a:xfrm>
            <a:off x="18541622" y="12475919"/>
            <a:ext cx="6573538" cy="730176"/>
            <a:chOff x="5181322" y="5959226"/>
            <a:chExt cx="6469459" cy="589790"/>
          </a:xfrm>
        </p:grpSpPr>
        <p:sp>
          <p:nvSpPr>
            <p:cNvPr id="69" name="Rectangle: Rounded Corners 68">
              <a:extLst>
                <a:ext uri="{FF2B5EF4-FFF2-40B4-BE49-F238E27FC236}">
                  <a16:creationId xmlns:a16="http://schemas.microsoft.com/office/drawing/2014/main" id="{081AEB18-5F58-430A-85EF-55F7A2BD4C07}"/>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17AABB5-1A41-4BFF-BB05-40956BE44AF7}"/>
                </a:ext>
              </a:extLst>
            </p:cNvPr>
            <p:cNvSpPr txBox="1"/>
            <p:nvPr/>
          </p:nvSpPr>
          <p:spPr>
            <a:xfrm>
              <a:off x="5364429" y="6073247"/>
              <a:ext cx="2379054" cy="422624"/>
            </a:xfrm>
            <a:prstGeom prst="rect">
              <a:avLst/>
            </a:prstGeom>
            <a:noFill/>
          </p:spPr>
          <p:txBody>
            <a:bodyPr wrap="none" rtlCol="0">
              <a:spAutoFit/>
            </a:bodyPr>
            <a:lstStyle/>
            <a:p>
              <a:r>
                <a:rPr lang="en-US" sz="2800" b="1" dirty="0"/>
                <a:t>Map Workflow</a:t>
              </a:r>
            </a:p>
          </p:txBody>
        </p:sp>
      </p:grpSp>
      <p:grpSp>
        <p:nvGrpSpPr>
          <p:cNvPr id="74" name="Group 73">
            <a:extLst>
              <a:ext uri="{FF2B5EF4-FFF2-40B4-BE49-F238E27FC236}">
                <a16:creationId xmlns:a16="http://schemas.microsoft.com/office/drawing/2014/main" id="{EB2361AB-E94D-4940-88EE-56E37D9807FC}"/>
              </a:ext>
            </a:extLst>
          </p:cNvPr>
          <p:cNvGrpSpPr/>
          <p:nvPr/>
        </p:nvGrpSpPr>
        <p:grpSpPr>
          <a:xfrm>
            <a:off x="18553787" y="11465111"/>
            <a:ext cx="6573538" cy="730176"/>
            <a:chOff x="5181322" y="5959226"/>
            <a:chExt cx="6469459" cy="589790"/>
          </a:xfrm>
        </p:grpSpPr>
        <p:sp>
          <p:nvSpPr>
            <p:cNvPr id="75" name="Rectangle: Rounded Corners 74">
              <a:extLst>
                <a:ext uri="{FF2B5EF4-FFF2-40B4-BE49-F238E27FC236}">
                  <a16:creationId xmlns:a16="http://schemas.microsoft.com/office/drawing/2014/main" id="{3D49C2A0-69BA-4FCD-9C8B-6D90A3952310}"/>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B9B35A8B-B05D-4DC9-AB68-64A2F2BD004F}"/>
                </a:ext>
              </a:extLst>
            </p:cNvPr>
            <p:cNvSpPr txBox="1"/>
            <p:nvPr/>
          </p:nvSpPr>
          <p:spPr>
            <a:xfrm>
              <a:off x="5362464" y="6025796"/>
              <a:ext cx="2474595" cy="422624"/>
            </a:xfrm>
            <a:prstGeom prst="rect">
              <a:avLst/>
            </a:prstGeom>
            <a:noFill/>
          </p:spPr>
          <p:txBody>
            <a:bodyPr wrap="none" rtlCol="0">
              <a:spAutoFit/>
            </a:bodyPr>
            <a:lstStyle/>
            <a:p>
              <a:r>
                <a:rPr lang="en-US" sz="2800" b="1" dirty="0"/>
                <a:t>Interview Users</a:t>
              </a:r>
            </a:p>
          </p:txBody>
        </p:sp>
      </p:grpSp>
      <p:sp>
        <p:nvSpPr>
          <p:cNvPr id="2" name="Arrow: Right 1">
            <a:extLst>
              <a:ext uri="{FF2B5EF4-FFF2-40B4-BE49-F238E27FC236}">
                <a16:creationId xmlns:a16="http://schemas.microsoft.com/office/drawing/2014/main" id="{D3A9213B-7BD8-44B2-96E1-C6202F7FBD7B}"/>
              </a:ext>
            </a:extLst>
          </p:cNvPr>
          <p:cNvSpPr/>
          <p:nvPr/>
        </p:nvSpPr>
        <p:spPr>
          <a:xfrm>
            <a:off x="25591572" y="7721522"/>
            <a:ext cx="991261" cy="141047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95367304-3CF2-4977-A8F5-1152B20C8FE5}"/>
              </a:ext>
            </a:extLst>
          </p:cNvPr>
          <p:cNvSpPr/>
          <p:nvPr/>
        </p:nvSpPr>
        <p:spPr>
          <a:xfrm>
            <a:off x="33812224" y="7716406"/>
            <a:ext cx="991261" cy="141047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730728D-8A60-4E85-A9C5-18AEAF803DE7}"/>
              </a:ext>
            </a:extLst>
          </p:cNvPr>
          <p:cNvSpPr/>
          <p:nvPr/>
        </p:nvSpPr>
        <p:spPr>
          <a:xfrm>
            <a:off x="42174053" y="7716406"/>
            <a:ext cx="991261" cy="141047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62EC18B2-19FA-4DF6-B8A9-D2738E1BAA3C}"/>
              </a:ext>
            </a:extLst>
          </p:cNvPr>
          <p:cNvGrpSpPr/>
          <p:nvPr/>
        </p:nvGrpSpPr>
        <p:grpSpPr>
          <a:xfrm>
            <a:off x="35225474" y="11504513"/>
            <a:ext cx="6573538" cy="730176"/>
            <a:chOff x="5181322" y="5959226"/>
            <a:chExt cx="6469459" cy="589790"/>
          </a:xfrm>
        </p:grpSpPr>
        <p:sp>
          <p:nvSpPr>
            <p:cNvPr id="80" name="Rectangle: Rounded Corners 79">
              <a:extLst>
                <a:ext uri="{FF2B5EF4-FFF2-40B4-BE49-F238E27FC236}">
                  <a16:creationId xmlns:a16="http://schemas.microsoft.com/office/drawing/2014/main" id="{2E05A1E5-74B9-4FA1-9735-23FD68AAAAF0}"/>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37B72D99-92A5-4600-82FE-12A301BAE9E3}"/>
                </a:ext>
              </a:extLst>
            </p:cNvPr>
            <p:cNvSpPr txBox="1"/>
            <p:nvPr/>
          </p:nvSpPr>
          <p:spPr>
            <a:xfrm>
              <a:off x="5362464" y="6041183"/>
              <a:ext cx="2713953" cy="422624"/>
            </a:xfrm>
            <a:prstGeom prst="rect">
              <a:avLst/>
            </a:prstGeom>
            <a:noFill/>
          </p:spPr>
          <p:txBody>
            <a:bodyPr wrap="none" rtlCol="0">
              <a:spAutoFit/>
            </a:bodyPr>
            <a:lstStyle/>
            <a:p>
              <a:r>
                <a:rPr lang="en-US" sz="2800" b="1" dirty="0">
                  <a:highlight>
                    <a:srgbClr val="FFFF00"/>
                  </a:highlight>
                </a:rPr>
                <a:t>Design prototype</a:t>
              </a:r>
            </a:p>
          </p:txBody>
        </p:sp>
      </p:grpSp>
      <p:grpSp>
        <p:nvGrpSpPr>
          <p:cNvPr id="100" name="Group 99">
            <a:extLst>
              <a:ext uri="{FF2B5EF4-FFF2-40B4-BE49-F238E27FC236}">
                <a16:creationId xmlns:a16="http://schemas.microsoft.com/office/drawing/2014/main" id="{62D187C7-8C32-4C7E-B298-CE79A21DD5E5}"/>
              </a:ext>
            </a:extLst>
          </p:cNvPr>
          <p:cNvGrpSpPr/>
          <p:nvPr/>
        </p:nvGrpSpPr>
        <p:grpSpPr>
          <a:xfrm>
            <a:off x="35248193" y="12507550"/>
            <a:ext cx="6573538" cy="730176"/>
            <a:chOff x="5181322" y="5959226"/>
            <a:chExt cx="6469459" cy="589790"/>
          </a:xfrm>
        </p:grpSpPr>
        <p:sp>
          <p:nvSpPr>
            <p:cNvPr id="101" name="Rectangle: Rounded Corners 100">
              <a:extLst>
                <a:ext uri="{FF2B5EF4-FFF2-40B4-BE49-F238E27FC236}">
                  <a16:creationId xmlns:a16="http://schemas.microsoft.com/office/drawing/2014/main" id="{88526DFF-DB75-4188-A2EB-15CC629C3BA4}"/>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D5443B8E-7505-454C-B2C3-117F11956435}"/>
                </a:ext>
              </a:extLst>
            </p:cNvPr>
            <p:cNvSpPr txBox="1"/>
            <p:nvPr/>
          </p:nvSpPr>
          <p:spPr>
            <a:xfrm>
              <a:off x="5362464" y="6041183"/>
              <a:ext cx="3509959" cy="422624"/>
            </a:xfrm>
            <a:prstGeom prst="rect">
              <a:avLst/>
            </a:prstGeom>
            <a:noFill/>
          </p:spPr>
          <p:txBody>
            <a:bodyPr wrap="none" rtlCol="0">
              <a:spAutoFit/>
            </a:bodyPr>
            <a:lstStyle/>
            <a:p>
              <a:r>
                <a:rPr lang="en-US" sz="2800" b="1" dirty="0">
                  <a:highlight>
                    <a:srgbClr val="FFFF00"/>
                  </a:highlight>
                </a:rPr>
                <a:t>Build CPRS component</a:t>
              </a:r>
            </a:p>
          </p:txBody>
        </p:sp>
      </p:grpSp>
      <p:grpSp>
        <p:nvGrpSpPr>
          <p:cNvPr id="103" name="Group 102">
            <a:extLst>
              <a:ext uri="{FF2B5EF4-FFF2-40B4-BE49-F238E27FC236}">
                <a16:creationId xmlns:a16="http://schemas.microsoft.com/office/drawing/2014/main" id="{C9801E57-5236-4118-83FC-F747BE4BD673}"/>
              </a:ext>
            </a:extLst>
          </p:cNvPr>
          <p:cNvGrpSpPr/>
          <p:nvPr/>
        </p:nvGrpSpPr>
        <p:grpSpPr>
          <a:xfrm>
            <a:off x="43577174" y="11787886"/>
            <a:ext cx="6573538" cy="730176"/>
            <a:chOff x="5181322" y="5959226"/>
            <a:chExt cx="6469459" cy="589790"/>
          </a:xfrm>
        </p:grpSpPr>
        <p:sp>
          <p:nvSpPr>
            <p:cNvPr id="104" name="Rectangle: Rounded Corners 103">
              <a:extLst>
                <a:ext uri="{FF2B5EF4-FFF2-40B4-BE49-F238E27FC236}">
                  <a16:creationId xmlns:a16="http://schemas.microsoft.com/office/drawing/2014/main" id="{5FF5CA28-F51D-4C89-853D-6EFFA38091BC}"/>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3CCEC4C-59CC-4EB3-9B1D-1BD5D195D0E8}"/>
                </a:ext>
              </a:extLst>
            </p:cNvPr>
            <p:cNvSpPr txBox="1"/>
            <p:nvPr/>
          </p:nvSpPr>
          <p:spPr>
            <a:xfrm>
              <a:off x="5362464" y="6041183"/>
              <a:ext cx="3096116" cy="422624"/>
            </a:xfrm>
            <a:prstGeom prst="rect">
              <a:avLst/>
            </a:prstGeom>
            <a:noFill/>
          </p:spPr>
          <p:txBody>
            <a:bodyPr wrap="none" rtlCol="0">
              <a:spAutoFit/>
            </a:bodyPr>
            <a:lstStyle/>
            <a:p>
              <a:r>
                <a:rPr lang="en-US" sz="2800" b="1" dirty="0"/>
                <a:t>Heuristic Evaluation</a:t>
              </a:r>
            </a:p>
          </p:txBody>
        </p:sp>
      </p:grpSp>
      <p:grpSp>
        <p:nvGrpSpPr>
          <p:cNvPr id="106" name="Group 105">
            <a:extLst>
              <a:ext uri="{FF2B5EF4-FFF2-40B4-BE49-F238E27FC236}">
                <a16:creationId xmlns:a16="http://schemas.microsoft.com/office/drawing/2014/main" id="{01D0D77B-933A-407C-B36E-01D105E11A0F}"/>
              </a:ext>
            </a:extLst>
          </p:cNvPr>
          <p:cNvGrpSpPr/>
          <p:nvPr/>
        </p:nvGrpSpPr>
        <p:grpSpPr>
          <a:xfrm>
            <a:off x="43577174" y="12772934"/>
            <a:ext cx="6573538" cy="730176"/>
            <a:chOff x="5181322" y="5959226"/>
            <a:chExt cx="6469459" cy="589790"/>
          </a:xfrm>
        </p:grpSpPr>
        <p:sp>
          <p:nvSpPr>
            <p:cNvPr id="107" name="Rectangle: Rounded Corners 106">
              <a:extLst>
                <a:ext uri="{FF2B5EF4-FFF2-40B4-BE49-F238E27FC236}">
                  <a16:creationId xmlns:a16="http://schemas.microsoft.com/office/drawing/2014/main" id="{34DD7324-2613-4D3E-AD84-97543BB88660}"/>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137B7990-C067-4DBC-85F7-61F0ECD77DB7}"/>
                </a:ext>
              </a:extLst>
            </p:cNvPr>
            <p:cNvSpPr txBox="1"/>
            <p:nvPr/>
          </p:nvSpPr>
          <p:spPr>
            <a:xfrm>
              <a:off x="5362464" y="6041183"/>
              <a:ext cx="3455498" cy="422624"/>
            </a:xfrm>
            <a:prstGeom prst="rect">
              <a:avLst/>
            </a:prstGeom>
            <a:noFill/>
          </p:spPr>
          <p:txBody>
            <a:bodyPr wrap="none" rtlCol="0">
              <a:spAutoFit/>
            </a:bodyPr>
            <a:lstStyle/>
            <a:p>
              <a:r>
                <a:rPr lang="en-US" sz="2800" b="1" dirty="0"/>
                <a:t>Usability Walkthrough</a:t>
              </a:r>
            </a:p>
          </p:txBody>
        </p:sp>
      </p:grpSp>
      <p:grpSp>
        <p:nvGrpSpPr>
          <p:cNvPr id="109" name="Group 108">
            <a:extLst>
              <a:ext uri="{FF2B5EF4-FFF2-40B4-BE49-F238E27FC236}">
                <a16:creationId xmlns:a16="http://schemas.microsoft.com/office/drawing/2014/main" id="{8D25B878-0C60-4EAD-ADBB-C5FBBF4424D7}"/>
              </a:ext>
            </a:extLst>
          </p:cNvPr>
          <p:cNvGrpSpPr/>
          <p:nvPr/>
        </p:nvGrpSpPr>
        <p:grpSpPr>
          <a:xfrm>
            <a:off x="43620387" y="13779609"/>
            <a:ext cx="6573538" cy="730176"/>
            <a:chOff x="5181322" y="5959226"/>
            <a:chExt cx="6469459" cy="589790"/>
          </a:xfrm>
        </p:grpSpPr>
        <p:sp>
          <p:nvSpPr>
            <p:cNvPr id="110" name="Rectangle: Rounded Corners 109">
              <a:extLst>
                <a:ext uri="{FF2B5EF4-FFF2-40B4-BE49-F238E27FC236}">
                  <a16:creationId xmlns:a16="http://schemas.microsoft.com/office/drawing/2014/main" id="{91DEBAEC-BB4A-4CCF-A150-E2CC62DE5DA2}"/>
                </a:ext>
              </a:extLst>
            </p:cNvPr>
            <p:cNvSpPr/>
            <p:nvPr/>
          </p:nvSpPr>
          <p:spPr>
            <a:xfrm>
              <a:off x="5181322" y="5959226"/>
              <a:ext cx="6469459" cy="589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DEC4986A-F5F7-433B-A92F-D86547DB6871}"/>
                </a:ext>
              </a:extLst>
            </p:cNvPr>
            <p:cNvSpPr txBox="1"/>
            <p:nvPr/>
          </p:nvSpPr>
          <p:spPr>
            <a:xfrm>
              <a:off x="5362464" y="6041183"/>
              <a:ext cx="2050531" cy="422624"/>
            </a:xfrm>
            <a:prstGeom prst="rect">
              <a:avLst/>
            </a:prstGeom>
            <a:noFill/>
          </p:spPr>
          <p:txBody>
            <a:bodyPr wrap="none" rtlCol="0">
              <a:spAutoFit/>
            </a:bodyPr>
            <a:lstStyle/>
            <a:p>
              <a:r>
                <a:rPr lang="en-US" sz="2800" b="1" strike="sngStrike" dirty="0">
                  <a:highlight>
                    <a:srgbClr val="C0C0C0"/>
                  </a:highlight>
                </a:rPr>
                <a:t>Gap Analysis</a:t>
              </a:r>
              <a:endParaRPr lang="en-US" sz="2800" b="1" strike="sngStrike" baseline="30000" dirty="0">
                <a:highlight>
                  <a:srgbClr val="C0C0C0"/>
                </a:highlight>
              </a:endParaRPr>
            </a:p>
          </p:txBody>
        </p:sp>
      </p:grpSp>
      <p:sp>
        <p:nvSpPr>
          <p:cNvPr id="20" name="TextBox 19">
            <a:extLst>
              <a:ext uri="{FF2B5EF4-FFF2-40B4-BE49-F238E27FC236}">
                <a16:creationId xmlns:a16="http://schemas.microsoft.com/office/drawing/2014/main" id="{4A942416-2093-4775-AFA3-2CADF154A31C}"/>
              </a:ext>
            </a:extLst>
          </p:cNvPr>
          <p:cNvSpPr txBox="1"/>
          <p:nvPr/>
        </p:nvSpPr>
        <p:spPr>
          <a:xfrm>
            <a:off x="7400924" y="17160237"/>
            <a:ext cx="18311359" cy="1754326"/>
          </a:xfrm>
          <a:prstGeom prst="rect">
            <a:avLst/>
          </a:prstGeom>
          <a:noFill/>
        </p:spPr>
        <p:txBody>
          <a:bodyPr wrap="none" rtlCol="0">
            <a:spAutoFit/>
          </a:bodyPr>
          <a:lstStyle/>
          <a:p>
            <a:r>
              <a:rPr lang="en-US" sz="3600" dirty="0">
                <a:highlight>
                  <a:srgbClr val="FFFF00"/>
                </a:highlight>
              </a:rPr>
              <a:t>Yellow-highlighted items were added by Ross in AirTable (and/or items Dan has questions about).</a:t>
            </a:r>
          </a:p>
          <a:p>
            <a:r>
              <a:rPr lang="en-US" sz="3600" dirty="0">
                <a:highlight>
                  <a:srgbClr val="00FFFF"/>
                </a:highlight>
              </a:rPr>
              <a:t>Blue highlighted items were included in Dan’s draft and omitted by Ross in </a:t>
            </a:r>
            <a:r>
              <a:rPr lang="en-US" sz="3600" dirty="0" err="1">
                <a:highlight>
                  <a:srgbClr val="00FFFF"/>
                </a:highlight>
              </a:rPr>
              <a:t>AirTable</a:t>
            </a:r>
            <a:r>
              <a:rPr lang="en-US" sz="3600" dirty="0">
                <a:highlight>
                  <a:srgbClr val="00FFFF"/>
                </a:highlight>
              </a:rPr>
              <a:t>.</a:t>
            </a:r>
          </a:p>
          <a:p>
            <a:r>
              <a:rPr lang="en-US" sz="3600" dirty="0">
                <a:highlight>
                  <a:srgbClr val="00FF00"/>
                </a:highlight>
              </a:rPr>
              <a:t>Tom’s additions</a:t>
            </a:r>
          </a:p>
        </p:txBody>
      </p:sp>
      <p:sp>
        <p:nvSpPr>
          <p:cNvPr id="22" name="TextBox 21">
            <a:extLst>
              <a:ext uri="{FF2B5EF4-FFF2-40B4-BE49-F238E27FC236}">
                <a16:creationId xmlns:a16="http://schemas.microsoft.com/office/drawing/2014/main" id="{FDE5776F-48BA-413B-9B09-A40EC94BF359}"/>
              </a:ext>
            </a:extLst>
          </p:cNvPr>
          <p:cNvSpPr txBox="1"/>
          <p:nvPr/>
        </p:nvSpPr>
        <p:spPr>
          <a:xfrm>
            <a:off x="17689334" y="1880401"/>
            <a:ext cx="601447" cy="584775"/>
          </a:xfrm>
          <a:prstGeom prst="rect">
            <a:avLst/>
          </a:prstGeom>
          <a:solidFill>
            <a:srgbClr val="FF0000"/>
          </a:solidFill>
        </p:spPr>
        <p:txBody>
          <a:bodyPr wrap="none" rtlCol="0">
            <a:spAutoFit/>
          </a:bodyPr>
          <a:lstStyle/>
          <a:p>
            <a:r>
              <a:rPr lang="en-US" sz="3200" dirty="0">
                <a:solidFill>
                  <a:schemeClr val="bg1"/>
                </a:solidFill>
              </a:rPr>
              <a:t>25</a:t>
            </a:r>
          </a:p>
        </p:txBody>
      </p:sp>
      <p:sp>
        <p:nvSpPr>
          <p:cNvPr id="24" name="TextBox 23">
            <a:extLst>
              <a:ext uri="{FF2B5EF4-FFF2-40B4-BE49-F238E27FC236}">
                <a16:creationId xmlns:a16="http://schemas.microsoft.com/office/drawing/2014/main" id="{08D9AD72-402F-416A-A5DB-52508F60BC27}"/>
              </a:ext>
            </a:extLst>
          </p:cNvPr>
          <p:cNvSpPr txBox="1"/>
          <p:nvPr/>
        </p:nvSpPr>
        <p:spPr>
          <a:xfrm>
            <a:off x="16806079" y="2992114"/>
            <a:ext cx="1484702" cy="584775"/>
          </a:xfrm>
          <a:prstGeom prst="rect">
            <a:avLst/>
          </a:prstGeom>
          <a:solidFill>
            <a:srgbClr val="FF0000"/>
          </a:solidFill>
        </p:spPr>
        <p:txBody>
          <a:bodyPr wrap="none" rtlCol="0">
            <a:spAutoFit/>
          </a:bodyPr>
          <a:lstStyle/>
          <a:p>
            <a:r>
              <a:rPr lang="en-US" sz="3200" dirty="0">
                <a:solidFill>
                  <a:schemeClr val="bg1"/>
                </a:solidFill>
              </a:rPr>
              <a:t>30 &amp; 35</a:t>
            </a:r>
          </a:p>
        </p:txBody>
      </p:sp>
      <p:sp>
        <p:nvSpPr>
          <p:cNvPr id="25" name="TextBox 24">
            <a:extLst>
              <a:ext uri="{FF2B5EF4-FFF2-40B4-BE49-F238E27FC236}">
                <a16:creationId xmlns:a16="http://schemas.microsoft.com/office/drawing/2014/main" id="{345175B9-9C66-4921-9091-EE9C7475111F}"/>
              </a:ext>
            </a:extLst>
          </p:cNvPr>
          <p:cNvSpPr txBox="1"/>
          <p:nvPr/>
        </p:nvSpPr>
        <p:spPr>
          <a:xfrm>
            <a:off x="25996622" y="2356279"/>
            <a:ext cx="601447" cy="584775"/>
          </a:xfrm>
          <a:prstGeom prst="rect">
            <a:avLst/>
          </a:prstGeom>
          <a:solidFill>
            <a:srgbClr val="FF0000"/>
          </a:solidFill>
        </p:spPr>
        <p:txBody>
          <a:bodyPr wrap="none" rtlCol="0">
            <a:spAutoFit/>
          </a:bodyPr>
          <a:lstStyle/>
          <a:p>
            <a:r>
              <a:rPr lang="en-US" sz="3200" dirty="0">
                <a:solidFill>
                  <a:schemeClr val="bg1"/>
                </a:solidFill>
              </a:rPr>
              <a:t>40</a:t>
            </a:r>
          </a:p>
        </p:txBody>
      </p:sp>
      <p:sp>
        <p:nvSpPr>
          <p:cNvPr id="28" name="TextBox 27">
            <a:extLst>
              <a:ext uri="{FF2B5EF4-FFF2-40B4-BE49-F238E27FC236}">
                <a16:creationId xmlns:a16="http://schemas.microsoft.com/office/drawing/2014/main" id="{60606111-5DED-40C2-87AD-5656567AFD54}"/>
              </a:ext>
            </a:extLst>
          </p:cNvPr>
          <p:cNvSpPr txBox="1"/>
          <p:nvPr/>
        </p:nvSpPr>
        <p:spPr>
          <a:xfrm>
            <a:off x="26318131" y="11942301"/>
            <a:ext cx="601447" cy="584775"/>
          </a:xfrm>
          <a:prstGeom prst="rect">
            <a:avLst/>
          </a:prstGeom>
          <a:solidFill>
            <a:srgbClr val="FF0000"/>
          </a:solidFill>
        </p:spPr>
        <p:txBody>
          <a:bodyPr wrap="none" rtlCol="0">
            <a:spAutoFit/>
          </a:bodyPr>
          <a:lstStyle/>
          <a:p>
            <a:r>
              <a:rPr lang="en-US" sz="3200" dirty="0">
                <a:solidFill>
                  <a:schemeClr val="bg1"/>
                </a:solidFill>
              </a:rPr>
              <a:t>45</a:t>
            </a:r>
          </a:p>
        </p:txBody>
      </p:sp>
      <p:sp>
        <p:nvSpPr>
          <p:cNvPr id="29" name="TextBox 28">
            <a:extLst>
              <a:ext uri="{FF2B5EF4-FFF2-40B4-BE49-F238E27FC236}">
                <a16:creationId xmlns:a16="http://schemas.microsoft.com/office/drawing/2014/main" id="{183DB974-9B01-4038-9996-65DB521367AF}"/>
              </a:ext>
            </a:extLst>
          </p:cNvPr>
          <p:cNvSpPr txBox="1"/>
          <p:nvPr/>
        </p:nvSpPr>
        <p:spPr>
          <a:xfrm>
            <a:off x="26036587" y="5215061"/>
            <a:ext cx="601447" cy="584775"/>
          </a:xfrm>
          <a:prstGeom prst="rect">
            <a:avLst/>
          </a:prstGeom>
          <a:solidFill>
            <a:srgbClr val="FF0000"/>
          </a:solidFill>
        </p:spPr>
        <p:txBody>
          <a:bodyPr wrap="none" rtlCol="0">
            <a:spAutoFit/>
          </a:bodyPr>
          <a:lstStyle/>
          <a:p>
            <a:r>
              <a:rPr lang="en-US" sz="3200" dirty="0">
                <a:solidFill>
                  <a:schemeClr val="bg1"/>
                </a:solidFill>
              </a:rPr>
              <a:t>50</a:t>
            </a:r>
          </a:p>
        </p:txBody>
      </p:sp>
      <p:sp>
        <p:nvSpPr>
          <p:cNvPr id="30" name="TextBox 29">
            <a:extLst>
              <a:ext uri="{FF2B5EF4-FFF2-40B4-BE49-F238E27FC236}">
                <a16:creationId xmlns:a16="http://schemas.microsoft.com/office/drawing/2014/main" id="{866933C0-124E-4EEA-B73D-F23C17F7D7F8}"/>
              </a:ext>
            </a:extLst>
          </p:cNvPr>
          <p:cNvSpPr txBox="1"/>
          <p:nvPr/>
        </p:nvSpPr>
        <p:spPr>
          <a:xfrm>
            <a:off x="9342293" y="3657012"/>
            <a:ext cx="601447" cy="584775"/>
          </a:xfrm>
          <a:prstGeom prst="rect">
            <a:avLst/>
          </a:prstGeom>
          <a:solidFill>
            <a:srgbClr val="FF0000"/>
          </a:solidFill>
        </p:spPr>
        <p:txBody>
          <a:bodyPr wrap="none" rtlCol="0">
            <a:spAutoFit/>
          </a:bodyPr>
          <a:lstStyle/>
          <a:p>
            <a:r>
              <a:rPr lang="en-US" sz="3200" dirty="0">
                <a:solidFill>
                  <a:schemeClr val="bg1"/>
                </a:solidFill>
              </a:rPr>
              <a:t>15</a:t>
            </a:r>
          </a:p>
        </p:txBody>
      </p:sp>
      <p:sp>
        <p:nvSpPr>
          <p:cNvPr id="31" name="TextBox 30">
            <a:extLst>
              <a:ext uri="{FF2B5EF4-FFF2-40B4-BE49-F238E27FC236}">
                <a16:creationId xmlns:a16="http://schemas.microsoft.com/office/drawing/2014/main" id="{6AEAE9B3-A5CE-4279-A41C-089E175A5029}"/>
              </a:ext>
            </a:extLst>
          </p:cNvPr>
          <p:cNvSpPr txBox="1"/>
          <p:nvPr/>
        </p:nvSpPr>
        <p:spPr>
          <a:xfrm>
            <a:off x="26005754" y="6203287"/>
            <a:ext cx="601447" cy="584775"/>
          </a:xfrm>
          <a:prstGeom prst="rect">
            <a:avLst/>
          </a:prstGeom>
          <a:solidFill>
            <a:srgbClr val="FF0000"/>
          </a:solidFill>
        </p:spPr>
        <p:txBody>
          <a:bodyPr wrap="none" rtlCol="0">
            <a:spAutoFit/>
          </a:bodyPr>
          <a:lstStyle/>
          <a:p>
            <a:r>
              <a:rPr lang="en-US" sz="3200" dirty="0">
                <a:solidFill>
                  <a:schemeClr val="bg1"/>
                </a:solidFill>
              </a:rPr>
              <a:t>55</a:t>
            </a:r>
          </a:p>
        </p:txBody>
      </p:sp>
      <p:sp>
        <p:nvSpPr>
          <p:cNvPr id="32" name="TextBox 31">
            <a:extLst>
              <a:ext uri="{FF2B5EF4-FFF2-40B4-BE49-F238E27FC236}">
                <a16:creationId xmlns:a16="http://schemas.microsoft.com/office/drawing/2014/main" id="{610FBDAF-6F55-4142-8594-61C933D42862}"/>
              </a:ext>
            </a:extLst>
          </p:cNvPr>
          <p:cNvSpPr txBox="1"/>
          <p:nvPr/>
        </p:nvSpPr>
        <p:spPr>
          <a:xfrm>
            <a:off x="34492515" y="11588883"/>
            <a:ext cx="601447" cy="584775"/>
          </a:xfrm>
          <a:prstGeom prst="rect">
            <a:avLst/>
          </a:prstGeom>
          <a:solidFill>
            <a:srgbClr val="FF0000"/>
          </a:solidFill>
        </p:spPr>
        <p:txBody>
          <a:bodyPr wrap="none" rtlCol="0">
            <a:spAutoFit/>
          </a:bodyPr>
          <a:lstStyle/>
          <a:p>
            <a:r>
              <a:rPr lang="en-US" sz="3200" dirty="0">
                <a:solidFill>
                  <a:schemeClr val="bg1"/>
                </a:solidFill>
              </a:rPr>
              <a:t>65</a:t>
            </a:r>
          </a:p>
        </p:txBody>
      </p:sp>
      <p:sp>
        <p:nvSpPr>
          <p:cNvPr id="33" name="TextBox 32">
            <a:extLst>
              <a:ext uri="{FF2B5EF4-FFF2-40B4-BE49-F238E27FC236}">
                <a16:creationId xmlns:a16="http://schemas.microsoft.com/office/drawing/2014/main" id="{958E9911-3547-444A-B562-F61A23A06B08}"/>
              </a:ext>
            </a:extLst>
          </p:cNvPr>
          <p:cNvSpPr txBox="1"/>
          <p:nvPr/>
        </p:nvSpPr>
        <p:spPr>
          <a:xfrm>
            <a:off x="34492514" y="12578237"/>
            <a:ext cx="601447" cy="584775"/>
          </a:xfrm>
          <a:prstGeom prst="rect">
            <a:avLst/>
          </a:prstGeom>
          <a:solidFill>
            <a:srgbClr val="FF0000"/>
          </a:solidFill>
        </p:spPr>
        <p:txBody>
          <a:bodyPr wrap="none" rtlCol="0">
            <a:spAutoFit/>
          </a:bodyPr>
          <a:lstStyle/>
          <a:p>
            <a:r>
              <a:rPr lang="en-US" sz="3200" dirty="0">
                <a:solidFill>
                  <a:schemeClr val="bg1"/>
                </a:solidFill>
              </a:rPr>
              <a:t>70</a:t>
            </a:r>
          </a:p>
        </p:txBody>
      </p:sp>
      <p:sp>
        <p:nvSpPr>
          <p:cNvPr id="34" name="TextBox 33">
            <a:extLst>
              <a:ext uri="{FF2B5EF4-FFF2-40B4-BE49-F238E27FC236}">
                <a16:creationId xmlns:a16="http://schemas.microsoft.com/office/drawing/2014/main" id="{411E87B2-B63C-4950-93AE-8060663281E0}"/>
              </a:ext>
            </a:extLst>
          </p:cNvPr>
          <p:cNvSpPr txBox="1"/>
          <p:nvPr/>
        </p:nvSpPr>
        <p:spPr>
          <a:xfrm>
            <a:off x="34205292" y="3505820"/>
            <a:ext cx="601447" cy="584775"/>
          </a:xfrm>
          <a:prstGeom prst="rect">
            <a:avLst/>
          </a:prstGeom>
          <a:solidFill>
            <a:srgbClr val="FF0000"/>
          </a:solidFill>
        </p:spPr>
        <p:txBody>
          <a:bodyPr wrap="none" rtlCol="0">
            <a:spAutoFit/>
          </a:bodyPr>
          <a:lstStyle/>
          <a:p>
            <a:r>
              <a:rPr lang="en-US" sz="3200" dirty="0">
                <a:solidFill>
                  <a:schemeClr val="bg1"/>
                </a:solidFill>
              </a:rPr>
              <a:t>75</a:t>
            </a:r>
          </a:p>
        </p:txBody>
      </p:sp>
      <p:sp>
        <p:nvSpPr>
          <p:cNvPr id="35" name="TextBox 34">
            <a:extLst>
              <a:ext uri="{FF2B5EF4-FFF2-40B4-BE49-F238E27FC236}">
                <a16:creationId xmlns:a16="http://schemas.microsoft.com/office/drawing/2014/main" id="{A3466EB1-9414-42DD-8FF6-1AD07E4681B5}"/>
              </a:ext>
            </a:extLst>
          </p:cNvPr>
          <p:cNvSpPr txBox="1"/>
          <p:nvPr/>
        </p:nvSpPr>
        <p:spPr>
          <a:xfrm>
            <a:off x="42806674" y="11850691"/>
            <a:ext cx="601447" cy="584775"/>
          </a:xfrm>
          <a:prstGeom prst="rect">
            <a:avLst/>
          </a:prstGeom>
          <a:solidFill>
            <a:srgbClr val="FF0000"/>
          </a:solidFill>
        </p:spPr>
        <p:txBody>
          <a:bodyPr wrap="none" rtlCol="0">
            <a:spAutoFit/>
          </a:bodyPr>
          <a:lstStyle/>
          <a:p>
            <a:r>
              <a:rPr lang="en-US" sz="3200" dirty="0">
                <a:solidFill>
                  <a:schemeClr val="bg1"/>
                </a:solidFill>
              </a:rPr>
              <a:t>80</a:t>
            </a:r>
          </a:p>
        </p:txBody>
      </p:sp>
      <p:sp>
        <p:nvSpPr>
          <p:cNvPr id="39" name="TextBox 38">
            <a:extLst>
              <a:ext uri="{FF2B5EF4-FFF2-40B4-BE49-F238E27FC236}">
                <a16:creationId xmlns:a16="http://schemas.microsoft.com/office/drawing/2014/main" id="{7BD49991-43D9-4DEA-A15D-E838340F6736}"/>
              </a:ext>
            </a:extLst>
          </p:cNvPr>
          <p:cNvSpPr txBox="1"/>
          <p:nvPr/>
        </p:nvSpPr>
        <p:spPr>
          <a:xfrm>
            <a:off x="42842436" y="12839847"/>
            <a:ext cx="601447" cy="584775"/>
          </a:xfrm>
          <a:prstGeom prst="rect">
            <a:avLst/>
          </a:prstGeom>
          <a:solidFill>
            <a:srgbClr val="FF0000"/>
          </a:solidFill>
        </p:spPr>
        <p:txBody>
          <a:bodyPr wrap="none" rtlCol="0">
            <a:spAutoFit/>
          </a:bodyPr>
          <a:lstStyle/>
          <a:p>
            <a:r>
              <a:rPr lang="en-US" sz="3200" dirty="0">
                <a:solidFill>
                  <a:schemeClr val="bg1"/>
                </a:solidFill>
              </a:rPr>
              <a:t>85</a:t>
            </a:r>
          </a:p>
        </p:txBody>
      </p:sp>
    </p:spTree>
    <p:extLst>
      <p:ext uri="{BB962C8B-B14F-4D97-AF65-F5344CB8AC3E}">
        <p14:creationId xmlns:p14="http://schemas.microsoft.com/office/powerpoint/2010/main" val="11722326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1046</TotalTime>
  <Words>337</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Gajewski</dc:creator>
  <cp:lastModifiedBy>Dan Gajewski</cp:lastModifiedBy>
  <cp:revision>74</cp:revision>
  <dcterms:created xsi:type="dcterms:W3CDTF">2020-08-07T12:09:13Z</dcterms:created>
  <dcterms:modified xsi:type="dcterms:W3CDTF">2020-08-18T18:32:09Z</dcterms:modified>
</cp:coreProperties>
</file>