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5"/>
    <p:sldMasterId id="2147493467" r:id="rId6"/>
  </p:sldMasterIdLst>
  <p:notesMasterIdLst>
    <p:notesMasterId r:id="rId18"/>
  </p:notesMasterIdLst>
  <p:handoutMasterIdLst>
    <p:handoutMasterId r:id="rId19"/>
  </p:handoutMasterIdLst>
  <p:sldIdLst>
    <p:sldId id="1268" r:id="rId7"/>
    <p:sldId id="1370" r:id="rId8"/>
    <p:sldId id="1371" r:id="rId9"/>
    <p:sldId id="1372" r:id="rId10"/>
    <p:sldId id="1373" r:id="rId11"/>
    <p:sldId id="1374" r:id="rId12"/>
    <p:sldId id="256" r:id="rId13"/>
    <p:sldId id="259" r:id="rId14"/>
    <p:sldId id="260" r:id="rId15"/>
    <p:sldId id="258" r:id="rId16"/>
    <p:sldId id="25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9B8DBC-0B96-4689-B327-47EC1D80DDA9}">
          <p14:sldIdLst>
            <p14:sldId id="1268"/>
            <p14:sldId id="1370"/>
            <p14:sldId id="1371"/>
            <p14:sldId id="1372"/>
            <p14:sldId id="1373"/>
            <p14:sldId id="1374"/>
            <p14:sldId id="256"/>
            <p14:sldId id="259"/>
            <p14:sldId id="260"/>
            <p14:sldId id="258"/>
            <p14:sldId id="257"/>
          </p14:sldIdLst>
        </p14:section>
      </p14:sectionLst>
    </p:ext>
    <p:ext uri="{EFAFB233-063F-42B5-8137-9DF3F51BA10A}">
      <p15:sldGuideLst xmlns:p15="http://schemas.microsoft.com/office/powerpoint/2012/main">
        <p15:guide id="1" orient="horz" pos="1384">
          <p15:clr>
            <a:srgbClr val="A4A3A4"/>
          </p15:clr>
        </p15:guide>
        <p15:guide id="2" orient="horz" pos="1086">
          <p15:clr>
            <a:srgbClr val="A4A3A4"/>
          </p15:clr>
        </p15:guide>
        <p15:guide id="3" orient="horz" pos="3075">
          <p15:clr>
            <a:srgbClr val="A4A3A4"/>
          </p15:clr>
        </p15:guide>
        <p15:guide id="4" orient="horz" pos="645">
          <p15:clr>
            <a:srgbClr val="A4A3A4"/>
          </p15:clr>
        </p15:guide>
        <p15:guide id="5" orient="horz" pos="3439">
          <p15:clr>
            <a:srgbClr val="A4A3A4"/>
          </p15:clr>
        </p15:guide>
        <p15:guide id="6" orient="horz" pos="3799">
          <p15:clr>
            <a:srgbClr val="A4A3A4"/>
          </p15:clr>
        </p15:guide>
        <p15:guide id="7" orient="horz" pos="4127">
          <p15:clr>
            <a:srgbClr val="A4A3A4"/>
          </p15:clr>
        </p15:guide>
        <p15:guide id="8" orient="horz" pos="4111">
          <p15:clr>
            <a:srgbClr val="A4A3A4"/>
          </p15:clr>
        </p15:guide>
        <p15:guide id="9" orient="horz" pos="4319">
          <p15:clr>
            <a:srgbClr val="A4A3A4"/>
          </p15:clr>
        </p15:guide>
        <p15:guide id="10" pos="411">
          <p15:clr>
            <a:srgbClr val="A4A3A4"/>
          </p15:clr>
        </p15:guide>
        <p15:guide id="11" pos="27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en Harvey" initials="KH" lastIdx="10" clrIdx="0"/>
  <p:cmAuthor id="2" name="Jenn Staley" initials="J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CCCCFF"/>
    <a:srgbClr val="004183"/>
    <a:srgbClr val="CC66FF"/>
    <a:srgbClr val="0083BE"/>
    <a:srgbClr val="7FFD00"/>
    <a:srgbClr val="F7955B"/>
    <a:srgbClr val="598527"/>
    <a:srgbClr val="C2B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3969" autoAdjust="0"/>
  </p:normalViewPr>
  <p:slideViewPr>
    <p:cSldViewPr snapToGrid="0" snapToObjects="1">
      <p:cViewPr varScale="1">
        <p:scale>
          <a:sx n="91" d="100"/>
          <a:sy n="91" d="100"/>
        </p:scale>
        <p:origin x="1459" y="31"/>
      </p:cViewPr>
      <p:guideLst>
        <p:guide orient="horz" pos="1384"/>
        <p:guide orient="horz" pos="1086"/>
        <p:guide orient="horz" pos="3075"/>
        <p:guide orient="horz" pos="645"/>
        <p:guide orient="horz" pos="3439"/>
        <p:guide orient="horz" pos="3799"/>
        <p:guide orient="horz" pos="4127"/>
        <p:guide orient="horz" pos="4111"/>
        <p:guide orient="horz" pos="4319"/>
        <p:guide pos="411"/>
        <p:guide pos="2768"/>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52" d="100"/>
          <a:sy n="52" d="100"/>
        </p:scale>
        <p:origin x="287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38" tIns="45719" rIns="91438" bIns="45719"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0" cy="458788"/>
          </a:xfrm>
          <a:prstGeom prst="rect">
            <a:avLst/>
          </a:prstGeom>
        </p:spPr>
        <p:txBody>
          <a:bodyPr vert="horz" lIns="91438" tIns="45719" rIns="91438" bIns="45719" rtlCol="0"/>
          <a:lstStyle>
            <a:lvl1pPr algn="r">
              <a:defRPr sz="1200"/>
            </a:lvl1pPr>
          </a:lstStyle>
          <a:p>
            <a:fld id="{DEC7E0D6-A5F4-4083-9AFB-960C37731C5F}" type="datetimeFigureOut">
              <a:rPr lang="en-US" smtClean="0"/>
              <a:t>9/16/2020</a:t>
            </a:fld>
            <a:endParaRPr lang="en-US" dirty="0"/>
          </a:p>
        </p:txBody>
      </p:sp>
      <p:sp>
        <p:nvSpPr>
          <p:cNvPr id="4" name="Footer Placeholder 3"/>
          <p:cNvSpPr>
            <a:spLocks noGrp="1"/>
          </p:cNvSpPr>
          <p:nvPr>
            <p:ph type="ftr" sz="quarter" idx="2"/>
          </p:nvPr>
        </p:nvSpPr>
        <p:spPr>
          <a:xfrm>
            <a:off x="1" y="8685214"/>
            <a:ext cx="2971800" cy="458787"/>
          </a:xfrm>
          <a:prstGeom prst="rect">
            <a:avLst/>
          </a:prstGeom>
        </p:spPr>
        <p:txBody>
          <a:bodyPr vert="horz" lIns="91438" tIns="45719" rIns="91438" bIns="457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685214"/>
            <a:ext cx="2971800" cy="458787"/>
          </a:xfrm>
          <a:prstGeom prst="rect">
            <a:avLst/>
          </a:prstGeom>
        </p:spPr>
        <p:txBody>
          <a:bodyPr vert="horz" lIns="91438" tIns="45719" rIns="91438" bIns="45719" rtlCol="0" anchor="b"/>
          <a:lstStyle>
            <a:lvl1pPr algn="r">
              <a:defRPr sz="1200"/>
            </a:lvl1pPr>
          </a:lstStyle>
          <a:p>
            <a:fld id="{AC0A05B2-FBE3-4279-BF55-37888E1D9571}" type="slidenum">
              <a:rPr lang="en-US" smtClean="0"/>
              <a:t>‹#›</a:t>
            </a:fld>
            <a:endParaRPr lang="en-US" dirty="0"/>
          </a:p>
        </p:txBody>
      </p:sp>
    </p:spTree>
    <p:extLst>
      <p:ext uri="{BB962C8B-B14F-4D97-AF65-F5344CB8AC3E}">
        <p14:creationId xmlns:p14="http://schemas.microsoft.com/office/powerpoint/2010/main" val="2722225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38" tIns="45719" rIns="91438" bIns="45719" rtlCol="0"/>
          <a:lstStyle>
            <a:lvl1pPr algn="l">
              <a:defRPr sz="1200"/>
            </a:lvl1pPr>
          </a:lstStyle>
          <a:p>
            <a:endParaRPr lang="en-US" dirty="0"/>
          </a:p>
        </p:txBody>
      </p:sp>
      <p:sp>
        <p:nvSpPr>
          <p:cNvPr id="3" name="Date Placeholder 2"/>
          <p:cNvSpPr>
            <a:spLocks noGrp="1"/>
          </p:cNvSpPr>
          <p:nvPr>
            <p:ph type="dt" idx="1"/>
          </p:nvPr>
        </p:nvSpPr>
        <p:spPr>
          <a:xfrm>
            <a:off x="3884614" y="0"/>
            <a:ext cx="2971800" cy="458788"/>
          </a:xfrm>
          <a:prstGeom prst="rect">
            <a:avLst/>
          </a:prstGeom>
        </p:spPr>
        <p:txBody>
          <a:bodyPr vert="horz" lIns="91438" tIns="45719" rIns="91438" bIns="45719" rtlCol="0"/>
          <a:lstStyle>
            <a:lvl1pPr algn="r">
              <a:defRPr sz="1200"/>
            </a:lvl1pPr>
          </a:lstStyle>
          <a:p>
            <a:fld id="{B833E0DF-E760-4D42-A1D9-BB5DB75A95DC}" type="datetimeFigureOut">
              <a:rPr lang="en-US" smtClean="0"/>
              <a:t>9/16/2020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8" tIns="45719" rIns="91438" bIns="45719"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8" tIns="45719" rIns="91438" bIns="457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38" tIns="45719" rIns="91438" bIns="457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38" tIns="45719" rIns="91438" bIns="45719" rtlCol="0" anchor="b"/>
          <a:lstStyle>
            <a:lvl1pPr algn="r">
              <a:defRPr sz="1200"/>
            </a:lvl1pPr>
          </a:lstStyle>
          <a:p>
            <a:fld id="{843843BA-49B2-4486-B663-1899E6D86288}" type="slidenum">
              <a:rPr lang="en-US" smtClean="0"/>
              <a:t>‹#›</a:t>
            </a:fld>
            <a:endParaRPr lang="en-US" dirty="0"/>
          </a:p>
        </p:txBody>
      </p:sp>
    </p:spTree>
    <p:extLst>
      <p:ext uri="{BB962C8B-B14F-4D97-AF65-F5344CB8AC3E}">
        <p14:creationId xmlns:p14="http://schemas.microsoft.com/office/powerpoint/2010/main" val="20339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6100" y="13335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99000" y="1320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605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8471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5F8C-048A-4811-B2F4-75720A5463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0E63E1-811C-46B4-BFCD-D9172861CDC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D90683A-8E30-4585-9811-D28254D1C231}"/>
              </a:ext>
            </a:extLst>
          </p:cNvPr>
          <p:cNvSpPr>
            <a:spLocks noGrp="1"/>
          </p:cNvSpPr>
          <p:nvPr>
            <p:ph type="dt" sz="half" idx="10"/>
          </p:nvPr>
        </p:nvSpPr>
        <p:spPr/>
        <p:txBody>
          <a:bodyPr/>
          <a:lstStyle/>
          <a:p>
            <a:fld id="{51252EEE-AF1C-47EB-BCEC-D4CEB35E1EA8}" type="datetimeFigureOut">
              <a:rPr lang="en-US" smtClean="0"/>
              <a:t>9/16/2020</a:t>
            </a:fld>
            <a:endParaRPr lang="en-US"/>
          </a:p>
        </p:txBody>
      </p:sp>
      <p:sp>
        <p:nvSpPr>
          <p:cNvPr id="5" name="Footer Placeholder 4">
            <a:extLst>
              <a:ext uri="{FF2B5EF4-FFF2-40B4-BE49-F238E27FC236}">
                <a16:creationId xmlns:a16="http://schemas.microsoft.com/office/drawing/2014/main" id="{CC2EA927-1349-4869-9482-063327D9F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DA8B3-45B1-4ABC-B134-F14438F9215D}"/>
              </a:ext>
            </a:extLst>
          </p:cNvPr>
          <p:cNvSpPr>
            <a:spLocks noGrp="1"/>
          </p:cNvSpPr>
          <p:nvPr>
            <p:ph type="sldNum" sz="quarter" idx="12"/>
          </p:nvPr>
        </p:nvSpPr>
        <p:spPr/>
        <p:txBody>
          <a:bodyPr/>
          <a:lstStyle/>
          <a:p>
            <a:fld id="{A1F8DA3A-25C9-4A8C-BCA2-E83B16132A46}" type="slidenum">
              <a:rPr lang="en-US" smtClean="0"/>
              <a:t>‹#›</a:t>
            </a:fld>
            <a:endParaRPr lang="en-US"/>
          </a:p>
        </p:txBody>
      </p:sp>
    </p:spTree>
    <p:extLst>
      <p:ext uri="{BB962C8B-B14F-4D97-AF65-F5344CB8AC3E}">
        <p14:creationId xmlns:p14="http://schemas.microsoft.com/office/powerpoint/2010/main" val="234814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Tree>
    <p:extLst>
      <p:ext uri="{BB962C8B-B14F-4D97-AF65-F5344CB8AC3E}">
        <p14:creationId xmlns:p14="http://schemas.microsoft.com/office/powerpoint/2010/main" val="1728351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eal_Blue_Wave_flat_10x7.5.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1194816"/>
          </a:xfrm>
          <a:prstGeom prst="rect">
            <a:avLst/>
          </a:prstGeom>
          <a:ln>
            <a:noFill/>
          </a:ln>
          <a:effectLst/>
        </p:spPr>
      </p:pic>
      <p:sp>
        <p:nvSpPr>
          <p:cNvPr id="3" name="Text Placeholder 2"/>
          <p:cNvSpPr>
            <a:spLocks noGrp="1"/>
          </p:cNvSpPr>
          <p:nvPr>
            <p:ph type="body" idx="1"/>
          </p:nvPr>
        </p:nvSpPr>
        <p:spPr>
          <a:xfrm>
            <a:off x="558800" y="1320772"/>
            <a:ext cx="8229600" cy="48838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863600" cy="365125"/>
          </a:xfrm>
          <a:prstGeom prst="rect">
            <a:avLst/>
          </a:prstGeom>
        </p:spPr>
        <p:txBody>
          <a:bodyPr vert="horz" lIns="91440" tIns="45720" rIns="91440" bIns="45720" rtlCol="0" anchor="b"/>
          <a:lstStyle>
            <a:lvl1pPr algn="l">
              <a:defRPr sz="1000">
                <a:solidFill>
                  <a:schemeClr val="tx1">
                    <a:tint val="75000"/>
                  </a:schemeClr>
                </a:solidFill>
                <a:latin typeface="Arial"/>
                <a:cs typeface="Arial"/>
              </a:defRPr>
            </a:lvl1pPr>
          </a:lstStyle>
          <a:p>
            <a:endParaRPr lang="en-US" dirty="0"/>
          </a:p>
        </p:txBody>
      </p:sp>
      <p:sp>
        <p:nvSpPr>
          <p:cNvPr id="5" name="Footer Placeholder 4"/>
          <p:cNvSpPr>
            <a:spLocks noGrp="1"/>
          </p:cNvSpPr>
          <p:nvPr>
            <p:ph type="ftr" sz="quarter" idx="3"/>
          </p:nvPr>
        </p:nvSpPr>
        <p:spPr>
          <a:xfrm>
            <a:off x="1320800" y="6419850"/>
            <a:ext cx="63373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endParaRPr lang="en-US" dirty="0"/>
          </a:p>
        </p:txBody>
      </p:sp>
      <p:sp>
        <p:nvSpPr>
          <p:cNvPr id="2" name="Title Placeholder 1"/>
          <p:cNvSpPr>
            <a:spLocks noGrp="1"/>
          </p:cNvSpPr>
          <p:nvPr>
            <p:ph type="title"/>
          </p:nvPr>
        </p:nvSpPr>
        <p:spPr>
          <a:xfrm>
            <a:off x="1236466" y="300038"/>
            <a:ext cx="7450334" cy="778189"/>
          </a:xfrm>
          <a:prstGeom prst="rect">
            <a:avLst/>
          </a:prstGeom>
          <a:noFill/>
          <a:ln>
            <a:noFill/>
          </a:ln>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7" r:id="rId1"/>
    <p:sldLayoutId id="2147493459" r:id="rId2"/>
    <p:sldLayoutId id="2147493461" r:id="rId3"/>
    <p:sldLayoutId id="2147493468" r:id="rId4"/>
  </p:sldLayoutIdLst>
  <p:hf sldNum="0" hdr="0" ftr="0" dt="0"/>
  <p:txStyles>
    <p:titleStyle>
      <a:lvl1pPr algn="l" defTabSz="457200" rtl="0" eaLnBrk="1" latinLnBrk="0" hangingPunct="1">
        <a:spcBef>
          <a:spcPct val="0"/>
        </a:spcBef>
        <a:buNone/>
        <a:defRPr sz="3600" b="0" i="0" kern="800" spc="1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Blue_Waves_10x7.5.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50096" cy="6858000"/>
          </a:xfrm>
          <a:prstGeom prst="rect">
            <a:avLst/>
          </a:prstGeom>
        </p:spPr>
      </p:pic>
      <p:sp>
        <p:nvSpPr>
          <p:cNvPr id="2" name="Title Placeholder 1"/>
          <p:cNvSpPr>
            <a:spLocks noGrp="1"/>
          </p:cNvSpPr>
          <p:nvPr>
            <p:ph type="title"/>
          </p:nvPr>
        </p:nvSpPr>
        <p:spPr>
          <a:xfrm>
            <a:off x="1841500" y="2547938"/>
            <a:ext cx="6616700" cy="893762"/>
          </a:xfrm>
          <a:prstGeom prst="rect">
            <a:avLst/>
          </a:prstGeom>
        </p:spPr>
        <p:txBody>
          <a:bodyPr vert="horz" lIns="91440" tIns="45720" rIns="91440" bIns="45720" rtlCol="0" anchor="b">
            <a:normAutofit/>
          </a:bodyPr>
          <a:lstStyle/>
          <a:p>
            <a:r>
              <a:rPr lang="en-US" dirty="0"/>
              <a:t>Section Divider Slide</a:t>
            </a:r>
          </a:p>
        </p:txBody>
      </p:sp>
    </p:spTree>
    <p:extLst>
      <p:ext uri="{BB962C8B-B14F-4D97-AF65-F5344CB8AC3E}">
        <p14:creationId xmlns:p14="http://schemas.microsoft.com/office/powerpoint/2010/main" val="432474883"/>
      </p:ext>
    </p:extLst>
  </p:cSld>
  <p:clrMap bg1="lt1" tx1="dk1" bg2="lt2" tx2="dk2" accent1="accent1" accent2="accent2" accent3="accent3" accent4="accent4" accent5="accent5" accent6="accent6" hlink="hlink" folHlink="folHlink"/>
  <p:sldLayoutIdLst>
    <p:sldLayoutId id="2147493456" r:id="rId1"/>
  </p:sldLayoutIdLst>
  <p:hf sldNum="0" hdr="0" ftr="0" dt="0"/>
  <p:txStyles>
    <p:titleStyle>
      <a:lvl1pPr algn="r" defTabSz="457200" rtl="0" eaLnBrk="1" latinLnBrk="0" hangingPunct="1">
        <a:spcBef>
          <a:spcPct val="0"/>
        </a:spcBef>
        <a:buNone/>
        <a:defRPr sz="3600" b="0" kern="1200" baseline="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3" name="Content Placeholder 2">
            <a:extLst>
              <a:ext uri="{FF2B5EF4-FFF2-40B4-BE49-F238E27FC236}">
                <a16:creationId xmlns:a16="http://schemas.microsoft.com/office/drawing/2014/main" id="{B1B15C00-91DC-46E1-A102-77F39855CC24}"/>
              </a:ext>
            </a:extLst>
          </p:cNvPr>
          <p:cNvSpPr>
            <a:spLocks noGrp="1"/>
          </p:cNvSpPr>
          <p:nvPr>
            <p:ph sz="half" idx="1"/>
          </p:nvPr>
        </p:nvSpPr>
        <p:spPr>
          <a:xfrm>
            <a:off x="546100" y="2157127"/>
            <a:ext cx="4285208" cy="4316274"/>
          </a:xfrm>
        </p:spPr>
        <p:txBody>
          <a:bodyPr>
            <a:normAutofit/>
          </a:bodyPr>
          <a:lstStyle/>
          <a:p>
            <a:pPr marL="385763" indent="-385763">
              <a:spcBef>
                <a:spcPts val="1200"/>
              </a:spcBef>
              <a:spcAft>
                <a:spcPts val="1200"/>
              </a:spcAft>
              <a:buFont typeface="+mj-lt"/>
              <a:buAutoNum type="arabicPeriod"/>
            </a:pPr>
            <a:r>
              <a:rPr lang="en-US" sz="2000" dirty="0"/>
              <a:t>UX practice guidance.</a:t>
            </a:r>
          </a:p>
          <a:p>
            <a:pPr marL="385763" indent="-385763">
              <a:spcBef>
                <a:spcPts val="1200"/>
              </a:spcBef>
              <a:spcAft>
                <a:spcPts val="1200"/>
              </a:spcAft>
              <a:buFont typeface="+mj-lt"/>
              <a:buAutoNum type="arabicPeriod"/>
            </a:pPr>
            <a:r>
              <a:rPr lang="en-US" sz="2000" dirty="0"/>
              <a:t>Content management and delivery system.</a:t>
            </a:r>
          </a:p>
          <a:p>
            <a:pPr marL="385763" indent="-385763">
              <a:spcBef>
                <a:spcPts val="1200"/>
              </a:spcBef>
              <a:spcAft>
                <a:spcPts val="1200"/>
              </a:spcAft>
              <a:buFont typeface="+mj-lt"/>
              <a:buAutoNum type="arabicPeriod" startAt="3"/>
            </a:pPr>
            <a:r>
              <a:rPr lang="en-US" sz="2000" dirty="0"/>
              <a:t>Scalable process to capture, pilot, and share UX best practices. </a:t>
            </a:r>
          </a:p>
          <a:p>
            <a:pPr marL="385763" indent="-385763">
              <a:spcBef>
                <a:spcPts val="1200"/>
              </a:spcBef>
              <a:spcAft>
                <a:spcPts val="1200"/>
              </a:spcAft>
              <a:buFont typeface="+mj-lt"/>
              <a:buAutoNum type="arabicPeriod" startAt="3"/>
            </a:pPr>
            <a:r>
              <a:rPr lang="en-US" sz="2000" dirty="0"/>
              <a:t>Communities of UX practice. </a:t>
            </a:r>
          </a:p>
          <a:p>
            <a:pPr marL="0" indent="0">
              <a:buNone/>
            </a:pPr>
            <a:endParaRPr lang="en-US" sz="2000" dirty="0"/>
          </a:p>
          <a:p>
            <a:endParaRPr lang="en-US" sz="2000" dirty="0"/>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Components </a:t>
            </a:r>
            <a:endParaRPr lang="en-US" dirty="0"/>
          </a:p>
        </p:txBody>
      </p:sp>
    </p:spTree>
    <p:extLst>
      <p:ext uri="{BB962C8B-B14F-4D97-AF65-F5344CB8AC3E}">
        <p14:creationId xmlns:p14="http://schemas.microsoft.com/office/powerpoint/2010/main" val="236714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51FF6-C6AD-4A91-BE43-4C6106ADF323}"/>
              </a:ext>
            </a:extLst>
          </p:cNvPr>
          <p:cNvSpPr txBox="1"/>
          <p:nvPr/>
        </p:nvSpPr>
        <p:spPr>
          <a:xfrm>
            <a:off x="2043733" y="5015589"/>
            <a:ext cx="6728792" cy="854080"/>
          </a:xfrm>
          <a:prstGeom prst="rect">
            <a:avLst/>
          </a:prstGeom>
          <a:noFill/>
        </p:spPr>
        <p:txBody>
          <a:bodyPr wrap="square">
            <a:spAutoFit/>
          </a:bodyPr>
          <a:lstStyle/>
          <a:p>
            <a:r>
              <a:rPr lang="en-US" sz="750" dirty="0">
                <a:solidFill>
                  <a:srgbClr val="000000"/>
                </a:solidFill>
                <a:latin typeface="Calibri" panose="020F0502020204030204" pitchFamily="34" charset="0"/>
              </a:rPr>
              <a:t>       Content                             </a:t>
            </a:r>
            <a:r>
              <a:rPr lang="en-US" sz="750" dirty="0" err="1">
                <a:solidFill>
                  <a:srgbClr val="000000"/>
                </a:solidFill>
                <a:latin typeface="Calibri" panose="020F0502020204030204" pitchFamily="34" charset="0"/>
              </a:rPr>
              <a:t>Content</a:t>
            </a:r>
            <a:r>
              <a:rPr lang="en-US" sz="750" dirty="0">
                <a:solidFill>
                  <a:srgbClr val="000000"/>
                </a:solidFill>
                <a:latin typeface="Calibri" panose="020F0502020204030204" pitchFamily="34" charset="0"/>
              </a:rPr>
              <a:t>                    Wireframe                   </a:t>
            </a:r>
            <a:r>
              <a:rPr lang="en-US" sz="750" dirty="0" err="1">
                <a:solidFill>
                  <a:srgbClr val="000000"/>
                </a:solidFill>
                <a:latin typeface="Calibri" panose="020F0502020204030204" pitchFamily="34" charset="0"/>
              </a:rPr>
              <a:t>Wireframe</a:t>
            </a:r>
            <a:r>
              <a:rPr lang="en-US" sz="750" dirty="0">
                <a:solidFill>
                  <a:srgbClr val="000000"/>
                </a:solidFill>
                <a:latin typeface="Calibri" panose="020F0502020204030204" pitchFamily="34" charset="0"/>
              </a:rPr>
              <a:t>                 WordPress Build           WordPress Build               WordPress Build</a:t>
            </a:r>
          </a:p>
          <a:p>
            <a:r>
              <a:rPr lang="en-US" sz="750" dirty="0">
                <a:solidFill>
                  <a:srgbClr val="000000"/>
                </a:solidFill>
                <a:latin typeface="Calibri" panose="020F0502020204030204" pitchFamily="34" charset="0"/>
              </a:rPr>
              <a:t>   in Draft Form          Ready for HFE Review     </a:t>
            </a:r>
            <a:r>
              <a:rPr lang="en-US" sz="750" dirty="0"/>
              <a:t>  </a:t>
            </a:r>
            <a:r>
              <a:rPr lang="en-US" sz="750" dirty="0">
                <a:solidFill>
                  <a:srgbClr val="000000"/>
                </a:solidFill>
                <a:latin typeface="Calibri" panose="020F0502020204030204" pitchFamily="34" charset="0"/>
              </a:rPr>
              <a:t>in Draft Form     </a:t>
            </a:r>
            <a:r>
              <a:rPr lang="en-US" sz="750" dirty="0"/>
              <a:t>  </a:t>
            </a:r>
            <a:r>
              <a:rPr lang="en-US" sz="750" dirty="0">
                <a:solidFill>
                  <a:srgbClr val="000000"/>
                </a:solidFill>
                <a:latin typeface="Calibri" panose="020F0502020204030204" pitchFamily="34" charset="0"/>
              </a:rPr>
              <a:t>Ready for HFE Review               Complete           Ready for HFE Review</a:t>
            </a:r>
            <a:r>
              <a:rPr lang="en-US" sz="750" dirty="0"/>
              <a:t>       </a:t>
            </a:r>
            <a:r>
              <a:rPr lang="en-US" sz="750" dirty="0">
                <a:solidFill>
                  <a:srgbClr val="000000"/>
                </a:solidFill>
                <a:latin typeface="Calibri" panose="020F0502020204030204" pitchFamily="34" charset="0"/>
              </a:rPr>
              <a:t>with CMS Templates</a:t>
            </a:r>
          </a:p>
          <a:p>
            <a:r>
              <a:rPr lang="en-US" sz="750" dirty="0">
                <a:solidFill>
                  <a:srgbClr val="000000"/>
                </a:solidFill>
                <a:latin typeface="Calibri" panose="020F0502020204030204" pitchFamily="34" charset="0"/>
              </a:rPr>
              <a:t>                                                                                                                                                                                                                                                   Ready for HFE Review</a:t>
            </a:r>
          </a:p>
          <a:p>
            <a:endParaRPr lang="en-US" sz="750" dirty="0">
              <a:solidFill>
                <a:srgbClr val="000000"/>
              </a:solidFill>
              <a:latin typeface="Calibri" panose="020F0502020204030204" pitchFamily="34" charset="0"/>
            </a:endParaRPr>
          </a:p>
          <a:p>
            <a:r>
              <a:rPr lang="en-US" sz="600" dirty="0">
                <a:solidFill>
                  <a:srgbClr val="000000"/>
                </a:solidFill>
                <a:latin typeface="Calibri" panose="020F0502020204030204" pitchFamily="34" charset="0"/>
              </a:rPr>
              <a:t>(Topic x Content Type)           (Topic x Content Type)              (Content Type)                       (Content Type)                             (Content Type)                    (Content Type)                                 (Content Type)</a:t>
            </a:r>
            <a:endParaRPr lang="en-US" sz="600" dirty="0"/>
          </a:p>
          <a:p>
            <a:endParaRPr lang="en-US" sz="600" dirty="0"/>
          </a:p>
          <a:p>
            <a:endParaRPr lang="en-US" sz="750" dirty="0"/>
          </a:p>
        </p:txBody>
      </p:sp>
      <p:sp>
        <p:nvSpPr>
          <p:cNvPr id="7" name="TextBox 6">
            <a:extLst>
              <a:ext uri="{FF2B5EF4-FFF2-40B4-BE49-F238E27FC236}">
                <a16:creationId xmlns:a16="http://schemas.microsoft.com/office/drawing/2014/main" id="{9ED41049-A8E6-4AC7-8299-6E80CD2A8FAA}"/>
              </a:ext>
            </a:extLst>
          </p:cNvPr>
          <p:cNvSpPr txBox="1"/>
          <p:nvPr/>
        </p:nvSpPr>
        <p:spPr>
          <a:xfrm>
            <a:off x="1407319" y="2618988"/>
            <a:ext cx="392906" cy="2285241"/>
          </a:xfrm>
          <a:prstGeom prst="rect">
            <a:avLst/>
          </a:prstGeom>
          <a:noFill/>
        </p:spPr>
        <p:txBody>
          <a:bodyPr wrap="square">
            <a:spAutoFit/>
          </a:bodyPr>
          <a:lstStyle/>
          <a:p>
            <a:r>
              <a:rPr lang="en-US" sz="750" dirty="0">
                <a:solidFill>
                  <a:srgbClr val="000000"/>
                </a:solidFill>
                <a:latin typeface="Calibri" panose="020F0502020204030204" pitchFamily="34" charset="0"/>
              </a:rPr>
              <a:t>60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50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40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30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20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10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  0</a:t>
            </a:r>
            <a:endParaRPr lang="en-US" sz="750" dirty="0"/>
          </a:p>
        </p:txBody>
      </p:sp>
      <p:cxnSp>
        <p:nvCxnSpPr>
          <p:cNvPr id="9" name="Straight Connector 8">
            <a:extLst>
              <a:ext uri="{FF2B5EF4-FFF2-40B4-BE49-F238E27FC236}">
                <a16:creationId xmlns:a16="http://schemas.microsoft.com/office/drawing/2014/main" id="{F06E2BAE-2C3B-422E-9174-F1EC25D16852}"/>
              </a:ext>
            </a:extLst>
          </p:cNvPr>
          <p:cNvCxnSpPr/>
          <p:nvPr/>
        </p:nvCxnSpPr>
        <p:spPr>
          <a:xfrm>
            <a:off x="1685925" y="4800600"/>
            <a:ext cx="708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ED1C8C-468B-4F47-A2D3-ACF7E57004DD}"/>
              </a:ext>
            </a:extLst>
          </p:cNvPr>
          <p:cNvCxnSpPr>
            <a:cxnSpLocks/>
          </p:cNvCxnSpPr>
          <p:nvPr/>
        </p:nvCxnSpPr>
        <p:spPr>
          <a:xfrm>
            <a:off x="2264569" y="3036094"/>
            <a:ext cx="0" cy="1764506"/>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1EC450-3DD9-4944-8E95-E8F79810F592}"/>
              </a:ext>
            </a:extLst>
          </p:cNvPr>
          <p:cNvCxnSpPr>
            <a:cxnSpLocks/>
          </p:cNvCxnSpPr>
          <p:nvPr/>
        </p:nvCxnSpPr>
        <p:spPr>
          <a:xfrm>
            <a:off x="2436019" y="3564732"/>
            <a:ext cx="0" cy="1235869"/>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231357-B4DF-44F3-BFEF-2367183B7ACC}"/>
              </a:ext>
            </a:extLst>
          </p:cNvPr>
          <p:cNvCxnSpPr>
            <a:cxnSpLocks/>
          </p:cNvCxnSpPr>
          <p:nvPr/>
        </p:nvCxnSpPr>
        <p:spPr>
          <a:xfrm>
            <a:off x="3121819" y="2900362"/>
            <a:ext cx="0" cy="1900238"/>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E5B43F-F4C1-421F-A59D-E058030ED20A}"/>
              </a:ext>
            </a:extLst>
          </p:cNvPr>
          <p:cNvCxnSpPr/>
          <p:nvPr/>
        </p:nvCxnSpPr>
        <p:spPr>
          <a:xfrm>
            <a:off x="3293269" y="2986087"/>
            <a:ext cx="0" cy="1814513"/>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C32CF3-1870-4A93-9DCC-C5227835BB7E}"/>
              </a:ext>
            </a:extLst>
          </p:cNvPr>
          <p:cNvCxnSpPr>
            <a:cxnSpLocks/>
          </p:cNvCxnSpPr>
          <p:nvPr/>
        </p:nvCxnSpPr>
        <p:spPr>
          <a:xfrm>
            <a:off x="3907631" y="4129087"/>
            <a:ext cx="0" cy="6715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BC62AE-EE62-4973-9786-144A620559C2}"/>
              </a:ext>
            </a:extLst>
          </p:cNvPr>
          <p:cNvCxnSpPr>
            <a:cxnSpLocks/>
          </p:cNvCxnSpPr>
          <p:nvPr/>
        </p:nvCxnSpPr>
        <p:spPr>
          <a:xfrm>
            <a:off x="4079081" y="4359474"/>
            <a:ext cx="0" cy="441127"/>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A68E6B-7462-475D-866B-53331A5FFF95}"/>
              </a:ext>
            </a:extLst>
          </p:cNvPr>
          <p:cNvCxnSpPr>
            <a:cxnSpLocks/>
          </p:cNvCxnSpPr>
          <p:nvPr/>
        </p:nvCxnSpPr>
        <p:spPr>
          <a:xfrm>
            <a:off x="4736306" y="4182666"/>
            <a:ext cx="0" cy="617935"/>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A7138D-A969-4889-892D-325C04FC9ED0}"/>
              </a:ext>
            </a:extLst>
          </p:cNvPr>
          <p:cNvCxnSpPr>
            <a:cxnSpLocks/>
          </p:cNvCxnSpPr>
          <p:nvPr/>
        </p:nvCxnSpPr>
        <p:spPr>
          <a:xfrm>
            <a:off x="4907756" y="3893344"/>
            <a:ext cx="0" cy="90725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9ED81-A9E1-4388-92BB-69E6C7F89267}"/>
              </a:ext>
            </a:extLst>
          </p:cNvPr>
          <p:cNvCxnSpPr>
            <a:cxnSpLocks/>
          </p:cNvCxnSpPr>
          <p:nvPr/>
        </p:nvCxnSpPr>
        <p:spPr>
          <a:xfrm>
            <a:off x="5679281" y="4636294"/>
            <a:ext cx="0" cy="164306"/>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111293-E111-417A-8918-4F990E2FA4AD}"/>
              </a:ext>
            </a:extLst>
          </p:cNvPr>
          <p:cNvCxnSpPr>
            <a:cxnSpLocks/>
          </p:cNvCxnSpPr>
          <p:nvPr/>
        </p:nvCxnSpPr>
        <p:spPr>
          <a:xfrm>
            <a:off x="5850731" y="3918346"/>
            <a:ext cx="0" cy="88225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4CB96A-9544-4728-A5D7-CD09A3FB2CF9}"/>
              </a:ext>
            </a:extLst>
          </p:cNvPr>
          <p:cNvCxnSpPr>
            <a:cxnSpLocks/>
          </p:cNvCxnSpPr>
          <p:nvPr/>
        </p:nvCxnSpPr>
        <p:spPr>
          <a:xfrm>
            <a:off x="6493669" y="4436467"/>
            <a:ext cx="0" cy="36413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6E8E66-2598-48AB-9CC9-D15CFDC1F619}"/>
              </a:ext>
            </a:extLst>
          </p:cNvPr>
          <p:cNvCxnSpPr>
            <a:cxnSpLocks/>
          </p:cNvCxnSpPr>
          <p:nvPr/>
        </p:nvCxnSpPr>
        <p:spPr>
          <a:xfrm>
            <a:off x="6665119" y="2371725"/>
            <a:ext cx="0" cy="2428875"/>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D6FB3B-946E-4396-91AB-99D9E95D5E3A}"/>
              </a:ext>
            </a:extLst>
          </p:cNvPr>
          <p:cNvCxnSpPr>
            <a:cxnSpLocks/>
          </p:cNvCxnSpPr>
          <p:nvPr/>
        </p:nvCxnSpPr>
        <p:spPr>
          <a:xfrm>
            <a:off x="7450931" y="4743450"/>
            <a:ext cx="0" cy="5715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A564BC-F640-485D-8526-7C16B6788F11}"/>
              </a:ext>
            </a:extLst>
          </p:cNvPr>
          <p:cNvCxnSpPr>
            <a:cxnSpLocks/>
          </p:cNvCxnSpPr>
          <p:nvPr/>
        </p:nvCxnSpPr>
        <p:spPr>
          <a:xfrm>
            <a:off x="7622381" y="4636294"/>
            <a:ext cx="0" cy="16430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68F996C-F646-4585-920B-DE2F2B571267}"/>
              </a:ext>
            </a:extLst>
          </p:cNvPr>
          <p:cNvSpPr txBox="1"/>
          <p:nvPr/>
        </p:nvSpPr>
        <p:spPr>
          <a:xfrm>
            <a:off x="7350919" y="4537890"/>
            <a:ext cx="185738" cy="207749"/>
          </a:xfrm>
          <a:prstGeom prst="rect">
            <a:avLst/>
          </a:prstGeom>
          <a:noFill/>
        </p:spPr>
        <p:txBody>
          <a:bodyPr wrap="square">
            <a:spAutoFit/>
          </a:bodyPr>
          <a:lstStyle/>
          <a:p>
            <a:r>
              <a:rPr lang="en-US" sz="750" dirty="0">
                <a:solidFill>
                  <a:srgbClr val="000000"/>
                </a:solidFill>
                <a:latin typeface="Calibri" panose="020F0502020204030204" pitchFamily="34" charset="0"/>
              </a:rPr>
              <a:t>1</a:t>
            </a:r>
            <a:endParaRPr lang="en-US" sz="750" dirty="0"/>
          </a:p>
        </p:txBody>
      </p:sp>
      <p:sp>
        <p:nvSpPr>
          <p:cNvPr id="35" name="TextBox 34">
            <a:extLst>
              <a:ext uri="{FF2B5EF4-FFF2-40B4-BE49-F238E27FC236}">
                <a16:creationId xmlns:a16="http://schemas.microsoft.com/office/drawing/2014/main" id="{6960ACD4-BC3F-4FD4-8A8D-167CEC00351B}"/>
              </a:ext>
            </a:extLst>
          </p:cNvPr>
          <p:cNvSpPr txBox="1"/>
          <p:nvPr/>
        </p:nvSpPr>
        <p:spPr>
          <a:xfrm>
            <a:off x="7529512" y="4436467"/>
            <a:ext cx="185738" cy="207749"/>
          </a:xfrm>
          <a:prstGeom prst="rect">
            <a:avLst/>
          </a:prstGeom>
          <a:noFill/>
        </p:spPr>
        <p:txBody>
          <a:bodyPr wrap="square">
            <a:spAutoFit/>
          </a:bodyPr>
          <a:lstStyle/>
          <a:p>
            <a:r>
              <a:rPr lang="en-US" sz="750" dirty="0">
                <a:solidFill>
                  <a:srgbClr val="000000"/>
                </a:solidFill>
                <a:latin typeface="Calibri" panose="020F0502020204030204" pitchFamily="34" charset="0"/>
              </a:rPr>
              <a:t>5</a:t>
            </a:r>
            <a:endParaRPr lang="en-US" sz="750" dirty="0"/>
          </a:p>
        </p:txBody>
      </p:sp>
      <p:sp>
        <p:nvSpPr>
          <p:cNvPr id="51" name="TextBox 50">
            <a:extLst>
              <a:ext uri="{FF2B5EF4-FFF2-40B4-BE49-F238E27FC236}">
                <a16:creationId xmlns:a16="http://schemas.microsoft.com/office/drawing/2014/main" id="{3831CAAD-ABF0-4698-AB45-435CF7CF8A25}"/>
              </a:ext>
            </a:extLst>
          </p:cNvPr>
          <p:cNvSpPr txBox="1"/>
          <p:nvPr/>
        </p:nvSpPr>
        <p:spPr>
          <a:xfrm>
            <a:off x="2146696" y="2851428"/>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52</a:t>
            </a:r>
            <a:endParaRPr lang="en-US" sz="750" dirty="0"/>
          </a:p>
        </p:txBody>
      </p:sp>
      <p:sp>
        <p:nvSpPr>
          <p:cNvPr id="53" name="TextBox 52">
            <a:extLst>
              <a:ext uri="{FF2B5EF4-FFF2-40B4-BE49-F238E27FC236}">
                <a16:creationId xmlns:a16="http://schemas.microsoft.com/office/drawing/2014/main" id="{F9C20F38-4665-48D6-86E0-0EB22A450981}"/>
              </a:ext>
            </a:extLst>
          </p:cNvPr>
          <p:cNvSpPr txBox="1"/>
          <p:nvPr/>
        </p:nvSpPr>
        <p:spPr>
          <a:xfrm>
            <a:off x="3007520" y="2729984"/>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55</a:t>
            </a:r>
            <a:endParaRPr lang="en-US" sz="750" dirty="0"/>
          </a:p>
        </p:txBody>
      </p:sp>
      <p:sp>
        <p:nvSpPr>
          <p:cNvPr id="55" name="TextBox 54">
            <a:extLst>
              <a:ext uri="{FF2B5EF4-FFF2-40B4-BE49-F238E27FC236}">
                <a16:creationId xmlns:a16="http://schemas.microsoft.com/office/drawing/2014/main" id="{AD8798D1-7D42-42E3-8795-504C92ACD0DF}"/>
              </a:ext>
            </a:extLst>
          </p:cNvPr>
          <p:cNvSpPr txBox="1"/>
          <p:nvPr/>
        </p:nvSpPr>
        <p:spPr>
          <a:xfrm>
            <a:off x="3789761" y="3951565"/>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20</a:t>
            </a:r>
            <a:endParaRPr lang="en-US" sz="750" dirty="0"/>
          </a:p>
        </p:txBody>
      </p:sp>
      <p:sp>
        <p:nvSpPr>
          <p:cNvPr id="57" name="TextBox 56">
            <a:extLst>
              <a:ext uri="{FF2B5EF4-FFF2-40B4-BE49-F238E27FC236}">
                <a16:creationId xmlns:a16="http://schemas.microsoft.com/office/drawing/2014/main" id="{C8CC08F2-6D2B-4FE8-81DD-92B3509BD58A}"/>
              </a:ext>
            </a:extLst>
          </p:cNvPr>
          <p:cNvSpPr txBox="1"/>
          <p:nvPr/>
        </p:nvSpPr>
        <p:spPr>
          <a:xfrm>
            <a:off x="4609506" y="4010500"/>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19</a:t>
            </a:r>
            <a:endParaRPr lang="en-US" sz="750" dirty="0"/>
          </a:p>
        </p:txBody>
      </p:sp>
      <p:sp>
        <p:nvSpPr>
          <p:cNvPr id="59" name="TextBox 58">
            <a:extLst>
              <a:ext uri="{FF2B5EF4-FFF2-40B4-BE49-F238E27FC236}">
                <a16:creationId xmlns:a16="http://schemas.microsoft.com/office/drawing/2014/main" id="{B5E7CA81-9D54-4AB1-A95F-2C2E52EFBC57}"/>
              </a:ext>
            </a:extLst>
          </p:cNvPr>
          <p:cNvSpPr txBox="1"/>
          <p:nvPr/>
        </p:nvSpPr>
        <p:spPr>
          <a:xfrm>
            <a:off x="5573913" y="4452700"/>
            <a:ext cx="260746" cy="207749"/>
          </a:xfrm>
          <a:prstGeom prst="rect">
            <a:avLst/>
          </a:prstGeom>
          <a:noFill/>
        </p:spPr>
        <p:txBody>
          <a:bodyPr wrap="square">
            <a:spAutoFit/>
          </a:bodyPr>
          <a:lstStyle/>
          <a:p>
            <a:r>
              <a:rPr lang="en-US" sz="750" dirty="0">
                <a:solidFill>
                  <a:srgbClr val="000000"/>
                </a:solidFill>
                <a:latin typeface="Calibri" panose="020F0502020204030204" pitchFamily="34" charset="0"/>
              </a:rPr>
              <a:t>4</a:t>
            </a:r>
            <a:endParaRPr lang="en-US" sz="750" dirty="0"/>
          </a:p>
        </p:txBody>
      </p:sp>
      <p:sp>
        <p:nvSpPr>
          <p:cNvPr id="61" name="TextBox 60">
            <a:extLst>
              <a:ext uri="{FF2B5EF4-FFF2-40B4-BE49-F238E27FC236}">
                <a16:creationId xmlns:a16="http://schemas.microsoft.com/office/drawing/2014/main" id="{E279269A-415F-4A10-9F33-B4E14FF96763}"/>
              </a:ext>
            </a:extLst>
          </p:cNvPr>
          <p:cNvSpPr txBox="1"/>
          <p:nvPr/>
        </p:nvSpPr>
        <p:spPr>
          <a:xfrm>
            <a:off x="6363296" y="4267140"/>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12</a:t>
            </a:r>
            <a:endParaRPr lang="en-US" sz="750" dirty="0"/>
          </a:p>
        </p:txBody>
      </p:sp>
      <p:sp>
        <p:nvSpPr>
          <p:cNvPr id="66" name="Rectangle 65">
            <a:extLst>
              <a:ext uri="{FF2B5EF4-FFF2-40B4-BE49-F238E27FC236}">
                <a16:creationId xmlns:a16="http://schemas.microsoft.com/office/drawing/2014/main" id="{55D92B04-D179-42C7-B48B-DBD4986B812D}"/>
              </a:ext>
            </a:extLst>
          </p:cNvPr>
          <p:cNvSpPr/>
          <p:nvPr/>
        </p:nvSpPr>
        <p:spPr>
          <a:xfrm>
            <a:off x="485775" y="1993107"/>
            <a:ext cx="100013" cy="10715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D532B885-4703-47CF-85D2-45AE50BD922C}"/>
              </a:ext>
            </a:extLst>
          </p:cNvPr>
          <p:cNvSpPr/>
          <p:nvPr/>
        </p:nvSpPr>
        <p:spPr>
          <a:xfrm>
            <a:off x="485775" y="2214563"/>
            <a:ext cx="100013" cy="107156"/>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TextBox 69">
            <a:extLst>
              <a:ext uri="{FF2B5EF4-FFF2-40B4-BE49-F238E27FC236}">
                <a16:creationId xmlns:a16="http://schemas.microsoft.com/office/drawing/2014/main" id="{AB61C596-FC13-4830-909C-0DE480D2C798}"/>
              </a:ext>
            </a:extLst>
          </p:cNvPr>
          <p:cNvSpPr txBox="1"/>
          <p:nvPr/>
        </p:nvSpPr>
        <p:spPr>
          <a:xfrm>
            <a:off x="585787" y="1956226"/>
            <a:ext cx="1757357" cy="438582"/>
          </a:xfrm>
          <a:prstGeom prst="rect">
            <a:avLst/>
          </a:prstGeom>
          <a:noFill/>
        </p:spPr>
        <p:txBody>
          <a:bodyPr wrap="square">
            <a:spAutoFit/>
          </a:bodyPr>
          <a:lstStyle/>
          <a:p>
            <a:r>
              <a:rPr lang="en-US" sz="750" dirty="0">
                <a:solidFill>
                  <a:srgbClr val="000000"/>
                </a:solidFill>
                <a:latin typeface="Calibri" panose="020F0502020204030204" pitchFamily="34" charset="0"/>
              </a:rPr>
              <a:t>September, </a:t>
            </a:r>
            <a:r>
              <a:rPr lang="en-US" sz="750" b="1" dirty="0">
                <a:solidFill>
                  <a:srgbClr val="000000"/>
                </a:solidFill>
                <a:latin typeface="Calibri" panose="020F0502020204030204" pitchFamily="34" charset="0"/>
              </a:rPr>
              <a:t>total deliverables = 163</a:t>
            </a: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December, </a:t>
            </a:r>
            <a:r>
              <a:rPr lang="en-US" sz="750" b="1" dirty="0">
                <a:solidFill>
                  <a:srgbClr val="000000"/>
                </a:solidFill>
                <a:latin typeface="Calibri" panose="020F0502020204030204" pitchFamily="34" charset="0"/>
              </a:rPr>
              <a:t>total deliverables &gt;163</a:t>
            </a:r>
            <a:endParaRPr lang="en-US" sz="750" b="1" dirty="0"/>
          </a:p>
        </p:txBody>
      </p:sp>
      <p:sp>
        <p:nvSpPr>
          <p:cNvPr id="72" name="TextBox 71">
            <a:extLst>
              <a:ext uri="{FF2B5EF4-FFF2-40B4-BE49-F238E27FC236}">
                <a16:creationId xmlns:a16="http://schemas.microsoft.com/office/drawing/2014/main" id="{FC1EC302-E1EC-4B3C-AAB8-61A7823F7ED3}"/>
              </a:ext>
            </a:extLst>
          </p:cNvPr>
          <p:cNvSpPr txBox="1"/>
          <p:nvPr/>
        </p:nvSpPr>
        <p:spPr>
          <a:xfrm>
            <a:off x="2235997" y="1344948"/>
            <a:ext cx="5635792" cy="738664"/>
          </a:xfrm>
          <a:prstGeom prst="rect">
            <a:avLst/>
          </a:prstGeom>
          <a:noFill/>
        </p:spPr>
        <p:txBody>
          <a:bodyPr wrap="square">
            <a:spAutoFit/>
          </a:bodyPr>
          <a:lstStyle/>
          <a:p>
            <a:r>
              <a:rPr lang="en-US" sz="1350" dirty="0">
                <a:solidFill>
                  <a:srgbClr val="000000"/>
                </a:solidFill>
                <a:latin typeface="Calibri" panose="020F0502020204030204" pitchFamily="34" charset="0"/>
              </a:rPr>
              <a:t>Content Deliverables Count for End of September vs. End of December 2020</a:t>
            </a: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Depending on deliverable type, count is either (Topic x Content Type) or (Content Type)</a:t>
            </a:r>
          </a:p>
          <a:p>
            <a:endParaRPr lang="en-US" sz="1350" dirty="0"/>
          </a:p>
        </p:txBody>
      </p:sp>
      <p:sp>
        <p:nvSpPr>
          <p:cNvPr id="2" name="TextBox 1">
            <a:extLst>
              <a:ext uri="{FF2B5EF4-FFF2-40B4-BE49-F238E27FC236}">
                <a16:creationId xmlns:a16="http://schemas.microsoft.com/office/drawing/2014/main" id="{EA4C93AD-B721-4313-91B6-D15175F03FD5}"/>
              </a:ext>
            </a:extLst>
          </p:cNvPr>
          <p:cNvSpPr txBox="1"/>
          <p:nvPr/>
        </p:nvSpPr>
        <p:spPr>
          <a:xfrm rot="19663400">
            <a:off x="1966090" y="3002657"/>
            <a:ext cx="5894691" cy="588623"/>
          </a:xfrm>
          <a:prstGeom prst="rect">
            <a:avLst/>
          </a:prstGeom>
          <a:noFill/>
        </p:spPr>
        <p:txBody>
          <a:bodyPr wrap="none" rtlCol="0">
            <a:spAutoFit/>
          </a:bodyPr>
          <a:lstStyle/>
          <a:p>
            <a:r>
              <a:rPr lang="en-US" sz="3225" dirty="0">
                <a:solidFill>
                  <a:schemeClr val="bg1"/>
                </a:solidFill>
                <a:highlight>
                  <a:srgbClr val="FF0000"/>
                </a:highlight>
              </a:rPr>
              <a:t>PREVIOUS ABANDONED CONCEPT</a:t>
            </a:r>
          </a:p>
        </p:txBody>
      </p:sp>
    </p:spTree>
    <p:extLst>
      <p:ext uri="{BB962C8B-B14F-4D97-AF65-F5344CB8AC3E}">
        <p14:creationId xmlns:p14="http://schemas.microsoft.com/office/powerpoint/2010/main" val="34367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51FF6-C6AD-4A91-BE43-4C6106ADF323}"/>
              </a:ext>
            </a:extLst>
          </p:cNvPr>
          <p:cNvSpPr txBox="1"/>
          <p:nvPr/>
        </p:nvSpPr>
        <p:spPr>
          <a:xfrm>
            <a:off x="2043733" y="5731205"/>
            <a:ext cx="6728792" cy="854080"/>
          </a:xfrm>
          <a:prstGeom prst="rect">
            <a:avLst/>
          </a:prstGeom>
          <a:noFill/>
        </p:spPr>
        <p:txBody>
          <a:bodyPr wrap="square">
            <a:spAutoFit/>
          </a:bodyPr>
          <a:lstStyle/>
          <a:p>
            <a:r>
              <a:rPr lang="en-US" sz="750" dirty="0">
                <a:solidFill>
                  <a:srgbClr val="000000"/>
                </a:solidFill>
                <a:latin typeface="Calibri" panose="020F0502020204030204" pitchFamily="34" charset="0"/>
              </a:rPr>
              <a:t>       Content                             </a:t>
            </a:r>
            <a:r>
              <a:rPr lang="en-US" sz="750" dirty="0" err="1">
                <a:solidFill>
                  <a:srgbClr val="000000"/>
                </a:solidFill>
                <a:latin typeface="Calibri" panose="020F0502020204030204" pitchFamily="34" charset="0"/>
              </a:rPr>
              <a:t>Content</a:t>
            </a:r>
            <a:r>
              <a:rPr lang="en-US" sz="750" dirty="0">
                <a:solidFill>
                  <a:srgbClr val="000000"/>
                </a:solidFill>
                <a:latin typeface="Calibri" panose="020F0502020204030204" pitchFamily="34" charset="0"/>
              </a:rPr>
              <a:t>                    Wireframe                   </a:t>
            </a:r>
            <a:r>
              <a:rPr lang="en-US" sz="750" dirty="0" err="1">
                <a:solidFill>
                  <a:srgbClr val="000000"/>
                </a:solidFill>
                <a:latin typeface="Calibri" panose="020F0502020204030204" pitchFamily="34" charset="0"/>
              </a:rPr>
              <a:t>Wireframe</a:t>
            </a:r>
            <a:r>
              <a:rPr lang="en-US" sz="750" dirty="0">
                <a:solidFill>
                  <a:srgbClr val="000000"/>
                </a:solidFill>
                <a:latin typeface="Calibri" panose="020F0502020204030204" pitchFamily="34" charset="0"/>
              </a:rPr>
              <a:t>                 WordPress Build           WordPress Build               WordPress Build</a:t>
            </a:r>
          </a:p>
          <a:p>
            <a:r>
              <a:rPr lang="en-US" sz="750" dirty="0">
                <a:solidFill>
                  <a:srgbClr val="000000"/>
                </a:solidFill>
                <a:latin typeface="Calibri" panose="020F0502020204030204" pitchFamily="34" charset="0"/>
              </a:rPr>
              <a:t>   in Draft Form          Ready for HFE Review     </a:t>
            </a:r>
            <a:r>
              <a:rPr lang="en-US" sz="750" dirty="0"/>
              <a:t>  </a:t>
            </a:r>
            <a:r>
              <a:rPr lang="en-US" sz="750" dirty="0">
                <a:solidFill>
                  <a:srgbClr val="000000"/>
                </a:solidFill>
                <a:latin typeface="Calibri" panose="020F0502020204030204" pitchFamily="34" charset="0"/>
              </a:rPr>
              <a:t>in Draft Form     </a:t>
            </a:r>
            <a:r>
              <a:rPr lang="en-US" sz="750" dirty="0"/>
              <a:t>  </a:t>
            </a:r>
            <a:r>
              <a:rPr lang="en-US" sz="750" dirty="0">
                <a:solidFill>
                  <a:srgbClr val="000000"/>
                </a:solidFill>
                <a:latin typeface="Calibri" panose="020F0502020204030204" pitchFamily="34" charset="0"/>
              </a:rPr>
              <a:t>Ready for HFE Review               Complete           Ready for HFE Review</a:t>
            </a:r>
            <a:r>
              <a:rPr lang="en-US" sz="750" dirty="0"/>
              <a:t>       </a:t>
            </a:r>
            <a:r>
              <a:rPr lang="en-US" sz="750" dirty="0">
                <a:solidFill>
                  <a:srgbClr val="000000"/>
                </a:solidFill>
                <a:latin typeface="Calibri" panose="020F0502020204030204" pitchFamily="34" charset="0"/>
              </a:rPr>
              <a:t>with CMS Templates</a:t>
            </a:r>
          </a:p>
          <a:p>
            <a:r>
              <a:rPr lang="en-US" sz="750" dirty="0">
                <a:solidFill>
                  <a:srgbClr val="000000"/>
                </a:solidFill>
                <a:latin typeface="Calibri" panose="020F0502020204030204" pitchFamily="34" charset="0"/>
              </a:rPr>
              <a:t>                                                                                                                                                                                                                                                   Ready for HFE Review</a:t>
            </a:r>
          </a:p>
          <a:p>
            <a:endParaRPr lang="en-US" sz="750" dirty="0">
              <a:solidFill>
                <a:srgbClr val="000000"/>
              </a:solidFill>
              <a:latin typeface="Calibri" panose="020F0502020204030204" pitchFamily="34" charset="0"/>
            </a:endParaRPr>
          </a:p>
          <a:p>
            <a:r>
              <a:rPr lang="en-US" sz="600" dirty="0">
                <a:solidFill>
                  <a:srgbClr val="000000"/>
                </a:solidFill>
                <a:latin typeface="Calibri" panose="020F0502020204030204" pitchFamily="34" charset="0"/>
              </a:rPr>
              <a:t>(Topic x Content Type)           (Topic x Content Type)              (Content Type)                       (Content Type)                             (Content Type)                    (Content Type)                                 (Content Type)</a:t>
            </a:r>
            <a:endParaRPr lang="en-US" sz="600" dirty="0"/>
          </a:p>
          <a:p>
            <a:endParaRPr lang="en-US" sz="600" dirty="0"/>
          </a:p>
          <a:p>
            <a:endParaRPr lang="en-US" sz="750" dirty="0"/>
          </a:p>
        </p:txBody>
      </p:sp>
      <p:sp>
        <p:nvSpPr>
          <p:cNvPr id="7" name="TextBox 6">
            <a:extLst>
              <a:ext uri="{FF2B5EF4-FFF2-40B4-BE49-F238E27FC236}">
                <a16:creationId xmlns:a16="http://schemas.microsoft.com/office/drawing/2014/main" id="{9ED41049-A8E6-4AC7-8299-6E80CD2A8FAA}"/>
              </a:ext>
            </a:extLst>
          </p:cNvPr>
          <p:cNvSpPr txBox="1"/>
          <p:nvPr/>
        </p:nvSpPr>
        <p:spPr>
          <a:xfrm>
            <a:off x="1407319" y="3334604"/>
            <a:ext cx="392906" cy="2285241"/>
          </a:xfrm>
          <a:prstGeom prst="rect">
            <a:avLst/>
          </a:prstGeom>
          <a:noFill/>
        </p:spPr>
        <p:txBody>
          <a:bodyPr wrap="square">
            <a:spAutoFit/>
          </a:bodyPr>
          <a:lstStyle/>
          <a:p>
            <a:r>
              <a:rPr lang="en-US" sz="750" dirty="0">
                <a:solidFill>
                  <a:srgbClr val="000000"/>
                </a:solidFill>
                <a:latin typeface="Calibri" panose="020F0502020204030204" pitchFamily="34" charset="0"/>
              </a:rPr>
              <a:t>60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50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40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30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20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10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  0</a:t>
            </a:r>
            <a:endParaRPr lang="en-US" sz="750" dirty="0"/>
          </a:p>
        </p:txBody>
      </p:sp>
      <p:cxnSp>
        <p:nvCxnSpPr>
          <p:cNvPr id="9" name="Straight Connector 8">
            <a:extLst>
              <a:ext uri="{FF2B5EF4-FFF2-40B4-BE49-F238E27FC236}">
                <a16:creationId xmlns:a16="http://schemas.microsoft.com/office/drawing/2014/main" id="{F06E2BAE-2C3B-422E-9174-F1EC25D16852}"/>
              </a:ext>
            </a:extLst>
          </p:cNvPr>
          <p:cNvCxnSpPr/>
          <p:nvPr/>
        </p:nvCxnSpPr>
        <p:spPr>
          <a:xfrm>
            <a:off x="1685925" y="5516216"/>
            <a:ext cx="708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ED1C8C-468B-4F47-A2D3-ACF7E57004DD}"/>
              </a:ext>
            </a:extLst>
          </p:cNvPr>
          <p:cNvCxnSpPr>
            <a:cxnSpLocks/>
          </p:cNvCxnSpPr>
          <p:nvPr/>
        </p:nvCxnSpPr>
        <p:spPr>
          <a:xfrm>
            <a:off x="2264569" y="3751710"/>
            <a:ext cx="0" cy="1764506"/>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1EC450-3DD9-4944-8E95-E8F79810F592}"/>
              </a:ext>
            </a:extLst>
          </p:cNvPr>
          <p:cNvCxnSpPr>
            <a:cxnSpLocks/>
          </p:cNvCxnSpPr>
          <p:nvPr/>
        </p:nvCxnSpPr>
        <p:spPr>
          <a:xfrm>
            <a:off x="2436019" y="4280347"/>
            <a:ext cx="0" cy="1235869"/>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231357-B4DF-44F3-BFEF-2367183B7ACC}"/>
              </a:ext>
            </a:extLst>
          </p:cNvPr>
          <p:cNvCxnSpPr>
            <a:cxnSpLocks/>
          </p:cNvCxnSpPr>
          <p:nvPr/>
        </p:nvCxnSpPr>
        <p:spPr>
          <a:xfrm>
            <a:off x="3121819" y="3615978"/>
            <a:ext cx="0" cy="1900238"/>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E5B43F-F4C1-421F-A59D-E058030ED20A}"/>
              </a:ext>
            </a:extLst>
          </p:cNvPr>
          <p:cNvCxnSpPr>
            <a:cxnSpLocks/>
          </p:cNvCxnSpPr>
          <p:nvPr/>
        </p:nvCxnSpPr>
        <p:spPr>
          <a:xfrm>
            <a:off x="3293269" y="1854219"/>
            <a:ext cx="0" cy="3661997"/>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C32CF3-1870-4A93-9DCC-C5227835BB7E}"/>
              </a:ext>
            </a:extLst>
          </p:cNvPr>
          <p:cNvCxnSpPr>
            <a:cxnSpLocks/>
          </p:cNvCxnSpPr>
          <p:nvPr/>
        </p:nvCxnSpPr>
        <p:spPr>
          <a:xfrm>
            <a:off x="3907631" y="4844703"/>
            <a:ext cx="0" cy="6715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BC62AE-EE62-4973-9786-144A620559C2}"/>
              </a:ext>
            </a:extLst>
          </p:cNvPr>
          <p:cNvCxnSpPr>
            <a:cxnSpLocks/>
          </p:cNvCxnSpPr>
          <p:nvPr/>
        </p:nvCxnSpPr>
        <p:spPr>
          <a:xfrm>
            <a:off x="4079081" y="5075089"/>
            <a:ext cx="0" cy="441127"/>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A68E6B-7462-475D-866B-53331A5FFF95}"/>
              </a:ext>
            </a:extLst>
          </p:cNvPr>
          <p:cNvCxnSpPr>
            <a:cxnSpLocks/>
          </p:cNvCxnSpPr>
          <p:nvPr/>
        </p:nvCxnSpPr>
        <p:spPr>
          <a:xfrm>
            <a:off x="4736306" y="4898281"/>
            <a:ext cx="0" cy="617935"/>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A7138D-A969-4889-892D-325C04FC9ED0}"/>
              </a:ext>
            </a:extLst>
          </p:cNvPr>
          <p:cNvCxnSpPr>
            <a:cxnSpLocks/>
          </p:cNvCxnSpPr>
          <p:nvPr/>
        </p:nvCxnSpPr>
        <p:spPr>
          <a:xfrm>
            <a:off x="4907756" y="4608960"/>
            <a:ext cx="0" cy="90725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9ED81-A9E1-4388-92BB-69E6C7F89267}"/>
              </a:ext>
            </a:extLst>
          </p:cNvPr>
          <p:cNvCxnSpPr>
            <a:cxnSpLocks/>
          </p:cNvCxnSpPr>
          <p:nvPr/>
        </p:nvCxnSpPr>
        <p:spPr>
          <a:xfrm>
            <a:off x="5679281" y="5351910"/>
            <a:ext cx="0" cy="164306"/>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111293-E111-417A-8918-4F990E2FA4AD}"/>
              </a:ext>
            </a:extLst>
          </p:cNvPr>
          <p:cNvCxnSpPr>
            <a:cxnSpLocks/>
          </p:cNvCxnSpPr>
          <p:nvPr/>
        </p:nvCxnSpPr>
        <p:spPr>
          <a:xfrm>
            <a:off x="5850731" y="4633962"/>
            <a:ext cx="0" cy="88225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4CB96A-9544-4728-A5D7-CD09A3FB2CF9}"/>
              </a:ext>
            </a:extLst>
          </p:cNvPr>
          <p:cNvCxnSpPr>
            <a:cxnSpLocks/>
          </p:cNvCxnSpPr>
          <p:nvPr/>
        </p:nvCxnSpPr>
        <p:spPr>
          <a:xfrm>
            <a:off x="6493669" y="5152083"/>
            <a:ext cx="0" cy="36413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6E8E66-2598-48AB-9CC9-D15CFDC1F619}"/>
              </a:ext>
            </a:extLst>
          </p:cNvPr>
          <p:cNvCxnSpPr>
            <a:cxnSpLocks/>
          </p:cNvCxnSpPr>
          <p:nvPr/>
        </p:nvCxnSpPr>
        <p:spPr>
          <a:xfrm>
            <a:off x="6665119" y="3087341"/>
            <a:ext cx="0" cy="2428875"/>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2D6FB3B-946E-4396-91AB-99D9E95D5E3A}"/>
              </a:ext>
            </a:extLst>
          </p:cNvPr>
          <p:cNvCxnSpPr>
            <a:cxnSpLocks/>
          </p:cNvCxnSpPr>
          <p:nvPr/>
        </p:nvCxnSpPr>
        <p:spPr>
          <a:xfrm>
            <a:off x="7450931" y="5459066"/>
            <a:ext cx="0" cy="5715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A564BC-F640-485D-8526-7C16B6788F11}"/>
              </a:ext>
            </a:extLst>
          </p:cNvPr>
          <p:cNvCxnSpPr>
            <a:cxnSpLocks/>
          </p:cNvCxnSpPr>
          <p:nvPr/>
        </p:nvCxnSpPr>
        <p:spPr>
          <a:xfrm>
            <a:off x="7622381" y="5351910"/>
            <a:ext cx="0" cy="164306"/>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68F996C-F646-4585-920B-DE2F2B571267}"/>
              </a:ext>
            </a:extLst>
          </p:cNvPr>
          <p:cNvSpPr txBox="1"/>
          <p:nvPr/>
        </p:nvSpPr>
        <p:spPr>
          <a:xfrm>
            <a:off x="7350919" y="5253505"/>
            <a:ext cx="185738" cy="207749"/>
          </a:xfrm>
          <a:prstGeom prst="rect">
            <a:avLst/>
          </a:prstGeom>
          <a:noFill/>
        </p:spPr>
        <p:txBody>
          <a:bodyPr wrap="square">
            <a:spAutoFit/>
          </a:bodyPr>
          <a:lstStyle/>
          <a:p>
            <a:r>
              <a:rPr lang="en-US" sz="750" dirty="0">
                <a:solidFill>
                  <a:srgbClr val="000000"/>
                </a:solidFill>
                <a:latin typeface="Calibri" panose="020F0502020204030204" pitchFamily="34" charset="0"/>
              </a:rPr>
              <a:t>1</a:t>
            </a:r>
            <a:endParaRPr lang="en-US" sz="750" dirty="0"/>
          </a:p>
        </p:txBody>
      </p:sp>
      <p:sp>
        <p:nvSpPr>
          <p:cNvPr id="35" name="TextBox 34">
            <a:extLst>
              <a:ext uri="{FF2B5EF4-FFF2-40B4-BE49-F238E27FC236}">
                <a16:creationId xmlns:a16="http://schemas.microsoft.com/office/drawing/2014/main" id="{6960ACD4-BC3F-4FD4-8A8D-167CEC00351B}"/>
              </a:ext>
            </a:extLst>
          </p:cNvPr>
          <p:cNvSpPr txBox="1"/>
          <p:nvPr/>
        </p:nvSpPr>
        <p:spPr>
          <a:xfrm>
            <a:off x="7529512" y="5152083"/>
            <a:ext cx="185738" cy="207749"/>
          </a:xfrm>
          <a:prstGeom prst="rect">
            <a:avLst/>
          </a:prstGeom>
          <a:noFill/>
        </p:spPr>
        <p:txBody>
          <a:bodyPr wrap="square">
            <a:spAutoFit/>
          </a:bodyPr>
          <a:lstStyle/>
          <a:p>
            <a:r>
              <a:rPr lang="en-US" sz="750" dirty="0">
                <a:solidFill>
                  <a:srgbClr val="000000"/>
                </a:solidFill>
                <a:latin typeface="Calibri" panose="020F0502020204030204" pitchFamily="34" charset="0"/>
              </a:rPr>
              <a:t>5</a:t>
            </a:r>
            <a:endParaRPr lang="en-US" sz="750" dirty="0"/>
          </a:p>
        </p:txBody>
      </p:sp>
      <p:sp>
        <p:nvSpPr>
          <p:cNvPr id="51" name="TextBox 50">
            <a:extLst>
              <a:ext uri="{FF2B5EF4-FFF2-40B4-BE49-F238E27FC236}">
                <a16:creationId xmlns:a16="http://schemas.microsoft.com/office/drawing/2014/main" id="{3831CAAD-ABF0-4698-AB45-435CF7CF8A25}"/>
              </a:ext>
            </a:extLst>
          </p:cNvPr>
          <p:cNvSpPr txBox="1"/>
          <p:nvPr/>
        </p:nvSpPr>
        <p:spPr>
          <a:xfrm>
            <a:off x="2146696" y="3567043"/>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52</a:t>
            </a:r>
            <a:endParaRPr lang="en-US" sz="750" dirty="0"/>
          </a:p>
        </p:txBody>
      </p:sp>
      <p:sp>
        <p:nvSpPr>
          <p:cNvPr id="53" name="TextBox 52">
            <a:extLst>
              <a:ext uri="{FF2B5EF4-FFF2-40B4-BE49-F238E27FC236}">
                <a16:creationId xmlns:a16="http://schemas.microsoft.com/office/drawing/2014/main" id="{F9C20F38-4665-48D6-86E0-0EB22A450981}"/>
              </a:ext>
            </a:extLst>
          </p:cNvPr>
          <p:cNvSpPr txBox="1"/>
          <p:nvPr/>
        </p:nvSpPr>
        <p:spPr>
          <a:xfrm>
            <a:off x="3007520" y="3445599"/>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55</a:t>
            </a:r>
            <a:endParaRPr lang="en-US" sz="750" dirty="0"/>
          </a:p>
        </p:txBody>
      </p:sp>
      <p:sp>
        <p:nvSpPr>
          <p:cNvPr id="55" name="TextBox 54">
            <a:extLst>
              <a:ext uri="{FF2B5EF4-FFF2-40B4-BE49-F238E27FC236}">
                <a16:creationId xmlns:a16="http://schemas.microsoft.com/office/drawing/2014/main" id="{AD8798D1-7D42-42E3-8795-504C92ACD0DF}"/>
              </a:ext>
            </a:extLst>
          </p:cNvPr>
          <p:cNvSpPr txBox="1"/>
          <p:nvPr/>
        </p:nvSpPr>
        <p:spPr>
          <a:xfrm>
            <a:off x="3789761" y="4667181"/>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20</a:t>
            </a:r>
            <a:endParaRPr lang="en-US" sz="750" dirty="0"/>
          </a:p>
        </p:txBody>
      </p:sp>
      <p:sp>
        <p:nvSpPr>
          <p:cNvPr id="57" name="TextBox 56">
            <a:extLst>
              <a:ext uri="{FF2B5EF4-FFF2-40B4-BE49-F238E27FC236}">
                <a16:creationId xmlns:a16="http://schemas.microsoft.com/office/drawing/2014/main" id="{C8CC08F2-6D2B-4FE8-81DD-92B3509BD58A}"/>
              </a:ext>
            </a:extLst>
          </p:cNvPr>
          <p:cNvSpPr txBox="1"/>
          <p:nvPr/>
        </p:nvSpPr>
        <p:spPr>
          <a:xfrm>
            <a:off x="4609506" y="4726116"/>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19</a:t>
            </a:r>
            <a:endParaRPr lang="en-US" sz="750" dirty="0"/>
          </a:p>
        </p:txBody>
      </p:sp>
      <p:sp>
        <p:nvSpPr>
          <p:cNvPr id="59" name="TextBox 58">
            <a:extLst>
              <a:ext uri="{FF2B5EF4-FFF2-40B4-BE49-F238E27FC236}">
                <a16:creationId xmlns:a16="http://schemas.microsoft.com/office/drawing/2014/main" id="{B5E7CA81-9D54-4AB1-A95F-2C2E52EFBC57}"/>
              </a:ext>
            </a:extLst>
          </p:cNvPr>
          <p:cNvSpPr txBox="1"/>
          <p:nvPr/>
        </p:nvSpPr>
        <p:spPr>
          <a:xfrm>
            <a:off x="5573913" y="5168316"/>
            <a:ext cx="260746" cy="207749"/>
          </a:xfrm>
          <a:prstGeom prst="rect">
            <a:avLst/>
          </a:prstGeom>
          <a:noFill/>
        </p:spPr>
        <p:txBody>
          <a:bodyPr wrap="square">
            <a:spAutoFit/>
          </a:bodyPr>
          <a:lstStyle/>
          <a:p>
            <a:r>
              <a:rPr lang="en-US" sz="750" dirty="0">
                <a:solidFill>
                  <a:srgbClr val="000000"/>
                </a:solidFill>
                <a:latin typeface="Calibri" panose="020F0502020204030204" pitchFamily="34" charset="0"/>
              </a:rPr>
              <a:t>4</a:t>
            </a:r>
            <a:endParaRPr lang="en-US" sz="750" dirty="0"/>
          </a:p>
        </p:txBody>
      </p:sp>
      <p:sp>
        <p:nvSpPr>
          <p:cNvPr id="61" name="TextBox 60">
            <a:extLst>
              <a:ext uri="{FF2B5EF4-FFF2-40B4-BE49-F238E27FC236}">
                <a16:creationId xmlns:a16="http://schemas.microsoft.com/office/drawing/2014/main" id="{E279269A-415F-4A10-9F33-B4E14FF96763}"/>
              </a:ext>
            </a:extLst>
          </p:cNvPr>
          <p:cNvSpPr txBox="1"/>
          <p:nvPr/>
        </p:nvSpPr>
        <p:spPr>
          <a:xfrm>
            <a:off x="6363296" y="4982756"/>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12</a:t>
            </a:r>
            <a:endParaRPr lang="en-US" sz="750" dirty="0"/>
          </a:p>
        </p:txBody>
      </p:sp>
      <p:sp>
        <p:nvSpPr>
          <p:cNvPr id="66" name="Rectangle 65">
            <a:extLst>
              <a:ext uri="{FF2B5EF4-FFF2-40B4-BE49-F238E27FC236}">
                <a16:creationId xmlns:a16="http://schemas.microsoft.com/office/drawing/2014/main" id="{55D92B04-D179-42C7-B48B-DBD4986B812D}"/>
              </a:ext>
            </a:extLst>
          </p:cNvPr>
          <p:cNvSpPr/>
          <p:nvPr/>
        </p:nvSpPr>
        <p:spPr>
          <a:xfrm>
            <a:off x="485775" y="1993107"/>
            <a:ext cx="100013" cy="10715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D532B885-4703-47CF-85D2-45AE50BD922C}"/>
              </a:ext>
            </a:extLst>
          </p:cNvPr>
          <p:cNvSpPr/>
          <p:nvPr/>
        </p:nvSpPr>
        <p:spPr>
          <a:xfrm>
            <a:off x="485775" y="2214563"/>
            <a:ext cx="100013" cy="107156"/>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TextBox 69">
            <a:extLst>
              <a:ext uri="{FF2B5EF4-FFF2-40B4-BE49-F238E27FC236}">
                <a16:creationId xmlns:a16="http://schemas.microsoft.com/office/drawing/2014/main" id="{AB61C596-FC13-4830-909C-0DE480D2C798}"/>
              </a:ext>
            </a:extLst>
          </p:cNvPr>
          <p:cNvSpPr txBox="1"/>
          <p:nvPr/>
        </p:nvSpPr>
        <p:spPr>
          <a:xfrm>
            <a:off x="585787" y="1956226"/>
            <a:ext cx="1757357" cy="438582"/>
          </a:xfrm>
          <a:prstGeom prst="rect">
            <a:avLst/>
          </a:prstGeom>
          <a:noFill/>
        </p:spPr>
        <p:txBody>
          <a:bodyPr wrap="square">
            <a:spAutoFit/>
          </a:bodyPr>
          <a:lstStyle/>
          <a:p>
            <a:r>
              <a:rPr lang="en-US" sz="750" dirty="0">
                <a:solidFill>
                  <a:srgbClr val="000000"/>
                </a:solidFill>
                <a:latin typeface="Calibri" panose="020F0502020204030204" pitchFamily="34" charset="0"/>
              </a:rPr>
              <a:t>September, </a:t>
            </a:r>
            <a:r>
              <a:rPr lang="en-US" sz="750" b="1" dirty="0">
                <a:solidFill>
                  <a:srgbClr val="000000"/>
                </a:solidFill>
                <a:latin typeface="Calibri" panose="020F0502020204030204" pitchFamily="34" charset="0"/>
              </a:rPr>
              <a:t>total deliverables = </a:t>
            </a:r>
            <a:r>
              <a:rPr lang="en-US" sz="750" b="1" dirty="0">
                <a:solidFill>
                  <a:srgbClr val="FF0000"/>
                </a:solidFill>
                <a:latin typeface="Calibri" panose="020F0502020204030204" pitchFamily="34" charset="0"/>
              </a:rPr>
              <a:t>107</a:t>
            </a: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December, </a:t>
            </a:r>
            <a:r>
              <a:rPr lang="en-US" sz="750" b="1" dirty="0">
                <a:solidFill>
                  <a:srgbClr val="000000"/>
                </a:solidFill>
                <a:latin typeface="Calibri" panose="020F0502020204030204" pitchFamily="34" charset="0"/>
              </a:rPr>
              <a:t>total deliverables </a:t>
            </a:r>
            <a:r>
              <a:rPr lang="en-US" sz="750" b="1" dirty="0">
                <a:solidFill>
                  <a:srgbClr val="FF0000"/>
                </a:solidFill>
                <a:latin typeface="Calibri" panose="020F0502020204030204" pitchFamily="34" charset="0"/>
              </a:rPr>
              <a:t>= 130</a:t>
            </a:r>
            <a:endParaRPr lang="en-US" sz="750" b="1" dirty="0">
              <a:solidFill>
                <a:srgbClr val="FF0000"/>
              </a:solidFill>
            </a:endParaRPr>
          </a:p>
        </p:txBody>
      </p:sp>
      <p:sp>
        <p:nvSpPr>
          <p:cNvPr id="72" name="TextBox 71">
            <a:extLst>
              <a:ext uri="{FF2B5EF4-FFF2-40B4-BE49-F238E27FC236}">
                <a16:creationId xmlns:a16="http://schemas.microsoft.com/office/drawing/2014/main" id="{FC1EC302-E1EC-4B3C-AAB8-61A7823F7ED3}"/>
              </a:ext>
            </a:extLst>
          </p:cNvPr>
          <p:cNvSpPr txBox="1"/>
          <p:nvPr/>
        </p:nvSpPr>
        <p:spPr>
          <a:xfrm>
            <a:off x="785189" y="1317626"/>
            <a:ext cx="7354958" cy="738664"/>
          </a:xfrm>
          <a:prstGeom prst="rect">
            <a:avLst/>
          </a:prstGeom>
          <a:noFill/>
        </p:spPr>
        <p:txBody>
          <a:bodyPr wrap="square">
            <a:spAutoFit/>
          </a:bodyPr>
          <a:lstStyle/>
          <a:p>
            <a:r>
              <a:rPr lang="en-US" sz="1350" dirty="0">
                <a:solidFill>
                  <a:srgbClr val="FF0000"/>
                </a:solidFill>
                <a:latin typeface="Calibri" panose="020F0502020204030204" pitchFamily="34" charset="0"/>
              </a:rPr>
              <a:t>(Topic x </a:t>
            </a:r>
            <a:r>
              <a:rPr lang="en-US" sz="1350" dirty="0">
                <a:solidFill>
                  <a:srgbClr val="000000"/>
                </a:solidFill>
                <a:latin typeface="Calibri" panose="020F0502020204030204" pitchFamily="34" charset="0"/>
              </a:rPr>
              <a:t>Content </a:t>
            </a:r>
            <a:r>
              <a:rPr lang="en-US" sz="1350" dirty="0">
                <a:solidFill>
                  <a:srgbClr val="FF0000"/>
                </a:solidFill>
                <a:latin typeface="Calibri" panose="020F0502020204030204" pitchFamily="34" charset="0"/>
              </a:rPr>
              <a:t>Type)</a:t>
            </a:r>
            <a:r>
              <a:rPr lang="en-US" sz="1350" dirty="0">
                <a:solidFill>
                  <a:srgbClr val="000000"/>
                </a:solidFill>
                <a:latin typeface="Calibri" panose="020F0502020204030204" pitchFamily="34" charset="0"/>
              </a:rPr>
              <a:t> </a:t>
            </a:r>
            <a:r>
              <a:rPr lang="en-US" sz="1350" dirty="0">
                <a:solidFill>
                  <a:srgbClr val="FF0000"/>
                </a:solidFill>
                <a:latin typeface="Calibri" panose="020F0502020204030204" pitchFamily="34" charset="0"/>
              </a:rPr>
              <a:t>Authoring</a:t>
            </a:r>
            <a:r>
              <a:rPr lang="en-US" sz="1350" dirty="0">
                <a:solidFill>
                  <a:srgbClr val="000000"/>
                </a:solidFill>
                <a:latin typeface="Calibri" panose="020F0502020204030204" pitchFamily="34" charset="0"/>
              </a:rPr>
              <a:t> Deliverables Count for End of September vs. End of December 2020</a:t>
            </a:r>
          </a:p>
          <a:p>
            <a:endParaRPr lang="en-US" sz="750" dirty="0">
              <a:solidFill>
                <a:srgbClr val="000000"/>
              </a:solidFill>
              <a:latin typeface="Calibri" panose="020F0502020204030204" pitchFamily="34" charset="0"/>
            </a:endParaRPr>
          </a:p>
          <a:p>
            <a:r>
              <a:rPr lang="en-US" sz="750" strike="sngStrike" dirty="0">
                <a:solidFill>
                  <a:srgbClr val="FF0000"/>
                </a:solidFill>
                <a:latin typeface="Calibri" panose="020F0502020204030204" pitchFamily="34" charset="0"/>
              </a:rPr>
              <a:t>Depending on deliverable type, count is either (Topic x Content Type) or (Content Type)</a:t>
            </a:r>
          </a:p>
          <a:p>
            <a:endParaRPr lang="en-US" sz="1350" dirty="0"/>
          </a:p>
        </p:txBody>
      </p:sp>
      <p:sp>
        <p:nvSpPr>
          <p:cNvPr id="2" name="TextBox 1">
            <a:extLst>
              <a:ext uri="{FF2B5EF4-FFF2-40B4-BE49-F238E27FC236}">
                <a16:creationId xmlns:a16="http://schemas.microsoft.com/office/drawing/2014/main" id="{F5402F92-09BC-45D8-BCDF-A911CBA7D37D}"/>
              </a:ext>
            </a:extLst>
          </p:cNvPr>
          <p:cNvSpPr txBox="1"/>
          <p:nvPr/>
        </p:nvSpPr>
        <p:spPr>
          <a:xfrm>
            <a:off x="2348976" y="4080520"/>
            <a:ext cx="260746" cy="207749"/>
          </a:xfrm>
          <a:prstGeom prst="rect">
            <a:avLst/>
          </a:prstGeom>
          <a:noFill/>
        </p:spPr>
        <p:txBody>
          <a:bodyPr wrap="square">
            <a:spAutoFit/>
          </a:bodyPr>
          <a:lstStyle/>
          <a:p>
            <a:r>
              <a:rPr lang="en-US" sz="750" dirty="0">
                <a:solidFill>
                  <a:srgbClr val="FF0000"/>
                </a:solidFill>
                <a:latin typeface="Calibri" panose="020F0502020204030204" pitchFamily="34" charset="0"/>
              </a:rPr>
              <a:t>8</a:t>
            </a:r>
            <a:endParaRPr lang="en-US" sz="750" dirty="0">
              <a:solidFill>
                <a:srgbClr val="FF0000"/>
              </a:solidFill>
            </a:endParaRPr>
          </a:p>
        </p:txBody>
      </p:sp>
      <p:sp>
        <p:nvSpPr>
          <p:cNvPr id="3" name="TextBox 2">
            <a:extLst>
              <a:ext uri="{FF2B5EF4-FFF2-40B4-BE49-F238E27FC236}">
                <a16:creationId xmlns:a16="http://schemas.microsoft.com/office/drawing/2014/main" id="{6F73BB07-B54A-46F3-BBF6-51DC63401EE8}"/>
              </a:ext>
            </a:extLst>
          </p:cNvPr>
          <p:cNvSpPr txBox="1"/>
          <p:nvPr/>
        </p:nvSpPr>
        <p:spPr>
          <a:xfrm>
            <a:off x="3143639" y="1693971"/>
            <a:ext cx="358739" cy="207749"/>
          </a:xfrm>
          <a:prstGeom prst="rect">
            <a:avLst/>
          </a:prstGeom>
          <a:noFill/>
        </p:spPr>
        <p:txBody>
          <a:bodyPr wrap="square">
            <a:spAutoFit/>
          </a:bodyPr>
          <a:lstStyle/>
          <a:p>
            <a:r>
              <a:rPr lang="en-US" sz="750" dirty="0">
                <a:solidFill>
                  <a:srgbClr val="FF0000"/>
                </a:solidFill>
                <a:latin typeface="Calibri" panose="020F0502020204030204" pitchFamily="34" charset="0"/>
              </a:rPr>
              <a:t>122</a:t>
            </a:r>
            <a:endParaRPr lang="en-US" sz="750" dirty="0">
              <a:solidFill>
                <a:srgbClr val="FF0000"/>
              </a:solidFill>
            </a:endParaRPr>
          </a:p>
        </p:txBody>
      </p:sp>
      <p:cxnSp>
        <p:nvCxnSpPr>
          <p:cNvPr id="8" name="Straight Connector 7">
            <a:extLst>
              <a:ext uri="{FF2B5EF4-FFF2-40B4-BE49-F238E27FC236}">
                <a16:creationId xmlns:a16="http://schemas.microsoft.com/office/drawing/2014/main" id="{11BF3CFF-69DE-43CF-9AE0-3F26E150B504}"/>
              </a:ext>
            </a:extLst>
          </p:cNvPr>
          <p:cNvCxnSpPr/>
          <p:nvPr/>
        </p:nvCxnSpPr>
        <p:spPr>
          <a:xfrm flipV="1">
            <a:off x="3789761" y="2725807"/>
            <a:ext cx="4569048" cy="35780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4B7984-6596-4735-83DE-48C74379B8EF}"/>
              </a:ext>
            </a:extLst>
          </p:cNvPr>
          <p:cNvCxnSpPr>
            <a:cxnSpLocks/>
          </p:cNvCxnSpPr>
          <p:nvPr/>
        </p:nvCxnSpPr>
        <p:spPr>
          <a:xfrm>
            <a:off x="3633918" y="2864954"/>
            <a:ext cx="4913735" cy="34389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BF7AFF-FCD2-4122-A36A-2C029FCF4394}"/>
              </a:ext>
            </a:extLst>
          </p:cNvPr>
          <p:cNvSpPr txBox="1"/>
          <p:nvPr/>
        </p:nvSpPr>
        <p:spPr>
          <a:xfrm rot="19663400">
            <a:off x="1966090" y="3002657"/>
            <a:ext cx="5894691" cy="588623"/>
          </a:xfrm>
          <a:prstGeom prst="rect">
            <a:avLst/>
          </a:prstGeom>
          <a:noFill/>
        </p:spPr>
        <p:txBody>
          <a:bodyPr wrap="none" rtlCol="0">
            <a:spAutoFit/>
          </a:bodyPr>
          <a:lstStyle/>
          <a:p>
            <a:r>
              <a:rPr lang="en-US" sz="3225" dirty="0">
                <a:solidFill>
                  <a:schemeClr val="bg1"/>
                </a:solidFill>
                <a:highlight>
                  <a:srgbClr val="FF0000"/>
                </a:highlight>
              </a:rPr>
              <a:t>PREVIOUS ABANDONED CONCEPT</a:t>
            </a:r>
          </a:p>
        </p:txBody>
      </p:sp>
    </p:spTree>
    <p:extLst>
      <p:ext uri="{BB962C8B-B14F-4D97-AF65-F5344CB8AC3E}">
        <p14:creationId xmlns:p14="http://schemas.microsoft.com/office/powerpoint/2010/main" val="187129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3" name="Content Placeholder 2">
            <a:extLst>
              <a:ext uri="{FF2B5EF4-FFF2-40B4-BE49-F238E27FC236}">
                <a16:creationId xmlns:a16="http://schemas.microsoft.com/office/drawing/2014/main" id="{B1B15C00-91DC-46E1-A102-77F39855CC24}"/>
              </a:ext>
            </a:extLst>
          </p:cNvPr>
          <p:cNvSpPr>
            <a:spLocks noGrp="1"/>
          </p:cNvSpPr>
          <p:nvPr>
            <p:ph sz="half" idx="1"/>
          </p:nvPr>
        </p:nvSpPr>
        <p:spPr>
          <a:xfrm>
            <a:off x="546100" y="2157127"/>
            <a:ext cx="4272772" cy="4316274"/>
          </a:xfrm>
        </p:spPr>
        <p:txBody>
          <a:bodyPr>
            <a:normAutofit/>
          </a:bodyPr>
          <a:lstStyle/>
          <a:p>
            <a:pPr marL="385763" indent="-385763">
              <a:spcBef>
                <a:spcPts val="1200"/>
              </a:spcBef>
              <a:spcAft>
                <a:spcPts val="1200"/>
              </a:spcAft>
              <a:buFont typeface="+mj-lt"/>
              <a:buAutoNum type="arabicPeriod"/>
            </a:pPr>
            <a:r>
              <a:rPr lang="en-US" sz="2000" b="1" dirty="0"/>
              <a:t>UX practice guidance.</a:t>
            </a:r>
          </a:p>
          <a:p>
            <a:pPr marL="385763" indent="-385763">
              <a:spcBef>
                <a:spcPts val="1200"/>
              </a:spcBef>
              <a:spcAft>
                <a:spcPts val="1200"/>
              </a:spcAft>
              <a:buFont typeface="+mj-lt"/>
              <a:buAutoNum type="arabicPeriod"/>
            </a:pPr>
            <a:r>
              <a:rPr lang="en-US" sz="2000" dirty="0">
                <a:solidFill>
                  <a:schemeClr val="bg1">
                    <a:lumMod val="75000"/>
                  </a:schemeClr>
                </a:solidFill>
              </a:rPr>
              <a:t>Content management and delivery system.</a:t>
            </a:r>
          </a:p>
          <a:p>
            <a:pPr marL="385763" indent="-385763">
              <a:spcBef>
                <a:spcPts val="1200"/>
              </a:spcBef>
              <a:spcAft>
                <a:spcPts val="1200"/>
              </a:spcAft>
              <a:buFont typeface="+mj-lt"/>
              <a:buAutoNum type="arabicPeriod" startAt="3"/>
            </a:pPr>
            <a:r>
              <a:rPr lang="en-US" sz="2000" dirty="0">
                <a:solidFill>
                  <a:schemeClr val="bg1">
                    <a:lumMod val="75000"/>
                  </a:schemeClr>
                </a:solidFill>
              </a:rPr>
              <a:t>Scalable process to capture, pilot, and share UX best practices. </a:t>
            </a:r>
          </a:p>
          <a:p>
            <a:pPr marL="385763" indent="-385763">
              <a:spcBef>
                <a:spcPts val="1200"/>
              </a:spcBef>
              <a:spcAft>
                <a:spcPts val="1200"/>
              </a:spcAft>
              <a:buFont typeface="+mj-lt"/>
              <a:buAutoNum type="arabicPeriod" startAt="3"/>
            </a:pPr>
            <a:r>
              <a:rPr lang="en-US" sz="2000" dirty="0">
                <a:solidFill>
                  <a:schemeClr val="bg1">
                    <a:lumMod val="75000"/>
                  </a:schemeClr>
                </a:solidFill>
              </a:rPr>
              <a:t>Communities of UX practice. </a:t>
            </a:r>
          </a:p>
          <a:p>
            <a:pPr marL="0" indent="0">
              <a:buNone/>
            </a:pPr>
            <a:endParaRPr lang="en-US" sz="2000" dirty="0"/>
          </a:p>
          <a:p>
            <a:endParaRPr lang="en-US" sz="2000" dirty="0"/>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Components </a:t>
            </a:r>
            <a:endParaRPr lang="en-US" dirty="0"/>
          </a:p>
        </p:txBody>
      </p:sp>
      <p:sp>
        <p:nvSpPr>
          <p:cNvPr id="6" name="TextBox 5">
            <a:extLst>
              <a:ext uri="{FF2B5EF4-FFF2-40B4-BE49-F238E27FC236}">
                <a16:creationId xmlns:a16="http://schemas.microsoft.com/office/drawing/2014/main" id="{90887EBD-86EA-487A-919B-5C03A0B1A765}"/>
              </a:ext>
            </a:extLst>
          </p:cNvPr>
          <p:cNvSpPr txBox="1"/>
          <p:nvPr/>
        </p:nvSpPr>
        <p:spPr>
          <a:xfrm>
            <a:off x="4748463" y="2088436"/>
            <a:ext cx="4272771" cy="2631490"/>
          </a:xfrm>
          <a:prstGeom prst="rect">
            <a:avLst/>
          </a:prstGeom>
          <a:noFill/>
        </p:spPr>
        <p:txBody>
          <a:bodyPr wrap="square" rtlCol="0">
            <a:spAutoFit/>
          </a:bodyPr>
          <a:lstStyle/>
          <a:p>
            <a:pPr marL="800100" lvl="1" indent="-342900">
              <a:spcBef>
                <a:spcPts val="600"/>
              </a:spcBef>
              <a:buFont typeface="Arial" panose="020B0604020202020204" pitchFamily="34" charset="0"/>
              <a:buChar char="•"/>
            </a:pPr>
            <a:r>
              <a:rPr lang="en-US" sz="2000" dirty="0"/>
              <a:t>UI patterns for CPRS components </a:t>
            </a:r>
          </a:p>
          <a:p>
            <a:pPr marL="800100" lvl="1" indent="-342900">
              <a:spcBef>
                <a:spcPts val="600"/>
              </a:spcBef>
              <a:buFont typeface="Arial" panose="020B0604020202020204" pitchFamily="34" charset="0"/>
              <a:buChar char="•"/>
            </a:pPr>
            <a:r>
              <a:rPr lang="en-US" sz="2000" dirty="0"/>
              <a:t>Method instructions </a:t>
            </a:r>
          </a:p>
          <a:p>
            <a:pPr marL="800100" lvl="1" indent="-342900">
              <a:spcBef>
                <a:spcPts val="600"/>
              </a:spcBef>
              <a:buFont typeface="Arial" panose="020B0604020202020204" pitchFamily="34" charset="0"/>
              <a:buChar char="•"/>
            </a:pPr>
            <a:r>
              <a:rPr lang="en-US" sz="2000" dirty="0"/>
              <a:t>Tools, checklists, templates</a:t>
            </a:r>
          </a:p>
          <a:p>
            <a:pPr marL="800100" lvl="1" indent="-342900">
              <a:spcBef>
                <a:spcPts val="600"/>
              </a:spcBef>
              <a:buFont typeface="Arial" panose="020B0604020202020204" pitchFamily="34" charset="0"/>
              <a:buChar char="•"/>
            </a:pPr>
            <a:r>
              <a:rPr lang="en-US" sz="2000" dirty="0"/>
              <a:t>Terms and definitions </a:t>
            </a:r>
          </a:p>
          <a:p>
            <a:pPr marL="800100" lvl="1" indent="-342900">
              <a:spcBef>
                <a:spcPts val="600"/>
              </a:spcBef>
              <a:buFont typeface="Arial" panose="020B0604020202020204" pitchFamily="34" charset="0"/>
              <a:buChar char="•"/>
            </a:pPr>
            <a:r>
              <a:rPr lang="en-US" sz="2000" dirty="0"/>
              <a:t>Technical concepts explained</a:t>
            </a:r>
          </a:p>
          <a:p>
            <a:pPr marL="800100" lvl="1" indent="-342900">
              <a:spcBef>
                <a:spcPts val="600"/>
              </a:spcBef>
              <a:buFont typeface="Arial" panose="020B0604020202020204" pitchFamily="34" charset="0"/>
              <a:buChar char="•"/>
            </a:pPr>
            <a:r>
              <a:rPr lang="en-US" sz="2000" dirty="0"/>
              <a:t>Case Studies </a:t>
            </a:r>
          </a:p>
        </p:txBody>
      </p:sp>
      <p:sp>
        <p:nvSpPr>
          <p:cNvPr id="7" name="Right Bracket 6">
            <a:extLst>
              <a:ext uri="{FF2B5EF4-FFF2-40B4-BE49-F238E27FC236}">
                <a16:creationId xmlns:a16="http://schemas.microsoft.com/office/drawing/2014/main" id="{9DAC1846-3B03-4EE1-B680-3B66A93102A5}"/>
              </a:ext>
            </a:extLst>
          </p:cNvPr>
          <p:cNvSpPr/>
          <p:nvPr/>
        </p:nvSpPr>
        <p:spPr>
          <a:xfrm rot="10800000">
            <a:off x="4927077" y="2033839"/>
            <a:ext cx="449811" cy="2686087"/>
          </a:xfrm>
          <a:prstGeom prst="rightBracket">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D2B5411-326E-47C4-86CD-21B5F240C34D}"/>
              </a:ext>
            </a:extLst>
          </p:cNvPr>
          <p:cNvCxnSpPr>
            <a:cxnSpLocks/>
          </p:cNvCxnSpPr>
          <p:nvPr/>
        </p:nvCxnSpPr>
        <p:spPr>
          <a:xfrm>
            <a:off x="4503760" y="2399781"/>
            <a:ext cx="423332"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3" name="Content Placeholder 2">
            <a:extLst>
              <a:ext uri="{FF2B5EF4-FFF2-40B4-BE49-F238E27FC236}">
                <a16:creationId xmlns:a16="http://schemas.microsoft.com/office/drawing/2014/main" id="{B1B15C00-91DC-46E1-A102-77F39855CC24}"/>
              </a:ext>
            </a:extLst>
          </p:cNvPr>
          <p:cNvSpPr>
            <a:spLocks noGrp="1"/>
          </p:cNvSpPr>
          <p:nvPr>
            <p:ph sz="half" idx="1"/>
          </p:nvPr>
        </p:nvSpPr>
        <p:spPr>
          <a:xfrm>
            <a:off x="546100" y="2157127"/>
            <a:ext cx="4272772" cy="4316274"/>
          </a:xfrm>
        </p:spPr>
        <p:txBody>
          <a:bodyPr>
            <a:normAutofit/>
          </a:bodyPr>
          <a:lstStyle/>
          <a:p>
            <a:pPr marL="385763" indent="-385763">
              <a:spcBef>
                <a:spcPts val="1200"/>
              </a:spcBef>
              <a:spcAft>
                <a:spcPts val="1200"/>
              </a:spcAft>
              <a:buFont typeface="+mj-lt"/>
              <a:buAutoNum type="arabicPeriod"/>
            </a:pPr>
            <a:r>
              <a:rPr lang="en-US" sz="2000" dirty="0">
                <a:solidFill>
                  <a:schemeClr val="bg1">
                    <a:lumMod val="75000"/>
                  </a:schemeClr>
                </a:solidFill>
              </a:rPr>
              <a:t>UX practice guidance.</a:t>
            </a:r>
          </a:p>
          <a:p>
            <a:pPr marL="385763" indent="-385763">
              <a:spcBef>
                <a:spcPts val="1200"/>
              </a:spcBef>
              <a:spcAft>
                <a:spcPts val="1200"/>
              </a:spcAft>
              <a:buFont typeface="+mj-lt"/>
              <a:buAutoNum type="arabicPeriod"/>
            </a:pPr>
            <a:r>
              <a:rPr lang="en-US" sz="2000" b="1" dirty="0"/>
              <a:t>Content management and delivery system.</a:t>
            </a:r>
          </a:p>
          <a:p>
            <a:pPr marL="385763" indent="-385763">
              <a:spcBef>
                <a:spcPts val="1200"/>
              </a:spcBef>
              <a:spcAft>
                <a:spcPts val="1200"/>
              </a:spcAft>
              <a:buFont typeface="+mj-lt"/>
              <a:buAutoNum type="arabicPeriod" startAt="3"/>
            </a:pPr>
            <a:r>
              <a:rPr lang="en-US" sz="2000" dirty="0">
                <a:solidFill>
                  <a:schemeClr val="bg1">
                    <a:lumMod val="75000"/>
                  </a:schemeClr>
                </a:solidFill>
              </a:rPr>
              <a:t>Scalable process to capture, pilot, and share UX best practices. </a:t>
            </a:r>
          </a:p>
          <a:p>
            <a:pPr marL="385763" indent="-385763">
              <a:spcBef>
                <a:spcPts val="1200"/>
              </a:spcBef>
              <a:spcAft>
                <a:spcPts val="1200"/>
              </a:spcAft>
              <a:buFont typeface="+mj-lt"/>
              <a:buAutoNum type="arabicPeriod" startAt="3"/>
            </a:pPr>
            <a:r>
              <a:rPr lang="en-US" sz="2000" dirty="0">
                <a:solidFill>
                  <a:schemeClr val="bg1">
                    <a:lumMod val="75000"/>
                  </a:schemeClr>
                </a:solidFill>
              </a:rPr>
              <a:t>Communities of UX practice. </a:t>
            </a:r>
          </a:p>
          <a:p>
            <a:pPr marL="0" indent="0">
              <a:buNone/>
            </a:pPr>
            <a:endParaRPr lang="en-US" sz="2000" dirty="0"/>
          </a:p>
          <a:p>
            <a:endParaRPr lang="en-US" sz="2000" dirty="0"/>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Components </a:t>
            </a:r>
            <a:endParaRPr lang="en-US" dirty="0"/>
          </a:p>
        </p:txBody>
      </p:sp>
      <p:sp>
        <p:nvSpPr>
          <p:cNvPr id="6" name="TextBox 5">
            <a:extLst>
              <a:ext uri="{FF2B5EF4-FFF2-40B4-BE49-F238E27FC236}">
                <a16:creationId xmlns:a16="http://schemas.microsoft.com/office/drawing/2014/main" id="{90887EBD-86EA-487A-919B-5C03A0B1A765}"/>
              </a:ext>
            </a:extLst>
          </p:cNvPr>
          <p:cNvSpPr txBox="1"/>
          <p:nvPr/>
        </p:nvSpPr>
        <p:spPr>
          <a:xfrm>
            <a:off x="4748463" y="2375037"/>
            <a:ext cx="4272771" cy="2708434"/>
          </a:xfrm>
          <a:prstGeom prst="rect">
            <a:avLst/>
          </a:prstGeom>
          <a:noFill/>
        </p:spPr>
        <p:txBody>
          <a:bodyPr wrap="square" rtlCol="0">
            <a:spAutoFit/>
          </a:bodyPr>
          <a:lstStyle/>
          <a:p>
            <a:pPr marL="800100" lvl="1" indent="-342900">
              <a:spcBef>
                <a:spcPts val="600"/>
              </a:spcBef>
              <a:buFont typeface="Arial" panose="020B0604020202020204" pitchFamily="34" charset="0"/>
              <a:buChar char="•"/>
            </a:pPr>
            <a:r>
              <a:rPr lang="en-US" sz="2000" dirty="0"/>
              <a:t>CMS technology deployed and accessible outside the VA firewall </a:t>
            </a:r>
          </a:p>
          <a:p>
            <a:pPr marL="800100" lvl="1" indent="-342900">
              <a:spcBef>
                <a:spcPts val="600"/>
              </a:spcBef>
              <a:buFont typeface="Arial" panose="020B0604020202020204" pitchFamily="34" charset="0"/>
              <a:buChar char="•"/>
            </a:pPr>
            <a:r>
              <a:rPr lang="en-US" sz="2000" dirty="0"/>
              <a:t>Templates for each type of content</a:t>
            </a:r>
          </a:p>
          <a:p>
            <a:pPr marL="800100" lvl="1" indent="-342900">
              <a:spcBef>
                <a:spcPts val="600"/>
              </a:spcBef>
              <a:buFont typeface="Arial" panose="020B0604020202020204" pitchFamily="34" charset="0"/>
              <a:buChar char="•"/>
            </a:pPr>
            <a:r>
              <a:rPr lang="en-US" sz="2000" dirty="0"/>
              <a:t>Site design that guides users to needed content </a:t>
            </a:r>
          </a:p>
          <a:p>
            <a:pPr marL="800100" lvl="1" indent="-342900">
              <a:buFont typeface="Arial" panose="020B0604020202020204" pitchFamily="34" charset="0"/>
              <a:buChar char="•"/>
            </a:pPr>
            <a:endParaRPr lang="en-US" sz="2000" dirty="0"/>
          </a:p>
        </p:txBody>
      </p:sp>
      <p:sp>
        <p:nvSpPr>
          <p:cNvPr id="7" name="Right Bracket 6">
            <a:extLst>
              <a:ext uri="{FF2B5EF4-FFF2-40B4-BE49-F238E27FC236}">
                <a16:creationId xmlns:a16="http://schemas.microsoft.com/office/drawing/2014/main" id="{9DAC1846-3B03-4EE1-B680-3B66A93102A5}"/>
              </a:ext>
            </a:extLst>
          </p:cNvPr>
          <p:cNvSpPr/>
          <p:nvPr/>
        </p:nvSpPr>
        <p:spPr>
          <a:xfrm rot="10800000">
            <a:off x="4927076" y="2320446"/>
            <a:ext cx="449811" cy="2497214"/>
          </a:xfrm>
          <a:prstGeom prst="rightBracket">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D2B5411-326E-47C4-86CD-21B5F240C34D}"/>
              </a:ext>
            </a:extLst>
          </p:cNvPr>
          <p:cNvCxnSpPr>
            <a:cxnSpLocks/>
          </p:cNvCxnSpPr>
          <p:nvPr/>
        </p:nvCxnSpPr>
        <p:spPr>
          <a:xfrm>
            <a:off x="4503760" y="3150411"/>
            <a:ext cx="423332"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4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3" name="Content Placeholder 2">
            <a:extLst>
              <a:ext uri="{FF2B5EF4-FFF2-40B4-BE49-F238E27FC236}">
                <a16:creationId xmlns:a16="http://schemas.microsoft.com/office/drawing/2014/main" id="{B1B15C00-91DC-46E1-A102-77F39855CC24}"/>
              </a:ext>
            </a:extLst>
          </p:cNvPr>
          <p:cNvSpPr>
            <a:spLocks noGrp="1"/>
          </p:cNvSpPr>
          <p:nvPr>
            <p:ph sz="half" idx="1"/>
          </p:nvPr>
        </p:nvSpPr>
        <p:spPr>
          <a:xfrm>
            <a:off x="546099" y="2157127"/>
            <a:ext cx="4449233" cy="4316274"/>
          </a:xfrm>
        </p:spPr>
        <p:txBody>
          <a:bodyPr>
            <a:normAutofit/>
          </a:bodyPr>
          <a:lstStyle/>
          <a:p>
            <a:pPr marL="385763" indent="-385763">
              <a:spcBef>
                <a:spcPts val="1200"/>
              </a:spcBef>
              <a:spcAft>
                <a:spcPts val="1200"/>
              </a:spcAft>
              <a:buFont typeface="+mj-lt"/>
              <a:buAutoNum type="arabicPeriod"/>
            </a:pPr>
            <a:r>
              <a:rPr lang="en-US" sz="2000" dirty="0">
                <a:solidFill>
                  <a:schemeClr val="bg1">
                    <a:lumMod val="75000"/>
                  </a:schemeClr>
                </a:solidFill>
              </a:rPr>
              <a:t>UX practice guidance.</a:t>
            </a:r>
          </a:p>
          <a:p>
            <a:pPr marL="385763" indent="-385763">
              <a:spcBef>
                <a:spcPts val="1200"/>
              </a:spcBef>
              <a:spcAft>
                <a:spcPts val="1200"/>
              </a:spcAft>
              <a:buFont typeface="+mj-lt"/>
              <a:buAutoNum type="arabicPeriod"/>
            </a:pPr>
            <a:r>
              <a:rPr lang="en-US" sz="2000" dirty="0">
                <a:solidFill>
                  <a:schemeClr val="bg1">
                    <a:lumMod val="75000"/>
                  </a:schemeClr>
                </a:solidFill>
              </a:rPr>
              <a:t>Content management and delivery system.</a:t>
            </a:r>
          </a:p>
          <a:p>
            <a:pPr marL="385763" indent="-385763">
              <a:spcBef>
                <a:spcPts val="1200"/>
              </a:spcBef>
              <a:spcAft>
                <a:spcPts val="1200"/>
              </a:spcAft>
              <a:buFont typeface="+mj-lt"/>
              <a:buAutoNum type="arabicPeriod" startAt="3"/>
            </a:pPr>
            <a:r>
              <a:rPr lang="en-US" sz="2000" b="1" dirty="0"/>
              <a:t>Scalable process to capture, pilot, and share UX best practices. </a:t>
            </a:r>
          </a:p>
          <a:p>
            <a:pPr marL="385763" indent="-385763">
              <a:spcBef>
                <a:spcPts val="1200"/>
              </a:spcBef>
              <a:spcAft>
                <a:spcPts val="1200"/>
              </a:spcAft>
              <a:buFont typeface="+mj-lt"/>
              <a:buAutoNum type="arabicPeriod" startAt="3"/>
            </a:pPr>
            <a:r>
              <a:rPr lang="en-US" sz="2000" dirty="0">
                <a:solidFill>
                  <a:schemeClr val="bg1">
                    <a:lumMod val="75000"/>
                  </a:schemeClr>
                </a:solidFill>
              </a:rPr>
              <a:t>Communities of UX practice. </a:t>
            </a:r>
          </a:p>
          <a:p>
            <a:pPr marL="0" indent="0">
              <a:buNone/>
            </a:pPr>
            <a:endParaRPr lang="en-US" sz="2000" dirty="0"/>
          </a:p>
          <a:p>
            <a:endParaRPr lang="en-US" sz="2000" dirty="0"/>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Components </a:t>
            </a:r>
            <a:endParaRPr lang="en-US" dirty="0"/>
          </a:p>
        </p:txBody>
      </p:sp>
      <p:sp>
        <p:nvSpPr>
          <p:cNvPr id="6" name="TextBox 5">
            <a:extLst>
              <a:ext uri="{FF2B5EF4-FFF2-40B4-BE49-F238E27FC236}">
                <a16:creationId xmlns:a16="http://schemas.microsoft.com/office/drawing/2014/main" id="{90887EBD-86EA-487A-919B-5C03A0B1A765}"/>
              </a:ext>
            </a:extLst>
          </p:cNvPr>
          <p:cNvSpPr txBox="1"/>
          <p:nvPr/>
        </p:nvSpPr>
        <p:spPr>
          <a:xfrm>
            <a:off x="4748463" y="3043779"/>
            <a:ext cx="4272771" cy="2400657"/>
          </a:xfrm>
          <a:prstGeom prst="rect">
            <a:avLst/>
          </a:prstGeom>
          <a:noFill/>
        </p:spPr>
        <p:txBody>
          <a:bodyPr wrap="square" rtlCol="0">
            <a:spAutoFit/>
          </a:bodyPr>
          <a:lstStyle/>
          <a:p>
            <a:pPr marL="800100" lvl="1" indent="-342900">
              <a:spcBef>
                <a:spcPts val="600"/>
              </a:spcBef>
              <a:buFont typeface="Arial" panose="020B0604020202020204" pitchFamily="34" charset="0"/>
              <a:buChar char="•"/>
            </a:pPr>
            <a:r>
              <a:rPr lang="en-US" sz="2000" dirty="0"/>
              <a:t>Process for managing needs of field staff </a:t>
            </a:r>
          </a:p>
          <a:p>
            <a:pPr marL="800100" lvl="1" indent="-342900">
              <a:spcBef>
                <a:spcPts val="600"/>
              </a:spcBef>
              <a:buFont typeface="Arial" panose="020B0604020202020204" pitchFamily="34" charset="0"/>
              <a:buChar char="•"/>
            </a:pPr>
            <a:r>
              <a:rPr lang="en-US" sz="2000" dirty="0"/>
              <a:t>Process for managing content in development (from prioritizing -&gt; assessing value)</a:t>
            </a:r>
          </a:p>
          <a:p>
            <a:pPr marL="800100" lvl="1" indent="-342900">
              <a:spcBef>
                <a:spcPts val="600"/>
              </a:spcBef>
              <a:buFont typeface="Arial" panose="020B0604020202020204" pitchFamily="34" charset="0"/>
              <a:buChar char="•"/>
            </a:pPr>
            <a:r>
              <a:rPr lang="en-US" sz="2000" dirty="0"/>
              <a:t>Guidance for SMEs to author content</a:t>
            </a:r>
          </a:p>
        </p:txBody>
      </p:sp>
      <p:sp>
        <p:nvSpPr>
          <p:cNvPr id="7" name="Right Bracket 6">
            <a:extLst>
              <a:ext uri="{FF2B5EF4-FFF2-40B4-BE49-F238E27FC236}">
                <a16:creationId xmlns:a16="http://schemas.microsoft.com/office/drawing/2014/main" id="{9DAC1846-3B03-4EE1-B680-3B66A93102A5}"/>
              </a:ext>
            </a:extLst>
          </p:cNvPr>
          <p:cNvSpPr/>
          <p:nvPr/>
        </p:nvSpPr>
        <p:spPr>
          <a:xfrm rot="10800000">
            <a:off x="4927076" y="2989188"/>
            <a:ext cx="449811" cy="2400657"/>
          </a:xfrm>
          <a:prstGeom prst="rightBracket">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D2B5411-326E-47C4-86CD-21B5F240C34D}"/>
              </a:ext>
            </a:extLst>
          </p:cNvPr>
          <p:cNvCxnSpPr>
            <a:cxnSpLocks/>
          </p:cNvCxnSpPr>
          <p:nvPr/>
        </p:nvCxnSpPr>
        <p:spPr>
          <a:xfrm>
            <a:off x="4503760" y="4160352"/>
            <a:ext cx="423332"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83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3" name="Content Placeholder 2">
            <a:extLst>
              <a:ext uri="{FF2B5EF4-FFF2-40B4-BE49-F238E27FC236}">
                <a16:creationId xmlns:a16="http://schemas.microsoft.com/office/drawing/2014/main" id="{B1B15C00-91DC-46E1-A102-77F39855CC24}"/>
              </a:ext>
            </a:extLst>
          </p:cNvPr>
          <p:cNvSpPr>
            <a:spLocks noGrp="1"/>
          </p:cNvSpPr>
          <p:nvPr>
            <p:ph sz="half" idx="1"/>
          </p:nvPr>
        </p:nvSpPr>
        <p:spPr>
          <a:xfrm>
            <a:off x="546100" y="2157127"/>
            <a:ext cx="4202364" cy="4316274"/>
          </a:xfrm>
        </p:spPr>
        <p:txBody>
          <a:bodyPr>
            <a:normAutofit/>
          </a:bodyPr>
          <a:lstStyle/>
          <a:p>
            <a:pPr marL="385763" indent="-385763">
              <a:spcBef>
                <a:spcPts val="1200"/>
              </a:spcBef>
              <a:spcAft>
                <a:spcPts val="1200"/>
              </a:spcAft>
              <a:buFont typeface="+mj-lt"/>
              <a:buAutoNum type="arabicPeriod"/>
            </a:pPr>
            <a:r>
              <a:rPr lang="en-US" sz="2000" dirty="0">
                <a:solidFill>
                  <a:schemeClr val="bg1">
                    <a:lumMod val="75000"/>
                  </a:schemeClr>
                </a:solidFill>
              </a:rPr>
              <a:t>UX practice guidance.</a:t>
            </a:r>
          </a:p>
          <a:p>
            <a:pPr marL="385763" indent="-385763">
              <a:spcBef>
                <a:spcPts val="1200"/>
              </a:spcBef>
              <a:spcAft>
                <a:spcPts val="1200"/>
              </a:spcAft>
              <a:buFont typeface="+mj-lt"/>
              <a:buAutoNum type="arabicPeriod"/>
            </a:pPr>
            <a:r>
              <a:rPr lang="en-US" sz="2000" dirty="0">
                <a:solidFill>
                  <a:schemeClr val="bg1">
                    <a:lumMod val="75000"/>
                  </a:schemeClr>
                </a:solidFill>
              </a:rPr>
              <a:t>Content management and delivery system.</a:t>
            </a:r>
          </a:p>
          <a:p>
            <a:pPr marL="385763" indent="-385763">
              <a:spcBef>
                <a:spcPts val="1200"/>
              </a:spcBef>
              <a:spcAft>
                <a:spcPts val="1200"/>
              </a:spcAft>
              <a:buFont typeface="+mj-lt"/>
              <a:buAutoNum type="arabicPeriod" startAt="3"/>
            </a:pPr>
            <a:r>
              <a:rPr lang="en-US" sz="2000" dirty="0">
                <a:solidFill>
                  <a:schemeClr val="bg1">
                    <a:lumMod val="75000"/>
                  </a:schemeClr>
                </a:solidFill>
              </a:rPr>
              <a:t>Scalable process to capture, pilot, and share UX best practices. </a:t>
            </a:r>
          </a:p>
          <a:p>
            <a:pPr marL="385763" indent="-385763">
              <a:spcBef>
                <a:spcPts val="1200"/>
              </a:spcBef>
              <a:spcAft>
                <a:spcPts val="1200"/>
              </a:spcAft>
              <a:buFont typeface="+mj-lt"/>
              <a:buAutoNum type="arabicPeriod" startAt="3"/>
            </a:pPr>
            <a:r>
              <a:rPr lang="en-US" sz="2000" b="1" dirty="0"/>
              <a:t>Communities of UX practitioners</a:t>
            </a:r>
          </a:p>
          <a:p>
            <a:pPr marL="0" indent="0">
              <a:buNone/>
            </a:pPr>
            <a:endParaRPr lang="en-US" sz="2000" dirty="0"/>
          </a:p>
          <a:p>
            <a:endParaRPr lang="en-US" sz="2000" dirty="0"/>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Components </a:t>
            </a:r>
            <a:endParaRPr lang="en-US" dirty="0"/>
          </a:p>
        </p:txBody>
      </p:sp>
      <p:sp>
        <p:nvSpPr>
          <p:cNvPr id="6" name="TextBox 5">
            <a:extLst>
              <a:ext uri="{FF2B5EF4-FFF2-40B4-BE49-F238E27FC236}">
                <a16:creationId xmlns:a16="http://schemas.microsoft.com/office/drawing/2014/main" id="{90887EBD-86EA-487A-919B-5C03A0B1A765}"/>
              </a:ext>
            </a:extLst>
          </p:cNvPr>
          <p:cNvSpPr txBox="1"/>
          <p:nvPr/>
        </p:nvSpPr>
        <p:spPr>
          <a:xfrm>
            <a:off x="4748463" y="3944533"/>
            <a:ext cx="4272771" cy="2092881"/>
          </a:xfrm>
          <a:prstGeom prst="rect">
            <a:avLst/>
          </a:prstGeom>
          <a:noFill/>
        </p:spPr>
        <p:txBody>
          <a:bodyPr wrap="square" rtlCol="0">
            <a:spAutoFit/>
          </a:bodyPr>
          <a:lstStyle/>
          <a:p>
            <a:pPr marL="800100" lvl="1" indent="-342900">
              <a:spcBef>
                <a:spcPts val="600"/>
              </a:spcBef>
              <a:buFont typeface="Arial" panose="020B0604020202020204" pitchFamily="34" charset="0"/>
              <a:buChar char="•"/>
            </a:pPr>
            <a:r>
              <a:rPr lang="en-US" sz="2000" dirty="0"/>
              <a:t>Engagement with CIDMO divisions</a:t>
            </a:r>
          </a:p>
          <a:p>
            <a:pPr marL="800100" lvl="1" indent="-342900">
              <a:spcBef>
                <a:spcPts val="600"/>
              </a:spcBef>
              <a:buFont typeface="Arial" panose="020B0604020202020204" pitchFamily="34" charset="0"/>
              <a:buChar char="•"/>
            </a:pPr>
            <a:r>
              <a:rPr lang="en-US" sz="2000" dirty="0"/>
              <a:t>Partnership with national experts in key roles (CACs, CHIOs, etc.)</a:t>
            </a:r>
          </a:p>
          <a:p>
            <a:pPr marL="800100" lvl="1" indent="-342900">
              <a:spcBef>
                <a:spcPts val="600"/>
              </a:spcBef>
              <a:buFont typeface="Arial" panose="020B0604020202020204" pitchFamily="34" charset="0"/>
              <a:buChar char="•"/>
            </a:pPr>
            <a:r>
              <a:rPr lang="en-US" sz="2000" dirty="0"/>
              <a:t>Partnership with VAMCs </a:t>
            </a:r>
          </a:p>
        </p:txBody>
      </p:sp>
      <p:sp>
        <p:nvSpPr>
          <p:cNvPr id="7" name="Right Bracket 6">
            <a:extLst>
              <a:ext uri="{FF2B5EF4-FFF2-40B4-BE49-F238E27FC236}">
                <a16:creationId xmlns:a16="http://schemas.microsoft.com/office/drawing/2014/main" id="{9DAC1846-3B03-4EE1-B680-3B66A93102A5}"/>
              </a:ext>
            </a:extLst>
          </p:cNvPr>
          <p:cNvSpPr/>
          <p:nvPr/>
        </p:nvSpPr>
        <p:spPr>
          <a:xfrm rot="10800000">
            <a:off x="4927073" y="3944532"/>
            <a:ext cx="449811" cy="2092881"/>
          </a:xfrm>
          <a:prstGeom prst="rightBracket">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D2B5411-326E-47C4-86CD-21B5F240C34D}"/>
              </a:ext>
            </a:extLst>
          </p:cNvPr>
          <p:cNvCxnSpPr>
            <a:cxnSpLocks/>
          </p:cNvCxnSpPr>
          <p:nvPr/>
        </p:nvCxnSpPr>
        <p:spPr>
          <a:xfrm>
            <a:off x="4503760" y="4992870"/>
            <a:ext cx="423332"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95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57A6-A1E7-4511-B52C-C23CD2213FAE}"/>
              </a:ext>
            </a:extLst>
          </p:cNvPr>
          <p:cNvSpPr>
            <a:spLocks noGrp="1"/>
          </p:cNvSpPr>
          <p:nvPr>
            <p:ph type="title"/>
          </p:nvPr>
        </p:nvSpPr>
        <p:spPr/>
        <p:txBody>
          <a:bodyPr/>
          <a:lstStyle/>
          <a:p>
            <a:r>
              <a:rPr lang="en-US" dirty="0"/>
              <a:t>UX Guide</a:t>
            </a:r>
          </a:p>
        </p:txBody>
      </p:sp>
      <p:sp>
        <p:nvSpPr>
          <p:cNvPr id="5" name="Content Placeholder 6">
            <a:extLst>
              <a:ext uri="{FF2B5EF4-FFF2-40B4-BE49-F238E27FC236}">
                <a16:creationId xmlns:a16="http://schemas.microsoft.com/office/drawing/2014/main" id="{57CFC5B2-37C7-4569-8663-2360D90DD7F0}"/>
              </a:ext>
            </a:extLst>
          </p:cNvPr>
          <p:cNvSpPr txBox="1">
            <a:spLocks/>
          </p:cNvSpPr>
          <p:nvPr/>
        </p:nvSpPr>
        <p:spPr>
          <a:xfrm>
            <a:off x="558800" y="1550470"/>
            <a:ext cx="8229600" cy="6422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dirty="0"/>
              <a:t>Impact of HFS contract modification</a:t>
            </a:r>
            <a:endParaRPr lang="en-US" dirty="0"/>
          </a:p>
        </p:txBody>
      </p:sp>
      <p:sp>
        <p:nvSpPr>
          <p:cNvPr id="6" name="Content Placeholder 5">
            <a:extLst>
              <a:ext uri="{FF2B5EF4-FFF2-40B4-BE49-F238E27FC236}">
                <a16:creationId xmlns:a16="http://schemas.microsoft.com/office/drawing/2014/main" id="{AAEA7A58-5C04-43FF-B25A-2C22FC1B4BBA}"/>
              </a:ext>
            </a:extLst>
          </p:cNvPr>
          <p:cNvSpPr>
            <a:spLocks noGrp="1"/>
          </p:cNvSpPr>
          <p:nvPr>
            <p:ph sz="half" idx="1"/>
          </p:nvPr>
        </p:nvSpPr>
        <p:spPr>
          <a:xfrm>
            <a:off x="533399" y="2170035"/>
            <a:ext cx="6377967" cy="876543"/>
          </a:xfrm>
        </p:spPr>
        <p:txBody>
          <a:bodyPr>
            <a:normAutofit fontScale="47500" lnSpcReduction="20000"/>
          </a:bodyPr>
          <a:lstStyle/>
          <a:p>
            <a:r>
              <a:rPr lang="en-US" dirty="0"/>
              <a:t>At TO award, contract resources were allocated to customer-request projects</a:t>
            </a:r>
          </a:p>
          <a:p>
            <a:r>
              <a:rPr lang="en-US" dirty="0"/>
              <a:t>Planned UX Training at VISN 12 was cancelled due to COVID 19 </a:t>
            </a:r>
          </a:p>
          <a:p>
            <a:r>
              <a:rPr lang="en-US" dirty="0"/>
              <a:t>Agreement for no-cost TO extension granted on ??/??</a:t>
            </a:r>
          </a:p>
          <a:p>
            <a:r>
              <a:rPr lang="en-US" dirty="0"/>
              <a:t>Permission for TO extension rescinded on ??/?? </a:t>
            </a:r>
          </a:p>
          <a:p>
            <a:endParaRPr lang="en-US" dirty="0"/>
          </a:p>
        </p:txBody>
      </p:sp>
      <p:cxnSp>
        <p:nvCxnSpPr>
          <p:cNvPr id="7" name="Straight Connector 6">
            <a:extLst>
              <a:ext uri="{FF2B5EF4-FFF2-40B4-BE49-F238E27FC236}">
                <a16:creationId xmlns:a16="http://schemas.microsoft.com/office/drawing/2014/main" id="{70F2FA77-4E32-4215-B09B-6F370B252291}"/>
              </a:ext>
            </a:extLst>
          </p:cNvPr>
          <p:cNvCxnSpPr>
            <a:cxnSpLocks/>
          </p:cNvCxnSpPr>
          <p:nvPr/>
        </p:nvCxnSpPr>
        <p:spPr>
          <a:xfrm>
            <a:off x="231253" y="4705842"/>
            <a:ext cx="8735326" cy="4142"/>
          </a:xfrm>
          <a:prstGeom prst="line">
            <a:avLst/>
          </a:prstGeom>
          <a:ln w="63500">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16">
            <a:extLst>
              <a:ext uri="{FF2B5EF4-FFF2-40B4-BE49-F238E27FC236}">
                <a16:creationId xmlns:a16="http://schemas.microsoft.com/office/drawing/2014/main" id="{3B3C4421-01EA-49B6-B789-6AF033A080F7}"/>
              </a:ext>
            </a:extLst>
          </p:cNvPr>
          <p:cNvSpPr>
            <a:spLocks noChangeArrowheads="1"/>
          </p:cNvSpPr>
          <p:nvPr/>
        </p:nvSpPr>
        <p:spPr bwMode="auto">
          <a:xfrm>
            <a:off x="920356" y="4898455"/>
            <a:ext cx="878038" cy="300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338"/>
              </a:spcBef>
            </a:pPr>
            <a:r>
              <a:rPr lang="en-US" altLang="en-US" sz="1350" b="1" dirty="0">
                <a:solidFill>
                  <a:schemeClr val="accent1">
                    <a:lumMod val="75000"/>
                  </a:schemeClr>
                </a:solidFill>
                <a:latin typeface="Arial" panose="020B0604020202020204" pitchFamily="34" charset="0"/>
              </a:rPr>
              <a:t>FY20 Q1</a:t>
            </a:r>
            <a:endParaRPr lang="en-US" altLang="en-US" sz="1050" b="1" dirty="0">
              <a:solidFill>
                <a:schemeClr val="accent1">
                  <a:lumMod val="75000"/>
                </a:schemeClr>
              </a:solidFill>
              <a:latin typeface="Arial" panose="020B0604020202020204" pitchFamily="34" charset="0"/>
            </a:endParaRPr>
          </a:p>
        </p:txBody>
      </p:sp>
      <p:sp>
        <p:nvSpPr>
          <p:cNvPr id="11" name="Oval 10">
            <a:extLst>
              <a:ext uri="{FF2B5EF4-FFF2-40B4-BE49-F238E27FC236}">
                <a16:creationId xmlns:a16="http://schemas.microsoft.com/office/drawing/2014/main" id="{E9F97A3C-86C7-4B2E-89E1-D93A230C6E81}"/>
              </a:ext>
            </a:extLst>
          </p:cNvPr>
          <p:cNvSpPr/>
          <p:nvPr/>
        </p:nvSpPr>
        <p:spPr>
          <a:xfrm>
            <a:off x="575693" y="4661825"/>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F06BEECF-FB42-44BC-8A7E-C6FB3ECFB397}"/>
              </a:ext>
            </a:extLst>
          </p:cNvPr>
          <p:cNvSpPr/>
          <p:nvPr/>
        </p:nvSpPr>
        <p:spPr>
          <a:xfrm>
            <a:off x="8009677" y="4663391"/>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Oval 33">
            <a:extLst>
              <a:ext uri="{FF2B5EF4-FFF2-40B4-BE49-F238E27FC236}">
                <a16:creationId xmlns:a16="http://schemas.microsoft.com/office/drawing/2014/main" id="{78AD300A-9165-432E-80C7-3620CDBC43AF}"/>
              </a:ext>
            </a:extLst>
          </p:cNvPr>
          <p:cNvSpPr/>
          <p:nvPr/>
        </p:nvSpPr>
        <p:spPr>
          <a:xfrm>
            <a:off x="2050327" y="4660067"/>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35">
            <a:extLst>
              <a:ext uri="{FF2B5EF4-FFF2-40B4-BE49-F238E27FC236}">
                <a16:creationId xmlns:a16="http://schemas.microsoft.com/office/drawing/2014/main" id="{9CE03521-8197-4CB3-8CC0-6F56B75E1ED9}"/>
              </a:ext>
            </a:extLst>
          </p:cNvPr>
          <p:cNvSpPr/>
          <p:nvPr/>
        </p:nvSpPr>
        <p:spPr>
          <a:xfrm>
            <a:off x="3550808" y="4660068"/>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Oval 37">
            <a:extLst>
              <a:ext uri="{FF2B5EF4-FFF2-40B4-BE49-F238E27FC236}">
                <a16:creationId xmlns:a16="http://schemas.microsoft.com/office/drawing/2014/main" id="{DD5E0B30-100E-41AA-83D8-5FA022633C3C}"/>
              </a:ext>
            </a:extLst>
          </p:cNvPr>
          <p:cNvSpPr/>
          <p:nvPr/>
        </p:nvSpPr>
        <p:spPr>
          <a:xfrm>
            <a:off x="5035791" y="4660067"/>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16">
            <a:extLst>
              <a:ext uri="{FF2B5EF4-FFF2-40B4-BE49-F238E27FC236}">
                <a16:creationId xmlns:a16="http://schemas.microsoft.com/office/drawing/2014/main" id="{EA7EED8E-EC46-40F9-949F-2EE9CB6E8855}"/>
              </a:ext>
            </a:extLst>
          </p:cNvPr>
          <p:cNvSpPr>
            <a:spLocks noChangeArrowheads="1"/>
          </p:cNvSpPr>
          <p:nvPr/>
        </p:nvSpPr>
        <p:spPr bwMode="auto">
          <a:xfrm>
            <a:off x="2552700" y="4898455"/>
            <a:ext cx="878038" cy="300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338"/>
              </a:spcBef>
            </a:pPr>
            <a:r>
              <a:rPr lang="en-US" altLang="en-US" sz="1350" b="1" dirty="0">
                <a:solidFill>
                  <a:schemeClr val="accent1">
                    <a:lumMod val="75000"/>
                  </a:schemeClr>
                </a:solidFill>
                <a:latin typeface="Arial" panose="020B0604020202020204" pitchFamily="34" charset="0"/>
              </a:rPr>
              <a:t>FY20 Q2</a:t>
            </a:r>
            <a:endParaRPr lang="en-US" altLang="en-US" sz="1050" b="1" dirty="0">
              <a:solidFill>
                <a:schemeClr val="accent1">
                  <a:lumMod val="75000"/>
                </a:schemeClr>
              </a:solidFill>
              <a:latin typeface="Arial" panose="020B0604020202020204" pitchFamily="34" charset="0"/>
            </a:endParaRPr>
          </a:p>
        </p:txBody>
      </p:sp>
      <p:sp>
        <p:nvSpPr>
          <p:cNvPr id="40" name="Rectangle 16">
            <a:extLst>
              <a:ext uri="{FF2B5EF4-FFF2-40B4-BE49-F238E27FC236}">
                <a16:creationId xmlns:a16="http://schemas.microsoft.com/office/drawing/2014/main" id="{B2FE539E-01C0-4BD9-A446-4CD6047215C5}"/>
              </a:ext>
            </a:extLst>
          </p:cNvPr>
          <p:cNvSpPr>
            <a:spLocks noChangeArrowheads="1"/>
          </p:cNvSpPr>
          <p:nvPr/>
        </p:nvSpPr>
        <p:spPr bwMode="auto">
          <a:xfrm>
            <a:off x="3949981" y="4898455"/>
            <a:ext cx="878038" cy="300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338"/>
              </a:spcBef>
            </a:pPr>
            <a:r>
              <a:rPr lang="en-US" altLang="en-US" sz="1350" b="1" dirty="0">
                <a:solidFill>
                  <a:schemeClr val="accent1">
                    <a:lumMod val="75000"/>
                  </a:schemeClr>
                </a:solidFill>
                <a:latin typeface="Arial" panose="020B0604020202020204" pitchFamily="34" charset="0"/>
              </a:rPr>
              <a:t>FY20 Q3</a:t>
            </a:r>
            <a:endParaRPr lang="en-US" altLang="en-US" sz="1050" b="1" dirty="0">
              <a:solidFill>
                <a:schemeClr val="accent1">
                  <a:lumMod val="75000"/>
                </a:schemeClr>
              </a:solidFill>
              <a:latin typeface="Arial" panose="020B0604020202020204" pitchFamily="34" charset="0"/>
            </a:endParaRPr>
          </a:p>
        </p:txBody>
      </p:sp>
      <p:sp>
        <p:nvSpPr>
          <p:cNvPr id="41" name="Rectangle 16">
            <a:extLst>
              <a:ext uri="{FF2B5EF4-FFF2-40B4-BE49-F238E27FC236}">
                <a16:creationId xmlns:a16="http://schemas.microsoft.com/office/drawing/2014/main" id="{232BAF48-9C88-4B9A-8ED9-9CDDA89AED17}"/>
              </a:ext>
            </a:extLst>
          </p:cNvPr>
          <p:cNvSpPr>
            <a:spLocks noChangeArrowheads="1"/>
          </p:cNvSpPr>
          <p:nvPr/>
        </p:nvSpPr>
        <p:spPr bwMode="auto">
          <a:xfrm>
            <a:off x="5435142" y="4898455"/>
            <a:ext cx="878038" cy="300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338"/>
              </a:spcBef>
            </a:pPr>
            <a:r>
              <a:rPr lang="en-US" altLang="en-US" sz="1350" b="1" dirty="0">
                <a:solidFill>
                  <a:schemeClr val="accent1">
                    <a:lumMod val="75000"/>
                  </a:schemeClr>
                </a:solidFill>
                <a:latin typeface="Arial" panose="020B0604020202020204" pitchFamily="34" charset="0"/>
              </a:rPr>
              <a:t>FY20 Q4</a:t>
            </a:r>
            <a:endParaRPr lang="en-US" altLang="en-US" sz="1050" b="1" dirty="0">
              <a:solidFill>
                <a:schemeClr val="accent1">
                  <a:lumMod val="75000"/>
                </a:schemeClr>
              </a:solidFill>
              <a:latin typeface="Arial" panose="020B0604020202020204" pitchFamily="34" charset="0"/>
            </a:endParaRPr>
          </a:p>
        </p:txBody>
      </p:sp>
      <p:sp>
        <p:nvSpPr>
          <p:cNvPr id="43" name="Oval 42">
            <a:extLst>
              <a:ext uri="{FF2B5EF4-FFF2-40B4-BE49-F238E27FC236}">
                <a16:creationId xmlns:a16="http://schemas.microsoft.com/office/drawing/2014/main" id="{C279481C-B094-40ED-9E55-F9003E96BFAA}"/>
              </a:ext>
            </a:extLst>
          </p:cNvPr>
          <p:cNvSpPr/>
          <p:nvPr/>
        </p:nvSpPr>
        <p:spPr>
          <a:xfrm>
            <a:off x="6515196" y="4660639"/>
            <a:ext cx="107405" cy="11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16">
            <a:extLst>
              <a:ext uri="{FF2B5EF4-FFF2-40B4-BE49-F238E27FC236}">
                <a16:creationId xmlns:a16="http://schemas.microsoft.com/office/drawing/2014/main" id="{C8AB5845-EFAD-4EFB-B48D-D06FB99020E6}"/>
              </a:ext>
            </a:extLst>
          </p:cNvPr>
          <p:cNvSpPr>
            <a:spLocks noChangeArrowheads="1"/>
          </p:cNvSpPr>
          <p:nvPr/>
        </p:nvSpPr>
        <p:spPr bwMode="auto">
          <a:xfrm>
            <a:off x="6911366" y="4898455"/>
            <a:ext cx="878038" cy="300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338"/>
              </a:spcBef>
            </a:pPr>
            <a:r>
              <a:rPr lang="en-US" altLang="en-US" sz="1350" b="1" dirty="0">
                <a:solidFill>
                  <a:schemeClr val="accent1">
                    <a:lumMod val="75000"/>
                  </a:schemeClr>
                </a:solidFill>
                <a:latin typeface="Arial" panose="020B0604020202020204" pitchFamily="34" charset="0"/>
              </a:rPr>
              <a:t>FY21 Q1</a:t>
            </a:r>
            <a:endParaRPr lang="en-US" altLang="en-US" sz="1050" b="1" dirty="0">
              <a:solidFill>
                <a:schemeClr val="accent1">
                  <a:lumMod val="75000"/>
                </a:schemeClr>
              </a:solidFill>
              <a:latin typeface="Arial" panose="020B0604020202020204" pitchFamily="34" charset="0"/>
            </a:endParaRPr>
          </a:p>
        </p:txBody>
      </p:sp>
      <p:sp>
        <p:nvSpPr>
          <p:cNvPr id="65" name="Rectangle 64">
            <a:extLst>
              <a:ext uri="{FF2B5EF4-FFF2-40B4-BE49-F238E27FC236}">
                <a16:creationId xmlns:a16="http://schemas.microsoft.com/office/drawing/2014/main" id="{8004E2AE-650E-44C0-B9C3-9B0144A6B1CD}"/>
              </a:ext>
            </a:extLst>
          </p:cNvPr>
          <p:cNvSpPr/>
          <p:nvPr/>
        </p:nvSpPr>
        <p:spPr>
          <a:xfrm>
            <a:off x="624251" y="4407006"/>
            <a:ext cx="489793" cy="15882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OCT</a:t>
            </a:r>
          </a:p>
        </p:txBody>
      </p:sp>
      <p:sp>
        <p:nvSpPr>
          <p:cNvPr id="66" name="Rectangle 65">
            <a:extLst>
              <a:ext uri="{FF2B5EF4-FFF2-40B4-BE49-F238E27FC236}">
                <a16:creationId xmlns:a16="http://schemas.microsoft.com/office/drawing/2014/main" id="{0B717425-A1CD-4726-A74A-24858DE8751A}"/>
              </a:ext>
            </a:extLst>
          </p:cNvPr>
          <p:cNvSpPr/>
          <p:nvPr/>
        </p:nvSpPr>
        <p:spPr>
          <a:xfrm>
            <a:off x="1114044" y="4315614"/>
            <a:ext cx="489793" cy="250217"/>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NOV</a:t>
            </a:r>
          </a:p>
        </p:txBody>
      </p:sp>
      <p:sp>
        <p:nvSpPr>
          <p:cNvPr id="67" name="Rectangle 66">
            <a:extLst>
              <a:ext uri="{FF2B5EF4-FFF2-40B4-BE49-F238E27FC236}">
                <a16:creationId xmlns:a16="http://schemas.microsoft.com/office/drawing/2014/main" id="{13393AB7-1A3C-4837-ACF2-AD597F4B2D62}"/>
              </a:ext>
            </a:extLst>
          </p:cNvPr>
          <p:cNvSpPr/>
          <p:nvPr/>
        </p:nvSpPr>
        <p:spPr>
          <a:xfrm>
            <a:off x="1601140" y="4173534"/>
            <a:ext cx="489793" cy="392297"/>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DEC</a:t>
            </a:r>
          </a:p>
        </p:txBody>
      </p:sp>
      <p:sp>
        <p:nvSpPr>
          <p:cNvPr id="68" name="Rectangle 67">
            <a:extLst>
              <a:ext uri="{FF2B5EF4-FFF2-40B4-BE49-F238E27FC236}">
                <a16:creationId xmlns:a16="http://schemas.microsoft.com/office/drawing/2014/main" id="{5D19C170-6474-482C-8A72-09C9CFE12C86}"/>
              </a:ext>
            </a:extLst>
          </p:cNvPr>
          <p:cNvSpPr/>
          <p:nvPr/>
        </p:nvSpPr>
        <p:spPr>
          <a:xfrm>
            <a:off x="2115818" y="4173534"/>
            <a:ext cx="489793" cy="392297"/>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JAN</a:t>
            </a:r>
          </a:p>
        </p:txBody>
      </p:sp>
      <p:sp>
        <p:nvSpPr>
          <p:cNvPr id="69" name="Rectangle 68">
            <a:extLst>
              <a:ext uri="{FF2B5EF4-FFF2-40B4-BE49-F238E27FC236}">
                <a16:creationId xmlns:a16="http://schemas.microsoft.com/office/drawing/2014/main" id="{D80EFB66-01D2-4B6B-9653-17F5BC36E5E0}"/>
              </a:ext>
            </a:extLst>
          </p:cNvPr>
          <p:cNvSpPr/>
          <p:nvPr/>
        </p:nvSpPr>
        <p:spPr>
          <a:xfrm>
            <a:off x="2606022" y="4173534"/>
            <a:ext cx="489793" cy="392297"/>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FEB</a:t>
            </a:r>
          </a:p>
        </p:txBody>
      </p:sp>
      <p:sp>
        <p:nvSpPr>
          <p:cNvPr id="70" name="Rectangle 69">
            <a:extLst>
              <a:ext uri="{FF2B5EF4-FFF2-40B4-BE49-F238E27FC236}">
                <a16:creationId xmlns:a16="http://schemas.microsoft.com/office/drawing/2014/main" id="{D2823B5A-3898-4197-855D-6165BE32B13C}"/>
              </a:ext>
            </a:extLst>
          </p:cNvPr>
          <p:cNvSpPr/>
          <p:nvPr/>
        </p:nvSpPr>
        <p:spPr>
          <a:xfrm>
            <a:off x="3098667" y="4044646"/>
            <a:ext cx="489793" cy="521186"/>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MAR</a:t>
            </a:r>
          </a:p>
        </p:txBody>
      </p:sp>
      <p:sp>
        <p:nvSpPr>
          <p:cNvPr id="71" name="Rectangle 70">
            <a:extLst>
              <a:ext uri="{FF2B5EF4-FFF2-40B4-BE49-F238E27FC236}">
                <a16:creationId xmlns:a16="http://schemas.microsoft.com/office/drawing/2014/main" id="{1EDF0BD1-FD8F-4EAD-8696-1DC6FD8F3A45}"/>
              </a:ext>
            </a:extLst>
          </p:cNvPr>
          <p:cNvSpPr/>
          <p:nvPr/>
        </p:nvSpPr>
        <p:spPr>
          <a:xfrm>
            <a:off x="3610987" y="4044645"/>
            <a:ext cx="489793" cy="521186"/>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APR</a:t>
            </a:r>
          </a:p>
        </p:txBody>
      </p:sp>
      <p:sp>
        <p:nvSpPr>
          <p:cNvPr id="72" name="Rectangle 71">
            <a:extLst>
              <a:ext uri="{FF2B5EF4-FFF2-40B4-BE49-F238E27FC236}">
                <a16:creationId xmlns:a16="http://schemas.microsoft.com/office/drawing/2014/main" id="{6BFD55B2-408C-42D9-B5FB-5ED9D74B72F1}"/>
              </a:ext>
            </a:extLst>
          </p:cNvPr>
          <p:cNvSpPr/>
          <p:nvPr/>
        </p:nvSpPr>
        <p:spPr>
          <a:xfrm>
            <a:off x="4100780" y="3984042"/>
            <a:ext cx="489793" cy="581789"/>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MAY</a:t>
            </a:r>
          </a:p>
        </p:txBody>
      </p:sp>
      <p:sp>
        <p:nvSpPr>
          <p:cNvPr id="73" name="Rectangle 72">
            <a:extLst>
              <a:ext uri="{FF2B5EF4-FFF2-40B4-BE49-F238E27FC236}">
                <a16:creationId xmlns:a16="http://schemas.microsoft.com/office/drawing/2014/main" id="{808AFF2C-CF8D-4454-ADA7-893E243A7260}"/>
              </a:ext>
            </a:extLst>
          </p:cNvPr>
          <p:cNvSpPr/>
          <p:nvPr/>
        </p:nvSpPr>
        <p:spPr>
          <a:xfrm>
            <a:off x="4592210" y="3861273"/>
            <a:ext cx="489793" cy="704558"/>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JUN</a:t>
            </a:r>
          </a:p>
        </p:txBody>
      </p:sp>
      <p:sp>
        <p:nvSpPr>
          <p:cNvPr id="74" name="Rectangle 73">
            <a:extLst>
              <a:ext uri="{FF2B5EF4-FFF2-40B4-BE49-F238E27FC236}">
                <a16:creationId xmlns:a16="http://schemas.microsoft.com/office/drawing/2014/main" id="{B2A75859-C62A-4013-BD10-49FAA839AACE}"/>
              </a:ext>
            </a:extLst>
          </p:cNvPr>
          <p:cNvSpPr/>
          <p:nvPr/>
        </p:nvSpPr>
        <p:spPr>
          <a:xfrm>
            <a:off x="5109263" y="3861274"/>
            <a:ext cx="489793" cy="704558"/>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JUL</a:t>
            </a:r>
          </a:p>
        </p:txBody>
      </p:sp>
      <p:sp>
        <p:nvSpPr>
          <p:cNvPr id="75" name="Rectangle 74">
            <a:extLst>
              <a:ext uri="{FF2B5EF4-FFF2-40B4-BE49-F238E27FC236}">
                <a16:creationId xmlns:a16="http://schemas.microsoft.com/office/drawing/2014/main" id="{4AA73751-F1AD-4D20-AC15-5CCC741650EC}"/>
              </a:ext>
            </a:extLst>
          </p:cNvPr>
          <p:cNvSpPr/>
          <p:nvPr/>
        </p:nvSpPr>
        <p:spPr>
          <a:xfrm>
            <a:off x="5599056" y="3771182"/>
            <a:ext cx="489793" cy="794649"/>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AUG</a:t>
            </a:r>
          </a:p>
        </p:txBody>
      </p:sp>
      <p:sp>
        <p:nvSpPr>
          <p:cNvPr id="76" name="Rectangle 75">
            <a:extLst>
              <a:ext uri="{FF2B5EF4-FFF2-40B4-BE49-F238E27FC236}">
                <a16:creationId xmlns:a16="http://schemas.microsoft.com/office/drawing/2014/main" id="{0618AA18-0AEF-4A33-BDE0-52A2FEC7A8D6}"/>
              </a:ext>
            </a:extLst>
          </p:cNvPr>
          <p:cNvSpPr/>
          <p:nvPr/>
        </p:nvSpPr>
        <p:spPr>
          <a:xfrm>
            <a:off x="6080961" y="3658546"/>
            <a:ext cx="489793" cy="90728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800" dirty="0"/>
              <a:t>SEP</a:t>
            </a:r>
          </a:p>
        </p:txBody>
      </p:sp>
      <p:sp>
        <p:nvSpPr>
          <p:cNvPr id="77" name="Rectangle 76">
            <a:extLst>
              <a:ext uri="{FF2B5EF4-FFF2-40B4-BE49-F238E27FC236}">
                <a16:creationId xmlns:a16="http://schemas.microsoft.com/office/drawing/2014/main" id="{3ED55C62-1DE2-4A3F-B952-96D6B9FE88CA}"/>
              </a:ext>
            </a:extLst>
          </p:cNvPr>
          <p:cNvSpPr/>
          <p:nvPr/>
        </p:nvSpPr>
        <p:spPr>
          <a:xfrm>
            <a:off x="6599752" y="3658546"/>
            <a:ext cx="489793" cy="907285"/>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lgn="ctr"/>
            <a:r>
              <a:rPr lang="en-US" sz="800" dirty="0"/>
              <a:t>OCT</a:t>
            </a:r>
          </a:p>
        </p:txBody>
      </p:sp>
      <p:sp>
        <p:nvSpPr>
          <p:cNvPr id="78" name="Rectangle 77">
            <a:extLst>
              <a:ext uri="{FF2B5EF4-FFF2-40B4-BE49-F238E27FC236}">
                <a16:creationId xmlns:a16="http://schemas.microsoft.com/office/drawing/2014/main" id="{57F8C562-D8CA-4448-81F2-12F14E1BE950}"/>
              </a:ext>
            </a:extLst>
          </p:cNvPr>
          <p:cNvSpPr/>
          <p:nvPr/>
        </p:nvSpPr>
        <p:spPr>
          <a:xfrm>
            <a:off x="7089545" y="3658546"/>
            <a:ext cx="489793" cy="907285"/>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lgn="ctr"/>
            <a:r>
              <a:rPr lang="en-US" sz="800" dirty="0"/>
              <a:t>NOV</a:t>
            </a:r>
          </a:p>
        </p:txBody>
      </p:sp>
      <p:sp>
        <p:nvSpPr>
          <p:cNvPr id="79" name="Rectangle 78">
            <a:extLst>
              <a:ext uri="{FF2B5EF4-FFF2-40B4-BE49-F238E27FC236}">
                <a16:creationId xmlns:a16="http://schemas.microsoft.com/office/drawing/2014/main" id="{82910D34-9031-4744-8E09-AF13157CE053}"/>
              </a:ext>
            </a:extLst>
          </p:cNvPr>
          <p:cNvSpPr/>
          <p:nvPr/>
        </p:nvSpPr>
        <p:spPr>
          <a:xfrm>
            <a:off x="7580975" y="3658546"/>
            <a:ext cx="489793" cy="907285"/>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lgn="ctr"/>
            <a:r>
              <a:rPr lang="en-US" sz="800" dirty="0"/>
              <a:t>DEC</a:t>
            </a:r>
          </a:p>
        </p:txBody>
      </p:sp>
      <p:sp>
        <p:nvSpPr>
          <p:cNvPr id="80" name="Rectangle 79">
            <a:extLst>
              <a:ext uri="{FF2B5EF4-FFF2-40B4-BE49-F238E27FC236}">
                <a16:creationId xmlns:a16="http://schemas.microsoft.com/office/drawing/2014/main" id="{EC63E77D-CD95-431F-B788-0C094B218CE4}"/>
              </a:ext>
            </a:extLst>
          </p:cNvPr>
          <p:cNvSpPr/>
          <p:nvPr/>
        </p:nvSpPr>
        <p:spPr>
          <a:xfrm>
            <a:off x="8094847" y="3658546"/>
            <a:ext cx="489793" cy="907285"/>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lgn="ctr"/>
            <a:r>
              <a:rPr lang="en-US" sz="700" dirty="0"/>
              <a:t>JAN</a:t>
            </a:r>
          </a:p>
        </p:txBody>
      </p:sp>
      <p:sp>
        <p:nvSpPr>
          <p:cNvPr id="89" name="TextBox 88">
            <a:extLst>
              <a:ext uri="{FF2B5EF4-FFF2-40B4-BE49-F238E27FC236}">
                <a16:creationId xmlns:a16="http://schemas.microsoft.com/office/drawing/2014/main" id="{46EB1F45-DE76-4C69-AC1D-1C6E6CE6F5A9}"/>
              </a:ext>
            </a:extLst>
          </p:cNvPr>
          <p:cNvSpPr txBox="1"/>
          <p:nvPr/>
        </p:nvSpPr>
        <p:spPr>
          <a:xfrm>
            <a:off x="5599056" y="2429232"/>
            <a:ext cx="3249511" cy="923330"/>
          </a:xfrm>
          <a:prstGeom prst="rect">
            <a:avLst/>
          </a:prstGeom>
          <a:solidFill>
            <a:srgbClr val="FFFFCC"/>
          </a:solidFill>
          <a:ln>
            <a:solidFill>
              <a:srgbClr val="C00000"/>
            </a:solidFill>
          </a:ln>
        </p:spPr>
        <p:txBody>
          <a:bodyPr wrap="square" rtlCol="0">
            <a:spAutoFit/>
          </a:bodyPr>
          <a:lstStyle/>
          <a:p>
            <a:r>
              <a:rPr lang="en-US" dirty="0">
                <a:solidFill>
                  <a:srgbClr val="C00000"/>
                </a:solidFill>
              </a:rPr>
              <a:t>Tom, could you provide the UXG FPs allocated (Sept-Sept) and FPs planned (Oct-Jan). </a:t>
            </a:r>
          </a:p>
        </p:txBody>
      </p:sp>
    </p:spTree>
    <p:extLst>
      <p:ext uri="{BB962C8B-B14F-4D97-AF65-F5344CB8AC3E}">
        <p14:creationId xmlns:p14="http://schemas.microsoft.com/office/powerpoint/2010/main" val="388774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51FF6-C6AD-4A91-BE43-4C6106ADF323}"/>
              </a:ext>
            </a:extLst>
          </p:cNvPr>
          <p:cNvSpPr txBox="1"/>
          <p:nvPr/>
        </p:nvSpPr>
        <p:spPr>
          <a:xfrm>
            <a:off x="2043733" y="5015589"/>
            <a:ext cx="6728792" cy="438582"/>
          </a:xfrm>
          <a:prstGeom prst="rect">
            <a:avLst/>
          </a:prstGeom>
          <a:noFill/>
        </p:spPr>
        <p:txBody>
          <a:bodyPr wrap="square">
            <a:spAutoFit/>
          </a:bodyPr>
          <a:lstStyle/>
          <a:p>
            <a:r>
              <a:rPr lang="en-US" sz="750" dirty="0">
                <a:solidFill>
                  <a:srgbClr val="000000"/>
                </a:solidFill>
                <a:latin typeface="Calibri" panose="020F0502020204030204" pitchFamily="34" charset="0"/>
              </a:rPr>
              <a:t>       September                                        December w/ Contract Extension                         December w/ Contract Extension                      December w/o Contract Extension</a:t>
            </a:r>
          </a:p>
          <a:p>
            <a:r>
              <a:rPr lang="en-US" sz="750" dirty="0">
                <a:solidFill>
                  <a:srgbClr val="000000"/>
                </a:solidFill>
                <a:latin typeface="Calibri" panose="020F0502020204030204" pitchFamily="34" charset="0"/>
              </a:rPr>
              <a:t>                                                        (dependent on new authoring &amp; wireframing)        (dependent on new WordPress coding)</a:t>
            </a:r>
            <a:endParaRPr lang="en-US" sz="600" dirty="0"/>
          </a:p>
          <a:p>
            <a:endParaRPr lang="en-US" sz="750" dirty="0"/>
          </a:p>
        </p:txBody>
      </p:sp>
      <p:sp>
        <p:nvSpPr>
          <p:cNvPr id="7" name="TextBox 6">
            <a:extLst>
              <a:ext uri="{FF2B5EF4-FFF2-40B4-BE49-F238E27FC236}">
                <a16:creationId xmlns:a16="http://schemas.microsoft.com/office/drawing/2014/main" id="{9ED41049-A8E6-4AC7-8299-6E80CD2A8FAA}"/>
              </a:ext>
            </a:extLst>
          </p:cNvPr>
          <p:cNvSpPr txBox="1"/>
          <p:nvPr/>
        </p:nvSpPr>
        <p:spPr>
          <a:xfrm>
            <a:off x="1407319" y="2618988"/>
            <a:ext cx="392906" cy="2285241"/>
          </a:xfrm>
          <a:prstGeom prst="rect">
            <a:avLst/>
          </a:prstGeom>
          <a:noFill/>
        </p:spPr>
        <p:txBody>
          <a:bodyPr wrap="square">
            <a:spAutoFit/>
          </a:bodyPr>
          <a:lstStyle/>
          <a:p>
            <a:r>
              <a:rPr lang="en-US" sz="750" dirty="0">
                <a:solidFill>
                  <a:srgbClr val="000000"/>
                </a:solidFill>
                <a:latin typeface="Calibri" panose="020F0502020204030204" pitchFamily="34" charset="0"/>
              </a:rPr>
              <a:t>60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50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40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30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20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10</a:t>
            </a:r>
          </a:p>
          <a:p>
            <a:endParaRPr lang="en-US" sz="750"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  0</a:t>
            </a:r>
            <a:endParaRPr lang="en-US" sz="750" dirty="0"/>
          </a:p>
        </p:txBody>
      </p:sp>
      <p:cxnSp>
        <p:nvCxnSpPr>
          <p:cNvPr id="9" name="Straight Connector 8">
            <a:extLst>
              <a:ext uri="{FF2B5EF4-FFF2-40B4-BE49-F238E27FC236}">
                <a16:creationId xmlns:a16="http://schemas.microsoft.com/office/drawing/2014/main" id="{F06E2BAE-2C3B-422E-9174-F1EC25D16852}"/>
              </a:ext>
            </a:extLst>
          </p:cNvPr>
          <p:cNvCxnSpPr/>
          <p:nvPr/>
        </p:nvCxnSpPr>
        <p:spPr>
          <a:xfrm>
            <a:off x="1685925" y="4800600"/>
            <a:ext cx="708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ED1C8C-468B-4F47-A2D3-ACF7E57004DD}"/>
              </a:ext>
            </a:extLst>
          </p:cNvPr>
          <p:cNvCxnSpPr>
            <a:cxnSpLocks/>
          </p:cNvCxnSpPr>
          <p:nvPr/>
        </p:nvCxnSpPr>
        <p:spPr>
          <a:xfrm>
            <a:off x="2384190" y="4491633"/>
            <a:ext cx="0" cy="308968"/>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1EC450-3DD9-4944-8E95-E8F79810F592}"/>
              </a:ext>
            </a:extLst>
          </p:cNvPr>
          <p:cNvCxnSpPr>
            <a:cxnSpLocks/>
          </p:cNvCxnSpPr>
          <p:nvPr/>
        </p:nvCxnSpPr>
        <p:spPr>
          <a:xfrm>
            <a:off x="2555640" y="4573786"/>
            <a:ext cx="0" cy="22681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231357-B4DF-44F3-BFEF-2367183B7ACC}"/>
              </a:ext>
            </a:extLst>
          </p:cNvPr>
          <p:cNvCxnSpPr>
            <a:cxnSpLocks/>
          </p:cNvCxnSpPr>
          <p:nvPr/>
        </p:nvCxnSpPr>
        <p:spPr>
          <a:xfrm>
            <a:off x="4102680" y="2986087"/>
            <a:ext cx="0" cy="18145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E5B43F-F4C1-421F-A59D-E058030ED20A}"/>
              </a:ext>
            </a:extLst>
          </p:cNvPr>
          <p:cNvCxnSpPr>
            <a:cxnSpLocks/>
          </p:cNvCxnSpPr>
          <p:nvPr/>
        </p:nvCxnSpPr>
        <p:spPr>
          <a:xfrm>
            <a:off x="4274130" y="3863605"/>
            <a:ext cx="0" cy="936995"/>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C32CF3-1870-4A93-9DCC-C5227835BB7E}"/>
              </a:ext>
            </a:extLst>
          </p:cNvPr>
          <p:cNvCxnSpPr>
            <a:cxnSpLocks/>
          </p:cNvCxnSpPr>
          <p:nvPr/>
        </p:nvCxnSpPr>
        <p:spPr>
          <a:xfrm>
            <a:off x="5909213" y="3353244"/>
            <a:ext cx="0" cy="1447357"/>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A68E6B-7462-475D-866B-53331A5FFF95}"/>
              </a:ext>
            </a:extLst>
          </p:cNvPr>
          <p:cNvCxnSpPr>
            <a:cxnSpLocks/>
          </p:cNvCxnSpPr>
          <p:nvPr/>
        </p:nvCxnSpPr>
        <p:spPr>
          <a:xfrm>
            <a:off x="7678869" y="4346971"/>
            <a:ext cx="0" cy="453629"/>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831CAAD-ABF0-4698-AB45-435CF7CF8A25}"/>
              </a:ext>
            </a:extLst>
          </p:cNvPr>
          <p:cNvSpPr txBox="1"/>
          <p:nvPr/>
        </p:nvSpPr>
        <p:spPr>
          <a:xfrm>
            <a:off x="2298216" y="4310747"/>
            <a:ext cx="260746" cy="207749"/>
          </a:xfrm>
          <a:prstGeom prst="rect">
            <a:avLst/>
          </a:prstGeom>
          <a:noFill/>
        </p:spPr>
        <p:txBody>
          <a:bodyPr wrap="square">
            <a:spAutoFit/>
          </a:bodyPr>
          <a:lstStyle/>
          <a:p>
            <a:r>
              <a:rPr lang="en-US" sz="750" dirty="0">
                <a:solidFill>
                  <a:srgbClr val="000000"/>
                </a:solidFill>
                <a:latin typeface="Calibri" panose="020F0502020204030204" pitchFamily="34" charset="0"/>
              </a:rPr>
              <a:t>8</a:t>
            </a:r>
            <a:endParaRPr lang="en-US" sz="750" dirty="0"/>
          </a:p>
        </p:txBody>
      </p:sp>
      <p:sp>
        <p:nvSpPr>
          <p:cNvPr id="53" name="TextBox 52">
            <a:extLst>
              <a:ext uri="{FF2B5EF4-FFF2-40B4-BE49-F238E27FC236}">
                <a16:creationId xmlns:a16="http://schemas.microsoft.com/office/drawing/2014/main" id="{F9C20F38-4665-48D6-86E0-0EB22A450981}"/>
              </a:ext>
            </a:extLst>
          </p:cNvPr>
          <p:cNvSpPr txBox="1"/>
          <p:nvPr/>
        </p:nvSpPr>
        <p:spPr>
          <a:xfrm>
            <a:off x="3980406" y="2793782"/>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53</a:t>
            </a:r>
            <a:endParaRPr lang="en-US" sz="750" dirty="0"/>
          </a:p>
        </p:txBody>
      </p:sp>
      <p:sp>
        <p:nvSpPr>
          <p:cNvPr id="55" name="TextBox 54">
            <a:extLst>
              <a:ext uri="{FF2B5EF4-FFF2-40B4-BE49-F238E27FC236}">
                <a16:creationId xmlns:a16="http://schemas.microsoft.com/office/drawing/2014/main" id="{AD8798D1-7D42-42E3-8795-504C92ACD0DF}"/>
              </a:ext>
            </a:extLst>
          </p:cNvPr>
          <p:cNvSpPr txBox="1"/>
          <p:nvPr/>
        </p:nvSpPr>
        <p:spPr>
          <a:xfrm>
            <a:off x="5791342" y="3154126"/>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44</a:t>
            </a:r>
            <a:endParaRPr lang="en-US" sz="750" dirty="0"/>
          </a:p>
        </p:txBody>
      </p:sp>
      <p:sp>
        <p:nvSpPr>
          <p:cNvPr id="57" name="TextBox 56">
            <a:extLst>
              <a:ext uri="{FF2B5EF4-FFF2-40B4-BE49-F238E27FC236}">
                <a16:creationId xmlns:a16="http://schemas.microsoft.com/office/drawing/2014/main" id="{C8CC08F2-6D2B-4FE8-81DD-92B3509BD58A}"/>
              </a:ext>
            </a:extLst>
          </p:cNvPr>
          <p:cNvSpPr txBox="1"/>
          <p:nvPr/>
        </p:nvSpPr>
        <p:spPr>
          <a:xfrm>
            <a:off x="7552069" y="4146070"/>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15</a:t>
            </a:r>
            <a:endParaRPr lang="en-US" sz="750" dirty="0"/>
          </a:p>
        </p:txBody>
      </p:sp>
      <p:sp>
        <p:nvSpPr>
          <p:cNvPr id="66" name="Rectangle 65">
            <a:extLst>
              <a:ext uri="{FF2B5EF4-FFF2-40B4-BE49-F238E27FC236}">
                <a16:creationId xmlns:a16="http://schemas.microsoft.com/office/drawing/2014/main" id="{55D92B04-D179-42C7-B48B-DBD4986B812D}"/>
              </a:ext>
            </a:extLst>
          </p:cNvPr>
          <p:cNvSpPr/>
          <p:nvPr/>
        </p:nvSpPr>
        <p:spPr>
          <a:xfrm>
            <a:off x="485775" y="1817665"/>
            <a:ext cx="100013" cy="10715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D532B885-4703-47CF-85D2-45AE50BD922C}"/>
              </a:ext>
            </a:extLst>
          </p:cNvPr>
          <p:cNvSpPr/>
          <p:nvPr/>
        </p:nvSpPr>
        <p:spPr>
          <a:xfrm>
            <a:off x="485775" y="2039122"/>
            <a:ext cx="100013" cy="107156"/>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TextBox 69">
            <a:extLst>
              <a:ext uri="{FF2B5EF4-FFF2-40B4-BE49-F238E27FC236}">
                <a16:creationId xmlns:a16="http://schemas.microsoft.com/office/drawing/2014/main" id="{AB61C596-FC13-4830-909C-0DE480D2C798}"/>
              </a:ext>
            </a:extLst>
          </p:cNvPr>
          <p:cNvSpPr txBox="1"/>
          <p:nvPr/>
        </p:nvSpPr>
        <p:spPr>
          <a:xfrm>
            <a:off x="585787" y="1780785"/>
            <a:ext cx="1757357" cy="438582"/>
          </a:xfrm>
          <a:prstGeom prst="rect">
            <a:avLst/>
          </a:prstGeom>
          <a:noFill/>
        </p:spPr>
        <p:txBody>
          <a:bodyPr wrap="square">
            <a:spAutoFit/>
          </a:bodyPr>
          <a:lstStyle/>
          <a:p>
            <a:r>
              <a:rPr lang="en-US" sz="750" dirty="0">
                <a:solidFill>
                  <a:srgbClr val="000000"/>
                </a:solidFill>
                <a:latin typeface="Calibri" panose="020F0502020204030204" pitchFamily="34" charset="0"/>
              </a:rPr>
              <a:t>Content Types</a:t>
            </a:r>
            <a:endParaRPr lang="en-US" sz="750" b="1" dirty="0">
              <a:solidFill>
                <a:srgbClr val="000000"/>
              </a:solidFill>
              <a:latin typeface="Calibri" panose="020F0502020204030204" pitchFamily="34" charset="0"/>
            </a:endParaRPr>
          </a:p>
          <a:p>
            <a:endParaRPr lang="en-US" sz="750" dirty="0">
              <a:solidFill>
                <a:srgbClr val="000000"/>
              </a:solidFill>
              <a:latin typeface="Calibri" panose="020F0502020204030204" pitchFamily="34" charset="0"/>
            </a:endParaRPr>
          </a:p>
          <a:p>
            <a:r>
              <a:rPr lang="en-US" sz="750" dirty="0">
                <a:solidFill>
                  <a:srgbClr val="000000"/>
                </a:solidFill>
                <a:latin typeface="Calibri" panose="020F0502020204030204" pitchFamily="34" charset="0"/>
              </a:rPr>
              <a:t>Non-templated Page Types</a:t>
            </a:r>
            <a:endParaRPr lang="en-US" sz="750" b="1" dirty="0"/>
          </a:p>
        </p:txBody>
      </p:sp>
      <p:sp>
        <p:nvSpPr>
          <p:cNvPr id="72" name="TextBox 71">
            <a:extLst>
              <a:ext uri="{FF2B5EF4-FFF2-40B4-BE49-F238E27FC236}">
                <a16:creationId xmlns:a16="http://schemas.microsoft.com/office/drawing/2014/main" id="{FC1EC302-E1EC-4B3C-AAB8-61A7823F7ED3}"/>
              </a:ext>
            </a:extLst>
          </p:cNvPr>
          <p:cNvSpPr txBox="1"/>
          <p:nvPr/>
        </p:nvSpPr>
        <p:spPr>
          <a:xfrm>
            <a:off x="1339074" y="1221381"/>
            <a:ext cx="6858000" cy="623248"/>
          </a:xfrm>
          <a:prstGeom prst="rect">
            <a:avLst/>
          </a:prstGeom>
          <a:noFill/>
        </p:spPr>
        <p:txBody>
          <a:bodyPr wrap="square">
            <a:spAutoFit/>
          </a:bodyPr>
          <a:lstStyle/>
          <a:p>
            <a:pPr algn="ctr"/>
            <a:r>
              <a:rPr lang="en-US" sz="1425" b="1" dirty="0">
                <a:solidFill>
                  <a:srgbClr val="000000"/>
                </a:solidFill>
                <a:latin typeface="Calibri" panose="020F0502020204030204" pitchFamily="34" charset="0"/>
              </a:rPr>
              <a:t>UX Guide:  Total WordPress Page Count for End of September vs. End of December 2020</a:t>
            </a:r>
          </a:p>
          <a:p>
            <a:pPr algn="ctr"/>
            <a:endParaRPr lang="en-US" sz="600" b="1" dirty="0">
              <a:solidFill>
                <a:srgbClr val="000000"/>
              </a:solidFill>
              <a:latin typeface="Calibri" panose="020F0502020204030204" pitchFamily="34" charset="0"/>
            </a:endParaRPr>
          </a:p>
          <a:p>
            <a:pPr algn="ctr"/>
            <a:r>
              <a:rPr lang="en-US" sz="1425" b="1" dirty="0">
                <a:solidFill>
                  <a:srgbClr val="000000"/>
                </a:solidFill>
                <a:latin typeface="Calibri" panose="020F0502020204030204" pitchFamily="34" charset="0"/>
              </a:rPr>
              <a:t>COUNT COMPARISONS</a:t>
            </a:r>
          </a:p>
        </p:txBody>
      </p:sp>
      <p:sp>
        <p:nvSpPr>
          <p:cNvPr id="3" name="TextBox 2">
            <a:extLst>
              <a:ext uri="{FF2B5EF4-FFF2-40B4-BE49-F238E27FC236}">
                <a16:creationId xmlns:a16="http://schemas.microsoft.com/office/drawing/2014/main" id="{8DC482C6-4F0C-424C-BD92-5E44ABC237ED}"/>
              </a:ext>
            </a:extLst>
          </p:cNvPr>
          <p:cNvSpPr txBox="1"/>
          <p:nvPr/>
        </p:nvSpPr>
        <p:spPr>
          <a:xfrm>
            <a:off x="4151732" y="3679324"/>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27</a:t>
            </a:r>
          </a:p>
        </p:txBody>
      </p:sp>
      <p:sp>
        <p:nvSpPr>
          <p:cNvPr id="4" name="TextBox 3">
            <a:extLst>
              <a:ext uri="{FF2B5EF4-FFF2-40B4-BE49-F238E27FC236}">
                <a16:creationId xmlns:a16="http://schemas.microsoft.com/office/drawing/2014/main" id="{7A47B7FC-99F6-46E4-9B39-BEDAD9A86EAE}"/>
              </a:ext>
            </a:extLst>
          </p:cNvPr>
          <p:cNvSpPr txBox="1"/>
          <p:nvPr/>
        </p:nvSpPr>
        <p:spPr>
          <a:xfrm>
            <a:off x="2460284" y="4389245"/>
            <a:ext cx="260746" cy="207749"/>
          </a:xfrm>
          <a:prstGeom prst="rect">
            <a:avLst/>
          </a:prstGeom>
          <a:noFill/>
        </p:spPr>
        <p:txBody>
          <a:bodyPr wrap="square">
            <a:spAutoFit/>
          </a:bodyPr>
          <a:lstStyle/>
          <a:p>
            <a:r>
              <a:rPr lang="en-US" sz="750" dirty="0">
                <a:solidFill>
                  <a:srgbClr val="000000"/>
                </a:solidFill>
                <a:latin typeface="Calibri" panose="020F0502020204030204" pitchFamily="34" charset="0"/>
              </a:rPr>
              <a:t>6</a:t>
            </a:r>
            <a:endParaRPr lang="en-US" sz="750" dirty="0"/>
          </a:p>
        </p:txBody>
      </p:sp>
      <p:sp>
        <p:nvSpPr>
          <p:cNvPr id="44" name="TextBox 43">
            <a:extLst>
              <a:ext uri="{FF2B5EF4-FFF2-40B4-BE49-F238E27FC236}">
                <a16:creationId xmlns:a16="http://schemas.microsoft.com/office/drawing/2014/main" id="{1A889259-842F-46DD-B500-F1921A651F57}"/>
              </a:ext>
            </a:extLst>
          </p:cNvPr>
          <p:cNvSpPr txBox="1"/>
          <p:nvPr/>
        </p:nvSpPr>
        <p:spPr>
          <a:xfrm>
            <a:off x="265540" y="3472398"/>
            <a:ext cx="1006847" cy="323165"/>
          </a:xfrm>
          <a:prstGeom prst="rect">
            <a:avLst/>
          </a:prstGeom>
          <a:noFill/>
        </p:spPr>
        <p:txBody>
          <a:bodyPr wrap="square">
            <a:spAutoFit/>
          </a:bodyPr>
          <a:lstStyle/>
          <a:p>
            <a:r>
              <a:rPr lang="en-US" sz="750" dirty="0">
                <a:solidFill>
                  <a:srgbClr val="000000"/>
                </a:solidFill>
                <a:latin typeface="Calibri" panose="020F0502020204030204" pitchFamily="34" charset="0"/>
              </a:rPr>
              <a:t>Number of Webpages</a:t>
            </a:r>
            <a:endParaRPr lang="en-US" sz="750" dirty="0"/>
          </a:p>
        </p:txBody>
      </p:sp>
      <p:cxnSp>
        <p:nvCxnSpPr>
          <p:cNvPr id="46" name="Straight Connector 45">
            <a:extLst>
              <a:ext uri="{FF2B5EF4-FFF2-40B4-BE49-F238E27FC236}">
                <a16:creationId xmlns:a16="http://schemas.microsoft.com/office/drawing/2014/main" id="{6106A0B7-63E1-4B12-9F1A-D243BB0CBBCF}"/>
              </a:ext>
            </a:extLst>
          </p:cNvPr>
          <p:cNvCxnSpPr>
            <a:cxnSpLocks/>
          </p:cNvCxnSpPr>
          <p:nvPr/>
        </p:nvCxnSpPr>
        <p:spPr>
          <a:xfrm>
            <a:off x="7847525" y="4584751"/>
            <a:ext cx="0" cy="226814"/>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596449F-62A2-4E4F-AEAD-96A82999E98A}"/>
              </a:ext>
            </a:extLst>
          </p:cNvPr>
          <p:cNvSpPr txBox="1"/>
          <p:nvPr/>
        </p:nvSpPr>
        <p:spPr>
          <a:xfrm>
            <a:off x="7752168" y="4400210"/>
            <a:ext cx="260746" cy="207749"/>
          </a:xfrm>
          <a:prstGeom prst="rect">
            <a:avLst/>
          </a:prstGeom>
          <a:noFill/>
        </p:spPr>
        <p:txBody>
          <a:bodyPr wrap="square">
            <a:spAutoFit/>
          </a:bodyPr>
          <a:lstStyle/>
          <a:p>
            <a:r>
              <a:rPr lang="en-US" sz="750" dirty="0">
                <a:solidFill>
                  <a:srgbClr val="000000"/>
                </a:solidFill>
                <a:latin typeface="Calibri" panose="020F0502020204030204" pitchFamily="34" charset="0"/>
              </a:rPr>
              <a:t>6</a:t>
            </a:r>
            <a:endParaRPr lang="en-US" sz="750" dirty="0"/>
          </a:p>
        </p:txBody>
      </p:sp>
      <p:cxnSp>
        <p:nvCxnSpPr>
          <p:cNvPr id="49" name="Straight Connector 48">
            <a:extLst>
              <a:ext uri="{FF2B5EF4-FFF2-40B4-BE49-F238E27FC236}">
                <a16:creationId xmlns:a16="http://schemas.microsoft.com/office/drawing/2014/main" id="{7F31749A-FB5B-4E5B-8529-AD61BE868EB5}"/>
              </a:ext>
            </a:extLst>
          </p:cNvPr>
          <p:cNvCxnSpPr>
            <a:cxnSpLocks/>
          </p:cNvCxnSpPr>
          <p:nvPr/>
        </p:nvCxnSpPr>
        <p:spPr>
          <a:xfrm>
            <a:off x="6080663" y="3866509"/>
            <a:ext cx="0" cy="936995"/>
          </a:xfrm>
          <a:prstGeom prst="line">
            <a:avLst/>
          </a:prstGeom>
          <a:ln w="76200">
            <a:solidFill>
              <a:srgbClr val="00800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9D6CDDC-5854-4BAD-B3BC-F3AF5D308A93}"/>
              </a:ext>
            </a:extLst>
          </p:cNvPr>
          <p:cNvSpPr txBox="1"/>
          <p:nvPr/>
        </p:nvSpPr>
        <p:spPr>
          <a:xfrm>
            <a:off x="5958264" y="3682228"/>
            <a:ext cx="260746" cy="323165"/>
          </a:xfrm>
          <a:prstGeom prst="rect">
            <a:avLst/>
          </a:prstGeom>
          <a:noFill/>
        </p:spPr>
        <p:txBody>
          <a:bodyPr wrap="square">
            <a:spAutoFit/>
          </a:bodyPr>
          <a:lstStyle/>
          <a:p>
            <a:r>
              <a:rPr lang="en-US" sz="750" dirty="0">
                <a:solidFill>
                  <a:srgbClr val="000000"/>
                </a:solidFill>
                <a:latin typeface="Calibri" panose="020F0502020204030204" pitchFamily="34" charset="0"/>
              </a:rPr>
              <a:t>27</a:t>
            </a:r>
          </a:p>
        </p:txBody>
      </p:sp>
    </p:spTree>
    <p:extLst>
      <p:ext uri="{BB962C8B-B14F-4D97-AF65-F5344CB8AC3E}">
        <p14:creationId xmlns:p14="http://schemas.microsoft.com/office/powerpoint/2010/main" val="121075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9E9A33-6FBE-4685-8C1A-3067A94A2ECB}"/>
              </a:ext>
            </a:extLst>
          </p:cNvPr>
          <p:cNvSpPr txBox="1"/>
          <p:nvPr/>
        </p:nvSpPr>
        <p:spPr>
          <a:xfrm>
            <a:off x="1435396" y="2173030"/>
            <a:ext cx="6472736" cy="3243196"/>
          </a:xfrm>
          <a:prstGeom prst="rect">
            <a:avLst/>
          </a:prstGeom>
          <a:noFill/>
        </p:spPr>
        <p:txBody>
          <a:bodyPr wrap="square" rtlCol="0">
            <a:spAutoFit/>
          </a:bodyPr>
          <a:lstStyle/>
          <a:p>
            <a:r>
              <a:rPr lang="en-US" sz="975" b="1" dirty="0">
                <a:latin typeface="Calibri" panose="020F0502020204030204" pitchFamily="34" charset="0"/>
                <a:ea typeface="Calibri" panose="020F0502020204030204" pitchFamily="34" charset="0"/>
                <a:cs typeface="Times New Roman" panose="02020603050405020304" pitchFamily="18" charset="0"/>
              </a:rPr>
              <a:t>Impact of losing the no-cost contract extension for UXG </a:t>
            </a:r>
          </a:p>
          <a:p>
            <a:pPr marL="214313" indent="-214313">
              <a:buFont typeface="Arial" panose="020B0604020202020204" pitchFamily="34" charset="0"/>
              <a:buChar char="•"/>
            </a:pPr>
            <a:r>
              <a:rPr lang="en-US" sz="975" dirty="0">
                <a:latin typeface="Calibri" panose="020F0502020204030204" pitchFamily="34" charset="0"/>
                <a:ea typeface="Calibri" panose="020F0502020204030204" pitchFamily="34" charset="0"/>
                <a:cs typeface="Times New Roman" panose="02020603050405020304" pitchFamily="18" charset="0"/>
              </a:rPr>
              <a:t>Estimated deliverables by the completion of the extended Period of Performance (POP) at the end of </a:t>
            </a: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December</a:t>
            </a:r>
            <a:r>
              <a:rPr lang="en-US" sz="975" dirty="0">
                <a:latin typeface="Calibri" panose="020F0502020204030204" pitchFamily="34" charset="0"/>
                <a:ea typeface="Calibri" panose="020F0502020204030204" pitchFamily="34" charset="0"/>
                <a:cs typeface="Times New Roman" panose="02020603050405020304" pitchFamily="18" charset="0"/>
              </a:rPr>
              <a:t> </a:t>
            </a:r>
          </a:p>
          <a:p>
            <a:pPr marL="557213" lvl="1" indent="-214313">
              <a:buFont typeface="Courier New" panose="02070309020205020404" pitchFamily="49" charset="0"/>
              <a:buChar char="o"/>
            </a:pP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38</a:t>
            </a:r>
            <a:r>
              <a:rPr lang="en-US" sz="975" dirty="0">
                <a:latin typeface="Calibri" panose="020F0502020204030204" pitchFamily="34" charset="0"/>
                <a:ea typeface="Calibri" panose="020F0502020204030204" pitchFamily="34" charset="0"/>
                <a:cs typeface="Times New Roman" panose="02020603050405020304" pitchFamily="18" charset="0"/>
              </a:rPr>
              <a:t> additional WordPress webpages based on contractor-enabled content authoring and webpage design, including </a:t>
            </a: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9</a:t>
            </a:r>
            <a:r>
              <a:rPr lang="en-US" sz="975" dirty="0">
                <a:latin typeface="Calibri" panose="020F0502020204030204" pitchFamily="34" charset="0"/>
                <a:ea typeface="Calibri" panose="020F0502020204030204" pitchFamily="34" charset="0"/>
                <a:cs typeface="Times New Roman" panose="02020603050405020304" pitchFamily="18" charset="0"/>
              </a:rPr>
              <a:t> new content types</a:t>
            </a:r>
          </a:p>
          <a:p>
            <a:pPr marL="557213" lvl="1" indent="-214313">
              <a:buFont typeface="Courier New" panose="02070309020205020404" pitchFamily="49" charset="0"/>
              <a:buChar char="o"/>
            </a:pPr>
            <a:r>
              <a:rPr lang="en-US" sz="975" dirty="0">
                <a:latin typeface="Calibri" panose="020F0502020204030204" pitchFamily="34" charset="0"/>
                <a:ea typeface="Calibri" panose="020F0502020204030204" pitchFamily="34" charset="0"/>
                <a:cs typeface="Times New Roman" panose="02020603050405020304" pitchFamily="18" charset="0"/>
              </a:rPr>
              <a:t>Six or more contractor-enabled WordPress backend templates created to ease posting of new content … in addition to September’s Method template, these new templates will likely include</a:t>
            </a:r>
          </a:p>
          <a:p>
            <a:pPr marL="900113" lvl="2" indent="-214313">
              <a:buFont typeface="Wingdings" panose="05000000000000000000" pitchFamily="2" charset="2"/>
              <a:buChar char="§"/>
            </a:pPr>
            <a:r>
              <a:rPr lang="en-US" sz="975" dirty="0">
                <a:latin typeface="Calibri" panose="020F0502020204030204" pitchFamily="34" charset="0"/>
                <a:ea typeface="Calibri" panose="020F0502020204030204" pitchFamily="34" charset="0"/>
                <a:cs typeface="Times New Roman" panose="02020603050405020304" pitchFamily="18" charset="0"/>
              </a:rPr>
              <a:t>Case Studies</a:t>
            </a:r>
          </a:p>
          <a:p>
            <a:pPr marL="900113" lvl="2" indent="-214313">
              <a:buFont typeface="Wingdings" panose="05000000000000000000" pitchFamily="2" charset="2"/>
              <a:buChar char="§"/>
            </a:pPr>
            <a:r>
              <a:rPr lang="en-US" sz="975" dirty="0">
                <a:latin typeface="Calibri" panose="020F0502020204030204" pitchFamily="34" charset="0"/>
                <a:ea typeface="Calibri" panose="020F0502020204030204" pitchFamily="34" charset="0"/>
                <a:cs typeface="Times New Roman" panose="02020603050405020304" pitchFamily="18" charset="0"/>
              </a:rPr>
              <a:t>Videos</a:t>
            </a:r>
          </a:p>
          <a:p>
            <a:pPr marL="900113" lvl="2" indent="-214313">
              <a:buFont typeface="Wingdings" panose="05000000000000000000" pitchFamily="2" charset="2"/>
              <a:buChar char="§"/>
            </a:pP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Templates</a:t>
            </a:r>
          </a:p>
          <a:p>
            <a:pPr marL="900113" lvl="2" indent="-214313">
              <a:buFont typeface="Wingdings" panose="05000000000000000000" pitchFamily="2" charset="2"/>
              <a:buChar char="§"/>
            </a:pP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Checklists</a:t>
            </a:r>
          </a:p>
          <a:p>
            <a:pPr marL="900113" lvl="2" indent="-214313">
              <a:buFont typeface="Wingdings" panose="05000000000000000000" pitchFamily="2" charset="2"/>
              <a:buChar char="§"/>
            </a:pPr>
            <a:r>
              <a:rPr lang="en-US" sz="975" dirty="0">
                <a:solidFill>
                  <a:srgbClr val="FF0000"/>
                </a:solidFill>
                <a:latin typeface="Calibri" panose="020F0502020204030204" pitchFamily="34" charset="0"/>
                <a:ea typeface="Calibri" panose="020F0502020204030204" pitchFamily="34" charset="0"/>
                <a:cs typeface="Times New Roman" panose="02020603050405020304" pitchFamily="18" charset="0"/>
              </a:rPr>
              <a:t>Newsletters</a:t>
            </a:r>
          </a:p>
          <a:p>
            <a:pPr marL="214313" indent="-214313">
              <a:buFont typeface="Arial" panose="020B0604020202020204" pitchFamily="34" charset="0"/>
              <a:buChar char="•"/>
            </a:pPr>
            <a:r>
              <a:rPr lang="en-US" sz="975" dirty="0">
                <a:latin typeface="Calibri" panose="020F0502020204030204" pitchFamily="34" charset="0"/>
                <a:ea typeface="Calibri" panose="020F0502020204030204" pitchFamily="34" charset="0"/>
                <a:cs typeface="Times New Roman" panose="02020603050405020304" pitchFamily="18" charset="0"/>
              </a:rPr>
              <a:t>By end of the POP, we could have higher quality WordPress pages informed by contractor-enabled user studies and collaboration with VHA partners and end users, including creating content for related VHA partner projects like CIDMO’s CDS Evaluation and Consults</a:t>
            </a:r>
          </a:p>
          <a:p>
            <a:pPr marL="214313" indent="-214313">
              <a:buFont typeface="Arial" panose="020B0604020202020204" pitchFamily="34" charset="0"/>
              <a:buChar char="•"/>
            </a:pPr>
            <a:r>
              <a:rPr lang="en-US" sz="975" dirty="0">
                <a:latin typeface="Calibri" panose="020F0502020204030204" pitchFamily="34" charset="0"/>
                <a:ea typeface="Calibri" panose="020F0502020204030204" pitchFamily="34" charset="0"/>
                <a:cs typeface="Times New Roman" panose="02020603050405020304" pitchFamily="18" charset="0"/>
              </a:rPr>
              <a:t>By end of POP, we could take advantage of project management aspects of UXG operations, which have evolved to include capabilities to efficiently identify and assign new work for contractor and partner authors, track and manage its execution, and continuously groom a backlog of topics and their potential content types</a:t>
            </a:r>
          </a:p>
          <a:p>
            <a:endParaRPr lang="en-US" sz="975" dirty="0">
              <a:latin typeface="Calibri" panose="020F0502020204030204" pitchFamily="34" charset="0"/>
              <a:ea typeface="Calibri" panose="020F0502020204030204" pitchFamily="34" charset="0"/>
              <a:cs typeface="Times New Roman" panose="02020603050405020304" pitchFamily="18" charset="0"/>
            </a:endParaRPr>
          </a:p>
          <a:p>
            <a:endParaRPr lang="en-US" sz="975" dirty="0">
              <a:latin typeface="Calibri" panose="020F0502020204030204" pitchFamily="34" charset="0"/>
              <a:ea typeface="Calibri" panose="020F0502020204030204" pitchFamily="34" charset="0"/>
              <a:cs typeface="Times New Roman" panose="02020603050405020304" pitchFamily="18" charset="0"/>
            </a:endParaRPr>
          </a:p>
          <a:p>
            <a:r>
              <a:rPr lang="en-US" sz="975" b="1" dirty="0">
                <a:latin typeface="Calibri" panose="020F0502020204030204" pitchFamily="34" charset="0"/>
                <a:ea typeface="Calibri" panose="020F0502020204030204" pitchFamily="34" charset="0"/>
                <a:cs typeface="Times New Roman" panose="02020603050405020304" pitchFamily="18" charset="0"/>
              </a:rPr>
              <a:t>Without the contract extension, September’s UXG is still valuable and HFE can continue to work with clinical sites to refine it.</a:t>
            </a:r>
          </a:p>
        </p:txBody>
      </p:sp>
      <p:sp>
        <p:nvSpPr>
          <p:cNvPr id="5" name="TextBox 4">
            <a:extLst>
              <a:ext uri="{FF2B5EF4-FFF2-40B4-BE49-F238E27FC236}">
                <a16:creationId xmlns:a16="http://schemas.microsoft.com/office/drawing/2014/main" id="{C743F4A1-13A6-45AE-9562-51B55DE57BEE}"/>
              </a:ext>
            </a:extLst>
          </p:cNvPr>
          <p:cNvSpPr txBox="1"/>
          <p:nvPr/>
        </p:nvSpPr>
        <p:spPr>
          <a:xfrm>
            <a:off x="1339074" y="1169678"/>
            <a:ext cx="6858000" cy="623248"/>
          </a:xfrm>
          <a:prstGeom prst="rect">
            <a:avLst/>
          </a:prstGeom>
          <a:noFill/>
        </p:spPr>
        <p:txBody>
          <a:bodyPr wrap="square">
            <a:spAutoFit/>
          </a:bodyPr>
          <a:lstStyle/>
          <a:p>
            <a:pPr algn="ctr"/>
            <a:r>
              <a:rPr lang="en-US" sz="1425" b="1" dirty="0">
                <a:solidFill>
                  <a:srgbClr val="000000"/>
                </a:solidFill>
                <a:latin typeface="Calibri" panose="020F0502020204030204" pitchFamily="34" charset="0"/>
              </a:rPr>
              <a:t>UX Guide:  Total WordPress Page Count for End of September vs. End of December 2020</a:t>
            </a:r>
          </a:p>
          <a:p>
            <a:pPr algn="ctr"/>
            <a:endParaRPr lang="en-US" sz="600" b="1" dirty="0">
              <a:solidFill>
                <a:srgbClr val="000000"/>
              </a:solidFill>
              <a:latin typeface="Calibri" panose="020F0502020204030204" pitchFamily="34" charset="0"/>
            </a:endParaRPr>
          </a:p>
          <a:p>
            <a:pPr algn="ctr"/>
            <a:r>
              <a:rPr lang="en-US" sz="1425" b="1" dirty="0">
                <a:solidFill>
                  <a:srgbClr val="000000"/>
                </a:solidFill>
                <a:latin typeface="Calibri" panose="020F0502020204030204" pitchFamily="34" charset="0"/>
              </a:rPr>
              <a:t>COMMENTARY</a:t>
            </a:r>
          </a:p>
        </p:txBody>
      </p:sp>
      <p:sp>
        <p:nvSpPr>
          <p:cNvPr id="8" name="TextBox 7">
            <a:extLst>
              <a:ext uri="{FF2B5EF4-FFF2-40B4-BE49-F238E27FC236}">
                <a16:creationId xmlns:a16="http://schemas.microsoft.com/office/drawing/2014/main" id="{D9569FAE-0461-4809-BA70-E01B2918CBC2}"/>
              </a:ext>
            </a:extLst>
          </p:cNvPr>
          <p:cNvSpPr txBox="1"/>
          <p:nvPr/>
        </p:nvSpPr>
        <p:spPr>
          <a:xfrm>
            <a:off x="192881" y="1765099"/>
            <a:ext cx="6756978" cy="242374"/>
          </a:xfrm>
          <a:prstGeom prst="rect">
            <a:avLst/>
          </a:prstGeom>
          <a:noFill/>
        </p:spPr>
        <p:txBody>
          <a:bodyPr wrap="none" rtlCol="0">
            <a:spAutoFit/>
          </a:bodyPr>
          <a:lstStyle/>
          <a:p>
            <a:r>
              <a:rPr lang="en-US" sz="975" dirty="0"/>
              <a:t>&lt;</a:t>
            </a:r>
            <a:r>
              <a:rPr lang="en-US" sz="975" dirty="0">
                <a:highlight>
                  <a:srgbClr val="FFFF00"/>
                </a:highlight>
              </a:rPr>
              <a:t>note for Ross &amp; David</a:t>
            </a:r>
            <a:r>
              <a:rPr lang="en-US" sz="975" dirty="0"/>
              <a:t>:  </a:t>
            </a:r>
            <a:r>
              <a:rPr lang="en-US" sz="975" dirty="0">
                <a:solidFill>
                  <a:srgbClr val="FF0000"/>
                </a:solidFill>
              </a:rPr>
              <a:t>red font </a:t>
            </a:r>
            <a:r>
              <a:rPr lang="en-US" sz="975" dirty="0"/>
              <a:t>are items Tom's not sure about, it partially depends on what's promoted from the WIP backlog&gt;</a:t>
            </a:r>
          </a:p>
        </p:txBody>
      </p:sp>
    </p:spTree>
    <p:extLst>
      <p:ext uri="{BB962C8B-B14F-4D97-AF65-F5344CB8AC3E}">
        <p14:creationId xmlns:p14="http://schemas.microsoft.com/office/powerpoint/2010/main" val="341983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9E9A33-6FBE-4685-8C1A-3067A94A2ECB}"/>
              </a:ext>
            </a:extLst>
          </p:cNvPr>
          <p:cNvSpPr txBox="1"/>
          <p:nvPr/>
        </p:nvSpPr>
        <p:spPr>
          <a:xfrm>
            <a:off x="1435396" y="2173029"/>
            <a:ext cx="6888424" cy="2746906"/>
          </a:xfrm>
          <a:prstGeom prst="rect">
            <a:avLst/>
          </a:prstGeom>
          <a:noFill/>
        </p:spPr>
        <p:txBody>
          <a:bodyPr wrap="none" rtlCol="0">
            <a:spAutoFit/>
          </a:bodyPr>
          <a:lstStyle/>
          <a:p>
            <a:r>
              <a:rPr lang="en-US" sz="1350" dirty="0"/>
              <a:t>From July2020_notes.doc … </a:t>
            </a:r>
            <a:r>
              <a:rPr lang="en-US" sz="1350" dirty="0">
                <a:solidFill>
                  <a:srgbClr val="FF0000"/>
                </a:solidFill>
              </a:rPr>
              <a:t>edit all of this</a:t>
            </a:r>
          </a:p>
          <a:p>
            <a:endParaRPr lang="en-US" sz="1350" dirty="0"/>
          </a:p>
          <a:p>
            <a:pPr marL="257175" indent="-257175">
              <a:buFont typeface="Symbol" panose="05050102010706020507" pitchFamily="18"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Ross</a:t>
            </a:r>
          </a:p>
          <a:p>
            <a:pPr marL="557213" lvl="1" indent="-214313">
              <a:buFont typeface="Courier New" panose="02070309020205020404" pitchFamily="49" charset="0"/>
              <a:buChar char="o"/>
            </a:pPr>
            <a:r>
              <a:rPr lang="en-US" sz="825" dirty="0">
                <a:latin typeface="Calibri" panose="020F0502020204030204" pitchFamily="34" charset="0"/>
                <a:ea typeface="Calibri" panose="020F0502020204030204" pitchFamily="34" charset="0"/>
                <a:cs typeface="Times New Roman" panose="02020603050405020304" pitchFamily="18" charset="0"/>
              </a:rPr>
              <a:t>Two main points/takeaways from briefing</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Impact of losing the no-cost contract </a:t>
            </a:r>
            <a:r>
              <a:rPr lang="en-US" sz="825" dirty="0">
                <a:solidFill>
                  <a:srgbClr val="FF0000"/>
                </a:solidFill>
                <a:latin typeface="Calibri" panose="020F0502020204030204" pitchFamily="34" charset="0"/>
                <a:ea typeface="Calibri" panose="020F0502020204030204" pitchFamily="34" charset="0"/>
                <a:cs typeface="Times New Roman" panose="02020603050405020304" pitchFamily="18" charset="0"/>
              </a:rPr>
              <a:t>extension </a:t>
            </a:r>
            <a:r>
              <a:rPr lang="en-US" sz="825" dirty="0">
                <a:latin typeface="Calibri" panose="020F0502020204030204" pitchFamily="34" charset="0"/>
                <a:ea typeface="Calibri" panose="020F0502020204030204" pitchFamily="34" charset="0"/>
                <a:cs typeface="Times New Roman" panose="02020603050405020304" pitchFamily="18" charset="0"/>
              </a:rPr>
              <a:t>for UXG </a:t>
            </a:r>
          </a:p>
          <a:p>
            <a:pPr marL="1200150" lvl="3" indent="-171450">
              <a:buFont typeface="Symbol" panose="05050102010706020507" pitchFamily="18" charset="2"/>
              <a:buChar char=""/>
            </a:pP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can estimate what we would have had in Dec</a:t>
            </a:r>
          </a:p>
          <a:p>
            <a:pPr marL="1200150" lvl="3" indent="-171450">
              <a:buFont typeface="Symbol" panose="05050102010706020507" pitchFamily="18" charset="2"/>
              <a:buChar char=""/>
            </a:pP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WordPress CMS would have been much more functional (</a:t>
            </a:r>
            <a:r>
              <a:rPr lang="en-US" sz="825"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total of six </a:t>
            </a: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backend templates … specify the content types in briefing)</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W/o extension, we still have something valuable and working with clinical sites to refine it</a:t>
            </a:r>
          </a:p>
          <a:p>
            <a:pPr marL="557213" lvl="1" indent="-214313">
              <a:buFont typeface="Courier New" panose="02070309020205020404" pitchFamily="49" charset="0"/>
              <a:buChar char="o"/>
            </a:pP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 just number of content pieces, it’s more about the value of that content</a:t>
            </a:r>
          </a:p>
          <a:p>
            <a:pPr marL="557213" lvl="1" indent="-214313">
              <a:buFont typeface="Courier New" panose="02070309020205020404" pitchFamily="49" charset="0"/>
              <a:buChar char="o"/>
            </a:pPr>
            <a:r>
              <a:rPr lang="en-US" sz="825" dirty="0">
                <a:latin typeface="Calibri" panose="020F0502020204030204" pitchFamily="34" charset="0"/>
                <a:ea typeface="Calibri" panose="020F0502020204030204" pitchFamily="34" charset="0"/>
                <a:cs typeface="Times New Roman" panose="02020603050405020304" pitchFamily="18" charset="0"/>
              </a:rPr>
              <a:t>We were on track to deliver on goals by Dec … held up by </a:t>
            </a:r>
            <a:r>
              <a:rPr lang="en-US" sz="825" dirty="0" err="1">
                <a:latin typeface="Calibri" panose="020F0502020204030204" pitchFamily="34" charset="0"/>
                <a:ea typeface="Calibri" panose="020F0502020204030204" pitchFamily="34" charset="0"/>
                <a:cs typeface="Times New Roman" panose="02020603050405020304" pitchFamily="18" charset="0"/>
              </a:rPr>
              <a:t>Covid</a:t>
            </a:r>
            <a:r>
              <a:rPr lang="en-US" sz="825" dirty="0">
                <a:latin typeface="Calibri" panose="020F0502020204030204" pitchFamily="34" charset="0"/>
                <a:ea typeface="Calibri" panose="020F0502020204030204" pitchFamily="34" charset="0"/>
                <a:cs typeface="Times New Roman" panose="02020603050405020304" pitchFamily="18" charset="0"/>
              </a:rPr>
              <a:t>, equipment delays, etc.</a:t>
            </a:r>
          </a:p>
          <a:p>
            <a:pPr marL="557213" lvl="1" indent="-214313">
              <a:buFont typeface="Courier New" panose="02070309020205020404" pitchFamily="49" charset="0"/>
              <a:buChar char="o"/>
            </a:pPr>
            <a:r>
              <a:rPr lang="en-US" sz="825" dirty="0">
                <a:latin typeface="Calibri" panose="020F0502020204030204" pitchFamily="34" charset="0"/>
                <a:ea typeface="Calibri" panose="020F0502020204030204" pitchFamily="34" charset="0"/>
                <a:cs typeface="Times New Roman" panose="02020603050405020304" pitchFamily="18" charset="0"/>
              </a:rPr>
              <a:t>Kurt</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One or two slides/pages</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Tell the story based on the timeline … Sep vs. (where we expected to be in Dec) vs. (where we would be w/o extension)</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Number of content pieces (web pages) … maybe number of CMS templates</a:t>
            </a:r>
          </a:p>
          <a:p>
            <a:pPr marL="557213" lvl="1" indent="-214313">
              <a:buFont typeface="Courier New" panose="02070309020205020404" pitchFamily="49" charset="0"/>
              <a:buChar char="o"/>
            </a:pPr>
            <a:r>
              <a:rPr lang="en-US" sz="825" dirty="0">
                <a:latin typeface="Calibri" panose="020F0502020204030204" pitchFamily="34" charset="0"/>
                <a:ea typeface="Calibri" panose="020F0502020204030204" pitchFamily="34" charset="0"/>
                <a:cs typeface="Times New Roman" panose="02020603050405020304" pitchFamily="18" charset="0"/>
              </a:rPr>
              <a:t>Consider the “Operations” (PM) aspect of Sep, so poised to manage efficiently till end of POP </a:t>
            </a:r>
            <a:r>
              <a:rPr lang="en-US" sz="825" dirty="0">
                <a:solidFill>
                  <a:srgbClr val="FF0000"/>
                </a:solidFill>
                <a:latin typeface="Calibri" panose="020F0502020204030204" pitchFamily="34" charset="0"/>
                <a:ea typeface="Calibri" panose="020F0502020204030204" pitchFamily="34" charset="0"/>
                <a:cs typeface="Times New Roman" panose="02020603050405020304" pitchFamily="18" charset="0"/>
              </a:rPr>
              <a:t>(ask David:  is that </a:t>
            </a:r>
            <a:r>
              <a:rPr lang="en-US" sz="825"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end o’ Jan or Dec</a:t>
            </a:r>
            <a:r>
              <a:rPr lang="en-US" sz="825"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825" dirty="0">
              <a:latin typeface="Calibri" panose="020F0502020204030204" pitchFamily="34" charset="0"/>
              <a:ea typeface="Calibri" panose="020F0502020204030204" pitchFamily="34" charset="0"/>
              <a:cs typeface="Times New Roman" panose="02020603050405020304" pitchFamily="18" charset="0"/>
            </a:endParaRPr>
          </a:p>
          <a:p>
            <a:pPr marL="857250" lvl="2" indent="-171450">
              <a:buFont typeface="Wingdings" panose="05000000000000000000" pitchFamily="2" charset="2"/>
              <a:buChar char=""/>
            </a:pP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User studies </a:t>
            </a:r>
            <a:r>
              <a:rPr lang="en-US" sz="825" dirty="0">
                <a:latin typeface="Calibri" panose="020F0502020204030204" pitchFamily="34" charset="0"/>
                <a:ea typeface="Calibri" panose="020F0502020204030204" pitchFamily="34" charset="0"/>
                <a:cs typeface="Times New Roman" panose="02020603050405020304" pitchFamily="18" charset="0"/>
              </a:rPr>
              <a:t>… only mention in terms of its impact on content/design/build, collaboration with end users</a:t>
            </a:r>
          </a:p>
          <a:p>
            <a:pPr marL="857250" lvl="2" indent="-171450">
              <a:buFont typeface="Wingdings" panose="05000000000000000000" pitchFamily="2" charset="2"/>
              <a:buChar char=""/>
            </a:pP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Collaboration with partners</a:t>
            </a:r>
            <a:r>
              <a:rPr lang="en-US" sz="825" dirty="0">
                <a:latin typeface="Calibri" panose="020F0502020204030204" pitchFamily="34" charset="0"/>
                <a:ea typeface="Calibri" panose="020F0502020204030204" pitchFamily="34" charset="0"/>
                <a:cs typeface="Times New Roman" panose="02020603050405020304" pitchFamily="18" charset="0"/>
              </a:rPr>
              <a:t>, e.g., BAC teaming up with Michelle, Blake/Kas, etc. </a:t>
            </a:r>
          </a:p>
          <a:p>
            <a:pPr marL="857250" lvl="2" indent="-171450">
              <a:buFont typeface="Wingdings" panose="05000000000000000000" pitchFamily="2" charset="2"/>
              <a:buChar char=""/>
            </a:pPr>
            <a:r>
              <a:rPr lang="en-US" sz="825" dirty="0">
                <a:latin typeface="Calibri" panose="020F0502020204030204" pitchFamily="34" charset="0"/>
                <a:ea typeface="Calibri" panose="020F0502020204030204" pitchFamily="34" charset="0"/>
                <a:cs typeface="Times New Roman" panose="02020603050405020304" pitchFamily="18" charset="0"/>
              </a:rPr>
              <a:t>Creating </a:t>
            </a:r>
            <a:r>
              <a:rPr lang="en-US" sz="825" dirty="0">
                <a:highlight>
                  <a:srgbClr val="FFFF00"/>
                </a:highlight>
                <a:latin typeface="Calibri" panose="020F0502020204030204" pitchFamily="34" charset="0"/>
                <a:ea typeface="Calibri" panose="020F0502020204030204" pitchFamily="34" charset="0"/>
                <a:cs typeface="Times New Roman" panose="02020603050405020304" pitchFamily="18" charset="0"/>
              </a:rPr>
              <a:t>content to be used by UXG and partner organizations </a:t>
            </a:r>
            <a:r>
              <a:rPr lang="en-US" sz="825" dirty="0">
                <a:latin typeface="Calibri" panose="020F0502020204030204" pitchFamily="34" charset="0"/>
                <a:ea typeface="Calibri" panose="020F0502020204030204" pitchFamily="34" charset="0"/>
                <a:cs typeface="Times New Roman" panose="02020603050405020304" pitchFamily="18" charset="0"/>
              </a:rPr>
              <a:t>like CIDMO (CDS Eval, Consults)</a:t>
            </a:r>
          </a:p>
          <a:p>
            <a:endParaRPr lang="en-US" sz="1350" dirty="0"/>
          </a:p>
        </p:txBody>
      </p:sp>
      <p:sp>
        <p:nvSpPr>
          <p:cNvPr id="5" name="TextBox 4">
            <a:extLst>
              <a:ext uri="{FF2B5EF4-FFF2-40B4-BE49-F238E27FC236}">
                <a16:creationId xmlns:a16="http://schemas.microsoft.com/office/drawing/2014/main" id="{C743F4A1-13A6-45AE-9562-51B55DE57BEE}"/>
              </a:ext>
            </a:extLst>
          </p:cNvPr>
          <p:cNvSpPr txBox="1"/>
          <p:nvPr/>
        </p:nvSpPr>
        <p:spPr>
          <a:xfrm>
            <a:off x="1339074" y="1317079"/>
            <a:ext cx="6858000" cy="623248"/>
          </a:xfrm>
          <a:prstGeom prst="rect">
            <a:avLst/>
          </a:prstGeom>
          <a:noFill/>
        </p:spPr>
        <p:txBody>
          <a:bodyPr wrap="square">
            <a:spAutoFit/>
          </a:bodyPr>
          <a:lstStyle/>
          <a:p>
            <a:pPr algn="ctr"/>
            <a:r>
              <a:rPr lang="en-US" sz="1425" b="1" dirty="0">
                <a:solidFill>
                  <a:srgbClr val="000000"/>
                </a:solidFill>
                <a:latin typeface="Calibri" panose="020F0502020204030204" pitchFamily="34" charset="0"/>
              </a:rPr>
              <a:t>UX Guide:  Total WordPress Page Count for End of September vs. End of December 2020</a:t>
            </a:r>
          </a:p>
          <a:p>
            <a:pPr algn="ctr"/>
            <a:endParaRPr lang="en-US" sz="600" b="1" dirty="0">
              <a:solidFill>
                <a:srgbClr val="000000"/>
              </a:solidFill>
              <a:latin typeface="Calibri" panose="020F0502020204030204" pitchFamily="34" charset="0"/>
            </a:endParaRPr>
          </a:p>
          <a:p>
            <a:pPr algn="ctr"/>
            <a:r>
              <a:rPr lang="en-US" sz="1425" b="1" dirty="0">
                <a:solidFill>
                  <a:srgbClr val="000000"/>
                </a:solidFill>
                <a:latin typeface="Calibri" panose="020F0502020204030204" pitchFamily="34" charset="0"/>
              </a:rPr>
              <a:t>COMMENTARY</a:t>
            </a:r>
          </a:p>
        </p:txBody>
      </p:sp>
      <p:sp>
        <p:nvSpPr>
          <p:cNvPr id="2" name="TextBox 1">
            <a:extLst>
              <a:ext uri="{FF2B5EF4-FFF2-40B4-BE49-F238E27FC236}">
                <a16:creationId xmlns:a16="http://schemas.microsoft.com/office/drawing/2014/main" id="{614B4E65-9152-44C1-82E9-D26D1F9303F8}"/>
              </a:ext>
            </a:extLst>
          </p:cNvPr>
          <p:cNvSpPr txBox="1"/>
          <p:nvPr/>
        </p:nvSpPr>
        <p:spPr>
          <a:xfrm rot="19663400">
            <a:off x="3359515" y="3002657"/>
            <a:ext cx="3107838" cy="588623"/>
          </a:xfrm>
          <a:prstGeom prst="rect">
            <a:avLst/>
          </a:prstGeom>
          <a:noFill/>
        </p:spPr>
        <p:txBody>
          <a:bodyPr wrap="none" rtlCol="0">
            <a:spAutoFit/>
          </a:bodyPr>
          <a:lstStyle/>
          <a:p>
            <a:r>
              <a:rPr lang="en-US" sz="3225" dirty="0">
                <a:solidFill>
                  <a:schemeClr val="bg1"/>
                </a:solidFill>
                <a:highlight>
                  <a:srgbClr val="FF0000"/>
                </a:highlight>
              </a:rPr>
              <a:t>PREVIOUS NOTES</a:t>
            </a:r>
          </a:p>
        </p:txBody>
      </p:sp>
    </p:spTree>
    <p:extLst>
      <p:ext uri="{BB962C8B-B14F-4D97-AF65-F5344CB8AC3E}">
        <p14:creationId xmlns:p14="http://schemas.microsoft.com/office/powerpoint/2010/main" val="2004766788"/>
      </p:ext>
    </p:extLst>
  </p:cSld>
  <p:clrMapOvr>
    <a:masterClrMapping/>
  </p:clrMapOvr>
</p:sld>
</file>

<file path=ppt/theme/theme1.xml><?xml version="1.0" encoding="utf-8"?>
<a:theme xmlns:a="http://schemas.openxmlformats.org/drawingml/2006/main" name="Office Theme">
  <a:themeElements>
    <a:clrScheme name="Custom 2">
      <a:dk1>
        <a:srgbClr val="000000"/>
      </a:dk1>
      <a:lt1>
        <a:sysClr val="window" lastClr="FFFFFF"/>
      </a:lt1>
      <a:dk2>
        <a:srgbClr val="333333"/>
      </a:dk2>
      <a:lt2>
        <a:srgbClr val="CCCCCC"/>
      </a:lt2>
      <a:accent1>
        <a:srgbClr val="003F72"/>
      </a:accent1>
      <a:accent2>
        <a:srgbClr val="0083BE"/>
      </a:accent2>
      <a:accent3>
        <a:srgbClr val="C6262E"/>
      </a:accent3>
      <a:accent4>
        <a:srgbClr val="772432"/>
      </a:accent4>
      <a:accent5>
        <a:srgbClr val="598527"/>
      </a:accent5>
      <a:accent6>
        <a:srgbClr val="F3CF45"/>
      </a:accent6>
      <a:hlink>
        <a:srgbClr val="0000FF"/>
      </a:hlink>
      <a:folHlink>
        <a:srgbClr val="681EFF"/>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dd665a5-4d39-4c80-990a-8a3abca4f55f">657KNE7CTRDA-133277294-29</_dlc_DocId>
    <_dlc_DocIdUrl xmlns="cdd665a5-4d39-4c80-990a-8a3abca4f55f">
      <Url>http://vaww.oed.portal.va.gov/pm/iehr/vista_evolution/ehmpdeployment/ehmptraining/_layouts/DocIdRedir.aspx?ID=657KNE7CTRDA-133277294-29</Url>
      <Description>657KNE7CTRDA-133277294-29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D3EB6225180A439E09C1BFB786FD6C" ma:contentTypeVersion="6" ma:contentTypeDescription="Create a new document." ma:contentTypeScope="" ma:versionID="919daad621d090d782f866603afeb0e3">
  <xsd:schema xmlns:xsd="http://www.w3.org/2001/XMLSchema" xmlns:xs="http://www.w3.org/2001/XMLSchema" xmlns:p="http://schemas.microsoft.com/office/2006/metadata/properties" xmlns:ns2="cdd665a5-4d39-4c80-990a-8a3abca4f55f" targetNamespace="http://schemas.microsoft.com/office/2006/metadata/properties" ma:root="true" ma:fieldsID="b8ec10063c6bd039545b7b2310a87923" ns2:_="">
    <xsd:import namespace="cdd665a5-4d39-4c80-990a-8a3abca4f55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665a5-4d39-4c80-990a-8a3abca4f55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635986823435522598</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635986823435522598</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635986823435522598</Data>
    <Filter/>
  </Receiver>
</spe:Receivers>
</file>

<file path=customXml/itemProps1.xml><?xml version="1.0" encoding="utf-8"?>
<ds:datastoreItem xmlns:ds="http://schemas.openxmlformats.org/officeDocument/2006/customXml" ds:itemID="{7B6F2769-7194-4217-93D3-3AF3A4742282}">
  <ds:schemaRef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cdd665a5-4d39-4c80-990a-8a3abca4f55f"/>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BE23179E-3B10-47DC-A47E-CE3EF93AB5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665a5-4d39-4c80-990a-8a3abca4f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C8C115A-AC92-4756-85BC-2AAFB106FD1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90726</TotalTime>
  <Words>1209</Words>
  <Application>Microsoft Office PowerPoint</Application>
  <PresentationFormat>On-screen Show (4:3)</PresentationFormat>
  <Paragraphs>229</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Courier New</vt:lpstr>
      <vt:lpstr>Symbol</vt:lpstr>
      <vt:lpstr>Wingdings</vt:lpstr>
      <vt:lpstr>Office Theme</vt:lpstr>
      <vt:lpstr>Custom Design</vt:lpstr>
      <vt:lpstr>UX Guide</vt:lpstr>
      <vt:lpstr>UX Guide</vt:lpstr>
      <vt:lpstr>UX Guide</vt:lpstr>
      <vt:lpstr>UX Guide</vt:lpstr>
      <vt:lpstr>UX Guide</vt:lpstr>
      <vt:lpstr>UX Guide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eHMP v1.2 User Training Presentation</dc:title>
  <dc:creator>kharvey@coleygts.com</dc:creator>
  <cp:lastModifiedBy>David Clarke</cp:lastModifiedBy>
  <cp:revision>1245</cp:revision>
  <cp:lastPrinted>2020-01-30T04:11:53Z</cp:lastPrinted>
  <dcterms:created xsi:type="dcterms:W3CDTF">2010-04-12T23:12:02Z</dcterms:created>
  <dcterms:modified xsi:type="dcterms:W3CDTF">2020-09-17T00:02:20Z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0x010100D1D3EB6225180A439E09C1BFB786FD6C</vt:lpwstr>
  </property>
  <property fmtid="{D5CDD505-2E9C-101B-9397-08002B2CF9AE}" pid="3" name="_dlc_DocIdItemGuid">
    <vt:lpwstr>253b4822-3f86-496e-823e-97396bdb190e</vt:lpwstr>
  </property>
  <property fmtid="{D5CDD505-2E9C-101B-9397-08002B2CF9AE}" pid="4" name="IsMyDocuments">
    <vt:bool>true</vt:bool>
  </property>
</Properties>
</file>