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3" r:id="rId5"/>
    <p:sldMasterId id="2147483696" r:id="rId6"/>
  </p:sldMasterIdLst>
  <p:notesMasterIdLst>
    <p:notesMasterId r:id="rId108"/>
  </p:notesMasterIdLst>
  <p:handoutMasterIdLst>
    <p:handoutMasterId r:id="rId109"/>
  </p:handoutMasterIdLst>
  <p:sldIdLst>
    <p:sldId id="256" r:id="rId7"/>
    <p:sldId id="464" r:id="rId8"/>
    <p:sldId id="466" r:id="rId9"/>
    <p:sldId id="465" r:id="rId10"/>
    <p:sldId id="354" r:id="rId11"/>
    <p:sldId id="348" r:id="rId12"/>
    <p:sldId id="260" r:id="rId13"/>
    <p:sldId id="372" r:id="rId14"/>
    <p:sldId id="381" r:id="rId15"/>
    <p:sldId id="341" r:id="rId16"/>
    <p:sldId id="286" r:id="rId17"/>
    <p:sldId id="473" r:id="rId18"/>
    <p:sldId id="355" r:id="rId19"/>
    <p:sldId id="470" r:id="rId20"/>
    <p:sldId id="264" r:id="rId21"/>
    <p:sldId id="265" r:id="rId22"/>
    <p:sldId id="266" r:id="rId23"/>
    <p:sldId id="272" r:id="rId24"/>
    <p:sldId id="366" r:id="rId25"/>
    <p:sldId id="357" r:id="rId26"/>
    <p:sldId id="295" r:id="rId27"/>
    <p:sldId id="380" r:id="rId28"/>
    <p:sldId id="359" r:id="rId29"/>
    <p:sldId id="328" r:id="rId30"/>
    <p:sldId id="389" r:id="rId31"/>
    <p:sldId id="391" r:id="rId32"/>
    <p:sldId id="392" r:id="rId33"/>
    <p:sldId id="393" r:id="rId34"/>
    <p:sldId id="394" r:id="rId35"/>
    <p:sldId id="395" r:id="rId36"/>
    <p:sldId id="396" r:id="rId37"/>
    <p:sldId id="397" r:id="rId38"/>
    <p:sldId id="383" r:id="rId39"/>
    <p:sldId id="384" r:id="rId40"/>
    <p:sldId id="398" r:id="rId41"/>
    <p:sldId id="385" r:id="rId42"/>
    <p:sldId id="386" r:id="rId43"/>
    <p:sldId id="399" r:id="rId44"/>
    <p:sldId id="46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8" r:id="rId61"/>
    <p:sldId id="419" r:id="rId62"/>
    <p:sldId id="467" r:id="rId63"/>
    <p:sldId id="421" r:id="rId64"/>
    <p:sldId id="422" r:id="rId65"/>
    <p:sldId id="423" r:id="rId66"/>
    <p:sldId id="424" r:id="rId67"/>
    <p:sldId id="425" r:id="rId68"/>
    <p:sldId id="426" r:id="rId69"/>
    <p:sldId id="427" r:id="rId70"/>
    <p:sldId id="428" r:id="rId71"/>
    <p:sldId id="429" r:id="rId72"/>
    <p:sldId id="430" r:id="rId73"/>
    <p:sldId id="431" r:id="rId74"/>
    <p:sldId id="471" r:id="rId75"/>
    <p:sldId id="432" r:id="rId76"/>
    <p:sldId id="433" r:id="rId77"/>
    <p:sldId id="434" r:id="rId78"/>
    <p:sldId id="472"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362" r:id="rId93"/>
    <p:sldId id="363" r:id="rId94"/>
    <p:sldId id="448" r:id="rId95"/>
    <p:sldId id="449" r:id="rId96"/>
    <p:sldId id="317" r:id="rId97"/>
    <p:sldId id="450" r:id="rId98"/>
    <p:sldId id="321" r:id="rId99"/>
    <p:sldId id="451" r:id="rId100"/>
    <p:sldId id="452" r:id="rId101"/>
    <p:sldId id="453" r:id="rId102"/>
    <p:sldId id="469" r:id="rId103"/>
    <p:sldId id="468" r:id="rId104"/>
    <p:sldId id="454" r:id="rId105"/>
    <p:sldId id="455" r:id="rId106"/>
    <p:sldId id="417" r:id="rId10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sha McClure" initials="MM" lastIdx="10" clrIdx="0">
    <p:extLst>
      <p:ext uri="{19B8F6BF-5375-455C-9EA6-DF929625EA0E}">
        <p15:presenceInfo xmlns:p15="http://schemas.microsoft.com/office/powerpoint/2012/main" userId="0ea47ed92434579b" providerId="Windows Live"/>
      </p:ext>
    </p:extLst>
  </p:cmAuthor>
  <p:cmAuthor id="2" name="Dr. Claire Hayes" initials="DCH" lastIdx="1" clrIdx="1">
    <p:extLst>
      <p:ext uri="{19B8F6BF-5375-455C-9EA6-DF929625EA0E}">
        <p15:presenceInfo xmlns:p15="http://schemas.microsoft.com/office/powerpoint/2012/main" userId="Dr. Claire Ha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75" autoAdjust="0"/>
    <p:restoredTop sz="79639" autoAdjust="0"/>
  </p:normalViewPr>
  <p:slideViewPr>
    <p:cSldViewPr>
      <p:cViewPr varScale="1">
        <p:scale>
          <a:sx n="87" d="100"/>
          <a:sy n="87" d="100"/>
        </p:scale>
        <p:origin x="1800" y="84"/>
      </p:cViewPr>
      <p:guideLst>
        <p:guide orient="horz" pos="2160"/>
        <p:guide pos="2880"/>
      </p:guideLst>
    </p:cSldViewPr>
  </p:slideViewPr>
  <p:outlineViewPr>
    <p:cViewPr>
      <p:scale>
        <a:sx n="33" d="100"/>
        <a:sy n="33" d="100"/>
      </p:scale>
      <p:origin x="0" y="-420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10" y="7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07" Type="http://schemas.openxmlformats.org/officeDocument/2006/relationships/slide" Target="slides/slide10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handoutMaster" Target="handoutMasters/handoutMaster1.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64" tIns="46582" rIns="93164" bIns="46582"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4820"/>
          </a:xfrm>
          <a:prstGeom prst="rect">
            <a:avLst/>
          </a:prstGeom>
        </p:spPr>
        <p:txBody>
          <a:bodyPr vert="horz" lIns="93164" tIns="46582" rIns="93164" bIns="46582" rtlCol="0"/>
          <a:lstStyle>
            <a:lvl1pPr algn="r">
              <a:defRPr sz="1200"/>
            </a:lvl1pPr>
          </a:lstStyle>
          <a:p>
            <a:fld id="{FDD2D0F7-F2BE-4B2F-85EE-C9DC89FECD1F}" type="datetimeFigureOut">
              <a:rPr lang="en-US" smtClean="0"/>
              <a:pPr/>
              <a:t>3/13/2020</a:t>
            </a:fld>
            <a:endParaRPr lang="en-US" dirty="0"/>
          </a:p>
        </p:txBody>
      </p:sp>
      <p:sp>
        <p:nvSpPr>
          <p:cNvPr id="4" name="Footer Placeholder 3"/>
          <p:cNvSpPr>
            <a:spLocks noGrp="1"/>
          </p:cNvSpPr>
          <p:nvPr>
            <p:ph type="ftr" sz="quarter" idx="2"/>
          </p:nvPr>
        </p:nvSpPr>
        <p:spPr>
          <a:xfrm>
            <a:off x="1" y="8829967"/>
            <a:ext cx="3037840" cy="464820"/>
          </a:xfrm>
          <a:prstGeom prst="rect">
            <a:avLst/>
          </a:prstGeom>
        </p:spPr>
        <p:txBody>
          <a:bodyPr vert="horz" lIns="93164" tIns="46582" rIns="93164" bIns="46582" rtlCol="0" anchor="b"/>
          <a:lstStyle>
            <a:lvl1pPr algn="l">
              <a:defRPr sz="1200"/>
            </a:lvl1pPr>
          </a:lstStyle>
          <a:p>
            <a:endParaRPr lang="en-US" dirty="0"/>
          </a:p>
        </p:txBody>
      </p:sp>
      <p:sp>
        <p:nvSpPr>
          <p:cNvPr id="6" name="Slide Number Placeholder 5"/>
          <p:cNvSpPr>
            <a:spLocks noGrp="1"/>
          </p:cNvSpPr>
          <p:nvPr>
            <p:ph type="sldNum" sz="quarter" idx="3"/>
          </p:nvPr>
        </p:nvSpPr>
        <p:spPr>
          <a:xfrm>
            <a:off x="3970339" y="8829678"/>
            <a:ext cx="3038475" cy="466725"/>
          </a:xfrm>
          <a:prstGeom prst="rect">
            <a:avLst/>
          </a:prstGeom>
        </p:spPr>
        <p:txBody>
          <a:bodyPr vert="horz" lIns="91427" tIns="45713" rIns="91427" bIns="45713" rtlCol="0" anchor="b"/>
          <a:lstStyle>
            <a:lvl1pPr algn="r">
              <a:defRPr sz="1200"/>
            </a:lvl1pPr>
          </a:lstStyle>
          <a:p>
            <a:fld id="{AD978D75-50B1-422E-9F42-01422862FB49}" type="slidenum">
              <a:rPr lang="en-US" smtClean="0"/>
              <a:pPr/>
              <a:t>‹#›</a:t>
            </a:fld>
            <a:endParaRPr lang="en-US" dirty="0"/>
          </a:p>
        </p:txBody>
      </p:sp>
    </p:spTree>
    <p:extLst>
      <p:ext uri="{BB962C8B-B14F-4D97-AF65-F5344CB8AC3E}">
        <p14:creationId xmlns:p14="http://schemas.microsoft.com/office/powerpoint/2010/main" val="2359880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64" tIns="46582" rIns="93164" bIns="46582"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64" tIns="46582" rIns="93164" bIns="46582" rtlCol="0"/>
          <a:lstStyle>
            <a:lvl1pPr algn="r">
              <a:defRPr sz="1200"/>
            </a:lvl1pPr>
          </a:lstStyle>
          <a:p>
            <a:fld id="{384FBEF9-8D1A-4468-AA79-BC69FD0F5DF2}" type="datetimeFigureOut">
              <a:rPr lang="en-US" smtClean="0"/>
              <a:pPr/>
              <a:t>3/13/2020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3164" tIns="46582" rIns="93164" bIns="46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3164" tIns="46582" rIns="93164" bIns="4658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64" tIns="46582" rIns="93164" bIns="46582" rtlCol="0" anchor="b"/>
          <a:lstStyle>
            <a:lvl1pPr algn="r">
              <a:defRPr sz="1200"/>
            </a:lvl1pPr>
          </a:lstStyle>
          <a:p>
            <a:fld id="{8C8B8DD6-71A4-4589-A40C-3BDAA8FFBEBA}" type="slidenum">
              <a:rPr lang="en-US" smtClean="0"/>
              <a:pPr/>
              <a:t>‹#›</a:t>
            </a:fld>
            <a:endParaRPr lang="en-US" dirty="0"/>
          </a:p>
        </p:txBody>
      </p:sp>
    </p:spTree>
    <p:extLst>
      <p:ext uri="{BB962C8B-B14F-4D97-AF65-F5344CB8AC3E}">
        <p14:creationId xmlns:p14="http://schemas.microsoft.com/office/powerpoint/2010/main" val="244698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19138"/>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8B8DD6-71A4-4589-A40C-3BDAA8FFBEB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1441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12</a:t>
            </a:fld>
            <a:endParaRPr lang="en-US" dirty="0"/>
          </a:p>
        </p:txBody>
      </p:sp>
    </p:spTree>
    <p:extLst>
      <p:ext uri="{BB962C8B-B14F-4D97-AF65-F5344CB8AC3E}">
        <p14:creationId xmlns:p14="http://schemas.microsoft.com/office/powerpoint/2010/main" val="267057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15</a:t>
            </a:fld>
            <a:endParaRPr lang="en-US" dirty="0"/>
          </a:p>
        </p:txBody>
      </p:sp>
    </p:spTree>
    <p:extLst>
      <p:ext uri="{BB962C8B-B14F-4D97-AF65-F5344CB8AC3E}">
        <p14:creationId xmlns:p14="http://schemas.microsoft.com/office/powerpoint/2010/main" val="3820813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16</a:t>
            </a:fld>
            <a:endParaRPr lang="en-US" dirty="0"/>
          </a:p>
        </p:txBody>
      </p:sp>
    </p:spTree>
    <p:extLst>
      <p:ext uri="{BB962C8B-B14F-4D97-AF65-F5344CB8AC3E}">
        <p14:creationId xmlns:p14="http://schemas.microsoft.com/office/powerpoint/2010/main" val="2130608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17</a:t>
            </a:fld>
            <a:endParaRPr lang="en-US" dirty="0"/>
          </a:p>
        </p:txBody>
      </p:sp>
    </p:spTree>
    <p:extLst>
      <p:ext uri="{BB962C8B-B14F-4D97-AF65-F5344CB8AC3E}">
        <p14:creationId xmlns:p14="http://schemas.microsoft.com/office/powerpoint/2010/main" val="178258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29" indent="-232929" defTabSz="931717">
              <a:buAutoNum type="arabicPeriod"/>
              <a:defRPr/>
            </a:pPr>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18</a:t>
            </a:fld>
            <a:endParaRPr lang="en-US" dirty="0"/>
          </a:p>
        </p:txBody>
      </p:sp>
    </p:spTree>
    <p:extLst>
      <p:ext uri="{BB962C8B-B14F-4D97-AF65-F5344CB8AC3E}">
        <p14:creationId xmlns:p14="http://schemas.microsoft.com/office/powerpoint/2010/main" val="2620391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19</a:t>
            </a:fld>
            <a:endParaRPr lang="en-US" dirty="0"/>
          </a:p>
        </p:txBody>
      </p:sp>
    </p:spTree>
    <p:extLst>
      <p:ext uri="{BB962C8B-B14F-4D97-AF65-F5344CB8AC3E}">
        <p14:creationId xmlns:p14="http://schemas.microsoft.com/office/powerpoint/2010/main" val="2421013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20</a:t>
            </a:fld>
            <a:endParaRPr lang="en-US" dirty="0"/>
          </a:p>
        </p:txBody>
      </p:sp>
    </p:spTree>
    <p:extLst>
      <p:ext uri="{BB962C8B-B14F-4D97-AF65-F5344CB8AC3E}">
        <p14:creationId xmlns:p14="http://schemas.microsoft.com/office/powerpoint/2010/main" val="74026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21</a:t>
            </a:fld>
            <a:endParaRPr lang="en-US" dirty="0"/>
          </a:p>
        </p:txBody>
      </p:sp>
    </p:spTree>
    <p:extLst>
      <p:ext uri="{BB962C8B-B14F-4D97-AF65-F5344CB8AC3E}">
        <p14:creationId xmlns:p14="http://schemas.microsoft.com/office/powerpoint/2010/main" val="1481382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22</a:t>
            </a:fld>
            <a:endParaRPr lang="en-US" dirty="0"/>
          </a:p>
        </p:txBody>
      </p:sp>
    </p:spTree>
    <p:extLst>
      <p:ext uri="{BB962C8B-B14F-4D97-AF65-F5344CB8AC3E}">
        <p14:creationId xmlns:p14="http://schemas.microsoft.com/office/powerpoint/2010/main" val="905310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23</a:t>
            </a:fld>
            <a:endParaRPr lang="en-US" dirty="0"/>
          </a:p>
        </p:txBody>
      </p:sp>
    </p:spTree>
    <p:extLst>
      <p:ext uri="{BB962C8B-B14F-4D97-AF65-F5344CB8AC3E}">
        <p14:creationId xmlns:p14="http://schemas.microsoft.com/office/powerpoint/2010/main" val="371284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2</a:t>
            </a:fld>
            <a:endParaRPr lang="en-US" dirty="0"/>
          </a:p>
        </p:txBody>
      </p:sp>
    </p:spTree>
    <p:extLst>
      <p:ext uri="{BB962C8B-B14F-4D97-AF65-F5344CB8AC3E}">
        <p14:creationId xmlns:p14="http://schemas.microsoft.com/office/powerpoint/2010/main" val="1180761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24</a:t>
            </a:fld>
            <a:endParaRPr lang="en-US" dirty="0"/>
          </a:p>
        </p:txBody>
      </p:sp>
    </p:spTree>
    <p:extLst>
      <p:ext uri="{BB962C8B-B14F-4D97-AF65-F5344CB8AC3E}">
        <p14:creationId xmlns:p14="http://schemas.microsoft.com/office/powerpoint/2010/main" val="3037439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b="0"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25</a:t>
            </a:fld>
            <a:endParaRPr lang="en-US" dirty="0"/>
          </a:p>
        </p:txBody>
      </p:sp>
    </p:spTree>
    <p:extLst>
      <p:ext uri="{BB962C8B-B14F-4D97-AF65-F5344CB8AC3E}">
        <p14:creationId xmlns:p14="http://schemas.microsoft.com/office/powerpoint/2010/main" val="200573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27</a:t>
            </a:fld>
            <a:endParaRPr lang="en-US" dirty="0"/>
          </a:p>
        </p:txBody>
      </p:sp>
    </p:spTree>
    <p:extLst>
      <p:ext uri="{BB962C8B-B14F-4D97-AF65-F5344CB8AC3E}">
        <p14:creationId xmlns:p14="http://schemas.microsoft.com/office/powerpoint/2010/main" val="948855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28</a:t>
            </a:fld>
            <a:endParaRPr lang="en-US" dirty="0"/>
          </a:p>
        </p:txBody>
      </p:sp>
    </p:spTree>
    <p:extLst>
      <p:ext uri="{BB962C8B-B14F-4D97-AF65-F5344CB8AC3E}">
        <p14:creationId xmlns:p14="http://schemas.microsoft.com/office/powerpoint/2010/main" val="2421013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29</a:t>
            </a:fld>
            <a:endParaRPr lang="en-US" dirty="0"/>
          </a:p>
        </p:txBody>
      </p:sp>
    </p:spTree>
    <p:extLst>
      <p:ext uri="{BB962C8B-B14F-4D97-AF65-F5344CB8AC3E}">
        <p14:creationId xmlns:p14="http://schemas.microsoft.com/office/powerpoint/2010/main" val="200573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31</a:t>
            </a:fld>
            <a:endParaRPr lang="en-US" dirty="0"/>
          </a:p>
        </p:txBody>
      </p:sp>
    </p:spTree>
    <p:extLst>
      <p:ext uri="{BB962C8B-B14F-4D97-AF65-F5344CB8AC3E}">
        <p14:creationId xmlns:p14="http://schemas.microsoft.com/office/powerpoint/2010/main" val="679695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32</a:t>
            </a:fld>
            <a:endParaRPr lang="en-US" dirty="0"/>
          </a:p>
        </p:txBody>
      </p:sp>
    </p:spTree>
    <p:extLst>
      <p:ext uri="{BB962C8B-B14F-4D97-AF65-F5344CB8AC3E}">
        <p14:creationId xmlns:p14="http://schemas.microsoft.com/office/powerpoint/2010/main" val="740262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33</a:t>
            </a:fld>
            <a:endParaRPr lang="en-US" dirty="0"/>
          </a:p>
        </p:txBody>
      </p:sp>
    </p:spTree>
    <p:extLst>
      <p:ext uri="{BB962C8B-B14F-4D97-AF65-F5344CB8AC3E}">
        <p14:creationId xmlns:p14="http://schemas.microsoft.com/office/powerpoint/2010/main" val="1845631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34</a:t>
            </a:fld>
            <a:endParaRPr lang="en-US" dirty="0"/>
          </a:p>
        </p:txBody>
      </p:sp>
    </p:spTree>
    <p:extLst>
      <p:ext uri="{BB962C8B-B14F-4D97-AF65-F5344CB8AC3E}">
        <p14:creationId xmlns:p14="http://schemas.microsoft.com/office/powerpoint/2010/main" val="3149196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35</a:t>
            </a:fld>
            <a:endParaRPr lang="en-US" dirty="0"/>
          </a:p>
        </p:txBody>
      </p:sp>
    </p:spTree>
    <p:extLst>
      <p:ext uri="{BB962C8B-B14F-4D97-AF65-F5344CB8AC3E}">
        <p14:creationId xmlns:p14="http://schemas.microsoft.com/office/powerpoint/2010/main" val="382081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5</a:t>
            </a:fld>
            <a:endParaRPr lang="en-US" dirty="0"/>
          </a:p>
        </p:txBody>
      </p:sp>
    </p:spTree>
    <p:extLst>
      <p:ext uri="{BB962C8B-B14F-4D97-AF65-F5344CB8AC3E}">
        <p14:creationId xmlns:p14="http://schemas.microsoft.com/office/powerpoint/2010/main" val="1353666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36</a:t>
            </a:fld>
            <a:endParaRPr lang="en-US" dirty="0"/>
          </a:p>
        </p:txBody>
      </p:sp>
    </p:spTree>
    <p:extLst>
      <p:ext uri="{BB962C8B-B14F-4D97-AF65-F5344CB8AC3E}">
        <p14:creationId xmlns:p14="http://schemas.microsoft.com/office/powerpoint/2010/main" val="680880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37</a:t>
            </a:fld>
            <a:endParaRPr lang="en-US" dirty="0"/>
          </a:p>
        </p:txBody>
      </p:sp>
    </p:spTree>
    <p:extLst>
      <p:ext uri="{BB962C8B-B14F-4D97-AF65-F5344CB8AC3E}">
        <p14:creationId xmlns:p14="http://schemas.microsoft.com/office/powerpoint/2010/main" val="2348905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38</a:t>
            </a:fld>
            <a:endParaRPr lang="en-US" dirty="0"/>
          </a:p>
        </p:txBody>
      </p:sp>
    </p:spTree>
    <p:extLst>
      <p:ext uri="{BB962C8B-B14F-4D97-AF65-F5344CB8AC3E}">
        <p14:creationId xmlns:p14="http://schemas.microsoft.com/office/powerpoint/2010/main" val="905310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39</a:t>
            </a:fld>
            <a:endParaRPr lang="en-US" dirty="0"/>
          </a:p>
        </p:txBody>
      </p:sp>
    </p:spTree>
    <p:extLst>
      <p:ext uri="{BB962C8B-B14F-4D97-AF65-F5344CB8AC3E}">
        <p14:creationId xmlns:p14="http://schemas.microsoft.com/office/powerpoint/2010/main" val="1975704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40</a:t>
            </a:fld>
            <a:endParaRPr lang="en-US" dirty="0"/>
          </a:p>
        </p:txBody>
      </p:sp>
    </p:spTree>
    <p:extLst>
      <p:ext uri="{BB962C8B-B14F-4D97-AF65-F5344CB8AC3E}">
        <p14:creationId xmlns:p14="http://schemas.microsoft.com/office/powerpoint/2010/main" val="732555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44</a:t>
            </a:fld>
            <a:endParaRPr lang="en-US" dirty="0"/>
          </a:p>
        </p:txBody>
      </p:sp>
    </p:spTree>
    <p:extLst>
      <p:ext uri="{BB962C8B-B14F-4D97-AF65-F5344CB8AC3E}">
        <p14:creationId xmlns:p14="http://schemas.microsoft.com/office/powerpoint/2010/main" val="740262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45</a:t>
            </a:fld>
            <a:endParaRPr lang="en-US" dirty="0"/>
          </a:p>
        </p:txBody>
      </p:sp>
    </p:spTree>
    <p:extLst>
      <p:ext uri="{BB962C8B-B14F-4D97-AF65-F5344CB8AC3E}">
        <p14:creationId xmlns:p14="http://schemas.microsoft.com/office/powerpoint/2010/main" val="1845631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46</a:t>
            </a:fld>
            <a:endParaRPr lang="en-US" dirty="0"/>
          </a:p>
        </p:txBody>
      </p:sp>
    </p:spTree>
    <p:extLst>
      <p:ext uri="{BB962C8B-B14F-4D97-AF65-F5344CB8AC3E}">
        <p14:creationId xmlns:p14="http://schemas.microsoft.com/office/powerpoint/2010/main" val="3149196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Change intro module to notation module (twice)</a:t>
            </a:r>
          </a:p>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47</a:t>
            </a:fld>
            <a:endParaRPr lang="en-US" dirty="0"/>
          </a:p>
        </p:txBody>
      </p:sp>
    </p:spTree>
    <p:extLst>
      <p:ext uri="{BB962C8B-B14F-4D97-AF65-F5344CB8AC3E}">
        <p14:creationId xmlns:p14="http://schemas.microsoft.com/office/powerpoint/2010/main" val="38208139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48</a:t>
            </a:fld>
            <a:endParaRPr lang="en-US" dirty="0"/>
          </a:p>
        </p:txBody>
      </p:sp>
    </p:spTree>
    <p:extLst>
      <p:ext uri="{BB962C8B-B14F-4D97-AF65-F5344CB8AC3E}">
        <p14:creationId xmlns:p14="http://schemas.microsoft.com/office/powerpoint/2010/main" val="680880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900" dirty="0"/>
          </a:p>
          <a:p>
            <a:endParaRPr lang="en-US" dirty="0"/>
          </a:p>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6</a:t>
            </a:fld>
            <a:endParaRPr lang="en-US" dirty="0"/>
          </a:p>
        </p:txBody>
      </p:sp>
    </p:spTree>
    <p:extLst>
      <p:ext uri="{BB962C8B-B14F-4D97-AF65-F5344CB8AC3E}">
        <p14:creationId xmlns:p14="http://schemas.microsoft.com/office/powerpoint/2010/main" val="32977618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49</a:t>
            </a:fld>
            <a:endParaRPr lang="en-US" dirty="0"/>
          </a:p>
        </p:txBody>
      </p:sp>
    </p:spTree>
    <p:extLst>
      <p:ext uri="{BB962C8B-B14F-4D97-AF65-F5344CB8AC3E}">
        <p14:creationId xmlns:p14="http://schemas.microsoft.com/office/powerpoint/2010/main" val="2348905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50</a:t>
            </a:fld>
            <a:endParaRPr lang="en-US" dirty="0"/>
          </a:p>
        </p:txBody>
      </p:sp>
    </p:spTree>
    <p:extLst>
      <p:ext uri="{BB962C8B-B14F-4D97-AF65-F5344CB8AC3E}">
        <p14:creationId xmlns:p14="http://schemas.microsoft.com/office/powerpoint/2010/main" val="905310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51</a:t>
            </a:fld>
            <a:endParaRPr lang="en-US" dirty="0"/>
          </a:p>
        </p:txBody>
      </p:sp>
    </p:spTree>
    <p:extLst>
      <p:ext uri="{BB962C8B-B14F-4D97-AF65-F5344CB8AC3E}">
        <p14:creationId xmlns:p14="http://schemas.microsoft.com/office/powerpoint/2010/main" val="3712849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52</a:t>
            </a:fld>
            <a:endParaRPr lang="en-US" dirty="0"/>
          </a:p>
        </p:txBody>
      </p:sp>
    </p:spTree>
    <p:extLst>
      <p:ext uri="{BB962C8B-B14F-4D97-AF65-F5344CB8AC3E}">
        <p14:creationId xmlns:p14="http://schemas.microsoft.com/office/powerpoint/2010/main" val="3037439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53</a:t>
            </a:fld>
            <a:endParaRPr lang="en-US" dirty="0"/>
          </a:p>
        </p:txBody>
      </p:sp>
    </p:spTree>
    <p:extLst>
      <p:ext uri="{BB962C8B-B14F-4D97-AF65-F5344CB8AC3E}">
        <p14:creationId xmlns:p14="http://schemas.microsoft.com/office/powerpoint/2010/main" val="540566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54</a:t>
            </a:fld>
            <a:endParaRPr lang="en-US" dirty="0"/>
          </a:p>
        </p:txBody>
      </p:sp>
    </p:spTree>
    <p:extLst>
      <p:ext uri="{BB962C8B-B14F-4D97-AF65-F5344CB8AC3E}">
        <p14:creationId xmlns:p14="http://schemas.microsoft.com/office/powerpoint/2010/main" val="2005732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71</a:t>
            </a:fld>
            <a:endParaRPr lang="en-US" dirty="0"/>
          </a:p>
        </p:txBody>
      </p:sp>
    </p:spTree>
    <p:extLst>
      <p:ext uri="{BB962C8B-B14F-4D97-AF65-F5344CB8AC3E}">
        <p14:creationId xmlns:p14="http://schemas.microsoft.com/office/powerpoint/2010/main" val="16226081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83</a:t>
            </a:fld>
            <a:endParaRPr lang="en-US" dirty="0"/>
          </a:p>
        </p:txBody>
      </p:sp>
    </p:spTree>
    <p:extLst>
      <p:ext uri="{BB962C8B-B14F-4D97-AF65-F5344CB8AC3E}">
        <p14:creationId xmlns:p14="http://schemas.microsoft.com/office/powerpoint/2010/main" val="13305762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87</a:t>
            </a:fld>
            <a:endParaRPr lang="en-US" dirty="0"/>
          </a:p>
        </p:txBody>
      </p:sp>
    </p:spTree>
    <p:extLst>
      <p:ext uri="{BB962C8B-B14F-4D97-AF65-F5344CB8AC3E}">
        <p14:creationId xmlns:p14="http://schemas.microsoft.com/office/powerpoint/2010/main" val="4261367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88</a:t>
            </a:fld>
            <a:endParaRPr lang="en-US" dirty="0"/>
          </a:p>
        </p:txBody>
      </p:sp>
    </p:spTree>
    <p:extLst>
      <p:ext uri="{BB962C8B-B14F-4D97-AF65-F5344CB8AC3E}">
        <p14:creationId xmlns:p14="http://schemas.microsoft.com/office/powerpoint/2010/main" val="389097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latin typeface="Arial Narrow" panose="020B0606020202030204" pitchFamily="34" charset="0"/>
            </a:endParaRPr>
          </a:p>
        </p:txBody>
      </p:sp>
      <p:sp>
        <p:nvSpPr>
          <p:cNvPr id="4" name="Slide Number Placeholder 3"/>
          <p:cNvSpPr>
            <a:spLocks noGrp="1"/>
          </p:cNvSpPr>
          <p:nvPr>
            <p:ph type="sldNum" sz="quarter" idx="5"/>
          </p:nvPr>
        </p:nvSpPr>
        <p:spPr/>
        <p:txBody>
          <a:bodyPr/>
          <a:lstStyle/>
          <a:p>
            <a:fld id="{EBD877A7-0295-4078-B433-A5C8C2B01DEE}" type="slidenum">
              <a:rPr lang="en-US" smtClean="0"/>
              <a:t>7</a:t>
            </a:fld>
            <a:endParaRPr lang="en-US" dirty="0"/>
          </a:p>
        </p:txBody>
      </p:sp>
    </p:spTree>
    <p:extLst>
      <p:ext uri="{BB962C8B-B14F-4D97-AF65-F5344CB8AC3E}">
        <p14:creationId xmlns:p14="http://schemas.microsoft.com/office/powerpoint/2010/main" val="3726979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89</a:t>
            </a:fld>
            <a:endParaRPr lang="en-US" dirty="0"/>
          </a:p>
        </p:txBody>
      </p:sp>
    </p:spTree>
    <p:extLst>
      <p:ext uri="{BB962C8B-B14F-4D97-AF65-F5344CB8AC3E}">
        <p14:creationId xmlns:p14="http://schemas.microsoft.com/office/powerpoint/2010/main" val="11928736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91</a:t>
            </a:fld>
            <a:endParaRPr lang="en-US" dirty="0"/>
          </a:p>
        </p:txBody>
      </p:sp>
    </p:spTree>
    <p:extLst>
      <p:ext uri="{BB962C8B-B14F-4D97-AF65-F5344CB8AC3E}">
        <p14:creationId xmlns:p14="http://schemas.microsoft.com/office/powerpoint/2010/main" val="24482770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92</a:t>
            </a:fld>
            <a:endParaRPr lang="en-US" dirty="0"/>
          </a:p>
        </p:txBody>
      </p:sp>
    </p:spTree>
    <p:extLst>
      <p:ext uri="{BB962C8B-B14F-4D97-AF65-F5344CB8AC3E}">
        <p14:creationId xmlns:p14="http://schemas.microsoft.com/office/powerpoint/2010/main" val="19995545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93</a:t>
            </a:fld>
            <a:endParaRPr lang="en-US" dirty="0"/>
          </a:p>
        </p:txBody>
      </p:sp>
    </p:spTree>
    <p:extLst>
      <p:ext uri="{BB962C8B-B14F-4D97-AF65-F5344CB8AC3E}">
        <p14:creationId xmlns:p14="http://schemas.microsoft.com/office/powerpoint/2010/main" val="259086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94</a:t>
            </a:fld>
            <a:endParaRPr lang="en-US" dirty="0"/>
          </a:p>
        </p:txBody>
      </p:sp>
    </p:spTree>
    <p:extLst>
      <p:ext uri="{BB962C8B-B14F-4D97-AF65-F5344CB8AC3E}">
        <p14:creationId xmlns:p14="http://schemas.microsoft.com/office/powerpoint/2010/main" val="6069474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95</a:t>
            </a:fld>
            <a:endParaRPr lang="en-US" dirty="0"/>
          </a:p>
        </p:txBody>
      </p:sp>
    </p:spTree>
    <p:extLst>
      <p:ext uri="{BB962C8B-B14F-4D97-AF65-F5344CB8AC3E}">
        <p14:creationId xmlns:p14="http://schemas.microsoft.com/office/powerpoint/2010/main" val="41588943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8B8DD6-71A4-4589-A40C-3BDAA8FFBEBA}" type="slidenum">
              <a:rPr lang="en-US" smtClean="0"/>
              <a:pPr/>
              <a:t>99</a:t>
            </a:fld>
            <a:endParaRPr lang="en-US" dirty="0"/>
          </a:p>
        </p:txBody>
      </p:sp>
    </p:spTree>
    <p:extLst>
      <p:ext uri="{BB962C8B-B14F-4D97-AF65-F5344CB8AC3E}">
        <p14:creationId xmlns:p14="http://schemas.microsoft.com/office/powerpoint/2010/main" val="10051305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B8DD6-71A4-4589-A40C-3BDAA8FFBEBA}" type="slidenum">
              <a:rPr lang="en-US" smtClean="0"/>
              <a:pPr/>
              <a:t>100</a:t>
            </a:fld>
            <a:endParaRPr lang="en-US" dirty="0"/>
          </a:p>
        </p:txBody>
      </p:sp>
    </p:spTree>
    <p:extLst>
      <p:ext uri="{BB962C8B-B14F-4D97-AF65-F5344CB8AC3E}">
        <p14:creationId xmlns:p14="http://schemas.microsoft.com/office/powerpoint/2010/main" val="40474884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4266">
              <a:defRPr/>
            </a:pPr>
            <a:fld id="{8C8B8DD6-71A4-4589-A40C-3BDAA8FFBEBA}" type="slidenum">
              <a:rPr lang="en-US" sz="1800" kern="0">
                <a:solidFill>
                  <a:sysClr val="windowText" lastClr="000000"/>
                </a:solidFill>
              </a:rPr>
              <a:pPr defTabSz="914266">
                <a:defRPr/>
              </a:pPr>
              <a:t>101</a:t>
            </a:fld>
            <a:endParaRPr lang="en-US" sz="1800" kern="0" dirty="0">
              <a:solidFill>
                <a:sysClr val="windowText" lastClr="000000"/>
              </a:solidFill>
            </a:endParaRPr>
          </a:p>
        </p:txBody>
      </p:sp>
    </p:spTree>
    <p:extLst>
      <p:ext uri="{BB962C8B-B14F-4D97-AF65-F5344CB8AC3E}">
        <p14:creationId xmlns:p14="http://schemas.microsoft.com/office/powerpoint/2010/main" val="252362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8</a:t>
            </a:fld>
            <a:endParaRPr lang="en-US" dirty="0"/>
          </a:p>
        </p:txBody>
      </p:sp>
    </p:spTree>
    <p:extLst>
      <p:ext uri="{BB962C8B-B14F-4D97-AF65-F5344CB8AC3E}">
        <p14:creationId xmlns:p14="http://schemas.microsoft.com/office/powerpoint/2010/main" val="28623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9</a:t>
            </a:fld>
            <a:endParaRPr lang="en-US" dirty="0"/>
          </a:p>
        </p:txBody>
      </p:sp>
    </p:spTree>
    <p:extLst>
      <p:ext uri="{BB962C8B-B14F-4D97-AF65-F5344CB8AC3E}">
        <p14:creationId xmlns:p14="http://schemas.microsoft.com/office/powerpoint/2010/main" val="381511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10</a:t>
            </a:fld>
            <a:endParaRPr lang="en-US" dirty="0"/>
          </a:p>
        </p:txBody>
      </p:sp>
    </p:spTree>
    <p:extLst>
      <p:ext uri="{BB962C8B-B14F-4D97-AF65-F5344CB8AC3E}">
        <p14:creationId xmlns:p14="http://schemas.microsoft.com/office/powerpoint/2010/main" val="2262570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BD877A7-0295-4078-B433-A5C8C2B01DEE}" type="slidenum">
              <a:rPr lang="en-US" smtClean="0"/>
              <a:t>11</a:t>
            </a:fld>
            <a:endParaRPr lang="en-US" dirty="0"/>
          </a:p>
        </p:txBody>
      </p:sp>
    </p:spTree>
    <p:extLst>
      <p:ext uri="{BB962C8B-B14F-4D97-AF65-F5344CB8AC3E}">
        <p14:creationId xmlns:p14="http://schemas.microsoft.com/office/powerpoint/2010/main" val="934035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7" name="Subtitle 16"/>
          <p:cNvSpPr>
            <a:spLocks noGrp="1"/>
          </p:cNvSpPr>
          <p:nvPr>
            <p:ph type="subTitle" idx="1"/>
          </p:nvPr>
        </p:nvSpPr>
        <p:spPr>
          <a:xfrm>
            <a:off x="685800" y="3611607"/>
            <a:ext cx="7772400" cy="1199704"/>
          </a:xfrm>
        </p:spPr>
        <p:txBody>
          <a:bodyPr lIns="45720" rIns="45720">
            <a:normAutofit/>
          </a:bodyPr>
          <a:lstStyle>
            <a:lvl1pPr marL="0" marR="64008" indent="0" algn="ctr">
              <a:buNone/>
              <a:defRPr sz="2400" b="0">
                <a:solidFill>
                  <a:schemeClr val="tx1"/>
                </a:solidFill>
                <a:effectLst/>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pic>
        <p:nvPicPr>
          <p:cNvPr id="22" name="Picture 21" descr="C:\Users\Arlene Mayen\AppData\Local\Microsoft\Windows\Temporary Internet Files\Content.Outlook\F4WXL1WD\Visionary logo (2).jpg"/>
          <p:cNvPicPr/>
          <p:nvPr userDrawn="1"/>
        </p:nvPicPr>
        <p:blipFill>
          <a:blip r:embed="rId2" cstate="print"/>
          <a:srcRect b="16667"/>
          <a:stretch>
            <a:fillRect/>
          </a:stretch>
        </p:blipFill>
        <p:spPr bwMode="auto">
          <a:xfrm>
            <a:off x="2123411" y="228600"/>
            <a:ext cx="4897178" cy="148267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1"/>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CADD82-9AF2-4578-8D5B-80FA1035C445}"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9876D-BBD7-4363-8ADF-C03ABB619E3E}" type="slidenum">
              <a:rPr lang="en-US" smtClean="0"/>
              <a:t>‹#›</a:t>
            </a:fld>
            <a:endParaRPr lang="en-US" dirty="0"/>
          </a:p>
        </p:txBody>
      </p:sp>
    </p:spTree>
    <p:extLst>
      <p:ext uri="{BB962C8B-B14F-4D97-AF65-F5344CB8AC3E}">
        <p14:creationId xmlns:p14="http://schemas.microsoft.com/office/powerpoint/2010/main" val="293379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7" name="Subtitle 16"/>
          <p:cNvSpPr>
            <a:spLocks noGrp="1"/>
          </p:cNvSpPr>
          <p:nvPr>
            <p:ph type="subTitle" idx="1"/>
          </p:nvPr>
        </p:nvSpPr>
        <p:spPr>
          <a:xfrm>
            <a:off x="685800" y="3611607"/>
            <a:ext cx="7772400" cy="1199704"/>
          </a:xfrm>
        </p:spPr>
        <p:txBody>
          <a:bodyPr lIns="45720" rIns="45720">
            <a:normAutofit/>
          </a:bodyPr>
          <a:lstStyle>
            <a:lvl1pPr marL="0" marR="48006" indent="0" algn="ctr">
              <a:buNone/>
              <a:defRPr sz="1800" b="0">
                <a:solidFill>
                  <a:schemeClr val="tx1"/>
                </a:solidFill>
                <a:effectLst/>
                <a:latin typeface="Times New Roman" pitchFamily="18" charset="0"/>
                <a:cs typeface="Times New Roman" pitchFamily="18" charset="0"/>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dirty="0"/>
              <a:t>Click to edit Master subtitle style</a:t>
            </a:r>
          </a:p>
        </p:txBody>
      </p:sp>
      <p:grpSp>
        <p:nvGrpSpPr>
          <p:cNvPr id="2" name="Group 1"/>
          <p:cNvGrpSpPr/>
          <p:nvPr userDrawn="1"/>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22" name="Picture 21" descr="C:\Users\Arlene Mayen\AppData\Local\Microsoft\Windows\Temporary Internet Files\Content.Outlook\F4WXL1WD\Visionary logo (2).jpg"/>
          <p:cNvPicPr/>
          <p:nvPr userDrawn="1"/>
        </p:nvPicPr>
        <p:blipFill>
          <a:blip r:embed="rId3" cstate="print"/>
          <a:srcRect b="16667"/>
          <a:stretch>
            <a:fillRect/>
          </a:stretch>
        </p:blipFill>
        <p:spPr bwMode="auto">
          <a:xfrm>
            <a:off x="1447800" y="1066800"/>
            <a:ext cx="6172200" cy="1905000"/>
          </a:xfrm>
          <a:prstGeom prst="rect">
            <a:avLst/>
          </a:prstGeom>
          <a:noFill/>
          <a:ln w="9525">
            <a:noFill/>
            <a:miter lim="800000"/>
            <a:headEnd/>
            <a:tailEnd/>
          </a:ln>
        </p:spPr>
      </p:pic>
      <p:pic>
        <p:nvPicPr>
          <p:cNvPr id="3" name="Picture 2">
            <a:extLst>
              <a:ext uri="{FF2B5EF4-FFF2-40B4-BE49-F238E27FC236}">
                <a16:creationId xmlns:a16="http://schemas.microsoft.com/office/drawing/2014/main" id="{830AC1B3-0F8D-4465-8F14-6F2903920A50}"/>
              </a:ext>
            </a:extLst>
          </p:cNvPr>
          <p:cNvPicPr>
            <a:picLocks noChangeAspect="1"/>
          </p:cNvPicPr>
          <p:nvPr userDrawn="1"/>
        </p:nvPicPr>
        <p:blipFill>
          <a:blip r:embed="rId4"/>
          <a:stretch>
            <a:fillRect/>
          </a:stretch>
        </p:blipFill>
        <p:spPr>
          <a:xfrm>
            <a:off x="1451234" y="63934"/>
            <a:ext cx="6276975" cy="914400"/>
          </a:xfrm>
          <a:prstGeom prst="rect">
            <a:avLst/>
          </a:prstGeom>
        </p:spPr>
      </p:pic>
    </p:spTree>
    <p:extLst>
      <p:ext uri="{BB962C8B-B14F-4D97-AF65-F5344CB8AC3E}">
        <p14:creationId xmlns:p14="http://schemas.microsoft.com/office/powerpoint/2010/main" val="146549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0"/>
              </a:spcBef>
              <a:spcAft>
                <a:spcPts val="0"/>
              </a:spcAft>
              <a:buFont typeface="Wingdings" pitchFamily="2" charset="2"/>
              <a:buChar char="Ø"/>
              <a:defRPr sz="1800">
                <a:latin typeface="Times New Roman" pitchFamily="18" charset="0"/>
                <a:cs typeface="Times New Roman" pitchFamily="18" charset="0"/>
              </a:defRPr>
            </a:lvl1pPr>
            <a:lvl2pPr marL="465535" indent="-171450">
              <a:spcBef>
                <a:spcPts val="0"/>
              </a:spcBef>
              <a:spcAft>
                <a:spcPts val="0"/>
              </a:spcAft>
              <a:buFont typeface="Wingdings" pitchFamily="2" charset="2"/>
              <a:buChar char="§"/>
              <a:defRPr sz="1650">
                <a:latin typeface="Times New Roman" pitchFamily="18" charset="0"/>
                <a:cs typeface="Times New Roman" pitchFamily="18" charset="0"/>
              </a:defRPr>
            </a:lvl2pPr>
            <a:lvl3pPr marL="644129" indent="-171450">
              <a:spcBef>
                <a:spcPts val="0"/>
              </a:spcBef>
              <a:spcAft>
                <a:spcPts val="0"/>
              </a:spcAft>
              <a:buClr>
                <a:schemeClr val="accent1"/>
              </a:buClr>
              <a:buFont typeface="Arial" pitchFamily="34" charset="0"/>
              <a:buChar char="•"/>
              <a:defRPr sz="1500">
                <a:latin typeface="Times New Roman" pitchFamily="18" charset="0"/>
                <a:cs typeface="Times New Roman" pitchFamily="18" charset="0"/>
              </a:defRPr>
            </a:lvl3pPr>
            <a:lvl4pPr marL="857250" indent="-171450">
              <a:spcBef>
                <a:spcPts val="0"/>
              </a:spcBef>
              <a:spcAft>
                <a:spcPts val="0"/>
              </a:spcAft>
              <a:buClr>
                <a:schemeClr val="accent1"/>
              </a:buClr>
              <a:buFont typeface="Arial" pitchFamily="34" charset="0"/>
              <a:buChar char="•"/>
              <a:defRPr sz="1350">
                <a:latin typeface="Times New Roman" pitchFamily="18" charset="0"/>
                <a:cs typeface="Times New Roman" pitchFamily="18" charset="0"/>
              </a:defRPr>
            </a:lvl4pPr>
            <a:lvl5pPr marL="1028700" indent="-171450">
              <a:spcBef>
                <a:spcPts val="0"/>
              </a:spcBef>
              <a:spcAft>
                <a:spcPts val="0"/>
              </a:spcAft>
              <a:buClr>
                <a:schemeClr val="accent1"/>
              </a:buClr>
              <a:defRPr sz="1200">
                <a:latin typeface="Times New Roman" pitchFamily="18" charset="0"/>
                <a:cs typeface="Times New Roman"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7239000" y="6560343"/>
            <a:ext cx="1027272" cy="221456"/>
          </a:xfrm>
        </p:spPr>
        <p:txBody>
          <a:bodyPr/>
          <a:lstStyle>
            <a:lvl1pPr algn="ctr">
              <a:defRPr/>
            </a:lvl1pPr>
            <a:extLst/>
          </a:lstStyle>
          <a:p>
            <a:endParaRPr lang="en-US" dirty="0"/>
          </a:p>
        </p:txBody>
      </p:sp>
      <p:sp>
        <p:nvSpPr>
          <p:cNvPr id="6" name="Slide Number Placeholder 5"/>
          <p:cNvSpPr>
            <a:spLocks noGrp="1"/>
          </p:cNvSpPr>
          <p:nvPr>
            <p:ph type="sldNum" sz="quarter" idx="12"/>
          </p:nvPr>
        </p:nvSpPr>
        <p:spPr>
          <a:xfrm>
            <a:off x="8305800" y="6560344"/>
            <a:ext cx="365760" cy="221456"/>
          </a:xfrm>
        </p:spPr>
        <p:txBody>
          <a:bodyPr/>
          <a:lstStyle>
            <a:lvl1pPr algn="ctr">
              <a:defRPr/>
            </a:lvl1pPr>
            <a:extLst/>
          </a:lstStyle>
          <a:p>
            <a:fld id="{C4F48794-F4C4-4267-800B-ACFB459A6C98}" type="slidenum">
              <a:rPr lang="en-US" smtClean="0"/>
              <a:pPr/>
              <a:t>‹#›</a:t>
            </a:fld>
            <a:endParaRPr lang="en-US" dirty="0"/>
          </a:p>
        </p:txBody>
      </p:sp>
      <p:sp>
        <p:nvSpPr>
          <p:cNvPr id="7" name="Title 6"/>
          <p:cNvSpPr>
            <a:spLocks noGrp="1"/>
          </p:cNvSpPr>
          <p:nvPr>
            <p:ph type="title"/>
          </p:nvPr>
        </p:nvSpPr>
        <p:spPr>
          <a:xfrm>
            <a:off x="457200" y="274638"/>
            <a:ext cx="6705600" cy="1143000"/>
          </a:xfrm>
        </p:spPr>
        <p:txBody>
          <a:bodyPr rtlCol="0">
            <a:normAutofit/>
          </a:bodyPr>
          <a:lstStyle>
            <a:lvl1pPr>
              <a:defRPr sz="2700" b="0">
                <a:solidFill>
                  <a:schemeClr val="tx1"/>
                </a:solidFill>
                <a:effectLst/>
                <a:latin typeface="Times New Roman" pitchFamily="18" charset="0"/>
                <a:cs typeface="Times New Roman" pitchFamily="18" charset="0"/>
              </a:defRPr>
            </a:lvl1pPr>
            <a:extLst/>
          </a:lstStyle>
          <a:p>
            <a:r>
              <a:rPr kumimoji="0" lang="en-US" dirty="0"/>
              <a:t>Click to edit Master title style</a:t>
            </a:r>
          </a:p>
        </p:txBody>
      </p:sp>
      <p:pic>
        <p:nvPicPr>
          <p:cNvPr id="8" name="Picture 7" descr="C:\Users\Arlene Mayen\AppData\Local\Microsoft\Windows\Temporary Internet Files\Content.Outlook\F4WXL1WD\Visionary logo (2).jpg"/>
          <p:cNvPicPr/>
          <p:nvPr userDrawn="1"/>
        </p:nvPicPr>
        <p:blipFill>
          <a:blip r:embed="rId2" cstate="print">
            <a:lum bright="30000" contrast="-27000"/>
          </a:blip>
          <a:srcRect/>
          <a:stretch>
            <a:fillRect/>
          </a:stretch>
        </p:blipFill>
        <p:spPr bwMode="auto">
          <a:xfrm>
            <a:off x="7391400" y="495837"/>
            <a:ext cx="1524000" cy="685800"/>
          </a:xfrm>
          <a:prstGeom prst="rect">
            <a:avLst/>
          </a:prstGeom>
          <a:noFill/>
          <a:ln w="9525">
            <a:noFill/>
            <a:miter lim="800000"/>
            <a:headEnd/>
            <a:tailEnd/>
          </a:ln>
          <a:effectLst/>
        </p:spPr>
      </p:pic>
      <p:pic>
        <p:nvPicPr>
          <p:cNvPr id="9" name="Picture 8"/>
          <p:cNvPicPr>
            <a:picLocks noChangeAspect="1"/>
          </p:cNvPicPr>
          <p:nvPr userDrawn="1"/>
        </p:nvPicPr>
        <p:blipFill>
          <a:blip r:embed="rId3"/>
          <a:stretch>
            <a:fillRect/>
          </a:stretch>
        </p:blipFill>
        <p:spPr>
          <a:xfrm>
            <a:off x="1953542" y="5943602"/>
            <a:ext cx="5236918" cy="475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53487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51078716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2"/>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32"/>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7" name="Slide Number Placeholder 6"/>
          <p:cNvSpPr>
            <a:spLocks noGrp="1"/>
          </p:cNvSpPr>
          <p:nvPr>
            <p:ph type="sldNum" sz="quarter" idx="12"/>
          </p:nvPr>
        </p:nvSpPr>
        <p:spPr/>
        <p:txBody>
          <a:bodyPr/>
          <a:lstStyle/>
          <a:p>
            <a:fld id="{C4F48794-F4C4-4267-800B-ACFB459A6C98}"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15982342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C4F48794-F4C4-4267-800B-ACFB459A6C98}" type="slidenum">
              <a:rPr lang="en-US" smtClean="0"/>
              <a:pPr/>
              <a:t>‹#›</a:t>
            </a:fld>
            <a:endParaRPr lang="en-US"/>
          </a:p>
        </p:txBody>
      </p:sp>
    </p:spTree>
    <p:extLst>
      <p:ext uri="{BB962C8B-B14F-4D97-AF65-F5344CB8AC3E}">
        <p14:creationId xmlns:p14="http://schemas.microsoft.com/office/powerpoint/2010/main" val="91492457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5" name="Slide Number Placeholder 4"/>
          <p:cNvSpPr>
            <a:spLocks noGrp="1"/>
          </p:cNvSpPr>
          <p:nvPr>
            <p:ph type="sldNum" sz="quarter" idx="12"/>
          </p:nvPr>
        </p:nvSpPr>
        <p:spPr/>
        <p:txBody>
          <a:bodyPr/>
          <a:lstStyle/>
          <a:p>
            <a:fld id="{C4F48794-F4C4-4267-800B-ACFB459A6C98}"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15001884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4" name="Slide Number Placeholder 3"/>
          <p:cNvSpPr>
            <a:spLocks noGrp="1"/>
          </p:cNvSpPr>
          <p:nvPr>
            <p:ph type="sldNum" sz="quarter" idx="12"/>
          </p:nvPr>
        </p:nvSpPr>
        <p:spPr/>
        <p:txBody>
          <a:bodyPr/>
          <a:lstStyle/>
          <a:p>
            <a:fld id="{C4F48794-F4C4-4267-800B-ACFB459A6C98}" type="slidenum">
              <a:rPr lang="en-US" smtClean="0"/>
              <a:pPr/>
              <a:t>‹#›</a:t>
            </a:fld>
            <a:endParaRPr lang="en-US"/>
          </a:p>
        </p:txBody>
      </p:sp>
    </p:spTree>
    <p:extLst>
      <p:ext uri="{BB962C8B-B14F-4D97-AF65-F5344CB8AC3E}">
        <p14:creationId xmlns:p14="http://schemas.microsoft.com/office/powerpoint/2010/main" val="132710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0"/>
              </a:spcBef>
              <a:spcAft>
                <a:spcPts val="0"/>
              </a:spcAft>
              <a:buFont typeface="Wingdings" pitchFamily="2" charset="2"/>
              <a:buChar char="Ø"/>
              <a:defRPr sz="2400">
                <a:latin typeface="Times New Roman" pitchFamily="18" charset="0"/>
                <a:cs typeface="Times New Roman" pitchFamily="18" charset="0"/>
              </a:defRPr>
            </a:lvl1pPr>
            <a:lvl2pPr marL="620713" indent="-228600">
              <a:spcBef>
                <a:spcPts val="0"/>
              </a:spcBef>
              <a:spcAft>
                <a:spcPts val="0"/>
              </a:spcAft>
              <a:buFont typeface="Wingdings" pitchFamily="2" charset="2"/>
              <a:buChar char="§"/>
              <a:defRPr sz="2200">
                <a:latin typeface="Times New Roman" pitchFamily="18" charset="0"/>
                <a:cs typeface="Times New Roman" pitchFamily="18" charset="0"/>
              </a:defRPr>
            </a:lvl2pPr>
            <a:lvl3pPr marL="858838" indent="-228600">
              <a:spcBef>
                <a:spcPts val="0"/>
              </a:spcBef>
              <a:spcAft>
                <a:spcPts val="0"/>
              </a:spcAft>
              <a:buClr>
                <a:schemeClr val="accent1"/>
              </a:buClr>
              <a:buFont typeface="Arial" pitchFamily="34" charset="0"/>
              <a:buChar char="•"/>
              <a:defRPr sz="2000">
                <a:latin typeface="Times New Roman" pitchFamily="18" charset="0"/>
                <a:cs typeface="Times New Roman" pitchFamily="18" charset="0"/>
              </a:defRPr>
            </a:lvl3pPr>
            <a:lvl4pPr marL="1143000" indent="-228600">
              <a:spcBef>
                <a:spcPts val="0"/>
              </a:spcBef>
              <a:spcAft>
                <a:spcPts val="0"/>
              </a:spcAft>
              <a:buClr>
                <a:schemeClr val="accent1"/>
              </a:buClr>
              <a:buFont typeface="Arial" pitchFamily="34" charset="0"/>
              <a:buChar char="•"/>
              <a:defRPr sz="1800">
                <a:latin typeface="Times New Roman" pitchFamily="18" charset="0"/>
                <a:cs typeface="Times New Roman" pitchFamily="18" charset="0"/>
              </a:defRPr>
            </a:lvl4pPr>
            <a:lvl5pPr marL="1371600" indent="-228600">
              <a:spcBef>
                <a:spcPts val="0"/>
              </a:spcBef>
              <a:spcAft>
                <a:spcPts val="0"/>
              </a:spcAft>
              <a:buClr>
                <a:schemeClr val="accent1"/>
              </a:buClr>
              <a:defRPr sz="1600">
                <a:latin typeface="Times New Roman" pitchFamily="18" charset="0"/>
                <a:cs typeface="Times New Roman"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7239000" y="6560343"/>
            <a:ext cx="1027272" cy="221456"/>
          </a:xfrm>
        </p:spPr>
        <p:txBody>
          <a:bodyPr/>
          <a:lstStyle>
            <a:lvl1pPr algn="ctr">
              <a:defRPr/>
            </a:lvl1pPr>
            <a:extLst/>
          </a:lstStyle>
          <a:p>
            <a:endParaRPr lang="en-US" dirty="0"/>
          </a:p>
        </p:txBody>
      </p:sp>
      <p:sp>
        <p:nvSpPr>
          <p:cNvPr id="6" name="Slide Number Placeholder 5"/>
          <p:cNvSpPr>
            <a:spLocks noGrp="1"/>
          </p:cNvSpPr>
          <p:nvPr>
            <p:ph type="sldNum" sz="quarter" idx="12"/>
          </p:nvPr>
        </p:nvSpPr>
        <p:spPr>
          <a:xfrm>
            <a:off x="8305800" y="6560344"/>
            <a:ext cx="365760" cy="221456"/>
          </a:xfrm>
        </p:spPr>
        <p:txBody>
          <a:bodyPr/>
          <a:lstStyle>
            <a:lvl1pPr algn="ctr">
              <a:defRPr/>
            </a:lvl1pPr>
            <a:extLst/>
          </a:lstStyle>
          <a:p>
            <a:fld id="{C4F48794-F4C4-4267-800B-ACFB459A6C98}" type="slidenum">
              <a:rPr lang="en-US" smtClean="0"/>
              <a:pPr/>
              <a:t>‹#›</a:t>
            </a:fld>
            <a:endParaRPr lang="en-US" dirty="0"/>
          </a:p>
        </p:txBody>
      </p:sp>
      <p:sp>
        <p:nvSpPr>
          <p:cNvPr id="7" name="Title 6"/>
          <p:cNvSpPr>
            <a:spLocks noGrp="1"/>
          </p:cNvSpPr>
          <p:nvPr>
            <p:ph type="title"/>
          </p:nvPr>
        </p:nvSpPr>
        <p:spPr>
          <a:xfrm>
            <a:off x="457200" y="274638"/>
            <a:ext cx="6705600" cy="1143000"/>
          </a:xfrm>
        </p:spPr>
        <p:txBody>
          <a:bodyPr rtlCol="0">
            <a:normAutofit/>
          </a:bodyPr>
          <a:lstStyle>
            <a:lvl1pPr>
              <a:defRPr sz="3600" b="0">
                <a:solidFill>
                  <a:schemeClr val="tx1"/>
                </a:solidFill>
                <a:effectLst/>
                <a:latin typeface="Times New Roman" pitchFamily="18" charset="0"/>
                <a:cs typeface="Times New Roman" pitchFamily="18" charset="0"/>
              </a:defRPr>
            </a:lvl1pPr>
            <a:extLst/>
          </a:lstStyle>
          <a:p>
            <a:r>
              <a:rPr kumimoji="0" lang="en-US" dirty="0"/>
              <a:t>Click to edit Master title style</a:t>
            </a:r>
          </a:p>
        </p:txBody>
      </p:sp>
      <p:pic>
        <p:nvPicPr>
          <p:cNvPr id="8" name="Picture 7" descr="C:\Users\Arlene Mayen\AppData\Local\Microsoft\Windows\Temporary Internet Files\Content.Outlook\F4WXL1WD\Visionary logo (2).jpg"/>
          <p:cNvPicPr/>
          <p:nvPr userDrawn="1"/>
        </p:nvPicPr>
        <p:blipFill>
          <a:blip r:embed="rId2" cstate="print">
            <a:lum bright="30000" contrast="-27000"/>
          </a:blip>
          <a:srcRect/>
          <a:stretch>
            <a:fillRect/>
          </a:stretch>
        </p:blipFill>
        <p:spPr bwMode="auto">
          <a:xfrm>
            <a:off x="7391400" y="495837"/>
            <a:ext cx="1524000" cy="685800"/>
          </a:xfrm>
          <a:prstGeom prst="rect">
            <a:avLst/>
          </a:prstGeom>
          <a:noFill/>
          <a:ln w="9525">
            <a:noFill/>
            <a:miter lim="800000"/>
            <a:headEnd/>
            <a:tailEnd/>
          </a:ln>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7" name="Slide Number Placeholder 6"/>
          <p:cNvSpPr>
            <a:spLocks noGrp="1"/>
          </p:cNvSpPr>
          <p:nvPr>
            <p:ph type="sldNum" sz="quarter" idx="12"/>
          </p:nvPr>
        </p:nvSpPr>
        <p:spPr/>
        <p:txBody>
          <a:bodyPr/>
          <a:lstStyle/>
          <a:p>
            <a:fld id="{C4F48794-F4C4-4267-800B-ACFB459A6C98}" type="slidenum">
              <a:rPr lang="en-US" smtClean="0"/>
              <a:pPr/>
              <a:t>‹#›</a:t>
            </a:fld>
            <a:endParaRPr lang="en-US"/>
          </a:p>
        </p:txBody>
      </p:sp>
    </p:spTree>
    <p:extLst>
      <p:ext uri="{BB962C8B-B14F-4D97-AF65-F5344CB8AC3E}">
        <p14:creationId xmlns:p14="http://schemas.microsoft.com/office/powerpoint/2010/main" val="192129487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4" y="6407948"/>
            <a:ext cx="2350681" cy="365125"/>
          </a:xfrm>
        </p:spPr>
        <p:txBody>
          <a:bodyPr/>
          <a:lstStyle>
            <a:lvl1pPr>
              <a:defRPr>
                <a:solidFill>
                  <a:schemeClr val="tx1"/>
                </a:solidFill>
              </a:defRPr>
            </a:lvl1pPr>
            <a:extLst/>
          </a:lstStyle>
          <a:p>
            <a:pPr algn="r" eaLnBrk="1" latinLnBrk="0" hangingPunct="1"/>
            <a:endParaRPr kumimoji="0" lang="en-US" sz="750"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F48794-F4C4-4267-800B-ACFB459A6C98}"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2"/>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385938566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a:p>
        </p:txBody>
      </p:sp>
    </p:spTree>
    <p:extLst>
      <p:ext uri="{BB962C8B-B14F-4D97-AF65-F5344CB8AC3E}">
        <p14:creationId xmlns:p14="http://schemas.microsoft.com/office/powerpoint/2010/main" val="298872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4"/>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eaLnBrk="1" latinLnBrk="0" hangingPunct="1"/>
            <a:endParaRPr kumimoji="0" lang="en-US" sz="75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a:p>
        </p:txBody>
      </p:sp>
    </p:spTree>
    <p:extLst>
      <p:ext uri="{BB962C8B-B14F-4D97-AF65-F5344CB8AC3E}">
        <p14:creationId xmlns:p14="http://schemas.microsoft.com/office/powerpoint/2010/main" val="36503989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7" name="Subtitle 16"/>
          <p:cNvSpPr>
            <a:spLocks noGrp="1"/>
          </p:cNvSpPr>
          <p:nvPr>
            <p:ph type="subTitle" idx="1"/>
          </p:nvPr>
        </p:nvSpPr>
        <p:spPr>
          <a:xfrm>
            <a:off x="685800" y="3611607"/>
            <a:ext cx="7772400" cy="1199704"/>
          </a:xfrm>
        </p:spPr>
        <p:txBody>
          <a:bodyPr lIns="45720" rIns="45720">
            <a:normAutofit/>
          </a:bodyPr>
          <a:lstStyle>
            <a:lvl1pPr marL="0" marR="64008" indent="0" algn="ctr">
              <a:buNone/>
              <a:defRPr sz="2400" b="0">
                <a:solidFill>
                  <a:schemeClr val="tx1"/>
                </a:solidFill>
                <a:effectLst/>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grpSp>
        <p:nvGrpSpPr>
          <p:cNvPr id="2" name="Group 1"/>
          <p:cNvGrpSpPr/>
          <p:nvPr userDrawn="1"/>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22" name="Picture 21" descr="C:\Users\Arlene Mayen\AppData\Local\Microsoft\Windows\Temporary Internet Files\Content.Outlook\F4WXL1WD\Visionary logo (2).jpg"/>
          <p:cNvPicPr/>
          <p:nvPr userDrawn="1"/>
        </p:nvPicPr>
        <p:blipFill>
          <a:blip r:embed="rId3" cstate="print"/>
          <a:srcRect b="16667"/>
          <a:stretch>
            <a:fillRect/>
          </a:stretch>
        </p:blipFill>
        <p:spPr bwMode="auto">
          <a:xfrm>
            <a:off x="1447800" y="1066800"/>
            <a:ext cx="6172200" cy="1905000"/>
          </a:xfrm>
          <a:prstGeom prst="rect">
            <a:avLst/>
          </a:prstGeom>
          <a:noFill/>
          <a:ln w="9525">
            <a:noFill/>
            <a:miter lim="800000"/>
            <a:headEnd/>
            <a:tailEnd/>
          </a:ln>
        </p:spPr>
      </p:pic>
      <p:pic>
        <p:nvPicPr>
          <p:cNvPr id="13" name="Picture 1" descr="UpdatedSignatureBlock09242019">
            <a:extLst>
              <a:ext uri="{FF2B5EF4-FFF2-40B4-BE49-F238E27FC236}">
                <a16:creationId xmlns:a16="http://schemas.microsoft.com/office/drawing/2014/main" id="{0EBA036F-9D09-4EA5-B3BC-279F7F32EB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5527" y="338817"/>
            <a:ext cx="826838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0"/>
              </a:spcBef>
              <a:spcAft>
                <a:spcPts val="0"/>
              </a:spcAft>
              <a:buFont typeface="Wingdings" pitchFamily="2" charset="2"/>
              <a:buChar char="Ø"/>
              <a:defRPr sz="2400">
                <a:latin typeface="Times New Roman" pitchFamily="18" charset="0"/>
                <a:cs typeface="Times New Roman" pitchFamily="18" charset="0"/>
              </a:defRPr>
            </a:lvl1pPr>
            <a:lvl2pPr marL="620713" indent="-228600">
              <a:spcBef>
                <a:spcPts val="0"/>
              </a:spcBef>
              <a:spcAft>
                <a:spcPts val="0"/>
              </a:spcAft>
              <a:buFont typeface="Wingdings" pitchFamily="2" charset="2"/>
              <a:buChar char="§"/>
              <a:defRPr sz="2200">
                <a:latin typeface="Times New Roman" pitchFamily="18" charset="0"/>
                <a:cs typeface="Times New Roman" pitchFamily="18" charset="0"/>
              </a:defRPr>
            </a:lvl2pPr>
            <a:lvl3pPr marL="858838" indent="-228600">
              <a:spcBef>
                <a:spcPts val="0"/>
              </a:spcBef>
              <a:spcAft>
                <a:spcPts val="0"/>
              </a:spcAft>
              <a:buClr>
                <a:schemeClr val="accent1"/>
              </a:buClr>
              <a:buFont typeface="Arial" pitchFamily="34" charset="0"/>
              <a:buChar char="•"/>
              <a:defRPr sz="2000">
                <a:latin typeface="Times New Roman" pitchFamily="18" charset="0"/>
                <a:cs typeface="Times New Roman" pitchFamily="18" charset="0"/>
              </a:defRPr>
            </a:lvl3pPr>
            <a:lvl4pPr marL="1143000" indent="-228600">
              <a:spcBef>
                <a:spcPts val="0"/>
              </a:spcBef>
              <a:spcAft>
                <a:spcPts val="0"/>
              </a:spcAft>
              <a:buClr>
                <a:schemeClr val="accent1"/>
              </a:buClr>
              <a:buFont typeface="Arial" pitchFamily="34" charset="0"/>
              <a:buChar char="•"/>
              <a:defRPr sz="1800">
                <a:latin typeface="Times New Roman" pitchFamily="18" charset="0"/>
                <a:cs typeface="Times New Roman" pitchFamily="18" charset="0"/>
              </a:defRPr>
            </a:lvl4pPr>
            <a:lvl5pPr marL="1371600" indent="-228600">
              <a:spcBef>
                <a:spcPts val="0"/>
              </a:spcBef>
              <a:spcAft>
                <a:spcPts val="0"/>
              </a:spcAft>
              <a:buClr>
                <a:schemeClr val="accent1"/>
              </a:buClr>
              <a:defRPr sz="1600">
                <a:latin typeface="Times New Roman" pitchFamily="18" charset="0"/>
                <a:cs typeface="Times New Roman"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7239000" y="6560343"/>
            <a:ext cx="1027272" cy="221456"/>
          </a:xfrm>
        </p:spPr>
        <p:txBody>
          <a:bodyPr/>
          <a:lstStyle>
            <a:lvl1pPr algn="ctr">
              <a:defRPr/>
            </a:lvl1pPr>
            <a:extLst/>
          </a:lstStyle>
          <a:p>
            <a:endParaRPr lang="en-US" dirty="0"/>
          </a:p>
        </p:txBody>
      </p:sp>
      <p:sp>
        <p:nvSpPr>
          <p:cNvPr id="6" name="Slide Number Placeholder 5"/>
          <p:cNvSpPr>
            <a:spLocks noGrp="1"/>
          </p:cNvSpPr>
          <p:nvPr>
            <p:ph type="sldNum" sz="quarter" idx="12"/>
          </p:nvPr>
        </p:nvSpPr>
        <p:spPr>
          <a:xfrm>
            <a:off x="8305800" y="6560344"/>
            <a:ext cx="365760" cy="221456"/>
          </a:xfrm>
        </p:spPr>
        <p:txBody>
          <a:bodyPr/>
          <a:lstStyle>
            <a:lvl1pPr algn="ctr">
              <a:defRPr/>
            </a:lvl1pPr>
            <a:extLst/>
          </a:lstStyle>
          <a:p>
            <a:fld id="{C4F48794-F4C4-4267-800B-ACFB459A6C98}" type="slidenum">
              <a:rPr lang="en-US" smtClean="0"/>
              <a:pPr/>
              <a:t>‹#›</a:t>
            </a:fld>
            <a:endParaRPr lang="en-US" dirty="0"/>
          </a:p>
        </p:txBody>
      </p:sp>
      <p:sp>
        <p:nvSpPr>
          <p:cNvPr id="7" name="Title 6"/>
          <p:cNvSpPr>
            <a:spLocks noGrp="1"/>
          </p:cNvSpPr>
          <p:nvPr>
            <p:ph type="title"/>
          </p:nvPr>
        </p:nvSpPr>
        <p:spPr>
          <a:xfrm>
            <a:off x="457200" y="274638"/>
            <a:ext cx="6705600" cy="1143000"/>
          </a:xfrm>
        </p:spPr>
        <p:txBody>
          <a:bodyPr rtlCol="0">
            <a:normAutofit/>
          </a:bodyPr>
          <a:lstStyle>
            <a:lvl1pPr>
              <a:defRPr sz="3600" b="0">
                <a:solidFill>
                  <a:schemeClr val="tx1"/>
                </a:solidFill>
                <a:effectLst/>
                <a:latin typeface="Times New Roman" pitchFamily="18" charset="0"/>
                <a:cs typeface="Times New Roman" pitchFamily="18" charset="0"/>
              </a:defRPr>
            </a:lvl1pPr>
            <a:extLst/>
          </a:lstStyle>
          <a:p>
            <a:r>
              <a:rPr kumimoji="0" lang="en-US" dirty="0"/>
              <a:t>Click to edit Master title style</a:t>
            </a:r>
          </a:p>
        </p:txBody>
      </p:sp>
      <p:pic>
        <p:nvPicPr>
          <p:cNvPr id="8" name="Picture 7" descr="C:\Users\Arlene Mayen\AppData\Local\Microsoft\Windows\Temporary Internet Files\Content.Outlook\F4WXL1WD\Visionary logo (2).jpg"/>
          <p:cNvPicPr/>
          <p:nvPr userDrawn="1"/>
        </p:nvPicPr>
        <p:blipFill>
          <a:blip r:embed="rId2" cstate="print">
            <a:lum bright="30000" contrast="-27000"/>
          </a:blip>
          <a:srcRect/>
          <a:stretch>
            <a:fillRect/>
          </a:stretch>
        </p:blipFill>
        <p:spPr bwMode="auto">
          <a:xfrm>
            <a:off x="7391400" y="495837"/>
            <a:ext cx="1524000" cy="685800"/>
          </a:xfrm>
          <a:prstGeom prst="rect">
            <a:avLst/>
          </a:prstGeom>
          <a:noFill/>
          <a:ln w="9525">
            <a:noFill/>
            <a:miter lim="800000"/>
            <a:headEnd/>
            <a:tailEnd/>
          </a:ln>
          <a:effectLst/>
        </p:spPr>
      </p:pic>
    </p:spTree>
    <p:extLst>
      <p:ext uri="{BB962C8B-B14F-4D97-AF65-F5344CB8AC3E}">
        <p14:creationId xmlns:p14="http://schemas.microsoft.com/office/powerpoint/2010/main" val="2850398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Tree>
    <p:extLst>
      <p:ext uri="{BB962C8B-B14F-4D97-AF65-F5344CB8AC3E}">
        <p14:creationId xmlns:p14="http://schemas.microsoft.com/office/powerpoint/2010/main" val="3791241620"/>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C4F48794-F4C4-4267-800B-ACFB459A6C98}"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09544952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6"/>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444296"/>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C4F48794-F4C4-4267-800B-ACFB459A6C98}" type="slidenum">
              <a:rPr lang="en-US" smtClean="0"/>
              <a:pPr/>
              <a:t>‹#›</a:t>
            </a:fld>
            <a:endParaRPr lang="en-US" dirty="0"/>
          </a:p>
        </p:txBody>
      </p:sp>
    </p:spTree>
    <p:extLst>
      <p:ext uri="{BB962C8B-B14F-4D97-AF65-F5344CB8AC3E}">
        <p14:creationId xmlns:p14="http://schemas.microsoft.com/office/powerpoint/2010/main" val="10225984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C4F48794-F4C4-4267-800B-ACFB459A6C98}"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446117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4" name="Slide Number Placeholder 3"/>
          <p:cNvSpPr>
            <a:spLocks noGrp="1"/>
          </p:cNvSpPr>
          <p:nvPr>
            <p:ph type="sldNum" sz="quarter" idx="12"/>
          </p:nvPr>
        </p:nvSpPr>
        <p:spPr/>
        <p:txBody>
          <a:bodyPr/>
          <a:lstStyle/>
          <a:p>
            <a:fld id="{C4F48794-F4C4-4267-800B-ACFB459A6C98}" type="slidenum">
              <a:rPr lang="en-US" smtClean="0"/>
              <a:pPr/>
              <a:t>‹#›</a:t>
            </a:fld>
            <a:endParaRPr lang="en-US" dirty="0"/>
          </a:p>
        </p:txBody>
      </p:sp>
    </p:spTree>
    <p:extLst>
      <p:ext uri="{BB962C8B-B14F-4D97-AF65-F5344CB8AC3E}">
        <p14:creationId xmlns:p14="http://schemas.microsoft.com/office/powerpoint/2010/main" val="1471764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dirty="0"/>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C4F48794-F4C4-4267-800B-ACFB459A6C98}" type="slidenum">
              <a:rPr lang="en-US" smtClean="0"/>
              <a:pPr/>
              <a:t>‹#›</a:t>
            </a:fld>
            <a:endParaRPr lang="en-US" dirty="0"/>
          </a:p>
        </p:txBody>
      </p:sp>
    </p:spTree>
    <p:extLst>
      <p:ext uri="{BB962C8B-B14F-4D97-AF65-F5344CB8AC3E}">
        <p14:creationId xmlns:p14="http://schemas.microsoft.com/office/powerpoint/2010/main" val="56646775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dirty="0"/>
          </a:p>
        </p:txBody>
      </p:sp>
      <p:sp>
        <p:nvSpPr>
          <p:cNvPr id="6" name="Footer Placeholder 5"/>
          <p:cNvSpPr>
            <a:spLocks noGrp="1"/>
          </p:cNvSpPr>
          <p:nvPr>
            <p:ph type="ftr" sz="quarter" idx="11"/>
          </p:nvPr>
        </p:nvSpPr>
        <p:spPr>
          <a:xfrm>
            <a:off x="4380073" y="6407946"/>
            <a:ext cx="2350681" cy="365125"/>
          </a:xfrm>
        </p:spPr>
        <p:txBody>
          <a:bodyPr/>
          <a:lstStyle>
            <a:lvl1pPr>
              <a:defRPr>
                <a:solidFill>
                  <a:schemeClr val="tx1"/>
                </a:solidFill>
              </a:defRPr>
            </a:lvl1pPr>
            <a:extLst/>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F48794-F4C4-4267-800B-ACFB459A6C98}" type="slidenum">
              <a:rPr lang="en-US" smtClean="0"/>
              <a:pPr/>
              <a:t>‹#›</a:t>
            </a:fld>
            <a:endParaRPr lang="en-US" dirty="0"/>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1" name="Straight Connector 10"/>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Tree>
    <p:extLst>
      <p:ext uri="{BB962C8B-B14F-4D97-AF65-F5344CB8AC3E}">
        <p14:creationId xmlns:p14="http://schemas.microsoft.com/office/powerpoint/2010/main" val="63214853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1"/>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dirty="0"/>
          </a:p>
        </p:txBody>
      </p:sp>
    </p:spTree>
    <p:extLst>
      <p:ext uri="{BB962C8B-B14F-4D97-AF65-F5344CB8AC3E}">
        <p14:creationId xmlns:p14="http://schemas.microsoft.com/office/powerpoint/2010/main" val="28647654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C4F48794-F4C4-4267-800B-ACFB459A6C98}" type="slidenum">
              <a:rPr lang="en-US" smtClean="0"/>
              <a:pPr/>
              <a:t>‹#›</a:t>
            </a:fld>
            <a:endParaRPr lang="en-US" dirty="0"/>
          </a:p>
        </p:txBody>
      </p:sp>
    </p:spTree>
    <p:extLst>
      <p:ext uri="{BB962C8B-B14F-4D97-AF65-F5344CB8AC3E}">
        <p14:creationId xmlns:p14="http://schemas.microsoft.com/office/powerpoint/2010/main" val="323743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C4F48794-F4C4-4267-800B-ACFB459A6C98}"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6"/>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444296"/>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C4F48794-F4C4-4267-800B-ACFB459A6C9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C4F48794-F4C4-4267-800B-ACFB459A6C98}"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4" name="Slide Number Placeholder 3"/>
          <p:cNvSpPr>
            <a:spLocks noGrp="1"/>
          </p:cNvSpPr>
          <p:nvPr>
            <p:ph type="sldNum" sz="quarter" idx="12"/>
          </p:nvPr>
        </p:nvSpPr>
        <p:spPr/>
        <p:txBody>
          <a:bodyPr/>
          <a:lstStyle/>
          <a:p>
            <a:fld id="{C4F48794-F4C4-4267-800B-ACFB459A6C9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dirty="0"/>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C4F48794-F4C4-4267-800B-ACFB459A6C9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dirty="0"/>
          </a:p>
        </p:txBody>
      </p:sp>
      <p:sp>
        <p:nvSpPr>
          <p:cNvPr id="6" name="Footer Placeholder 5"/>
          <p:cNvSpPr>
            <a:spLocks noGrp="1"/>
          </p:cNvSpPr>
          <p:nvPr>
            <p:ph type="ftr" sz="quarter" idx="11"/>
          </p:nvPr>
        </p:nvSpPr>
        <p:spPr>
          <a:xfrm>
            <a:off x="4380073" y="6407946"/>
            <a:ext cx="2350681" cy="365125"/>
          </a:xfrm>
        </p:spPr>
        <p:txBody>
          <a:bodyPr/>
          <a:lstStyle>
            <a:lvl1pPr>
              <a:defRPr>
                <a:solidFill>
                  <a:schemeClr val="tx1"/>
                </a:solidFill>
              </a:defRPr>
            </a:lvl1pPr>
            <a:extLst/>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F48794-F4C4-4267-800B-ACFB459A6C98}" type="slidenum">
              <a:rPr lang="en-US" smtClean="0"/>
              <a:pPr/>
              <a:t>‹#›</a:t>
            </a:fld>
            <a:endParaRPr lang="en-US" dirty="0"/>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1" name="Straight Connector 10"/>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5" name="Straight Connector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dirty="0"/>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eaLnBrk="1" latinLnBrk="0" hangingPunct="1">
              <a:defRPr kumimoji="0" sz="1000" b="0">
                <a:solidFill>
                  <a:schemeClr val="tx1"/>
                </a:solidFill>
              </a:defRPr>
            </a:lvl1pPr>
            <a:extLst/>
          </a:lstStyle>
          <a:p>
            <a:fld id="{C4F48794-F4C4-4267-800B-ACFB459A6C9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95" r:id="rId12"/>
  </p:sldLayoutIdLst>
  <p:hf hdr="0" ftr="0" dt="0"/>
  <p:txStyles>
    <p:titleStyle>
      <a:lvl1pPr algn="l" rtl="0" eaLnBrk="1" latinLnBrk="0" hangingPunct="1">
        <a:spcBef>
          <a:spcPct val="0"/>
        </a:spcBef>
        <a:buNone/>
        <a:defRPr kumimoji="0" sz="3600" b="0" kern="1200">
          <a:solidFill>
            <a:schemeClr val="tx1"/>
          </a:solidFill>
          <a:effectLst/>
          <a:latin typeface="Times New Roman" pitchFamily="18" charset="0"/>
          <a:ea typeface="+mj-ea"/>
          <a:cs typeface="Times New Roman" pitchFamily="18" charset="0"/>
        </a:defRPr>
      </a:lvl1pPr>
      <a:extLst/>
    </p:titleStyle>
    <p:body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dirty="0" smtClean="0">
          <a:solidFill>
            <a:schemeClr val="tx1"/>
          </a:solidFill>
          <a:latin typeface="Times New Roman" pitchFamily="18" charset="0"/>
          <a:ea typeface="+mn-ea"/>
          <a:cs typeface="Times New Roman" pitchFamily="18" charset="0"/>
        </a:defRPr>
      </a:lvl1pPr>
      <a:lvl2pPr marL="621792" indent="-228600" algn="l" rtl="0" eaLnBrk="1" latinLnBrk="0" hangingPunct="1">
        <a:spcBef>
          <a:spcPts val="0"/>
        </a:spcBef>
        <a:spcAft>
          <a:spcPts val="0"/>
        </a:spcAft>
        <a:buClr>
          <a:schemeClr val="accent1"/>
        </a:buClr>
        <a:buFont typeface="Wingdings" pitchFamily="2" charset="2"/>
        <a:buChar char="§"/>
        <a:defRPr kumimoji="0" lang="en-US" sz="2200" kern="1200" dirty="0" smtClean="0">
          <a:solidFill>
            <a:schemeClr val="tx1"/>
          </a:solidFill>
          <a:latin typeface="Times New Roman" pitchFamily="18" charset="0"/>
          <a:ea typeface="+mn-ea"/>
          <a:cs typeface="Times New Roman" pitchFamily="18" charset="0"/>
        </a:defRPr>
      </a:lvl2pPr>
      <a:lvl3pPr marL="859536" indent="-228600" algn="l" rtl="0" eaLnBrk="1" latinLnBrk="0" hangingPunct="1">
        <a:spcBef>
          <a:spcPts val="0"/>
        </a:spcBef>
        <a:spcAft>
          <a:spcPts val="0"/>
        </a:spcAft>
        <a:buClr>
          <a:schemeClr val="accent1"/>
        </a:buClr>
        <a:buSzPct val="100000"/>
        <a:buFont typeface="Arial" pitchFamily="34" charset="0"/>
        <a:buChar char="•"/>
        <a:defRPr kumimoji="0" lang="en-US" sz="2000" kern="1200" dirty="0" smtClean="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dirty="0" smtClean="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dirty="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2"/>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481332"/>
            <a:ext cx="8229600" cy="4525963"/>
          </a:xfrm>
          <a:prstGeom prst="rect">
            <a:avLst/>
          </a:prstGeom>
        </p:spPr>
        <p:txBody>
          <a:bodyPr vert="horz">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endParaRPr lang="en-US"/>
          </a:p>
        </p:txBody>
      </p:sp>
      <p:sp>
        <p:nvSpPr>
          <p:cNvPr id="22" name="Footer Placeholder 21"/>
          <p:cNvSpPr>
            <a:spLocks noGrp="1"/>
          </p:cNvSpPr>
          <p:nvPr>
            <p:ph type="ftr" sz="quarter" idx="3"/>
          </p:nvPr>
        </p:nvSpPr>
        <p:spPr>
          <a:xfrm>
            <a:off x="4380074" y="6407948"/>
            <a:ext cx="2350681" cy="365125"/>
          </a:xfrm>
          <a:prstGeom prst="rect">
            <a:avLst/>
          </a:prstGeom>
        </p:spPr>
        <p:txBody>
          <a:bodyPr vert="horz" anchor="b"/>
          <a:lstStyle>
            <a:lvl1pPr algn="r" eaLnBrk="1" latinLnBrk="0" hangingPunct="1">
              <a:defRPr kumimoji="0" sz="750">
                <a:solidFill>
                  <a:schemeClr val="tx1"/>
                </a:solidFill>
              </a:defRPr>
            </a:lvl1pPr>
            <a:extLst/>
          </a:lstStyle>
          <a:p>
            <a:pPr algn="r" eaLnBrk="1" latinLnBrk="0" hangingPunct="1"/>
            <a:endParaRPr kumimoji="0" lang="en-US" sz="750" dirty="0">
              <a:solidFill>
                <a:schemeClr val="tx1"/>
              </a:solidFill>
            </a:endParaRPr>
          </a:p>
        </p:txBody>
      </p:sp>
      <p:sp>
        <p:nvSpPr>
          <p:cNvPr id="18" name="Slide Number Placeholder 17"/>
          <p:cNvSpPr>
            <a:spLocks noGrp="1"/>
          </p:cNvSpPr>
          <p:nvPr>
            <p:ph type="sldNum" sz="quarter" idx="4"/>
          </p:nvPr>
        </p:nvSpPr>
        <p:spPr>
          <a:xfrm>
            <a:off x="8647272" y="6407948"/>
            <a:ext cx="365760" cy="365125"/>
          </a:xfrm>
          <a:prstGeom prst="rect">
            <a:avLst/>
          </a:prstGeom>
        </p:spPr>
        <p:txBody>
          <a:bodyPr vert="horz" anchor="b"/>
          <a:lstStyle>
            <a:lvl1pPr algn="r" eaLnBrk="1" latinLnBrk="0" hangingPunct="1">
              <a:defRPr kumimoji="0" sz="750" b="0">
                <a:solidFill>
                  <a:schemeClr val="tx1"/>
                </a:solidFill>
              </a:defRPr>
            </a:lvl1pPr>
            <a:extLst/>
          </a:lstStyle>
          <a:p>
            <a:fld id="{C4F48794-F4C4-4267-800B-ACFB459A6C98}" type="slidenum">
              <a:rPr lang="en-US" smtClean="0"/>
              <a:pPr/>
              <a:t>‹#›</a:t>
            </a:fld>
            <a:endParaRPr lang="en-US"/>
          </a:p>
        </p:txBody>
      </p:sp>
    </p:spTree>
    <p:extLst>
      <p:ext uri="{BB962C8B-B14F-4D97-AF65-F5344CB8AC3E}">
        <p14:creationId xmlns:p14="http://schemas.microsoft.com/office/powerpoint/2010/main" val="176480405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1" latinLnBrk="0" hangingPunct="1">
        <a:spcBef>
          <a:spcPct val="0"/>
        </a:spcBef>
        <a:buNone/>
        <a:defRPr kumimoji="0" sz="2700" b="0" kern="1200">
          <a:solidFill>
            <a:schemeClr val="tx1"/>
          </a:solidFill>
          <a:effectLst/>
          <a:latin typeface="Times New Roman" pitchFamily="18" charset="0"/>
          <a:ea typeface="+mj-ea"/>
          <a:cs typeface="Times New Roman" pitchFamily="18" charset="0"/>
        </a:defRPr>
      </a:lvl1pPr>
      <a:extLst/>
    </p:titleStyle>
    <p:bodyStyle>
      <a:lvl1pPr marL="274320" indent="-192024" algn="l" rtl="0" eaLnBrk="1" latinLnBrk="0" hangingPunct="1">
        <a:spcBef>
          <a:spcPts val="0"/>
        </a:spcBef>
        <a:spcAft>
          <a:spcPts val="0"/>
        </a:spcAft>
        <a:buClr>
          <a:schemeClr val="accent1"/>
        </a:buClr>
        <a:buSzPct val="68000"/>
        <a:buFont typeface="Wingdings" pitchFamily="2" charset="2"/>
        <a:buChar char="Ø"/>
        <a:defRPr kumimoji="0" lang="en-US" sz="1800" kern="1200" dirty="0" smtClean="0">
          <a:solidFill>
            <a:schemeClr val="tx1"/>
          </a:solidFill>
          <a:latin typeface="Times New Roman" pitchFamily="18" charset="0"/>
          <a:ea typeface="+mn-ea"/>
          <a:cs typeface="Times New Roman" pitchFamily="18" charset="0"/>
        </a:defRPr>
      </a:lvl1pPr>
      <a:lvl2pPr marL="466344" indent="-171450" algn="l" rtl="0" eaLnBrk="1" latinLnBrk="0" hangingPunct="1">
        <a:spcBef>
          <a:spcPts val="0"/>
        </a:spcBef>
        <a:spcAft>
          <a:spcPts val="0"/>
        </a:spcAft>
        <a:buClr>
          <a:schemeClr val="accent1"/>
        </a:buClr>
        <a:buFont typeface="Wingdings" pitchFamily="2" charset="2"/>
        <a:buChar char="§"/>
        <a:defRPr kumimoji="0" lang="en-US" sz="1650" kern="1200" dirty="0" smtClean="0">
          <a:solidFill>
            <a:schemeClr val="tx1"/>
          </a:solidFill>
          <a:latin typeface="Times New Roman" pitchFamily="18" charset="0"/>
          <a:ea typeface="+mn-ea"/>
          <a:cs typeface="Times New Roman" pitchFamily="18" charset="0"/>
        </a:defRPr>
      </a:lvl2pPr>
      <a:lvl3pPr marL="644652" indent="-171450" algn="l" rtl="0" eaLnBrk="1" latinLnBrk="0" hangingPunct="1">
        <a:spcBef>
          <a:spcPts val="0"/>
        </a:spcBef>
        <a:spcAft>
          <a:spcPts val="0"/>
        </a:spcAft>
        <a:buClr>
          <a:schemeClr val="accent1"/>
        </a:buClr>
        <a:buSzPct val="100000"/>
        <a:buFont typeface="Arial" pitchFamily="34" charset="0"/>
        <a:buChar char="•"/>
        <a:defRPr kumimoji="0" lang="en-US" sz="1500" kern="1200" dirty="0" smtClean="0">
          <a:solidFill>
            <a:schemeClr val="tx1"/>
          </a:solidFill>
          <a:latin typeface="Times New Roman" pitchFamily="18" charset="0"/>
          <a:ea typeface="+mn-ea"/>
          <a:cs typeface="Times New Roman" pitchFamily="18" charset="0"/>
        </a:defRPr>
      </a:lvl3pPr>
      <a:lvl4pPr marL="857250" indent="-171450" algn="l" rtl="0" eaLnBrk="1" latinLnBrk="0" hangingPunct="1">
        <a:spcBef>
          <a:spcPts val="0"/>
        </a:spcBef>
        <a:spcAft>
          <a:spcPts val="0"/>
        </a:spcAft>
        <a:buClr>
          <a:schemeClr val="accent1"/>
        </a:buClr>
        <a:buFont typeface="Arial" pitchFamily="34" charset="0"/>
        <a:buChar char="•"/>
        <a:defRPr kumimoji="0" lang="en-US" sz="1350" kern="1200" dirty="0" smtClean="0">
          <a:solidFill>
            <a:schemeClr val="tx1"/>
          </a:solidFill>
          <a:latin typeface="Times New Roman" pitchFamily="18" charset="0"/>
          <a:ea typeface="+mn-ea"/>
          <a:cs typeface="Times New Roman" pitchFamily="18" charset="0"/>
        </a:defRPr>
      </a:lvl4pPr>
      <a:lvl5pPr marL="1028700" indent="-171450" algn="l" rtl="0" eaLnBrk="1" latinLnBrk="0" hangingPunct="1">
        <a:spcBef>
          <a:spcPts val="0"/>
        </a:spcBef>
        <a:spcAft>
          <a:spcPts val="0"/>
        </a:spcAft>
        <a:buClr>
          <a:schemeClr val="accent1"/>
        </a:buClr>
        <a:buFont typeface="Wingdings 2"/>
        <a:buChar char=""/>
        <a:defRPr kumimoji="0" lang="en-US" sz="1200" kern="1200" dirty="0">
          <a:solidFill>
            <a:schemeClr val="tx1"/>
          </a:solidFill>
          <a:latin typeface="Times New Roman" pitchFamily="18" charset="0"/>
          <a:ea typeface="+mn-ea"/>
          <a:cs typeface="Times New Roman" pitchFamily="18" charset="0"/>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5" name="Straight Connector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dirty="0"/>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eaLnBrk="1" latinLnBrk="0" hangingPunct="1">
              <a:defRPr kumimoji="0" sz="1000" b="0">
                <a:solidFill>
                  <a:schemeClr val="tx1"/>
                </a:solidFill>
              </a:defRPr>
            </a:lvl1pPr>
            <a:extLst/>
          </a:lstStyle>
          <a:p>
            <a:fld id="{C4F48794-F4C4-4267-800B-ACFB459A6C98}" type="slidenum">
              <a:rPr lang="en-US" smtClean="0"/>
              <a:pPr/>
              <a:t>‹#›</a:t>
            </a:fld>
            <a:endParaRPr lang="en-US" dirty="0"/>
          </a:p>
        </p:txBody>
      </p:sp>
    </p:spTree>
    <p:extLst>
      <p:ext uri="{BB962C8B-B14F-4D97-AF65-F5344CB8AC3E}">
        <p14:creationId xmlns:p14="http://schemas.microsoft.com/office/powerpoint/2010/main" val="14837500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600" b="0" kern="1200">
          <a:solidFill>
            <a:schemeClr val="tx1"/>
          </a:solidFill>
          <a:effectLst/>
          <a:latin typeface="Times New Roman" pitchFamily="18" charset="0"/>
          <a:ea typeface="+mj-ea"/>
          <a:cs typeface="Times New Roman" pitchFamily="18" charset="0"/>
        </a:defRPr>
      </a:lvl1pPr>
      <a:extLst/>
    </p:titleStyle>
    <p:body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dirty="0" smtClean="0">
          <a:solidFill>
            <a:schemeClr val="tx1"/>
          </a:solidFill>
          <a:latin typeface="Times New Roman" pitchFamily="18" charset="0"/>
          <a:ea typeface="+mn-ea"/>
          <a:cs typeface="Times New Roman" pitchFamily="18" charset="0"/>
        </a:defRPr>
      </a:lvl1pPr>
      <a:lvl2pPr marL="621792" indent="-228600" algn="l" rtl="0" eaLnBrk="1" latinLnBrk="0" hangingPunct="1">
        <a:spcBef>
          <a:spcPts val="0"/>
        </a:spcBef>
        <a:spcAft>
          <a:spcPts val="0"/>
        </a:spcAft>
        <a:buClr>
          <a:schemeClr val="accent1"/>
        </a:buClr>
        <a:buFont typeface="Wingdings" pitchFamily="2" charset="2"/>
        <a:buChar char="§"/>
        <a:defRPr kumimoji="0" lang="en-US" sz="2200" kern="1200" dirty="0" smtClean="0">
          <a:solidFill>
            <a:schemeClr val="tx1"/>
          </a:solidFill>
          <a:latin typeface="Times New Roman" pitchFamily="18" charset="0"/>
          <a:ea typeface="+mn-ea"/>
          <a:cs typeface="Times New Roman" pitchFamily="18" charset="0"/>
        </a:defRPr>
      </a:lvl2pPr>
      <a:lvl3pPr marL="859536" indent="-228600" algn="l" rtl="0" eaLnBrk="1" latinLnBrk="0" hangingPunct="1">
        <a:spcBef>
          <a:spcPts val="0"/>
        </a:spcBef>
        <a:spcAft>
          <a:spcPts val="0"/>
        </a:spcAft>
        <a:buClr>
          <a:schemeClr val="accent1"/>
        </a:buClr>
        <a:buSzPct val="100000"/>
        <a:buFont typeface="Arial" pitchFamily="34" charset="0"/>
        <a:buChar char="•"/>
        <a:defRPr kumimoji="0" lang="en-US" sz="2000" kern="1200" dirty="0" smtClean="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dirty="0" smtClean="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dirty="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N3htv1tjmu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HqKZOgvCeUo" TargetMode="External"/><Relationship Id="rId4" Type="http://schemas.openxmlformats.org/officeDocument/2006/relationships/hyperlink" Target="https://www.youtube.com/watch?v=vAHHdnIV8r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N3htv1tjmu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youtube.com/watch?v=HqKZOgvCeUo" TargetMode="External"/><Relationship Id="rId4" Type="http://schemas.openxmlformats.org/officeDocument/2006/relationships/hyperlink" Target="https://www.youtube.com/watch?v=vAHHdnIV8r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layers.brightcove.net/2851863979001/default_default/index.html?videoId=604230832500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N3htv1tjmu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youtube.com/watch?v=HqKZOgvCeUo" TargetMode="External"/><Relationship Id="rId4" Type="http://schemas.openxmlformats.org/officeDocument/2006/relationships/hyperlink" Target="https://www.youtube.com/watch?v=vAHHdnIV8rU"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layers.brightcove.net/2851863979001/default_default/index.html?videoId=6042308325001"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layers.brightcove.net/2851863979001/default_default/index.html?videoId=6042308325001"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google.com/imgres?imgurl=https%3A%2F%2Fak7.picdn.net%2Fshutterstock%2Fvideos%2F22769197%2Fthumb%2F1.jpg&amp;imgrefurl=https%3A%2F%2Fwww.shutterstock.com%2Fvideo%2Fclip-22769197-elderly-black-woman-smiling-camera-older-african&amp;docid=rJIkREuSNPv2vM&amp;tbnid=ZyQrUQEjOnh2LM%3A&amp;vet=10ahUKEwjp5eXD1ZfmAhXBneAKHZGRBl8QMwhJKAIwAg..i&amp;w=910&amp;h=480&amp;bih=967&amp;biw=1920&amp;q=stock%20photo%20older%20black%20woman&amp;ved=0ahUKEwjp5eXD1ZfmAhXBneAKHZGRBl8QMwhJKAIwAg&amp;iact=mrc&amp;uact=8"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google.com/imgres?imgurl=https%3A%2F%2Fpreviews.123rf.com%2Fimages%2Fyacobchuk%2Fyacobchuk1810%2Fyacobchuk181003439%2F111783592-handsome-male-person-keeping-smile-on-his-face-while-looking-forward-with-her-daughter.jpg&amp;imgrefurl=https%3A%2F%2Fwww.123rf.com%2Fphoto_111783592_handsome-male-person-keeping-smile-on-his-face-while-looking-forward-with-her-daughter.html&amp;docid=aLm0BwjiWW-MMM&amp;tbnid=vtZtylZbnB4YWM%3A&amp;vet=10ahUKEwie7YCe3JfmAhVwn-AKHTlXBPgQMwhHKAowCg..i&amp;w=1300&amp;h=866&amp;itg=1&amp;bih=967&amp;biw=1920&amp;q=while%20male%20with%20daughter%20stock&amp;ved=0ahUKEwie7YCe3JfmAhVwn-AKHTlXBPgQMwhHKAowCg&amp;iact=mrc&amp;uact=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google.com/imgres?imgurl=https%3A%2F%2Fcdn.blackenterprise.com%2Fwp-content%2Fblogs.dir%2F1%2Ffiles%2F2013%2F02%2Fafrican-american-veteran.jpg&amp;imgrefurl=https%3A%2F%2Ftnj.com%2F5-tech-facts-veterans%2F&amp;docid=0M86tmOAhy4P1M&amp;tbnid=fcoPChTkEex2yM%3A&amp;vet=10ahUKEwiOqf2V2ZfmAhWOdd8KHR6xCgoQMwhFKAEwAQ..i&amp;w=300&amp;h=232&amp;bih=967&amp;biw=1920&amp;q=Blalck%20male%20veteran&amp;ved=0ahUKEwiOqf2V2ZfmAhWOdd8KHR6xCgoQMwhFKAEwAQ&amp;iact=mrc&amp;uact=8"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6"/>
          <p:cNvSpPr txBox="1">
            <a:spLocks/>
          </p:cNvSpPr>
          <p:nvPr/>
        </p:nvSpPr>
        <p:spPr>
          <a:xfrm>
            <a:off x="0" y="5410200"/>
            <a:ext cx="9144000" cy="1200150"/>
          </a:xfrm>
          <a:prstGeom prst="rect">
            <a:avLst/>
          </a:prstGeom>
        </p:spPr>
        <p:txBody>
          <a:bodyPr vert="horz" lIns="45720" rIns="45720">
            <a:noAutofit/>
          </a:bodyPr>
          <a:lstStyle/>
          <a:p>
            <a:pPr marL="0" marR="0" lvl="0" indent="0" algn="ctr" defTabSz="914400" rtl="0" eaLnBrk="1" fontAlgn="auto" latinLnBrk="0" hangingPunct="1">
              <a:lnSpc>
                <a:spcPct val="100000"/>
              </a:lnSpc>
              <a:spcBef>
                <a:spcPts val="400"/>
              </a:spcBef>
              <a:spcAft>
                <a:spcPts val="0"/>
              </a:spcAft>
              <a:buClr>
                <a:srgbClr val="FE8637"/>
              </a:buClr>
              <a:buSzPct val="68000"/>
              <a:buFontTx/>
              <a:buNone/>
              <a:tabLst/>
              <a:defRPr/>
            </a:pPr>
            <a:endParaRPr kumimoji="0" lang="en-US" sz="2400" b="1" i="0" u="none" strike="noStrike" kern="1200" cap="none" spc="0" normalizeH="0" baseline="0" noProof="0" dirty="0">
              <a:ln>
                <a:noFill/>
              </a:ln>
              <a:solidFill>
                <a:prstClr val="black"/>
              </a:solidFill>
              <a:effectLst/>
              <a:uLnTx/>
              <a:uFillTx/>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ts val="400"/>
              </a:spcBef>
              <a:spcAft>
                <a:spcPts val="0"/>
              </a:spcAft>
              <a:buClr>
                <a:srgbClr val="FE8637"/>
              </a:buClr>
              <a:buSzPct val="68000"/>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ＭＳ Ｐゴシック" pitchFamily="34" charset="-128"/>
                <a:cs typeface="Times New Roman" pitchFamily="18" charset="0"/>
              </a:rPr>
              <a:t>					</a:t>
            </a:r>
          </a:p>
        </p:txBody>
      </p:sp>
      <p:sp>
        <p:nvSpPr>
          <p:cNvPr id="6" name="Title 14"/>
          <p:cNvSpPr txBox="1">
            <a:spLocks/>
          </p:cNvSpPr>
          <p:nvPr/>
        </p:nvSpPr>
        <p:spPr>
          <a:xfrm>
            <a:off x="37578" y="3124200"/>
            <a:ext cx="9144000" cy="1200150"/>
          </a:xfrm>
          <a:prstGeom prst="rect">
            <a:avLst/>
          </a:prstGeom>
        </p:spPr>
        <p:txBody>
          <a:bodyPr anchor="t">
            <a:noAutofit/>
          </a:bodyPr>
          <a:lstStyle>
            <a:lvl1pPr algn="l" rtl="0" eaLnBrk="1" latinLnBrk="0" hangingPunct="1">
              <a:spcBef>
                <a:spcPct val="0"/>
              </a:spcBef>
              <a:buNone/>
              <a:defRPr kumimoji="0" sz="3600" b="0" kern="1200">
                <a:solidFill>
                  <a:schemeClr val="tx1"/>
                </a:solidFill>
                <a:effectLst/>
                <a:latin typeface="Times New Roman" pitchFamily="18" charset="0"/>
                <a:ea typeface="+mj-ea"/>
                <a:cs typeface="Times New Roman" pitchFamily="18" charset="0"/>
              </a:defRPr>
            </a:lvl1pPr>
            <a:extLst/>
          </a:lstStyle>
          <a:p>
            <a:pPr lvl="0" algn="ctr">
              <a:defRPr/>
            </a:pPr>
            <a:r>
              <a:rPr lang="en-US" sz="3200" b="1" dirty="0">
                <a:solidFill>
                  <a:prstClr val="black"/>
                </a:solidFill>
              </a:rPr>
              <a:t>Online Modeling Training Storyboard</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prstClr val="white">
                    <a:lumMod val="50000"/>
                  </a:prstClr>
                </a:solidFill>
                <a:effectLst/>
                <a:uLnTx/>
                <a:uFillTx/>
                <a:latin typeface="Times New Roman" pitchFamily="18" charset="0"/>
                <a:ea typeface="+mj-ea"/>
                <a:cs typeface="Times New Roman" pitchFamily="18" charset="0"/>
              </a:rPr>
              <a:t>VA Human Factors Services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prstClr val="white">
                    <a:lumMod val="50000"/>
                  </a:prstClr>
                </a:solidFill>
                <a:effectLst/>
                <a:uLnTx/>
                <a:uFillTx/>
                <a:latin typeface="Times New Roman" pitchFamily="18" charset="0"/>
                <a:ea typeface="+mj-ea"/>
                <a:cs typeface="Times New Roman" pitchFamily="18" charset="0"/>
              </a:rPr>
              <a:t>IDIQ 36C77619D0018 | TO3 36C77619N0147</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March 13</a:t>
            </a:r>
            <a:r>
              <a:rPr kumimoji="0" lang="en-US" sz="2000" b="1" i="0" u="none" strike="noStrike" kern="1200" cap="none" spc="0" normalizeH="0" baseline="30000" noProof="0" dirty="0">
                <a:ln>
                  <a:noFill/>
                </a:ln>
                <a:solidFill>
                  <a:prstClr val="black"/>
                </a:solidFill>
                <a:effectLst/>
                <a:uLnTx/>
                <a:uFillTx/>
                <a:latin typeface="Times New Roman" pitchFamily="18" charset="0"/>
                <a:ea typeface="+mj-ea"/>
                <a:cs typeface="Times New Roman" pitchFamily="18" charset="0"/>
              </a:rPr>
              <a:t>th</a:t>
            </a:r>
            <a:r>
              <a:rPr kumimoji="0" lang="en-US" sz="20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 2020</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endParaRPr>
          </a:p>
        </p:txBody>
      </p:sp>
      <p:sp>
        <p:nvSpPr>
          <p:cNvPr id="7" name="Subtitle 6"/>
          <p:cNvSpPr>
            <a:spLocks noGrp="1"/>
          </p:cNvSpPr>
          <p:nvPr>
            <p:ph type="subTitle" idx="1"/>
          </p:nvPr>
        </p:nvSpPr>
        <p:spPr>
          <a:xfrm>
            <a:off x="457200" y="5562600"/>
            <a:ext cx="7772400" cy="1199704"/>
          </a:xfrm>
        </p:spPr>
        <p:txBody>
          <a:bodyPr/>
          <a:lstStyle/>
          <a:p>
            <a:pPr marR="0" algn="l"/>
            <a:endParaRPr lang="en-US" sz="1800" b="1" dirty="0">
              <a:ea typeface="ＭＳ Ｐゴシック" pitchFamily="34" charset="-128"/>
            </a:endParaRPr>
          </a:p>
          <a:p>
            <a:pPr marR="0" algn="l"/>
            <a:r>
              <a:rPr lang="en-US" sz="1600" b="1" dirty="0">
                <a:ea typeface="ＭＳ Ｐゴシック" pitchFamily="34"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D7CA19-0DF5-4FC7-B5B5-D3E7DC9F679F}"/>
              </a:ext>
            </a:extLst>
          </p:cNvPr>
          <p:cNvSpPr>
            <a:spLocks noGrp="1"/>
          </p:cNvSpPr>
          <p:nvPr>
            <p:ph idx="1"/>
          </p:nvPr>
        </p:nvSpPr>
        <p:spPr>
          <a:xfrm>
            <a:off x="111815" y="978142"/>
            <a:ext cx="7886700" cy="5137297"/>
          </a:xfrm>
        </p:spPr>
        <p:txBody>
          <a:bodyPr>
            <a:normAutofit/>
          </a:bodyPr>
          <a:lstStyle/>
          <a:p>
            <a:pPr>
              <a:lnSpc>
                <a:spcPct val="150000"/>
              </a:lnSpc>
            </a:pPr>
            <a:r>
              <a:rPr lang="en-US" sz="1700" b="1" dirty="0"/>
              <a:t>Management of Complexity</a:t>
            </a:r>
          </a:p>
          <a:p>
            <a:pPr lvl="1">
              <a:lnSpc>
                <a:spcPct val="150000"/>
              </a:lnSpc>
            </a:pPr>
            <a:r>
              <a:rPr lang="en-US" sz="1700" dirty="0"/>
              <a:t>Component-service Horizontal Decomposition</a:t>
            </a:r>
          </a:p>
          <a:p>
            <a:pPr lvl="2">
              <a:lnSpc>
                <a:spcPct val="150000"/>
              </a:lnSpc>
            </a:pPr>
            <a:r>
              <a:rPr lang="en-US" sz="1700" dirty="0"/>
              <a:t>Lab, Rad, Rx </a:t>
            </a:r>
          </a:p>
          <a:p>
            <a:pPr lvl="2">
              <a:lnSpc>
                <a:spcPct val="150000"/>
              </a:lnSpc>
            </a:pPr>
            <a:r>
              <a:rPr lang="en-US" sz="1700" dirty="0"/>
              <a:t>“Swim Lanes” Stakeholder Perspectives</a:t>
            </a:r>
          </a:p>
          <a:p>
            <a:pPr lvl="1">
              <a:lnSpc>
                <a:spcPct val="150000"/>
              </a:lnSpc>
            </a:pPr>
            <a:r>
              <a:rPr lang="en-US" sz="1700" dirty="0"/>
              <a:t>Hierarchical Decomposition into sub-processes</a:t>
            </a:r>
          </a:p>
          <a:p>
            <a:pPr lvl="2">
              <a:lnSpc>
                <a:spcPct val="150000"/>
              </a:lnSpc>
            </a:pPr>
            <a:r>
              <a:rPr lang="en-US" sz="1700" dirty="0"/>
              <a:t>Encounter (Admissions, Discharge and Transfer) </a:t>
            </a:r>
          </a:p>
          <a:p>
            <a:pPr marL="630238" lvl="2" indent="0">
              <a:lnSpc>
                <a:spcPct val="150000"/>
              </a:lnSpc>
              <a:buNone/>
            </a:pPr>
            <a:endParaRPr lang="en-US" sz="1800" dirty="0"/>
          </a:p>
          <a:p>
            <a:pPr>
              <a:lnSpc>
                <a:spcPct val="150000"/>
              </a:lnSpc>
            </a:pPr>
            <a:r>
              <a:rPr lang="en-US" sz="1800" b="1" dirty="0"/>
              <a:t>Reusable EHRM Enterprise Business Model for Sites’ EHRM Transition Plans</a:t>
            </a:r>
          </a:p>
          <a:p>
            <a:pPr lvl="1">
              <a:lnSpc>
                <a:spcPct val="150000"/>
              </a:lnSpc>
            </a:pPr>
            <a:r>
              <a:rPr lang="en-US" sz="1800" dirty="0"/>
              <a:t>Composed of Domain Specific Architecture Use Cases, e.g., Tele-Health</a:t>
            </a:r>
          </a:p>
          <a:p>
            <a:pPr lvl="1">
              <a:lnSpc>
                <a:spcPct val="150000"/>
              </a:lnSpc>
            </a:pPr>
            <a:r>
              <a:rPr lang="en-US" sz="1800" dirty="0"/>
              <a:t>Composed of Health Practice Pattern (HPP) scenarios and models, e.g., Telestroke</a:t>
            </a:r>
          </a:p>
          <a:p>
            <a:pPr lvl="2">
              <a:lnSpc>
                <a:spcPct val="150000"/>
              </a:lnSpc>
            </a:pPr>
            <a:endParaRPr lang="en-US" dirty="0"/>
          </a:p>
        </p:txBody>
      </p:sp>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p:txBody>
          <a:bodyPr/>
          <a:lstStyle/>
          <a:p>
            <a:fld id="{6509876D-BBD7-4363-8ADF-C03ABB619E3E}" type="slidenum">
              <a:rPr lang="en-US" smtClean="0"/>
              <a:t>10</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0" y="1"/>
            <a:ext cx="9144000" cy="949842"/>
          </a:xfrm>
        </p:spPr>
        <p:txBody>
          <a:bodyPr>
            <a:normAutofit/>
          </a:bodyPr>
          <a:lstStyle/>
          <a:p>
            <a:pPr algn="ctr"/>
            <a:r>
              <a:rPr lang="en-US" sz="3200" b="1" dirty="0"/>
              <a:t>Modeling Concepts</a:t>
            </a:r>
            <a:endParaRPr lang="en-US" sz="3200" b="1" dirty="0">
              <a:solidFill>
                <a:srgbClr val="FF0000"/>
              </a:solidFill>
            </a:endParaRPr>
          </a:p>
        </p:txBody>
      </p:sp>
    </p:spTree>
    <p:extLst>
      <p:ext uri="{BB962C8B-B14F-4D97-AF65-F5344CB8AC3E}">
        <p14:creationId xmlns:p14="http://schemas.microsoft.com/office/powerpoint/2010/main" val="30370392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100</a:t>
            </a:fld>
            <a:endParaRPr lang="en-US" dirty="0"/>
          </a:p>
        </p:txBody>
      </p:sp>
      <p:sp>
        <p:nvSpPr>
          <p:cNvPr id="5" name="Speech Bubble: Rectangle 4">
            <a:extLst>
              <a:ext uri="{FF2B5EF4-FFF2-40B4-BE49-F238E27FC236}">
                <a16:creationId xmlns:a16="http://schemas.microsoft.com/office/drawing/2014/main" id="{3458D67A-C875-49FD-840B-2F40E7390284}"/>
              </a:ext>
            </a:extLst>
          </p:cNvPr>
          <p:cNvSpPr/>
          <p:nvPr/>
        </p:nvSpPr>
        <p:spPr>
          <a:xfrm>
            <a:off x="1333500" y="1805106"/>
            <a:ext cx="6477000" cy="6858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02CC59E-E5B0-4F7C-8225-D50347585001}"/>
              </a:ext>
            </a:extLst>
          </p:cNvPr>
          <p:cNvSpPr txBox="1"/>
          <p:nvPr/>
        </p:nvSpPr>
        <p:spPr>
          <a:xfrm>
            <a:off x="1981200" y="1978729"/>
            <a:ext cx="6019801" cy="338554"/>
          </a:xfrm>
          <a:prstGeom prst="rect">
            <a:avLst/>
          </a:prstGeom>
          <a:noFill/>
        </p:spPr>
        <p:txBody>
          <a:bodyPr wrap="square" rtlCol="0">
            <a:spAutoFit/>
          </a:bodyPr>
          <a:lstStyle/>
          <a:p>
            <a:r>
              <a:rPr lang="en-US" sz="1600" dirty="0"/>
              <a:t>Content of tests TBD pending finalization of content</a:t>
            </a:r>
          </a:p>
        </p:txBody>
      </p:sp>
    </p:spTree>
    <p:extLst>
      <p:ext uri="{BB962C8B-B14F-4D97-AF65-F5344CB8AC3E}">
        <p14:creationId xmlns:p14="http://schemas.microsoft.com/office/powerpoint/2010/main" val="1386199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6"/>
          <p:cNvSpPr txBox="1">
            <a:spLocks/>
          </p:cNvSpPr>
          <p:nvPr/>
        </p:nvSpPr>
        <p:spPr>
          <a:xfrm>
            <a:off x="0" y="5410200"/>
            <a:ext cx="9144000" cy="1200150"/>
          </a:xfrm>
          <a:prstGeom prst="rect">
            <a:avLst/>
          </a:prstGeom>
        </p:spPr>
        <p:txBody>
          <a:bodyPr vert="horz" lIns="45720" rIns="45720">
            <a:noAutofit/>
          </a:bodyPr>
          <a:lstStyle/>
          <a:p>
            <a:pPr algn="ctr">
              <a:spcBef>
                <a:spcPts val="400"/>
              </a:spcBef>
              <a:buClr>
                <a:schemeClr val="accent1"/>
              </a:buClr>
              <a:buSzPct val="68000"/>
              <a:defRPr/>
            </a:pPr>
            <a:endParaRPr lang="en-US" sz="2400" b="1" dirty="0">
              <a:solidFill>
                <a:sysClr val="windowText" lastClr="000000"/>
              </a:solidFill>
              <a:latin typeface="Times New Roman" pitchFamily="18" charset="0"/>
              <a:ea typeface="ＭＳ Ｐゴシック" pitchFamily="34" charset="-128"/>
              <a:cs typeface="Times New Roman" pitchFamily="18" charset="0"/>
            </a:endParaRPr>
          </a:p>
          <a:p>
            <a:pPr algn="ctr">
              <a:spcBef>
                <a:spcPts val="400"/>
              </a:spcBef>
              <a:buClr>
                <a:schemeClr val="accent1"/>
              </a:buClr>
              <a:buSzPct val="68000"/>
              <a:defRPr/>
            </a:pPr>
            <a:r>
              <a:rPr lang="en-US" sz="2400" b="1" dirty="0">
                <a:solidFill>
                  <a:sysClr val="windowText" lastClr="000000"/>
                </a:solidFill>
                <a:latin typeface="Times New Roman" pitchFamily="18" charset="0"/>
                <a:ea typeface="ＭＳ Ｐゴシック" pitchFamily="34" charset="-128"/>
                <a:cs typeface="Times New Roman" pitchFamily="18" charset="0"/>
              </a:rPr>
              <a:t>					</a:t>
            </a:r>
          </a:p>
        </p:txBody>
      </p:sp>
      <p:pic>
        <p:nvPicPr>
          <p:cNvPr id="9" name="Picture 8" descr="qr_code_without_logo.jpg"/>
          <p:cNvPicPr/>
          <p:nvPr/>
        </p:nvPicPr>
        <p:blipFill>
          <a:blip r:embed="rId3" cstate="print"/>
          <a:stretch>
            <a:fillRect/>
          </a:stretch>
        </p:blipFill>
        <p:spPr>
          <a:xfrm>
            <a:off x="4000500" y="5467350"/>
            <a:ext cx="1219200" cy="1143000"/>
          </a:xfrm>
          <a:prstGeom prst="rect">
            <a:avLst/>
          </a:prstGeom>
        </p:spPr>
      </p:pic>
      <p:sp>
        <p:nvSpPr>
          <p:cNvPr id="6" name="TextBox 5"/>
          <p:cNvSpPr txBox="1"/>
          <p:nvPr/>
        </p:nvSpPr>
        <p:spPr>
          <a:xfrm>
            <a:off x="1905000" y="3372723"/>
            <a:ext cx="2171698" cy="1107996"/>
          </a:xfrm>
          <a:prstGeom prst="rect">
            <a:avLst/>
          </a:prstGeom>
          <a:noFill/>
        </p:spPr>
        <p:txBody>
          <a:bodyPr wrap="square" rtlCol="0">
            <a:spAutoFit/>
          </a:bodyPr>
          <a:lstStyle/>
          <a:p>
            <a:pPr algn="ctr"/>
            <a:r>
              <a:rPr lang="fr-FR" sz="1100" b="1" dirty="0">
                <a:solidFill>
                  <a:schemeClr val="accent6">
                    <a:lumMod val="50000"/>
                  </a:schemeClr>
                </a:solidFill>
                <a:latin typeface="Times New Roman" panose="02020603050405020304" pitchFamily="18" charset="0"/>
                <a:cs typeface="Times New Roman" panose="02020603050405020304" pitchFamily="18" charset="0"/>
              </a:rPr>
              <a:t>Corporate Headquarters</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4031 University Dr., Suite 100</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Mason Enterprise Center – Fairfax Fairfax, VA- 22030-3409</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(703) 766-4675 Office</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(703) 934-2028 Fax</a:t>
            </a:r>
          </a:p>
        </p:txBody>
      </p:sp>
      <p:sp>
        <p:nvSpPr>
          <p:cNvPr id="10" name="TextBox 9">
            <a:extLst>
              <a:ext uri="{FF2B5EF4-FFF2-40B4-BE49-F238E27FC236}">
                <a16:creationId xmlns:a16="http://schemas.microsoft.com/office/drawing/2014/main" id="{A2F07C9C-9040-434E-980C-B15AF90D9FBC}"/>
              </a:ext>
            </a:extLst>
          </p:cNvPr>
          <p:cNvSpPr txBox="1"/>
          <p:nvPr/>
        </p:nvSpPr>
        <p:spPr>
          <a:xfrm>
            <a:off x="4724400" y="3372723"/>
            <a:ext cx="2171698" cy="1107996"/>
          </a:xfrm>
          <a:prstGeom prst="rect">
            <a:avLst/>
          </a:prstGeom>
          <a:noFill/>
        </p:spPr>
        <p:txBody>
          <a:bodyPr wrap="square" rtlCol="0">
            <a:spAutoFit/>
          </a:bodyPr>
          <a:lstStyle/>
          <a:p>
            <a:pPr algn="ctr"/>
            <a:r>
              <a:rPr lang="fr-FR" sz="1100" b="1" dirty="0">
                <a:solidFill>
                  <a:schemeClr val="accent6">
                    <a:lumMod val="50000"/>
                  </a:schemeClr>
                </a:solidFill>
                <a:latin typeface="Times New Roman" panose="02020603050405020304" pitchFamily="18" charset="0"/>
                <a:cs typeface="Times New Roman" panose="02020603050405020304" pitchFamily="18" charset="0"/>
              </a:rPr>
              <a:t>Louisiana Office</a:t>
            </a:r>
            <a:br>
              <a:rPr lang="fr-FR" sz="1100" b="1" dirty="0">
                <a:solidFill>
                  <a:schemeClr val="accent6">
                    <a:lumMod val="50000"/>
                  </a:schemeClr>
                </a:solidFill>
                <a:latin typeface="Times New Roman" panose="02020603050405020304" pitchFamily="18" charset="0"/>
                <a:cs typeface="Times New Roman" panose="02020603050405020304" pitchFamily="18" charset="0"/>
              </a:rPr>
            </a:br>
            <a:r>
              <a:rPr lang="fr-FR" sz="1100" dirty="0">
                <a:solidFill>
                  <a:schemeClr val="accent6">
                    <a:lumMod val="50000"/>
                  </a:schemeClr>
                </a:solidFill>
                <a:latin typeface="Times New Roman" panose="02020603050405020304" pitchFamily="18" charset="0"/>
                <a:cs typeface="Times New Roman" panose="02020603050405020304" pitchFamily="18" charset="0"/>
              </a:rPr>
              <a:t>201 Saint Charles Ave., Suite 2500</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Capital One Building </a:t>
            </a:r>
            <a:endParaRPr lang="fr-FR" sz="1100" b="1"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New Orleans, LA 70170</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(504) 754-6839 Office</a:t>
            </a:r>
          </a:p>
          <a:p>
            <a:pPr algn="ctr"/>
            <a:r>
              <a:rPr lang="fr-FR" sz="1100" dirty="0">
                <a:solidFill>
                  <a:schemeClr val="accent6">
                    <a:lumMod val="50000"/>
                  </a:schemeClr>
                </a:solidFill>
                <a:latin typeface="Times New Roman" panose="02020603050405020304" pitchFamily="18" charset="0"/>
                <a:cs typeface="Times New Roman" panose="02020603050405020304" pitchFamily="18" charset="0"/>
              </a:rPr>
              <a:t>(703) 934-2028 Fax</a:t>
            </a:r>
          </a:p>
        </p:txBody>
      </p:sp>
    </p:spTree>
    <p:extLst>
      <p:ext uri="{BB962C8B-B14F-4D97-AF65-F5344CB8AC3E}">
        <p14:creationId xmlns:p14="http://schemas.microsoft.com/office/powerpoint/2010/main" val="428323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1FD6-C0CB-416D-8FB6-FBB2C6E84BDE}"/>
              </a:ext>
            </a:extLst>
          </p:cNvPr>
          <p:cNvSpPr>
            <a:spLocks noGrp="1"/>
          </p:cNvSpPr>
          <p:nvPr>
            <p:ph type="ctrTitle"/>
          </p:nvPr>
        </p:nvSpPr>
        <p:spPr>
          <a:xfrm>
            <a:off x="1" y="149900"/>
            <a:ext cx="9143999" cy="653143"/>
          </a:xfrm>
        </p:spPr>
        <p:txBody>
          <a:bodyPr>
            <a:normAutofit/>
          </a:bodyPr>
          <a:lstStyle/>
          <a:p>
            <a:r>
              <a:rPr lang="en-US" sz="3200" b="1" dirty="0"/>
              <a:t>Modeling Tools</a:t>
            </a:r>
            <a:endParaRPr lang="en-US" sz="3200" b="1" dirty="0">
              <a:solidFill>
                <a:srgbClr val="FF0000"/>
              </a:solidFill>
            </a:endParaRPr>
          </a:p>
        </p:txBody>
      </p:sp>
      <p:sp>
        <p:nvSpPr>
          <p:cNvPr id="3" name="Subtitle 2">
            <a:extLst>
              <a:ext uri="{FF2B5EF4-FFF2-40B4-BE49-F238E27FC236}">
                <a16:creationId xmlns:a16="http://schemas.microsoft.com/office/drawing/2014/main" id="{37C8FA68-1175-4DF6-B297-9CC1A187F33C}"/>
              </a:ext>
            </a:extLst>
          </p:cNvPr>
          <p:cNvSpPr>
            <a:spLocks noGrp="1"/>
          </p:cNvSpPr>
          <p:nvPr>
            <p:ph type="subTitle" idx="1"/>
          </p:nvPr>
        </p:nvSpPr>
        <p:spPr>
          <a:xfrm>
            <a:off x="478972" y="1113105"/>
            <a:ext cx="8186056" cy="5900112"/>
          </a:xfrm>
        </p:spPr>
        <p:txBody>
          <a:bodyPr>
            <a:normAutofit/>
          </a:bodyPr>
          <a:lstStyle/>
          <a:p>
            <a:pPr marL="457200" indent="-457200" algn="l">
              <a:lnSpc>
                <a:spcPct val="114000"/>
              </a:lnSpc>
              <a:buFont typeface="Wingdings" panose="05000000000000000000" pitchFamily="2" charset="2"/>
              <a:buChar char="Ø"/>
            </a:pPr>
            <a:r>
              <a:rPr lang="en-US" sz="1800" dirty="0"/>
              <a:t>Modeling notations are used to visually tell a story. </a:t>
            </a:r>
          </a:p>
          <a:p>
            <a:pPr marL="800100" lvl="1" indent="-342900" algn="l">
              <a:lnSpc>
                <a:spcPct val="114000"/>
              </a:lnSpc>
              <a:buFont typeface="Wingdings" panose="05000000000000000000" pitchFamily="2" charset="2"/>
              <a:buChar char="§"/>
            </a:pPr>
            <a:r>
              <a:rPr lang="en-US" sz="1800" dirty="0"/>
              <a:t>Visual process models: workflows performed by multiple people using technology for information work and/or physical activities.</a:t>
            </a:r>
          </a:p>
          <a:p>
            <a:pPr marL="800100" lvl="1" indent="-342900" algn="l">
              <a:lnSpc>
                <a:spcPct val="114000"/>
              </a:lnSpc>
              <a:buFont typeface="Wingdings" panose="05000000000000000000" pitchFamily="2" charset="2"/>
              <a:buChar char="§"/>
            </a:pPr>
            <a:r>
              <a:rPr lang="en-US" sz="1800" dirty="0"/>
              <a:t>Select the notation and shapes that works best for you.</a:t>
            </a:r>
          </a:p>
          <a:p>
            <a:pPr lvl="1" algn="l">
              <a:lnSpc>
                <a:spcPct val="114000"/>
              </a:lnSpc>
            </a:pPr>
            <a:endParaRPr lang="en-US" sz="1800" dirty="0"/>
          </a:p>
          <a:p>
            <a:pPr marL="457200" indent="-457200" algn="l">
              <a:lnSpc>
                <a:spcPct val="114000"/>
              </a:lnSpc>
              <a:buFont typeface="Wingdings" panose="05000000000000000000" pitchFamily="2" charset="2"/>
              <a:buChar char="Ø"/>
            </a:pPr>
            <a:r>
              <a:rPr lang="en-US" sz="1800" dirty="0"/>
              <a:t>You can construct UML, BPMN, CMMN, DMM drawing shapes, using standard Windows or Office</a:t>
            </a:r>
          </a:p>
          <a:p>
            <a:pPr marL="914400" lvl="1" indent="-457200" algn="l">
              <a:lnSpc>
                <a:spcPct val="114000"/>
              </a:lnSpc>
              <a:buFont typeface="Wingdings" panose="05000000000000000000" pitchFamily="2" charset="2"/>
              <a:buChar char="§"/>
            </a:pPr>
            <a:r>
              <a:rPr lang="en-US" sz="1800" dirty="0"/>
              <a:t>Group constructed shapes and use them as a template</a:t>
            </a:r>
          </a:p>
          <a:p>
            <a:pPr marL="914400" lvl="1" indent="-457200" algn="l">
              <a:lnSpc>
                <a:spcPct val="114000"/>
              </a:lnSpc>
              <a:buFont typeface="Wingdings" panose="05000000000000000000" pitchFamily="2" charset="2"/>
              <a:buChar char="§"/>
            </a:pPr>
            <a:r>
              <a:rPr lang="en-US" sz="1800" dirty="0"/>
              <a:t>Create a Shape Legend to avoid ambiguity</a:t>
            </a:r>
          </a:p>
          <a:p>
            <a:pPr lvl="1" algn="l">
              <a:lnSpc>
                <a:spcPct val="114000"/>
              </a:lnSpc>
            </a:pPr>
            <a:endParaRPr lang="en-US" sz="1800" dirty="0"/>
          </a:p>
          <a:p>
            <a:pPr marL="457200" indent="-457200" algn="l">
              <a:lnSpc>
                <a:spcPct val="114000"/>
              </a:lnSpc>
              <a:buFont typeface="Wingdings" panose="05000000000000000000" pitchFamily="2" charset="2"/>
              <a:buChar char="Ø"/>
            </a:pPr>
            <a:r>
              <a:rPr lang="en-US" sz="1800" dirty="0"/>
              <a:t>MS Visio, </a:t>
            </a:r>
            <a:r>
              <a:rPr lang="en-US" sz="1800" dirty="0" err="1"/>
              <a:t>Sparx</a:t>
            </a:r>
            <a:r>
              <a:rPr lang="en-US" sz="1800" dirty="0"/>
              <a:t> EA, IBM RSA, Magic Draw, etc. are other tools you can use. </a:t>
            </a:r>
          </a:p>
          <a:p>
            <a:pPr marL="914400" lvl="1" indent="-457200" algn="l">
              <a:lnSpc>
                <a:spcPct val="114000"/>
              </a:lnSpc>
              <a:buFont typeface="Wingdings" panose="05000000000000000000" pitchFamily="2" charset="2"/>
              <a:buChar char="§"/>
            </a:pPr>
            <a:r>
              <a:rPr lang="en-US" sz="1800" dirty="0"/>
              <a:t>These are database tools and ensure consistent spelling etc. </a:t>
            </a:r>
          </a:p>
          <a:p>
            <a:pPr lvl="1" algn="l">
              <a:lnSpc>
                <a:spcPct val="114000"/>
              </a:lnSpc>
            </a:pPr>
            <a:endParaRPr lang="en-US" sz="1800" dirty="0"/>
          </a:p>
          <a:p>
            <a:pPr marL="457200" indent="-457200" algn="l">
              <a:lnSpc>
                <a:spcPct val="114000"/>
              </a:lnSpc>
              <a:buFont typeface="Wingdings" panose="05000000000000000000" pitchFamily="2" charset="2"/>
              <a:buChar char="Ø"/>
            </a:pPr>
            <a:r>
              <a:rPr lang="en-US" sz="1800" dirty="0"/>
              <a:t>VA is considering Trisotech, which is cloud-based </a:t>
            </a:r>
            <a:endParaRPr lang="en-US" sz="1800" dirty="0">
              <a:latin typeface="Arial Narrow" panose="020B0606020202030204" pitchFamily="34" charset="0"/>
            </a:endParaRPr>
          </a:p>
          <a:p>
            <a:pPr marL="914400" lvl="1" indent="-457200" algn="l">
              <a:lnSpc>
                <a:spcPct val="114000"/>
              </a:lnSpc>
              <a:buFont typeface="Arial" panose="020B0604020202020204" pitchFamily="34" charset="0"/>
              <a:buChar char="•"/>
            </a:pPr>
            <a:endParaRPr lang="en-US" dirty="0"/>
          </a:p>
          <a:p>
            <a:pPr algn="l">
              <a:lnSpc>
                <a:spcPct val="114000"/>
              </a:lnSpc>
            </a:pPr>
            <a:endParaRPr lang="en-US" sz="2000" dirty="0"/>
          </a:p>
        </p:txBody>
      </p:sp>
      <p:sp>
        <p:nvSpPr>
          <p:cNvPr id="6" name="Slide Number Placeholder 5">
            <a:extLst>
              <a:ext uri="{FF2B5EF4-FFF2-40B4-BE49-F238E27FC236}">
                <a16:creationId xmlns:a16="http://schemas.microsoft.com/office/drawing/2014/main" id="{4E64E0D9-7645-4CA6-8968-5CA3402CD8F5}"/>
              </a:ext>
            </a:extLst>
          </p:cNvPr>
          <p:cNvSpPr>
            <a:spLocks noGrp="1"/>
          </p:cNvSpPr>
          <p:nvPr>
            <p:ph type="sldNum" sz="quarter" idx="12"/>
          </p:nvPr>
        </p:nvSpPr>
        <p:spPr/>
        <p:txBody>
          <a:bodyPr/>
          <a:lstStyle/>
          <a:p>
            <a:fld id="{6509876D-BBD7-4363-8ADF-C03ABB619E3E}" type="slidenum">
              <a:rPr lang="en-US" smtClean="0"/>
              <a:t>11</a:t>
            </a:fld>
            <a:endParaRPr lang="en-US" dirty="0"/>
          </a:p>
        </p:txBody>
      </p:sp>
    </p:spTree>
    <p:extLst>
      <p:ext uri="{BB962C8B-B14F-4D97-AF65-F5344CB8AC3E}">
        <p14:creationId xmlns:p14="http://schemas.microsoft.com/office/powerpoint/2010/main" val="156406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AB07A08-16BA-44C5-B20E-95C9634A0E4E}"/>
              </a:ext>
            </a:extLst>
          </p:cNvPr>
          <p:cNvGraphicFramePr>
            <a:graphicFrameLocks noGrp="1"/>
          </p:cNvGraphicFramePr>
          <p:nvPr>
            <p:ph idx="1"/>
          </p:nvPr>
        </p:nvGraphicFramePr>
        <p:xfrm>
          <a:off x="689682" y="1554480"/>
          <a:ext cx="8158559" cy="3749040"/>
        </p:xfrm>
        <a:graphic>
          <a:graphicData uri="http://schemas.openxmlformats.org/drawingml/2006/table">
            <a:tbl>
              <a:tblPr firstRow="1" bandRow="1">
                <a:tableStyleId>{5C22544A-7EE6-4342-B048-85BDC9FD1C3A}</a:tableStyleId>
              </a:tblPr>
              <a:tblGrid>
                <a:gridCol w="3150218">
                  <a:extLst>
                    <a:ext uri="{9D8B030D-6E8A-4147-A177-3AD203B41FA5}">
                      <a16:colId xmlns:a16="http://schemas.microsoft.com/office/drawing/2014/main" val="876728440"/>
                    </a:ext>
                  </a:extLst>
                </a:gridCol>
                <a:gridCol w="2483190">
                  <a:extLst>
                    <a:ext uri="{9D8B030D-6E8A-4147-A177-3AD203B41FA5}">
                      <a16:colId xmlns:a16="http://schemas.microsoft.com/office/drawing/2014/main" val="1387213289"/>
                    </a:ext>
                  </a:extLst>
                </a:gridCol>
                <a:gridCol w="2525151">
                  <a:extLst>
                    <a:ext uri="{9D8B030D-6E8A-4147-A177-3AD203B41FA5}">
                      <a16:colId xmlns:a16="http://schemas.microsoft.com/office/drawing/2014/main" val="1771868512"/>
                    </a:ext>
                  </a:extLst>
                </a:gridCol>
              </a:tblGrid>
              <a:tr h="147063">
                <a:tc>
                  <a:txBody>
                    <a:bodyPr/>
                    <a:lstStyle/>
                    <a:p>
                      <a:r>
                        <a:rPr lang="en-US" b="1" dirty="0">
                          <a:latin typeface="Times New Roman" panose="02020603050405020304" pitchFamily="18" charset="0"/>
                          <a:cs typeface="Times New Roman" panose="02020603050405020304" pitchFamily="18" charset="0"/>
                        </a:rPr>
                        <a:t>Modeling Type</a:t>
                      </a:r>
                    </a:p>
                  </a:txBody>
                  <a:tcPr/>
                </a:tc>
                <a:tc>
                  <a:txBody>
                    <a:bodyPr/>
                    <a:lstStyle/>
                    <a:p>
                      <a:r>
                        <a:rPr lang="en-US" b="1" dirty="0">
                          <a:latin typeface="Times New Roman" panose="02020603050405020304" pitchFamily="18" charset="0"/>
                          <a:cs typeface="Times New Roman" panose="02020603050405020304" pitchFamily="18" charset="0"/>
                        </a:rPr>
                        <a:t>When to</a:t>
                      </a:r>
                      <a:r>
                        <a:rPr lang="en-US" b="1" baseline="0" dirty="0">
                          <a:latin typeface="Times New Roman" panose="02020603050405020304" pitchFamily="18" charset="0"/>
                          <a:cs typeface="Times New Roman" panose="02020603050405020304" pitchFamily="18" charset="0"/>
                        </a:rPr>
                        <a:t> Use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Scenario</a:t>
                      </a:r>
                    </a:p>
                  </a:txBody>
                  <a:tcPr/>
                </a:tc>
                <a:extLst>
                  <a:ext uri="{0D108BD9-81ED-4DB2-BD59-A6C34878D82A}">
                    <a16:rowId xmlns:a16="http://schemas.microsoft.com/office/drawing/2014/main" val="2958617459"/>
                  </a:ext>
                </a:extLst>
              </a:tr>
              <a:tr h="558387">
                <a:tc>
                  <a:txBody>
                    <a:bodyPr/>
                    <a:lstStyle/>
                    <a:p>
                      <a:r>
                        <a:rPr lang="en-US" b="1" dirty="0">
                          <a:latin typeface="Times New Roman" panose="02020603050405020304" pitchFamily="18" charset="0"/>
                          <a:cs typeface="Times New Roman" panose="02020603050405020304" pitchFamily="18" charset="0"/>
                        </a:rPr>
                        <a:t>BPMN</a:t>
                      </a:r>
                    </a:p>
                  </a:txBody>
                  <a:tcPr/>
                </a:tc>
                <a:tc>
                  <a:txBody>
                    <a:bodyPr/>
                    <a:lstStyle/>
                    <a:p>
                      <a:r>
                        <a:rPr lang="en-US" dirty="0">
                          <a:latin typeface="Times New Roman" panose="02020603050405020304" pitchFamily="18" charset="0"/>
                          <a:cs typeface="Times New Roman" panose="02020603050405020304" pitchFamily="18" charset="0"/>
                        </a:rPr>
                        <a:t>Repeatable</a:t>
                      </a:r>
                      <a:r>
                        <a:rPr lang="en-US" baseline="0" dirty="0">
                          <a:latin typeface="Times New Roman" panose="02020603050405020304" pitchFamily="18" charset="0"/>
                          <a:cs typeface="Times New Roman" panose="02020603050405020304" pitchFamily="18" charset="0"/>
                        </a:rPr>
                        <a:t> Processes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Basic Encounter with Triage</a:t>
                      </a:r>
                    </a:p>
                  </a:txBody>
                  <a:tcPr/>
                </a:tc>
                <a:extLst>
                  <a:ext uri="{0D108BD9-81ED-4DB2-BD59-A6C34878D82A}">
                    <a16:rowId xmlns:a16="http://schemas.microsoft.com/office/drawing/2014/main" val="1110915206"/>
                  </a:ext>
                </a:extLst>
              </a:tr>
              <a:tr h="1037004">
                <a:tc>
                  <a:txBody>
                    <a:bodyPr/>
                    <a:lstStyle/>
                    <a:p>
                      <a:r>
                        <a:rPr lang="en-US" b="1" dirty="0">
                          <a:latin typeface="Times New Roman" panose="02020603050405020304" pitchFamily="18" charset="0"/>
                          <a:cs typeface="Times New Roman" panose="02020603050405020304" pitchFamily="18" charset="0"/>
                        </a:rPr>
                        <a:t>CMMN</a:t>
                      </a:r>
                    </a:p>
                  </a:txBody>
                  <a:tcPr/>
                </a:tc>
                <a:tc>
                  <a:txBody>
                    <a:bodyPr/>
                    <a:lstStyle/>
                    <a:p>
                      <a:r>
                        <a:rPr lang="en-US" dirty="0">
                          <a:latin typeface="Times New Roman" panose="02020603050405020304" pitchFamily="18" charset="0"/>
                          <a:cs typeface="Times New Roman" panose="02020603050405020304" pitchFamily="18" charset="0"/>
                        </a:rPr>
                        <a:t>Ad-Hoc or</a:t>
                      </a:r>
                      <a:r>
                        <a:rPr lang="en-US" baseline="0" dirty="0">
                          <a:latin typeface="Times New Roman" panose="02020603050405020304" pitchFamily="18" charset="0"/>
                          <a:cs typeface="Times New Roman" panose="02020603050405020304" pitchFamily="18" charset="0"/>
                        </a:rPr>
                        <a:t> If/Then Processes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Chronic</a:t>
                      </a:r>
                      <a:r>
                        <a:rPr lang="en-US" baseline="0" dirty="0">
                          <a:latin typeface="Times New Roman" panose="02020603050405020304" pitchFamily="18" charset="0"/>
                          <a:cs typeface="Times New Roman" panose="02020603050405020304" pitchFamily="18" charset="0"/>
                        </a:rPr>
                        <a:t> Care Required (e.g.—Hypertension, Arthritis, Atrial Fibrillation)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353482"/>
                  </a:ext>
                </a:extLst>
              </a:tr>
              <a:tr h="797695">
                <a:tc>
                  <a:txBody>
                    <a:bodyPr/>
                    <a:lstStyle/>
                    <a:p>
                      <a:r>
                        <a:rPr lang="en-US" b="1" dirty="0">
                          <a:latin typeface="Times New Roman" panose="02020603050405020304" pitchFamily="18" charset="0"/>
                          <a:cs typeface="Times New Roman" panose="02020603050405020304" pitchFamily="18" charset="0"/>
                        </a:rPr>
                        <a:t>Decision Modeling Notation</a:t>
                      </a:r>
                      <a:r>
                        <a:rPr lang="en-US" b="1" baseline="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DMN)</a:t>
                      </a:r>
                    </a:p>
                  </a:txBody>
                  <a:tcPr/>
                </a:tc>
                <a:tc>
                  <a:txBody>
                    <a:bodyPr/>
                    <a:lstStyle/>
                    <a:p>
                      <a:r>
                        <a:rPr lang="en-US" dirty="0">
                          <a:latin typeface="Times New Roman" panose="02020603050405020304" pitchFamily="18" charset="0"/>
                          <a:cs typeface="Times New Roman" panose="02020603050405020304" pitchFamily="18" charset="0"/>
                        </a:rPr>
                        <a:t>Decision</a:t>
                      </a:r>
                      <a:r>
                        <a:rPr lang="en-US" baseline="0" dirty="0">
                          <a:latin typeface="Times New Roman" panose="02020603050405020304" pitchFamily="18" charset="0"/>
                          <a:cs typeface="Times New Roman" panose="02020603050405020304" pitchFamily="18" charset="0"/>
                        </a:rPr>
                        <a:t> Trees and Truth Tables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Conditions</a:t>
                      </a:r>
                      <a:r>
                        <a:rPr lang="en-US" baseline="0" dirty="0">
                          <a:latin typeface="Times New Roman" panose="02020603050405020304" pitchFamily="18" charset="0"/>
                          <a:cs typeface="Times New Roman" panose="02020603050405020304" pitchFamily="18" charset="0"/>
                        </a:rPr>
                        <a:t> Influence Treatment (e.g.—Age, Weight, Sex, BMI)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38578"/>
                  </a:ext>
                </a:extLst>
              </a:tr>
              <a:tr h="558387">
                <a:tc>
                  <a:txBody>
                    <a:bodyPr/>
                    <a:lstStyle/>
                    <a:p>
                      <a:r>
                        <a:rPr lang="en-US" b="1" dirty="0">
                          <a:latin typeface="Times New Roman" panose="02020603050405020304" pitchFamily="18" charset="0"/>
                          <a:cs typeface="Times New Roman" panose="02020603050405020304" pitchFamily="18" charset="0"/>
                        </a:rPr>
                        <a:t>UML</a:t>
                      </a:r>
                    </a:p>
                  </a:txBody>
                  <a:tcPr/>
                </a:tc>
                <a:tc>
                  <a:txBody>
                    <a:bodyPr/>
                    <a:lstStyle/>
                    <a:p>
                      <a:r>
                        <a:rPr lang="en-US" dirty="0">
                          <a:latin typeface="Times New Roman" panose="02020603050405020304" pitchFamily="18" charset="0"/>
                          <a:cs typeface="Times New Roman" panose="02020603050405020304" pitchFamily="18" charset="0"/>
                        </a:rPr>
                        <a:t>Entity Relationship Data and Information</a:t>
                      </a:r>
                      <a:r>
                        <a:rPr lang="en-US" baseline="0" dirty="0">
                          <a:latin typeface="Times New Roman" panose="02020603050405020304" pitchFamily="18" charset="0"/>
                          <a:cs typeface="Times New Roman" panose="02020603050405020304" pitchFamily="18" charset="0"/>
                        </a:rPr>
                        <a:t> Flow</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Information</a:t>
                      </a:r>
                      <a:r>
                        <a:rPr lang="en-US" baseline="0" dirty="0">
                          <a:latin typeface="Times New Roman" panose="02020603050405020304" pitchFamily="18" charset="0"/>
                          <a:cs typeface="Times New Roman" panose="02020603050405020304" pitchFamily="18" charset="0"/>
                        </a:rPr>
                        <a:t> flows need to be included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7767753"/>
                  </a:ext>
                </a:extLst>
              </a:tr>
            </a:tbl>
          </a:graphicData>
        </a:graphic>
      </p:graphicFrame>
      <p:sp>
        <p:nvSpPr>
          <p:cNvPr id="4" name="Slide Number Placeholder 3">
            <a:extLst>
              <a:ext uri="{FF2B5EF4-FFF2-40B4-BE49-F238E27FC236}">
                <a16:creationId xmlns:a16="http://schemas.microsoft.com/office/drawing/2014/main" id="{D8FFCD7D-0C90-4C50-B5A9-48E9B5CBA367}"/>
              </a:ext>
            </a:extLst>
          </p:cNvPr>
          <p:cNvSpPr>
            <a:spLocks noGrp="1"/>
          </p:cNvSpPr>
          <p:nvPr>
            <p:ph type="sldNum" sz="quarter" idx="12"/>
          </p:nvPr>
        </p:nvSpPr>
        <p:spPr>
          <a:xfrm>
            <a:off x="8305800" y="6593681"/>
            <a:ext cx="365760" cy="221456"/>
          </a:xfrm>
        </p:spPr>
        <p:txBody>
          <a:bodyPr/>
          <a:lstStyle/>
          <a:p>
            <a:fld id="{6509876D-BBD7-4363-8ADF-C03ABB619E3E}" type="slidenum">
              <a:rPr lang="en-US" smtClean="0"/>
              <a:t>12</a:t>
            </a:fld>
            <a:endParaRPr lang="en-US" dirty="0"/>
          </a:p>
        </p:txBody>
      </p:sp>
      <p:sp>
        <p:nvSpPr>
          <p:cNvPr id="8" name="Title 1">
            <a:extLst>
              <a:ext uri="{FF2B5EF4-FFF2-40B4-BE49-F238E27FC236}">
                <a16:creationId xmlns:a16="http://schemas.microsoft.com/office/drawing/2014/main" id="{9AD5BE24-A4A4-44D5-94E1-CC85D38BE8DE}"/>
              </a:ext>
            </a:extLst>
          </p:cNvPr>
          <p:cNvSpPr>
            <a:spLocks noGrp="1"/>
          </p:cNvSpPr>
          <p:nvPr>
            <p:ph type="title"/>
          </p:nvPr>
        </p:nvSpPr>
        <p:spPr>
          <a:xfrm>
            <a:off x="873720" y="359764"/>
            <a:ext cx="6705600" cy="714455"/>
          </a:xfrm>
        </p:spPr>
        <p:txBody>
          <a:bodyPr>
            <a:noAutofit/>
          </a:bodyPr>
          <a:lstStyle/>
          <a:p>
            <a:pPr algn="ctr"/>
            <a:r>
              <a:rPr lang="en-US" sz="2800" b="1" dirty="0"/>
              <a:t>Notation Overview</a:t>
            </a:r>
            <a:endParaRPr lang="en-US" sz="2800" b="1" i="1" u="sng" dirty="0">
              <a:solidFill>
                <a:srgbClr val="FF0000"/>
              </a:solidFill>
            </a:endParaRPr>
          </a:p>
        </p:txBody>
      </p:sp>
      <p:sp>
        <p:nvSpPr>
          <p:cNvPr id="10" name="Rectangle 9">
            <a:extLst>
              <a:ext uri="{FF2B5EF4-FFF2-40B4-BE49-F238E27FC236}">
                <a16:creationId xmlns:a16="http://schemas.microsoft.com/office/drawing/2014/main" id="{41E241B4-9B0D-462D-947D-2728A846DEAA}"/>
              </a:ext>
            </a:extLst>
          </p:cNvPr>
          <p:cNvSpPr/>
          <p:nvPr/>
        </p:nvSpPr>
        <p:spPr>
          <a:xfrm>
            <a:off x="6438" y="4990862"/>
            <a:ext cx="8996759" cy="1200329"/>
          </a:xfrm>
          <a:prstGeom prst="rect">
            <a:avLst/>
          </a:prstGeom>
        </p:spPr>
        <p:txBody>
          <a:bodyPr wrap="square">
            <a:spAutoFit/>
          </a:bodyPr>
          <a:lstStyle/>
          <a:p>
            <a:pPr lvl="1">
              <a:lnSpc>
                <a:spcPct val="100000"/>
              </a:lnSpc>
              <a:spcBef>
                <a:spcPts val="300"/>
              </a:spcBef>
            </a:pPr>
            <a:endParaRPr lang="en-US" sz="1400" dirty="0"/>
          </a:p>
          <a:p>
            <a:pPr algn="r">
              <a:spcBef>
                <a:spcPts val="300"/>
              </a:spcBef>
            </a:pPr>
            <a:r>
              <a:rPr lang="en-US" sz="1200" b="1" dirty="0">
                <a:latin typeface="Arial" panose="020B0604020202020204" pitchFamily="34" charset="0"/>
                <a:cs typeface="Arial" panose="020B0604020202020204" pitchFamily="34" charset="0"/>
              </a:rPr>
              <a:t>References:</a:t>
            </a:r>
          </a:p>
          <a:p>
            <a:pPr algn="r">
              <a:spcBef>
                <a:spcPts val="300"/>
              </a:spcBef>
            </a:pPr>
            <a:r>
              <a:rPr lang="en-US" sz="1200" dirty="0">
                <a:latin typeface="Arial" panose="020B0604020202020204" pitchFamily="34" charset="0"/>
                <a:cs typeface="Arial" panose="020B0604020202020204" pitchFamily="34" charset="0"/>
              </a:rPr>
              <a:t>OMG BPMN, CMMN and DMN overview video: </a:t>
            </a:r>
            <a:r>
              <a:rPr lang="en-US" sz="1200" u="sng" dirty="0">
                <a:latin typeface="Arial" panose="020B0604020202020204" pitchFamily="34" charset="0"/>
                <a:cs typeface="Arial" panose="020B0604020202020204" pitchFamily="34" charset="0"/>
                <a:hlinkClick r:id="rId3"/>
              </a:rPr>
              <a:t>https://www.youtube.com/watch?v=N3htv1tjmuc</a:t>
            </a:r>
            <a:r>
              <a:rPr lang="en-US" sz="1200" dirty="0">
                <a:latin typeface="Arial" panose="020B0604020202020204" pitchFamily="34" charset="0"/>
                <a:cs typeface="Arial" panose="020B0604020202020204" pitchFamily="34" charset="0"/>
              </a:rPr>
              <a:t> </a:t>
            </a:r>
          </a:p>
          <a:p>
            <a:pPr algn="r">
              <a:spcBef>
                <a:spcPts val="300"/>
              </a:spcBef>
            </a:pPr>
            <a:r>
              <a:rPr lang="en-US" sz="1200" dirty="0">
                <a:latin typeface="Arial" panose="020B0604020202020204" pitchFamily="34" charset="0"/>
                <a:cs typeface="Arial" panose="020B0604020202020204" pitchFamily="34" charset="0"/>
              </a:rPr>
              <a:t>OMG UML Overview Video: </a:t>
            </a:r>
            <a:r>
              <a:rPr lang="en-US" sz="1200" u="sng" dirty="0">
                <a:latin typeface="Arial" panose="020B0604020202020204" pitchFamily="34" charset="0"/>
                <a:cs typeface="Arial" panose="020B0604020202020204" pitchFamily="34" charset="0"/>
                <a:hlinkClick r:id="rId4"/>
              </a:rPr>
              <a:t>https://www.youtube.com/watch?v=vAHHdnIV8rU</a:t>
            </a:r>
            <a:r>
              <a:rPr lang="en-US" sz="1200" dirty="0">
                <a:latin typeface="Arial" panose="020B0604020202020204" pitchFamily="34" charset="0"/>
                <a:cs typeface="Arial" panose="020B0604020202020204" pitchFamily="34" charset="0"/>
              </a:rPr>
              <a:t> </a:t>
            </a:r>
          </a:p>
          <a:p>
            <a:pPr algn="r">
              <a:spcBef>
                <a:spcPts val="300"/>
              </a:spcBef>
            </a:pPr>
            <a:r>
              <a:rPr lang="en-US" sz="1200" dirty="0">
                <a:latin typeface="Arial" panose="020B0604020202020204" pitchFamily="34" charset="0"/>
                <a:cs typeface="Arial" panose="020B0604020202020204" pitchFamily="34" charset="0"/>
              </a:rPr>
              <a:t>OMG UML for Information Models: </a:t>
            </a:r>
            <a:r>
              <a:rPr lang="en-US" sz="1200" dirty="0">
                <a:latin typeface="Arial" panose="020B0604020202020204" pitchFamily="34" charset="0"/>
                <a:cs typeface="Arial" panose="020B0604020202020204" pitchFamily="34" charset="0"/>
                <a:hlinkClick r:id="rId5"/>
              </a:rPr>
              <a:t>https://www.youtube.com/watch?v=HqKZOgvCeUo</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932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13</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257300" y="2667000"/>
            <a:ext cx="6629400" cy="1066800"/>
          </a:xfrm>
        </p:spPr>
        <p:txBody>
          <a:bodyPr>
            <a:normAutofit/>
          </a:bodyPr>
          <a:lstStyle/>
          <a:p>
            <a:pPr algn="ctr"/>
            <a:r>
              <a:rPr lang="en-US" sz="2500" b="1" i="1" dirty="0"/>
              <a:t>Tutorial 2: Notation Styles and Standards </a:t>
            </a:r>
          </a:p>
        </p:txBody>
      </p:sp>
    </p:spTree>
    <p:extLst>
      <p:ext uri="{BB962C8B-B14F-4D97-AF65-F5344CB8AC3E}">
        <p14:creationId xmlns:p14="http://schemas.microsoft.com/office/powerpoint/2010/main" val="381534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8FE13-D741-4D9F-8039-6EE18B381A52}"/>
              </a:ext>
            </a:extLst>
          </p:cNvPr>
          <p:cNvSpPr>
            <a:spLocks noGrp="1"/>
          </p:cNvSpPr>
          <p:nvPr>
            <p:ph idx="1"/>
          </p:nvPr>
        </p:nvSpPr>
        <p:spPr/>
        <p:txBody>
          <a:bodyPr/>
          <a:lstStyle/>
          <a:p>
            <a:r>
              <a:rPr lang="en-US" dirty="0"/>
              <a:t>To understand the various modeling notations including Business Process Modeling Notation (BPMN), Decision Model and Notation (DMN), Case Management Modeling and Notation (CMMN), and Unified Modeling Language (UML)</a:t>
            </a:r>
          </a:p>
          <a:p>
            <a:endParaRPr lang="en-US" dirty="0"/>
          </a:p>
          <a:p>
            <a:r>
              <a:rPr lang="en-US" dirty="0"/>
              <a:t>Learn to differentiate between the various modeling notations, including when and how to use each</a:t>
            </a:r>
          </a:p>
          <a:p>
            <a:endParaRPr lang="en-US" dirty="0"/>
          </a:p>
        </p:txBody>
      </p:sp>
      <p:sp>
        <p:nvSpPr>
          <p:cNvPr id="3" name="Slide Number Placeholder 2">
            <a:extLst>
              <a:ext uri="{FF2B5EF4-FFF2-40B4-BE49-F238E27FC236}">
                <a16:creationId xmlns:a16="http://schemas.microsoft.com/office/drawing/2014/main" id="{3C742E10-528C-479D-A007-10DB060DB3BD}"/>
              </a:ext>
            </a:extLst>
          </p:cNvPr>
          <p:cNvSpPr>
            <a:spLocks noGrp="1"/>
          </p:cNvSpPr>
          <p:nvPr>
            <p:ph type="sldNum" sz="quarter" idx="12"/>
          </p:nvPr>
        </p:nvSpPr>
        <p:spPr/>
        <p:txBody>
          <a:bodyPr/>
          <a:lstStyle/>
          <a:p>
            <a:fld id="{C4F48794-F4C4-4267-800B-ACFB459A6C98}" type="slidenum">
              <a:rPr lang="en-US" smtClean="0"/>
              <a:pPr/>
              <a:t>14</a:t>
            </a:fld>
            <a:endParaRPr lang="en-US" dirty="0"/>
          </a:p>
        </p:txBody>
      </p:sp>
      <p:sp>
        <p:nvSpPr>
          <p:cNvPr id="4" name="Title 3">
            <a:extLst>
              <a:ext uri="{FF2B5EF4-FFF2-40B4-BE49-F238E27FC236}">
                <a16:creationId xmlns:a16="http://schemas.microsoft.com/office/drawing/2014/main" id="{61E2F6D6-C722-48AE-AD7B-2225C8CBFC55}"/>
              </a:ext>
            </a:extLst>
          </p:cNvPr>
          <p:cNvSpPr>
            <a:spLocks noGrp="1"/>
          </p:cNvSpPr>
          <p:nvPr>
            <p:ph type="title"/>
          </p:nvPr>
        </p:nvSpPr>
        <p:spPr/>
        <p:txBody>
          <a:bodyPr/>
          <a:lstStyle/>
          <a:p>
            <a:r>
              <a:rPr lang="en-US" b="1" dirty="0"/>
              <a:t>Objective</a:t>
            </a:r>
          </a:p>
        </p:txBody>
      </p:sp>
    </p:spTree>
    <p:extLst>
      <p:ext uri="{BB962C8B-B14F-4D97-AF65-F5344CB8AC3E}">
        <p14:creationId xmlns:p14="http://schemas.microsoft.com/office/powerpoint/2010/main" val="43948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F3B53F-031B-46D8-9792-DA31CD57DEBE}"/>
              </a:ext>
            </a:extLst>
          </p:cNvPr>
          <p:cNvPicPr>
            <a:picLocks noGrp="1" noChangeAspect="1"/>
          </p:cNvPicPr>
          <p:nvPr>
            <p:ph idx="1"/>
          </p:nvPr>
        </p:nvPicPr>
        <p:blipFill>
          <a:blip r:embed="rId3"/>
          <a:stretch>
            <a:fillRect/>
          </a:stretch>
        </p:blipFill>
        <p:spPr>
          <a:xfrm>
            <a:off x="1376567" y="938714"/>
            <a:ext cx="6390866" cy="5229612"/>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15</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BPMN</a:t>
            </a:r>
            <a:r>
              <a:rPr lang="en-US" sz="3200" dirty="0">
                <a:latin typeface="Times New Roman"/>
                <a:cs typeface="Times New Roman"/>
              </a:rPr>
              <a:t> </a:t>
            </a:r>
            <a:r>
              <a:rPr lang="en-US" sz="3200" b="1" dirty="0">
                <a:latin typeface="Times New Roman"/>
                <a:cs typeface="Times New Roman"/>
              </a:rPr>
              <a:t>Basic Notation and Concepts</a:t>
            </a:r>
            <a:endParaRPr lang="en-US" sz="3200" b="1" dirty="0">
              <a:solidFill>
                <a:srgbClr val="FF0000"/>
              </a:solidFill>
            </a:endParaRPr>
          </a:p>
        </p:txBody>
      </p:sp>
    </p:spTree>
    <p:extLst>
      <p:ext uri="{BB962C8B-B14F-4D97-AF65-F5344CB8AC3E}">
        <p14:creationId xmlns:p14="http://schemas.microsoft.com/office/powerpoint/2010/main" val="105089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A86B814C-FC60-43E0-BA8D-A65F6B6C3473}"/>
              </a:ext>
            </a:extLst>
          </p:cNvPr>
          <p:cNvPicPr>
            <a:picLocks noGrp="1" noChangeAspect="1"/>
          </p:cNvPicPr>
          <p:nvPr>
            <p:ph idx="1"/>
          </p:nvPr>
        </p:nvPicPr>
        <p:blipFill>
          <a:blip r:embed="rId3"/>
          <a:stretch>
            <a:fillRect/>
          </a:stretch>
        </p:blipFill>
        <p:spPr>
          <a:xfrm>
            <a:off x="438040" y="1150375"/>
            <a:ext cx="8267920" cy="4500841"/>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p:txBody>
          <a:bodyPr/>
          <a:lstStyle/>
          <a:p>
            <a:fld id="{6509876D-BBD7-4363-8ADF-C03ABB619E3E}" type="slidenum">
              <a:rPr lang="en-US" smtClean="0"/>
              <a:t>16</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0" y="0"/>
            <a:ext cx="8228135" cy="1325563"/>
          </a:xfrm>
        </p:spPr>
        <p:txBody>
          <a:bodyPr>
            <a:normAutofit/>
          </a:bodyPr>
          <a:lstStyle/>
          <a:p>
            <a:pPr algn="ctr"/>
            <a:r>
              <a:rPr lang="en-US" sz="3200" b="1" dirty="0">
                <a:latin typeface="Times New Roman"/>
                <a:cs typeface="Times New Roman"/>
              </a:rPr>
              <a:t>CMMN Basic Notation and Concepts</a:t>
            </a:r>
            <a:endParaRPr lang="en-US" sz="3200" b="1" dirty="0"/>
          </a:p>
        </p:txBody>
      </p:sp>
    </p:spTree>
    <p:extLst>
      <p:ext uri="{BB962C8B-B14F-4D97-AF65-F5344CB8AC3E}">
        <p14:creationId xmlns:p14="http://schemas.microsoft.com/office/powerpoint/2010/main" val="3284401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492426"/>
            <a:ext cx="2057400" cy="365125"/>
          </a:xfrm>
        </p:spPr>
        <p:txBody>
          <a:bodyPr/>
          <a:lstStyle/>
          <a:p>
            <a:fld id="{6509876D-BBD7-4363-8ADF-C03ABB619E3E}" type="slidenum">
              <a:rPr lang="en-US" smtClean="0"/>
              <a:t>17</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628650" y="1"/>
            <a:ext cx="7886700" cy="1137556"/>
          </a:xfrm>
        </p:spPr>
        <p:txBody>
          <a:bodyPr>
            <a:noAutofit/>
          </a:bodyPr>
          <a:lstStyle/>
          <a:p>
            <a:pPr algn="ctr"/>
            <a:r>
              <a:rPr lang="en-US" sz="3200" b="1" dirty="0">
                <a:latin typeface="Times New Roman"/>
                <a:cs typeface="Times New Roman"/>
              </a:rPr>
              <a:t>DMN Basic Notation and Concepts</a:t>
            </a:r>
            <a:endParaRPr lang="en-US" sz="3200" dirty="0">
              <a:solidFill>
                <a:srgbClr val="FF0000"/>
              </a:solidFill>
            </a:endParaRPr>
          </a:p>
        </p:txBody>
      </p:sp>
      <p:pic>
        <p:nvPicPr>
          <p:cNvPr id="6" name="Picture 5">
            <a:extLst>
              <a:ext uri="{FF2B5EF4-FFF2-40B4-BE49-F238E27FC236}">
                <a16:creationId xmlns:a16="http://schemas.microsoft.com/office/drawing/2014/main" id="{9AA93F63-8407-4145-8A07-E7E552919959}"/>
              </a:ext>
            </a:extLst>
          </p:cNvPr>
          <p:cNvPicPr>
            <a:picLocks noChangeAspect="1"/>
          </p:cNvPicPr>
          <p:nvPr/>
        </p:nvPicPr>
        <p:blipFill>
          <a:blip r:embed="rId3"/>
          <a:stretch>
            <a:fillRect/>
          </a:stretch>
        </p:blipFill>
        <p:spPr>
          <a:xfrm>
            <a:off x="15498" y="1058257"/>
            <a:ext cx="4330995" cy="2415053"/>
          </a:xfrm>
          <a:prstGeom prst="rect">
            <a:avLst/>
          </a:prstGeom>
        </p:spPr>
      </p:pic>
      <p:pic>
        <p:nvPicPr>
          <p:cNvPr id="4" name="Picture 3">
            <a:extLst>
              <a:ext uri="{FF2B5EF4-FFF2-40B4-BE49-F238E27FC236}">
                <a16:creationId xmlns:a16="http://schemas.microsoft.com/office/drawing/2014/main" id="{9FDE1D68-8507-4F5E-949C-C670AAE39CEC}"/>
              </a:ext>
            </a:extLst>
          </p:cNvPr>
          <p:cNvPicPr>
            <a:picLocks noChangeAspect="1"/>
          </p:cNvPicPr>
          <p:nvPr/>
        </p:nvPicPr>
        <p:blipFill>
          <a:blip r:embed="rId4"/>
          <a:stretch>
            <a:fillRect/>
          </a:stretch>
        </p:blipFill>
        <p:spPr>
          <a:xfrm>
            <a:off x="4680189" y="1238137"/>
            <a:ext cx="3967626" cy="1810612"/>
          </a:xfrm>
          <a:prstGeom prst="rect">
            <a:avLst/>
          </a:prstGeom>
        </p:spPr>
      </p:pic>
      <p:graphicFrame>
        <p:nvGraphicFramePr>
          <p:cNvPr id="7" name="Table 7">
            <a:extLst>
              <a:ext uri="{FF2B5EF4-FFF2-40B4-BE49-F238E27FC236}">
                <a16:creationId xmlns:a16="http://schemas.microsoft.com/office/drawing/2014/main" id="{C1FDF6C2-0A5A-4EBE-BB05-B106A302587F}"/>
              </a:ext>
            </a:extLst>
          </p:cNvPr>
          <p:cNvGraphicFramePr>
            <a:graphicFrameLocks noGrp="1"/>
          </p:cNvGraphicFramePr>
          <p:nvPr/>
        </p:nvGraphicFramePr>
        <p:xfrm>
          <a:off x="628650" y="3650574"/>
          <a:ext cx="2992438" cy="2697016"/>
        </p:xfrm>
        <a:graphic>
          <a:graphicData uri="http://schemas.openxmlformats.org/drawingml/2006/table">
            <a:tbl>
              <a:tblPr firstRow="1" bandRow="1">
                <a:tableStyleId>{21E4AEA4-8DFA-4A89-87EB-49C32662AFE0}</a:tableStyleId>
              </a:tblPr>
              <a:tblGrid>
                <a:gridCol w="1117918">
                  <a:extLst>
                    <a:ext uri="{9D8B030D-6E8A-4147-A177-3AD203B41FA5}">
                      <a16:colId xmlns:a16="http://schemas.microsoft.com/office/drawing/2014/main" val="1285524246"/>
                    </a:ext>
                  </a:extLst>
                </a:gridCol>
                <a:gridCol w="208280">
                  <a:extLst>
                    <a:ext uri="{9D8B030D-6E8A-4147-A177-3AD203B41FA5}">
                      <a16:colId xmlns:a16="http://schemas.microsoft.com/office/drawing/2014/main" val="2718243062"/>
                    </a:ext>
                  </a:extLst>
                </a:gridCol>
                <a:gridCol w="208280">
                  <a:extLst>
                    <a:ext uri="{9D8B030D-6E8A-4147-A177-3AD203B41FA5}">
                      <a16:colId xmlns:a16="http://schemas.microsoft.com/office/drawing/2014/main" val="3244566093"/>
                    </a:ext>
                  </a:extLst>
                </a:gridCol>
                <a:gridCol w="208280">
                  <a:extLst>
                    <a:ext uri="{9D8B030D-6E8A-4147-A177-3AD203B41FA5}">
                      <a16:colId xmlns:a16="http://schemas.microsoft.com/office/drawing/2014/main" val="1614157902"/>
                    </a:ext>
                  </a:extLst>
                </a:gridCol>
                <a:gridCol w="208280">
                  <a:extLst>
                    <a:ext uri="{9D8B030D-6E8A-4147-A177-3AD203B41FA5}">
                      <a16:colId xmlns:a16="http://schemas.microsoft.com/office/drawing/2014/main" val="1017918085"/>
                    </a:ext>
                  </a:extLst>
                </a:gridCol>
                <a:gridCol w="208280">
                  <a:extLst>
                    <a:ext uri="{9D8B030D-6E8A-4147-A177-3AD203B41FA5}">
                      <a16:colId xmlns:a16="http://schemas.microsoft.com/office/drawing/2014/main" val="765118062"/>
                    </a:ext>
                  </a:extLst>
                </a:gridCol>
                <a:gridCol w="208280">
                  <a:extLst>
                    <a:ext uri="{9D8B030D-6E8A-4147-A177-3AD203B41FA5}">
                      <a16:colId xmlns:a16="http://schemas.microsoft.com/office/drawing/2014/main" val="3593831341"/>
                    </a:ext>
                  </a:extLst>
                </a:gridCol>
                <a:gridCol w="208280">
                  <a:extLst>
                    <a:ext uri="{9D8B030D-6E8A-4147-A177-3AD203B41FA5}">
                      <a16:colId xmlns:a16="http://schemas.microsoft.com/office/drawing/2014/main" val="3522995666"/>
                    </a:ext>
                  </a:extLst>
                </a:gridCol>
                <a:gridCol w="208280">
                  <a:extLst>
                    <a:ext uri="{9D8B030D-6E8A-4147-A177-3AD203B41FA5}">
                      <a16:colId xmlns:a16="http://schemas.microsoft.com/office/drawing/2014/main" val="3325170486"/>
                    </a:ext>
                  </a:extLst>
                </a:gridCol>
                <a:gridCol w="208280">
                  <a:extLst>
                    <a:ext uri="{9D8B030D-6E8A-4147-A177-3AD203B41FA5}">
                      <a16:colId xmlns:a16="http://schemas.microsoft.com/office/drawing/2014/main" val="3213275535"/>
                    </a:ext>
                  </a:extLst>
                </a:gridCol>
              </a:tblGrid>
              <a:tr h="337127">
                <a:tc>
                  <a:txBody>
                    <a:bodyPr/>
                    <a:lstStyle/>
                    <a:p>
                      <a:r>
                        <a:rPr lang="en-US" sz="1100" kern="1200" dirty="0">
                          <a:latin typeface="Times New Roman" panose="02020603050405020304" pitchFamily="18" charset="0"/>
                          <a:cs typeface="Times New Roman" panose="02020603050405020304" pitchFamily="18" charset="0"/>
                        </a:rPr>
                        <a:t>Condition</a:t>
                      </a:r>
                      <a:endParaRPr lang="en-US" sz="1100" b="1" kern="1200" dirty="0">
                        <a:solidFill>
                          <a:schemeClr val="lt1"/>
                        </a:solidFill>
                        <a:latin typeface="Times New Roman" panose="02020603050405020304" pitchFamily="18" charset="0"/>
                        <a:ea typeface="+mn-ea"/>
                        <a:cs typeface="Times New Roman" panose="02020603050405020304" pitchFamily="18" charset="0"/>
                      </a:endParaRPr>
                    </a:p>
                  </a:txBody>
                  <a:tcPr marT="41564" marB="41564"/>
                </a:tc>
                <a:tc gridSpan="9">
                  <a:txBody>
                    <a:bodyPr/>
                    <a:lstStyle/>
                    <a:p>
                      <a:pPr algn="ctr"/>
                      <a:r>
                        <a:rPr lang="en-US" sz="1100" dirty="0">
                          <a:latin typeface="Times New Roman" panose="02020603050405020304" pitchFamily="18" charset="0"/>
                          <a:cs typeface="Times New Roman" panose="02020603050405020304" pitchFamily="18" charset="0"/>
                        </a:rPr>
                        <a:t>Partial Decision Table</a:t>
                      </a:r>
                    </a:p>
                  </a:txBody>
                  <a:tcPr marT="41564" marB="41564"/>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tc hMerge="1">
                  <a:txBody>
                    <a:bodyPr/>
                    <a:lstStyle/>
                    <a:p>
                      <a:endParaRPr lang="en-US" sz="1200">
                        <a:latin typeface="Arial Narrow" panose="020B0606020202030204" pitchFamily="34" charset="0"/>
                      </a:endParaRPr>
                    </a:p>
                  </a:txBody>
                  <a:tcPr>
                    <a:solidFill>
                      <a:schemeClr val="accent1">
                        <a:lumMod val="75000"/>
                      </a:schemeClr>
                    </a:solidFill>
                  </a:tcPr>
                </a:tc>
                <a:extLst>
                  <a:ext uri="{0D108BD9-81ED-4DB2-BD59-A6C34878D82A}">
                    <a16:rowId xmlns:a16="http://schemas.microsoft.com/office/drawing/2014/main" val="404196788"/>
                  </a:ext>
                </a:extLst>
              </a:tr>
              <a:tr h="337127">
                <a:tc>
                  <a:txBody>
                    <a:bodyPr/>
                    <a:lstStyle/>
                    <a:p>
                      <a:r>
                        <a:rPr lang="en-US" sz="1100" dirty="0">
                          <a:latin typeface="Times New Roman" panose="02020603050405020304" pitchFamily="18" charset="0"/>
                          <a:cs typeface="Times New Roman" panose="02020603050405020304" pitchFamily="18" charset="0"/>
                        </a:rPr>
                        <a:t>Hypertension</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3822806317"/>
                  </a:ext>
                </a:extLst>
              </a:tr>
              <a:tr h="337127">
                <a:tc>
                  <a:txBody>
                    <a:bodyPr/>
                    <a:lstStyle/>
                    <a:p>
                      <a:pPr marL="0" algn="l" defTabSz="914400" rtl="0" eaLnBrk="1" latinLnBrk="0" hangingPunct="1"/>
                      <a:r>
                        <a:rPr lang="en-US" sz="1100" kern="1200" dirty="0">
                          <a:latin typeface="Times New Roman" panose="02020603050405020304" pitchFamily="18" charset="0"/>
                          <a:cs typeface="Times New Roman" panose="02020603050405020304" pitchFamily="18" charset="0"/>
                        </a:rPr>
                        <a:t>Obese</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3969508575"/>
                  </a:ext>
                </a:extLst>
              </a:tr>
              <a:tr h="337127">
                <a:tc>
                  <a:txBody>
                    <a:bodyPr/>
                    <a:lstStyle/>
                    <a:p>
                      <a:pPr marL="0" algn="l" defTabSz="914400" rtl="0" eaLnBrk="1" latinLnBrk="0" hangingPunct="1"/>
                      <a:r>
                        <a:rPr lang="en-US" sz="1100" kern="1200" dirty="0">
                          <a:latin typeface="Times New Roman" panose="02020603050405020304" pitchFamily="18" charset="0"/>
                          <a:cs typeface="Times New Roman" panose="02020603050405020304" pitchFamily="18" charset="0"/>
                        </a:rPr>
                        <a:t>Diabetic</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2567527181"/>
                  </a:ext>
                </a:extLst>
              </a:tr>
              <a:tr h="337127">
                <a:tc>
                  <a:txBody>
                    <a:bodyPr/>
                    <a:lstStyle/>
                    <a:p>
                      <a:pPr marL="0" algn="l" defTabSz="914400" rtl="0" eaLnBrk="1" latinLnBrk="0" hangingPunct="1"/>
                      <a:r>
                        <a:rPr lang="en-US" sz="1100" kern="1200" dirty="0">
                          <a:latin typeface="Times New Roman" panose="02020603050405020304" pitchFamily="18" charset="0"/>
                          <a:cs typeface="Times New Roman" panose="02020603050405020304" pitchFamily="18" charset="0"/>
                        </a:rPr>
                        <a:t>Arthritis</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831931986"/>
                  </a:ext>
                </a:extLst>
              </a:tr>
              <a:tr h="337127">
                <a:tc>
                  <a:txBody>
                    <a:bodyPr/>
                    <a:lstStyle/>
                    <a:p>
                      <a:pPr marL="0" algn="l" defTabSz="914400" rtl="0" eaLnBrk="1" latinLnBrk="0" hangingPunct="1"/>
                      <a:r>
                        <a:rPr lang="en-US" sz="1100" kern="1200" dirty="0">
                          <a:latin typeface="Times New Roman" panose="02020603050405020304" pitchFamily="18" charset="0"/>
                          <a:cs typeface="Times New Roman" panose="02020603050405020304" pitchFamily="18" charset="0"/>
                        </a:rPr>
                        <a:t>Action</a:t>
                      </a:r>
                      <a:endParaRPr lang="en-US" sz="1100" b="1" kern="1200" dirty="0">
                        <a:solidFill>
                          <a:schemeClr val="bg1"/>
                        </a:solidFill>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2188735800"/>
                  </a:ext>
                </a:extLst>
              </a:tr>
              <a:tr h="337127">
                <a:tc>
                  <a:txBody>
                    <a:bodyPr/>
                    <a:lstStyle/>
                    <a:p>
                      <a:r>
                        <a:rPr lang="en-US" sz="1100" dirty="0">
                          <a:latin typeface="Times New Roman" panose="02020603050405020304" pitchFamily="18" charset="0"/>
                          <a:cs typeface="Times New Roman" panose="02020603050405020304" pitchFamily="18" charset="0"/>
                        </a:rPr>
                        <a:t>Treatment 1</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487912266"/>
                  </a:ext>
                </a:extLst>
              </a:tr>
              <a:tr h="337127">
                <a:tc>
                  <a:txBody>
                    <a:bodyPr/>
                    <a:lstStyle/>
                    <a:p>
                      <a:r>
                        <a:rPr lang="en-US" sz="1100" dirty="0">
                          <a:latin typeface="Times New Roman" panose="02020603050405020304" pitchFamily="18" charset="0"/>
                          <a:cs typeface="Times New Roman" panose="02020603050405020304" pitchFamily="18" charset="0"/>
                        </a:rPr>
                        <a:t>Treatment 2</a:t>
                      </a: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1564" marB="41564"/>
                </a:tc>
                <a:extLst>
                  <a:ext uri="{0D108BD9-81ED-4DB2-BD59-A6C34878D82A}">
                    <a16:rowId xmlns:a16="http://schemas.microsoft.com/office/drawing/2014/main" val="1425680665"/>
                  </a:ext>
                </a:extLst>
              </a:tr>
            </a:tbl>
          </a:graphicData>
        </a:graphic>
      </p:graphicFrame>
      <p:pic>
        <p:nvPicPr>
          <p:cNvPr id="9" name="Picture 8">
            <a:extLst>
              <a:ext uri="{FF2B5EF4-FFF2-40B4-BE49-F238E27FC236}">
                <a16:creationId xmlns:a16="http://schemas.microsoft.com/office/drawing/2014/main" id="{A25D0567-92E7-4DAE-83E8-46B2E9E66036}"/>
              </a:ext>
            </a:extLst>
          </p:cNvPr>
          <p:cNvPicPr>
            <a:picLocks noChangeAspect="1"/>
          </p:cNvPicPr>
          <p:nvPr/>
        </p:nvPicPr>
        <p:blipFill>
          <a:blip r:embed="rId5"/>
          <a:stretch>
            <a:fillRect/>
          </a:stretch>
        </p:blipFill>
        <p:spPr>
          <a:xfrm>
            <a:off x="4568770" y="3382688"/>
            <a:ext cx="4275205" cy="2266997"/>
          </a:xfrm>
          <a:prstGeom prst="rect">
            <a:avLst/>
          </a:prstGeom>
        </p:spPr>
      </p:pic>
    </p:spTree>
    <p:extLst>
      <p:ext uri="{BB962C8B-B14F-4D97-AF65-F5344CB8AC3E}">
        <p14:creationId xmlns:p14="http://schemas.microsoft.com/office/powerpoint/2010/main" val="178138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22BA5A1-8327-4BC6-AAA4-8404ACE84DE6}"/>
              </a:ext>
            </a:extLst>
          </p:cNvPr>
          <p:cNvPicPr>
            <a:picLocks noGrp="1" noChangeAspect="1"/>
          </p:cNvPicPr>
          <p:nvPr>
            <p:ph idx="1"/>
          </p:nvPr>
        </p:nvPicPr>
        <p:blipFill>
          <a:blip r:embed="rId3"/>
          <a:stretch>
            <a:fillRect/>
          </a:stretch>
        </p:blipFill>
        <p:spPr>
          <a:xfrm>
            <a:off x="605514" y="1071535"/>
            <a:ext cx="3581471" cy="2675228"/>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p:txBody>
          <a:bodyPr/>
          <a:lstStyle/>
          <a:p>
            <a:fld id="{6509876D-BBD7-4363-8ADF-C03ABB619E3E}" type="slidenum">
              <a:rPr lang="en-US" smtClean="0"/>
              <a:t>18</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5863" y="290031"/>
            <a:ext cx="7996603" cy="697157"/>
          </a:xfrm>
        </p:spPr>
        <p:txBody>
          <a:bodyPr>
            <a:normAutofit/>
          </a:bodyPr>
          <a:lstStyle/>
          <a:p>
            <a:pPr algn="ctr"/>
            <a:r>
              <a:rPr lang="en-US" sz="3200" b="1" dirty="0">
                <a:latin typeface="Times New Roman"/>
                <a:cs typeface="Times New Roman"/>
              </a:rPr>
              <a:t>UML Basic Notations and Concepts</a:t>
            </a:r>
            <a:endParaRPr lang="en-US" sz="3200" b="1" dirty="0"/>
          </a:p>
        </p:txBody>
      </p:sp>
      <p:sp>
        <p:nvSpPr>
          <p:cNvPr id="4" name="TextBox 3">
            <a:extLst>
              <a:ext uri="{FF2B5EF4-FFF2-40B4-BE49-F238E27FC236}">
                <a16:creationId xmlns:a16="http://schemas.microsoft.com/office/drawing/2014/main" id="{778DD128-9025-4D50-A035-3D635837D3BD}"/>
              </a:ext>
            </a:extLst>
          </p:cNvPr>
          <p:cNvSpPr txBox="1"/>
          <p:nvPr/>
        </p:nvSpPr>
        <p:spPr>
          <a:xfrm>
            <a:off x="3693676" y="4238254"/>
            <a:ext cx="1501233" cy="1200329"/>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Attribute 1</a:t>
            </a:r>
          </a:p>
          <a:p>
            <a:r>
              <a:rPr lang="en-US" dirty="0">
                <a:latin typeface="Times New Roman" panose="02020603050405020304" pitchFamily="18" charset="0"/>
                <a:cs typeface="Times New Roman" panose="02020603050405020304" pitchFamily="18" charset="0"/>
              </a:rPr>
              <a:t>Attribute 2</a:t>
            </a:r>
          </a:p>
          <a:p>
            <a:r>
              <a:rPr lang="en-US" dirty="0">
                <a:latin typeface="Times New Roman" panose="02020603050405020304" pitchFamily="18" charset="0"/>
                <a:cs typeface="Times New Roman" panose="02020603050405020304" pitchFamily="18" charset="0"/>
              </a:rPr>
              <a:t>Attribute 3</a:t>
            </a:r>
          </a:p>
          <a:p>
            <a:r>
              <a:rPr lang="en-US"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B016B5E-A86B-41D3-9763-7252A3A90920}"/>
              </a:ext>
            </a:extLst>
          </p:cNvPr>
          <p:cNvSpPr txBox="1"/>
          <p:nvPr/>
        </p:nvSpPr>
        <p:spPr>
          <a:xfrm>
            <a:off x="781050" y="4205252"/>
            <a:ext cx="1501233" cy="1200329"/>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Attribute 1</a:t>
            </a:r>
          </a:p>
          <a:p>
            <a:r>
              <a:rPr lang="en-US" dirty="0">
                <a:latin typeface="Times New Roman" panose="02020603050405020304" pitchFamily="18" charset="0"/>
                <a:cs typeface="Times New Roman" panose="02020603050405020304" pitchFamily="18" charset="0"/>
              </a:rPr>
              <a:t>Attribute 2</a:t>
            </a:r>
          </a:p>
          <a:p>
            <a:r>
              <a:rPr lang="en-US" dirty="0">
                <a:latin typeface="Times New Roman" panose="02020603050405020304" pitchFamily="18" charset="0"/>
                <a:cs typeface="Times New Roman" panose="02020603050405020304" pitchFamily="18" charset="0"/>
              </a:rPr>
              <a:t>Attribute 3</a:t>
            </a:r>
          </a:p>
          <a:p>
            <a:r>
              <a:rPr lang="en-US"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5568E00E-0795-4C39-A558-0C57FD109B4A}"/>
              </a:ext>
            </a:extLst>
          </p:cNvPr>
          <p:cNvSpPr txBox="1"/>
          <p:nvPr/>
        </p:nvSpPr>
        <p:spPr>
          <a:xfrm>
            <a:off x="781050" y="3850631"/>
            <a:ext cx="150123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latin typeface="Times New Roman" panose="02020603050405020304" pitchFamily="18" charset="0"/>
                <a:cs typeface="Times New Roman" panose="02020603050405020304" pitchFamily="18" charset="0"/>
              </a:rPr>
              <a:t>Entity A</a:t>
            </a:r>
          </a:p>
        </p:txBody>
      </p:sp>
      <p:sp>
        <p:nvSpPr>
          <p:cNvPr id="11" name="TextBox 10">
            <a:extLst>
              <a:ext uri="{FF2B5EF4-FFF2-40B4-BE49-F238E27FC236}">
                <a16:creationId xmlns:a16="http://schemas.microsoft.com/office/drawing/2014/main" id="{909A705D-EF46-4382-8196-ABE243379EA1}"/>
              </a:ext>
            </a:extLst>
          </p:cNvPr>
          <p:cNvSpPr txBox="1"/>
          <p:nvPr/>
        </p:nvSpPr>
        <p:spPr>
          <a:xfrm>
            <a:off x="3693676" y="3861090"/>
            <a:ext cx="150123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latin typeface="Times New Roman" panose="02020603050405020304" pitchFamily="18" charset="0"/>
                <a:cs typeface="Times New Roman" panose="02020603050405020304" pitchFamily="18" charset="0"/>
              </a:rPr>
              <a:t>Entity B</a:t>
            </a:r>
          </a:p>
        </p:txBody>
      </p:sp>
      <p:cxnSp>
        <p:nvCxnSpPr>
          <p:cNvPr id="6" name="Straight Connector 5">
            <a:extLst>
              <a:ext uri="{FF2B5EF4-FFF2-40B4-BE49-F238E27FC236}">
                <a16:creationId xmlns:a16="http://schemas.microsoft.com/office/drawing/2014/main" id="{37F6929E-F9B1-4901-A54B-393298DDC6B6}"/>
              </a:ext>
            </a:extLst>
          </p:cNvPr>
          <p:cNvCxnSpPr>
            <a:cxnSpLocks/>
          </p:cNvCxnSpPr>
          <p:nvPr/>
        </p:nvCxnSpPr>
        <p:spPr>
          <a:xfrm flipV="1">
            <a:off x="2246373" y="4205252"/>
            <a:ext cx="1425404" cy="109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A49D05-FB25-4C7E-8181-3EAB04C59C88}"/>
              </a:ext>
            </a:extLst>
          </p:cNvPr>
          <p:cNvSpPr txBox="1"/>
          <p:nvPr/>
        </p:nvSpPr>
        <p:spPr>
          <a:xfrm>
            <a:off x="2550439" y="3930367"/>
            <a:ext cx="907755" cy="276999"/>
          </a:xfrm>
          <a:prstGeom prst="rect">
            <a:avLst/>
          </a:prstGeom>
          <a:noFill/>
        </p:spPr>
        <p:txBody>
          <a:bodyPr wrap="square" rtlCol="0">
            <a:spAutoFit/>
          </a:bodyPr>
          <a:lstStyle/>
          <a:p>
            <a:r>
              <a:rPr lang="en-US" sz="1200" dirty="0">
                <a:latin typeface="Arial Narrow" panose="020B0606020202030204" pitchFamily="34" charset="0"/>
              </a:rPr>
              <a:t>Relationship</a:t>
            </a:r>
          </a:p>
        </p:txBody>
      </p:sp>
      <p:sp>
        <p:nvSpPr>
          <p:cNvPr id="10" name="TextBox 9">
            <a:extLst>
              <a:ext uri="{FF2B5EF4-FFF2-40B4-BE49-F238E27FC236}">
                <a16:creationId xmlns:a16="http://schemas.microsoft.com/office/drawing/2014/main" id="{CD90EB47-AEA1-4586-83C1-45DCC6DAD585}"/>
              </a:ext>
            </a:extLst>
          </p:cNvPr>
          <p:cNvSpPr txBox="1"/>
          <p:nvPr/>
        </p:nvSpPr>
        <p:spPr>
          <a:xfrm>
            <a:off x="842357" y="5541702"/>
            <a:ext cx="4413858"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UML Entity Relationship (</a:t>
            </a:r>
            <a:r>
              <a:rPr lang="en-US" sz="1600" b="1" dirty="0">
                <a:latin typeface="Times New Roman" panose="02020603050405020304" pitchFamily="18" charset="0"/>
                <a:cs typeface="Times New Roman" panose="02020603050405020304" pitchFamily="18" charset="0"/>
              </a:rPr>
              <a:t>ER</a:t>
            </a:r>
            <a:r>
              <a:rPr lang="en-US" sz="1600" dirty="0">
                <a:latin typeface="Times New Roman" panose="02020603050405020304" pitchFamily="18" charset="0"/>
                <a:cs typeface="Times New Roman" panose="02020603050405020304" pitchFamily="18" charset="0"/>
              </a:rPr>
              <a:t>) used to model Information Exchange Requirements (</a:t>
            </a:r>
            <a:r>
              <a:rPr lang="en-US" sz="1600" b="1" dirty="0">
                <a:latin typeface="Times New Roman" panose="02020603050405020304" pitchFamily="18" charset="0"/>
                <a:cs typeface="Times New Roman" panose="02020603050405020304" pitchFamily="18" charset="0"/>
              </a:rPr>
              <a:t>IERs</a:t>
            </a:r>
            <a:r>
              <a:rPr lang="en-US" sz="16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22EF554-0D83-4A7A-8781-330BEF5BE5AE}"/>
              </a:ext>
            </a:extLst>
          </p:cNvPr>
          <p:cNvSpPr txBox="1"/>
          <p:nvPr/>
        </p:nvSpPr>
        <p:spPr>
          <a:xfrm>
            <a:off x="5314640" y="1055743"/>
            <a:ext cx="3619500" cy="5355312"/>
          </a:xfrm>
          <a:prstGeom prst="rect">
            <a:avLst/>
          </a:prstGeom>
          <a:noFill/>
        </p:spPr>
        <p:txBody>
          <a:bodyPr wrap="square" rtlCol="0">
            <a:spAutoFit/>
          </a:bodyPr>
          <a:lstStyle/>
          <a:p>
            <a:pPr marL="400050" lvl="1">
              <a:defRPr/>
            </a:pPr>
            <a:r>
              <a:rPr lang="en-US" b="1" dirty="0">
                <a:latin typeface="Times New Roman" panose="02020603050405020304" pitchFamily="18" charset="0"/>
                <a:cs typeface="Times New Roman" panose="02020603050405020304" pitchFamily="18" charset="0"/>
              </a:rPr>
              <a:t>Structural UML diagrams </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Class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Package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Object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Component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Composite structure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Deployment diagram</a:t>
            </a:r>
          </a:p>
          <a:p>
            <a:pPr marL="685800" lvl="2">
              <a:defRPr/>
            </a:pPr>
            <a:endParaRPr lang="en-US" dirty="0">
              <a:latin typeface="Times New Roman" panose="02020603050405020304" pitchFamily="18" charset="0"/>
              <a:cs typeface="Times New Roman" panose="02020603050405020304" pitchFamily="18" charset="0"/>
            </a:endParaRPr>
          </a:p>
          <a:p>
            <a:pPr marL="400050" lvl="1">
              <a:defRPr/>
            </a:pPr>
            <a:r>
              <a:rPr lang="en-US" b="1" dirty="0">
                <a:latin typeface="Times New Roman" panose="02020603050405020304" pitchFamily="18" charset="0"/>
                <a:cs typeface="Times New Roman" panose="02020603050405020304" pitchFamily="18" charset="0"/>
              </a:rPr>
              <a:t>Behavioral UML diagrams </a:t>
            </a:r>
            <a:endParaRPr lang="en-US" dirty="0">
              <a:latin typeface="Times New Roman" panose="02020603050405020304" pitchFamily="18" charset="0"/>
              <a:cs typeface="Times New Roman" panose="02020603050405020304" pitchFamily="18" charset="0"/>
            </a:endParaRP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Activity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Sequence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Use case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State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Communication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Interaction overview diagram</a:t>
            </a:r>
          </a:p>
          <a:p>
            <a:pPr marL="1028700" lvl="2" indent="-342900">
              <a:buClr>
                <a:schemeClr val="accent1"/>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Timing diagram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88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AB07A08-16BA-44C5-B20E-95C9634A0E4E}"/>
              </a:ext>
            </a:extLst>
          </p:cNvPr>
          <p:cNvGraphicFramePr>
            <a:graphicFrameLocks noGrp="1"/>
          </p:cNvGraphicFramePr>
          <p:nvPr>
            <p:ph idx="1"/>
          </p:nvPr>
        </p:nvGraphicFramePr>
        <p:xfrm>
          <a:off x="689682" y="1554480"/>
          <a:ext cx="8158559" cy="3749040"/>
        </p:xfrm>
        <a:graphic>
          <a:graphicData uri="http://schemas.openxmlformats.org/drawingml/2006/table">
            <a:tbl>
              <a:tblPr firstRow="1" bandRow="1">
                <a:tableStyleId>{5C22544A-7EE6-4342-B048-85BDC9FD1C3A}</a:tableStyleId>
              </a:tblPr>
              <a:tblGrid>
                <a:gridCol w="3150218">
                  <a:extLst>
                    <a:ext uri="{9D8B030D-6E8A-4147-A177-3AD203B41FA5}">
                      <a16:colId xmlns:a16="http://schemas.microsoft.com/office/drawing/2014/main" val="876728440"/>
                    </a:ext>
                  </a:extLst>
                </a:gridCol>
                <a:gridCol w="2483190">
                  <a:extLst>
                    <a:ext uri="{9D8B030D-6E8A-4147-A177-3AD203B41FA5}">
                      <a16:colId xmlns:a16="http://schemas.microsoft.com/office/drawing/2014/main" val="1387213289"/>
                    </a:ext>
                  </a:extLst>
                </a:gridCol>
                <a:gridCol w="2525151">
                  <a:extLst>
                    <a:ext uri="{9D8B030D-6E8A-4147-A177-3AD203B41FA5}">
                      <a16:colId xmlns:a16="http://schemas.microsoft.com/office/drawing/2014/main" val="1771868512"/>
                    </a:ext>
                  </a:extLst>
                </a:gridCol>
              </a:tblGrid>
              <a:tr h="147063">
                <a:tc>
                  <a:txBody>
                    <a:bodyPr/>
                    <a:lstStyle/>
                    <a:p>
                      <a:r>
                        <a:rPr lang="en-US" b="1" dirty="0">
                          <a:latin typeface="Times New Roman" panose="02020603050405020304" pitchFamily="18" charset="0"/>
                          <a:cs typeface="Times New Roman" panose="02020603050405020304" pitchFamily="18" charset="0"/>
                        </a:rPr>
                        <a:t>Modeling Type</a:t>
                      </a:r>
                    </a:p>
                  </a:txBody>
                  <a:tcPr/>
                </a:tc>
                <a:tc>
                  <a:txBody>
                    <a:bodyPr/>
                    <a:lstStyle/>
                    <a:p>
                      <a:r>
                        <a:rPr lang="en-US" b="1" dirty="0">
                          <a:latin typeface="Times New Roman" panose="02020603050405020304" pitchFamily="18" charset="0"/>
                          <a:cs typeface="Times New Roman" panose="02020603050405020304" pitchFamily="18" charset="0"/>
                        </a:rPr>
                        <a:t>When to</a:t>
                      </a:r>
                      <a:r>
                        <a:rPr lang="en-US" b="1" baseline="0" dirty="0">
                          <a:latin typeface="Times New Roman" panose="02020603050405020304" pitchFamily="18" charset="0"/>
                          <a:cs typeface="Times New Roman" panose="02020603050405020304" pitchFamily="18" charset="0"/>
                        </a:rPr>
                        <a:t> Use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Scenario</a:t>
                      </a:r>
                    </a:p>
                  </a:txBody>
                  <a:tcPr/>
                </a:tc>
                <a:extLst>
                  <a:ext uri="{0D108BD9-81ED-4DB2-BD59-A6C34878D82A}">
                    <a16:rowId xmlns:a16="http://schemas.microsoft.com/office/drawing/2014/main" val="2958617459"/>
                  </a:ext>
                </a:extLst>
              </a:tr>
              <a:tr h="558387">
                <a:tc>
                  <a:txBody>
                    <a:bodyPr/>
                    <a:lstStyle/>
                    <a:p>
                      <a:r>
                        <a:rPr lang="en-US" b="1" dirty="0">
                          <a:latin typeface="Times New Roman" panose="02020603050405020304" pitchFamily="18" charset="0"/>
                          <a:cs typeface="Times New Roman" panose="02020603050405020304" pitchFamily="18" charset="0"/>
                        </a:rPr>
                        <a:t>BPMN</a:t>
                      </a:r>
                    </a:p>
                  </a:txBody>
                  <a:tcPr/>
                </a:tc>
                <a:tc>
                  <a:txBody>
                    <a:bodyPr/>
                    <a:lstStyle/>
                    <a:p>
                      <a:r>
                        <a:rPr lang="en-US" dirty="0">
                          <a:latin typeface="Times New Roman" panose="02020603050405020304" pitchFamily="18" charset="0"/>
                          <a:cs typeface="Times New Roman" panose="02020603050405020304" pitchFamily="18" charset="0"/>
                        </a:rPr>
                        <a:t>Repeatable</a:t>
                      </a:r>
                      <a:r>
                        <a:rPr lang="en-US" baseline="0" dirty="0">
                          <a:latin typeface="Times New Roman" panose="02020603050405020304" pitchFamily="18" charset="0"/>
                          <a:cs typeface="Times New Roman" panose="02020603050405020304" pitchFamily="18" charset="0"/>
                        </a:rPr>
                        <a:t> Processes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Basic Encounter with Triage</a:t>
                      </a:r>
                    </a:p>
                  </a:txBody>
                  <a:tcPr/>
                </a:tc>
                <a:extLst>
                  <a:ext uri="{0D108BD9-81ED-4DB2-BD59-A6C34878D82A}">
                    <a16:rowId xmlns:a16="http://schemas.microsoft.com/office/drawing/2014/main" val="1110915206"/>
                  </a:ext>
                </a:extLst>
              </a:tr>
              <a:tr h="1037004">
                <a:tc>
                  <a:txBody>
                    <a:bodyPr/>
                    <a:lstStyle/>
                    <a:p>
                      <a:r>
                        <a:rPr lang="en-US" b="1" dirty="0">
                          <a:latin typeface="Times New Roman" panose="02020603050405020304" pitchFamily="18" charset="0"/>
                          <a:cs typeface="Times New Roman" panose="02020603050405020304" pitchFamily="18" charset="0"/>
                        </a:rPr>
                        <a:t>CMMN</a:t>
                      </a:r>
                    </a:p>
                  </a:txBody>
                  <a:tcPr/>
                </a:tc>
                <a:tc>
                  <a:txBody>
                    <a:bodyPr/>
                    <a:lstStyle/>
                    <a:p>
                      <a:r>
                        <a:rPr lang="en-US" dirty="0">
                          <a:latin typeface="Times New Roman" panose="02020603050405020304" pitchFamily="18" charset="0"/>
                          <a:cs typeface="Times New Roman" panose="02020603050405020304" pitchFamily="18" charset="0"/>
                        </a:rPr>
                        <a:t>Ad-Hoc or</a:t>
                      </a:r>
                      <a:r>
                        <a:rPr lang="en-US" baseline="0" dirty="0">
                          <a:latin typeface="Times New Roman" panose="02020603050405020304" pitchFamily="18" charset="0"/>
                          <a:cs typeface="Times New Roman" panose="02020603050405020304" pitchFamily="18" charset="0"/>
                        </a:rPr>
                        <a:t> If/Then Processes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Chronic</a:t>
                      </a:r>
                      <a:r>
                        <a:rPr lang="en-US" baseline="0" dirty="0">
                          <a:latin typeface="Times New Roman" panose="02020603050405020304" pitchFamily="18" charset="0"/>
                          <a:cs typeface="Times New Roman" panose="02020603050405020304" pitchFamily="18" charset="0"/>
                        </a:rPr>
                        <a:t> Care Required (e.g.—Hypertension, Arthritis, Atrial Fibrillation)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353482"/>
                  </a:ext>
                </a:extLst>
              </a:tr>
              <a:tr h="797695">
                <a:tc>
                  <a:txBody>
                    <a:bodyPr/>
                    <a:lstStyle/>
                    <a:p>
                      <a:r>
                        <a:rPr lang="en-US" b="1" dirty="0">
                          <a:latin typeface="Times New Roman" panose="02020603050405020304" pitchFamily="18" charset="0"/>
                          <a:cs typeface="Times New Roman" panose="02020603050405020304" pitchFamily="18" charset="0"/>
                        </a:rPr>
                        <a:t>Decision Modeling Notation</a:t>
                      </a:r>
                      <a:r>
                        <a:rPr lang="en-US" b="1" baseline="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DMN)</a:t>
                      </a:r>
                    </a:p>
                  </a:txBody>
                  <a:tcPr/>
                </a:tc>
                <a:tc>
                  <a:txBody>
                    <a:bodyPr/>
                    <a:lstStyle/>
                    <a:p>
                      <a:r>
                        <a:rPr lang="en-US" dirty="0">
                          <a:latin typeface="Times New Roman" panose="02020603050405020304" pitchFamily="18" charset="0"/>
                          <a:cs typeface="Times New Roman" panose="02020603050405020304" pitchFamily="18" charset="0"/>
                        </a:rPr>
                        <a:t>Decision</a:t>
                      </a:r>
                      <a:r>
                        <a:rPr lang="en-US" baseline="0" dirty="0">
                          <a:latin typeface="Times New Roman" panose="02020603050405020304" pitchFamily="18" charset="0"/>
                          <a:cs typeface="Times New Roman" panose="02020603050405020304" pitchFamily="18" charset="0"/>
                        </a:rPr>
                        <a:t> Trees and Truth Tables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Conditions</a:t>
                      </a:r>
                      <a:r>
                        <a:rPr lang="en-US" baseline="0" dirty="0">
                          <a:latin typeface="Times New Roman" panose="02020603050405020304" pitchFamily="18" charset="0"/>
                          <a:cs typeface="Times New Roman" panose="02020603050405020304" pitchFamily="18" charset="0"/>
                        </a:rPr>
                        <a:t> Influence Treatment (e.g.—Age, Weight, Sex, BMI)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38578"/>
                  </a:ext>
                </a:extLst>
              </a:tr>
              <a:tr h="558387">
                <a:tc>
                  <a:txBody>
                    <a:bodyPr/>
                    <a:lstStyle/>
                    <a:p>
                      <a:r>
                        <a:rPr lang="en-US" b="1" dirty="0">
                          <a:latin typeface="Times New Roman" panose="02020603050405020304" pitchFamily="18" charset="0"/>
                          <a:cs typeface="Times New Roman" panose="02020603050405020304" pitchFamily="18" charset="0"/>
                        </a:rPr>
                        <a:t>UML</a:t>
                      </a:r>
                    </a:p>
                  </a:txBody>
                  <a:tcPr/>
                </a:tc>
                <a:tc>
                  <a:txBody>
                    <a:bodyPr/>
                    <a:lstStyle/>
                    <a:p>
                      <a:r>
                        <a:rPr lang="en-US" dirty="0">
                          <a:latin typeface="Times New Roman" panose="02020603050405020304" pitchFamily="18" charset="0"/>
                          <a:cs typeface="Times New Roman" panose="02020603050405020304" pitchFamily="18" charset="0"/>
                        </a:rPr>
                        <a:t>Entity Relationship Data and Information</a:t>
                      </a:r>
                      <a:r>
                        <a:rPr lang="en-US" baseline="0" dirty="0">
                          <a:latin typeface="Times New Roman" panose="02020603050405020304" pitchFamily="18" charset="0"/>
                          <a:cs typeface="Times New Roman" panose="02020603050405020304" pitchFamily="18" charset="0"/>
                        </a:rPr>
                        <a:t> Flow</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Information</a:t>
                      </a:r>
                      <a:r>
                        <a:rPr lang="en-US" baseline="0" dirty="0">
                          <a:latin typeface="Times New Roman" panose="02020603050405020304" pitchFamily="18" charset="0"/>
                          <a:cs typeface="Times New Roman" panose="02020603050405020304" pitchFamily="18" charset="0"/>
                        </a:rPr>
                        <a:t> flows need to be included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7767753"/>
                  </a:ext>
                </a:extLst>
              </a:tr>
            </a:tbl>
          </a:graphicData>
        </a:graphic>
      </p:graphicFrame>
      <p:sp>
        <p:nvSpPr>
          <p:cNvPr id="4" name="Slide Number Placeholder 3">
            <a:extLst>
              <a:ext uri="{FF2B5EF4-FFF2-40B4-BE49-F238E27FC236}">
                <a16:creationId xmlns:a16="http://schemas.microsoft.com/office/drawing/2014/main" id="{D8FFCD7D-0C90-4C50-B5A9-48E9B5CBA367}"/>
              </a:ext>
            </a:extLst>
          </p:cNvPr>
          <p:cNvSpPr>
            <a:spLocks noGrp="1"/>
          </p:cNvSpPr>
          <p:nvPr>
            <p:ph type="sldNum" sz="quarter" idx="12"/>
          </p:nvPr>
        </p:nvSpPr>
        <p:spPr>
          <a:xfrm>
            <a:off x="8305800" y="6593681"/>
            <a:ext cx="365760" cy="221456"/>
          </a:xfrm>
        </p:spPr>
        <p:txBody>
          <a:bodyPr/>
          <a:lstStyle/>
          <a:p>
            <a:fld id="{6509876D-BBD7-4363-8ADF-C03ABB619E3E}" type="slidenum">
              <a:rPr lang="en-US" smtClean="0"/>
              <a:t>19</a:t>
            </a:fld>
            <a:endParaRPr lang="en-US" dirty="0"/>
          </a:p>
        </p:txBody>
      </p:sp>
      <p:sp>
        <p:nvSpPr>
          <p:cNvPr id="8" name="Title 1">
            <a:extLst>
              <a:ext uri="{FF2B5EF4-FFF2-40B4-BE49-F238E27FC236}">
                <a16:creationId xmlns:a16="http://schemas.microsoft.com/office/drawing/2014/main" id="{9AD5BE24-A4A4-44D5-94E1-CC85D38BE8DE}"/>
              </a:ext>
            </a:extLst>
          </p:cNvPr>
          <p:cNvSpPr>
            <a:spLocks noGrp="1"/>
          </p:cNvSpPr>
          <p:nvPr>
            <p:ph type="title"/>
          </p:nvPr>
        </p:nvSpPr>
        <p:spPr>
          <a:xfrm>
            <a:off x="873720" y="359764"/>
            <a:ext cx="6705600" cy="714455"/>
          </a:xfrm>
        </p:spPr>
        <p:txBody>
          <a:bodyPr>
            <a:noAutofit/>
          </a:bodyPr>
          <a:lstStyle/>
          <a:p>
            <a:pPr algn="ctr"/>
            <a:r>
              <a:rPr lang="en-US" sz="2800" b="1" dirty="0"/>
              <a:t>Modeling Notation:</a:t>
            </a:r>
            <a:br>
              <a:rPr lang="en-US" sz="2800" b="1" dirty="0"/>
            </a:br>
            <a:r>
              <a:rPr lang="en-US" sz="2800" b="1" dirty="0"/>
              <a:t> Compare and Contrast</a:t>
            </a:r>
            <a:endParaRPr lang="en-US" sz="2800" b="1" i="1" u="sng" dirty="0">
              <a:solidFill>
                <a:srgbClr val="FF0000"/>
              </a:solidFill>
            </a:endParaRPr>
          </a:p>
        </p:txBody>
      </p:sp>
      <p:sp>
        <p:nvSpPr>
          <p:cNvPr id="10" name="Rectangle 9">
            <a:extLst>
              <a:ext uri="{FF2B5EF4-FFF2-40B4-BE49-F238E27FC236}">
                <a16:creationId xmlns:a16="http://schemas.microsoft.com/office/drawing/2014/main" id="{41E241B4-9B0D-462D-947D-2728A846DEAA}"/>
              </a:ext>
            </a:extLst>
          </p:cNvPr>
          <p:cNvSpPr/>
          <p:nvPr/>
        </p:nvSpPr>
        <p:spPr>
          <a:xfrm>
            <a:off x="6438" y="4990862"/>
            <a:ext cx="8996759" cy="1200329"/>
          </a:xfrm>
          <a:prstGeom prst="rect">
            <a:avLst/>
          </a:prstGeom>
        </p:spPr>
        <p:txBody>
          <a:bodyPr wrap="square">
            <a:spAutoFit/>
          </a:bodyPr>
          <a:lstStyle/>
          <a:p>
            <a:pPr lvl="1">
              <a:lnSpc>
                <a:spcPct val="100000"/>
              </a:lnSpc>
              <a:spcBef>
                <a:spcPts val="300"/>
              </a:spcBef>
            </a:pPr>
            <a:endParaRPr lang="en-US" sz="1400" dirty="0"/>
          </a:p>
          <a:p>
            <a:pPr algn="r">
              <a:spcBef>
                <a:spcPts val="300"/>
              </a:spcBef>
            </a:pPr>
            <a:r>
              <a:rPr lang="en-US" sz="1200" b="1" dirty="0">
                <a:latin typeface="Arial" panose="020B0604020202020204" pitchFamily="34" charset="0"/>
                <a:cs typeface="Arial" panose="020B0604020202020204" pitchFamily="34" charset="0"/>
              </a:rPr>
              <a:t>References:</a:t>
            </a:r>
          </a:p>
          <a:p>
            <a:pPr algn="r">
              <a:spcBef>
                <a:spcPts val="300"/>
              </a:spcBef>
            </a:pPr>
            <a:r>
              <a:rPr lang="en-US" sz="1200" dirty="0">
                <a:latin typeface="Arial" panose="020B0604020202020204" pitchFamily="34" charset="0"/>
                <a:cs typeface="Arial" panose="020B0604020202020204" pitchFamily="34" charset="0"/>
              </a:rPr>
              <a:t>OMG BPMN, CMMN and DMN overview video: </a:t>
            </a:r>
            <a:r>
              <a:rPr lang="en-US" sz="1200" u="sng" dirty="0">
                <a:latin typeface="Arial" panose="020B0604020202020204" pitchFamily="34" charset="0"/>
                <a:cs typeface="Arial" panose="020B0604020202020204" pitchFamily="34" charset="0"/>
                <a:hlinkClick r:id="rId3"/>
              </a:rPr>
              <a:t>https://www.youtube.com/watch?v=N3htv1tjmuc</a:t>
            </a:r>
            <a:r>
              <a:rPr lang="en-US" sz="1200" dirty="0">
                <a:latin typeface="Arial" panose="020B0604020202020204" pitchFamily="34" charset="0"/>
                <a:cs typeface="Arial" panose="020B0604020202020204" pitchFamily="34" charset="0"/>
              </a:rPr>
              <a:t> </a:t>
            </a:r>
          </a:p>
          <a:p>
            <a:pPr algn="r">
              <a:spcBef>
                <a:spcPts val="300"/>
              </a:spcBef>
            </a:pPr>
            <a:r>
              <a:rPr lang="en-US" sz="1200" dirty="0">
                <a:latin typeface="Arial" panose="020B0604020202020204" pitchFamily="34" charset="0"/>
                <a:cs typeface="Arial" panose="020B0604020202020204" pitchFamily="34" charset="0"/>
              </a:rPr>
              <a:t>OMG UML Overview Video: </a:t>
            </a:r>
            <a:r>
              <a:rPr lang="en-US" sz="1200" u="sng" dirty="0">
                <a:latin typeface="Arial" panose="020B0604020202020204" pitchFamily="34" charset="0"/>
                <a:cs typeface="Arial" panose="020B0604020202020204" pitchFamily="34" charset="0"/>
                <a:hlinkClick r:id="rId4"/>
              </a:rPr>
              <a:t>https://www.youtube.com/watch?v=vAHHdnIV8rU</a:t>
            </a:r>
            <a:r>
              <a:rPr lang="en-US" sz="1200" dirty="0">
                <a:latin typeface="Arial" panose="020B0604020202020204" pitchFamily="34" charset="0"/>
                <a:cs typeface="Arial" panose="020B0604020202020204" pitchFamily="34" charset="0"/>
              </a:rPr>
              <a:t> </a:t>
            </a:r>
          </a:p>
          <a:p>
            <a:pPr algn="r">
              <a:spcBef>
                <a:spcPts val="300"/>
              </a:spcBef>
            </a:pPr>
            <a:r>
              <a:rPr lang="en-US" sz="1200" dirty="0">
                <a:latin typeface="Arial" panose="020B0604020202020204" pitchFamily="34" charset="0"/>
                <a:cs typeface="Arial" panose="020B0604020202020204" pitchFamily="34" charset="0"/>
              </a:rPr>
              <a:t>OMG UML for Information Models: </a:t>
            </a:r>
            <a:r>
              <a:rPr lang="en-US" sz="1200" dirty="0">
                <a:latin typeface="Arial" panose="020B0604020202020204" pitchFamily="34" charset="0"/>
                <a:cs typeface="Arial" panose="020B0604020202020204" pitchFamily="34" charset="0"/>
                <a:hlinkClick r:id="rId5"/>
              </a:rPr>
              <a:t>https://www.youtube.com/watch?v=HqKZOgvCeUo</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39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A256E6-0B51-475E-A3A5-C93B627A8B11}"/>
              </a:ext>
            </a:extLst>
          </p:cNvPr>
          <p:cNvSpPr>
            <a:spLocks noGrp="1"/>
          </p:cNvSpPr>
          <p:nvPr>
            <p:ph idx="1"/>
          </p:nvPr>
        </p:nvSpPr>
        <p:spPr/>
        <p:txBody>
          <a:bodyPr/>
          <a:lstStyle/>
          <a:p>
            <a:r>
              <a:rPr lang="en-US" dirty="0"/>
              <a:t>Short video tutorials w/slide decks include: </a:t>
            </a:r>
          </a:p>
          <a:p>
            <a:pPr lvl="1"/>
            <a:r>
              <a:rPr lang="en-US" sz="2000" dirty="0"/>
              <a:t>Introduction and Foundations of Clinical Workflow Modeling</a:t>
            </a:r>
          </a:p>
          <a:p>
            <a:pPr lvl="1"/>
            <a:r>
              <a:rPr lang="en-US" sz="2000" dirty="0"/>
              <a:t>Notation Styles and Standards</a:t>
            </a:r>
          </a:p>
          <a:p>
            <a:pPr lvl="1"/>
            <a:r>
              <a:rPr lang="en-US" sz="2000" dirty="0"/>
              <a:t>Basic Models in DMN, CMMN, UML</a:t>
            </a:r>
          </a:p>
          <a:p>
            <a:pPr lvl="1"/>
            <a:r>
              <a:rPr lang="en-US" sz="2000" dirty="0"/>
              <a:t>MS Office Buttonology</a:t>
            </a:r>
          </a:p>
          <a:p>
            <a:pPr lvl="1"/>
            <a:r>
              <a:rPr lang="en-US" sz="2000" dirty="0"/>
              <a:t>Visio Buttonology</a:t>
            </a:r>
          </a:p>
          <a:p>
            <a:pPr lvl="1"/>
            <a:r>
              <a:rPr lang="en-US" sz="2000" dirty="0"/>
              <a:t>Eliciting Data for the Creation of Models (Knowledge Elicitation)</a:t>
            </a:r>
          </a:p>
          <a:p>
            <a:pPr lvl="1"/>
            <a:r>
              <a:rPr lang="en-US" sz="2000" dirty="0"/>
              <a:t>Drafting a Model</a:t>
            </a:r>
          </a:p>
          <a:p>
            <a:pPr lvl="1"/>
            <a:r>
              <a:rPr lang="en-US" sz="2000" dirty="0"/>
              <a:t>Validating Your Model</a:t>
            </a:r>
          </a:p>
          <a:p>
            <a:pPr lvl="1"/>
            <a:r>
              <a:rPr lang="en-US" sz="2000" dirty="0"/>
              <a:t>Analyzing Models</a:t>
            </a:r>
          </a:p>
          <a:p>
            <a:pPr lvl="1"/>
            <a:r>
              <a:rPr lang="en-US" sz="2000" dirty="0"/>
              <a:t>Advancing Your Modeling Skills</a:t>
            </a:r>
          </a:p>
          <a:p>
            <a:pPr lvl="1"/>
            <a:endParaRPr lang="en-US" sz="2000" dirty="0"/>
          </a:p>
          <a:p>
            <a:endParaRPr lang="en-US" dirty="0"/>
          </a:p>
          <a:p>
            <a:pPr lvl="1"/>
            <a:endParaRPr lang="en-US" dirty="0"/>
          </a:p>
          <a:p>
            <a:endParaRPr lang="en-US" dirty="0"/>
          </a:p>
        </p:txBody>
      </p:sp>
      <p:sp>
        <p:nvSpPr>
          <p:cNvPr id="3" name="Slide Number Placeholder 2">
            <a:extLst>
              <a:ext uri="{FF2B5EF4-FFF2-40B4-BE49-F238E27FC236}">
                <a16:creationId xmlns:a16="http://schemas.microsoft.com/office/drawing/2014/main" id="{7D449214-356C-49B7-8535-D0B10AB278F7}"/>
              </a:ext>
            </a:extLst>
          </p:cNvPr>
          <p:cNvSpPr>
            <a:spLocks noGrp="1"/>
          </p:cNvSpPr>
          <p:nvPr>
            <p:ph type="sldNum" sz="quarter" idx="12"/>
          </p:nvPr>
        </p:nvSpPr>
        <p:spPr/>
        <p:txBody>
          <a:bodyPr/>
          <a:lstStyle/>
          <a:p>
            <a:fld id="{C4F48794-F4C4-4267-800B-ACFB459A6C98}" type="slidenum">
              <a:rPr lang="en-US" smtClean="0"/>
              <a:pPr/>
              <a:t>2</a:t>
            </a:fld>
            <a:endParaRPr lang="en-US" dirty="0"/>
          </a:p>
        </p:txBody>
      </p:sp>
      <p:sp>
        <p:nvSpPr>
          <p:cNvPr id="4" name="Title 3">
            <a:extLst>
              <a:ext uri="{FF2B5EF4-FFF2-40B4-BE49-F238E27FC236}">
                <a16:creationId xmlns:a16="http://schemas.microsoft.com/office/drawing/2014/main" id="{F2DC864D-71D5-4903-9259-CEEC1B4B7010}"/>
              </a:ext>
            </a:extLst>
          </p:cNvPr>
          <p:cNvSpPr>
            <a:spLocks noGrp="1"/>
          </p:cNvSpPr>
          <p:nvPr>
            <p:ph type="title"/>
          </p:nvPr>
        </p:nvSpPr>
        <p:spPr/>
        <p:txBody>
          <a:bodyPr>
            <a:normAutofit fontScale="90000"/>
          </a:bodyPr>
          <a:lstStyle/>
          <a:p>
            <a:r>
              <a:rPr lang="en-US" b="1" dirty="0"/>
              <a:t>Organization of Storyboard:</a:t>
            </a:r>
            <a:br>
              <a:rPr lang="en-US" b="1" dirty="0"/>
            </a:br>
            <a:r>
              <a:rPr lang="en-US" b="1" dirty="0"/>
              <a:t>Course Modules</a:t>
            </a:r>
          </a:p>
        </p:txBody>
      </p:sp>
      <p:sp>
        <p:nvSpPr>
          <p:cNvPr id="5" name="Speech Bubble: Rectangle 4">
            <a:extLst>
              <a:ext uri="{FF2B5EF4-FFF2-40B4-BE49-F238E27FC236}">
                <a16:creationId xmlns:a16="http://schemas.microsoft.com/office/drawing/2014/main" id="{C745C52D-55AE-42EA-9626-7A61953C092D}"/>
              </a:ext>
            </a:extLst>
          </p:cNvPr>
          <p:cNvSpPr/>
          <p:nvPr/>
        </p:nvSpPr>
        <p:spPr>
          <a:xfrm>
            <a:off x="5821680" y="2362200"/>
            <a:ext cx="2667000" cy="609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These tutorials will be stand alone and can be viewed in any order.</a:t>
            </a:r>
          </a:p>
        </p:txBody>
      </p:sp>
    </p:spTree>
    <p:extLst>
      <p:ext uri="{BB962C8B-B14F-4D97-AF65-F5344CB8AC3E}">
        <p14:creationId xmlns:p14="http://schemas.microsoft.com/office/powerpoint/2010/main" val="236159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0C607-11FE-4828-8038-E8F635290DD8}"/>
              </a:ext>
            </a:extLst>
          </p:cNvPr>
          <p:cNvSpPr>
            <a:spLocks noGrp="1"/>
          </p:cNvSpPr>
          <p:nvPr>
            <p:ph idx="1"/>
          </p:nvPr>
        </p:nvSpPr>
        <p:spPr>
          <a:xfrm>
            <a:off x="457200" y="1481330"/>
            <a:ext cx="8229600" cy="4525963"/>
          </a:xfrm>
        </p:spPr>
        <p:txBody>
          <a:bodyPr vert="horz" anchor="t">
            <a:normAutofit/>
          </a:bodyPr>
          <a:lstStyle/>
          <a:p>
            <a:pPr marL="0" indent="0">
              <a:buNone/>
            </a:pPr>
            <a:endParaRPr lang="en-US" sz="2000" b="1" dirty="0">
              <a:solidFill>
                <a:srgbClr val="FF0000"/>
              </a:solidFill>
            </a:endParaRPr>
          </a:p>
          <a:p>
            <a:pPr marL="0" indent="0">
              <a:buNone/>
            </a:pPr>
            <a:r>
              <a:rPr lang="en-US" sz="2000" b="1" dirty="0">
                <a:latin typeface="Times New Roman"/>
                <a:cs typeface="Times New Roman"/>
              </a:rPr>
              <a:t>EXERCISE</a:t>
            </a:r>
            <a:r>
              <a:rPr lang="en-US" sz="2000" dirty="0">
                <a:latin typeface="Times New Roman"/>
                <a:cs typeface="Times New Roman"/>
              </a:rPr>
              <a:t>: Instructor demonstrates, and students duplicate</a:t>
            </a:r>
            <a:endParaRPr lang="en-US" dirty="0"/>
          </a:p>
          <a:p>
            <a:pPr marL="457200" indent="-457200"/>
            <a:r>
              <a:rPr lang="en-US" sz="2000" dirty="0">
                <a:latin typeface="Times New Roman"/>
                <a:cs typeface="Times New Roman"/>
              </a:rPr>
              <a:t>Determination that emergency requires immediate care</a:t>
            </a:r>
          </a:p>
          <a:p>
            <a:pPr marL="914400" lvl="1" indent="-457200"/>
            <a:r>
              <a:rPr lang="en-US" sz="2000" dirty="0">
                <a:latin typeface="Times New Roman"/>
                <a:cs typeface="Times New Roman"/>
              </a:rPr>
              <a:t>DOA: call coroner.</a:t>
            </a:r>
          </a:p>
          <a:p>
            <a:pPr marL="914400" lvl="1" indent="-457200"/>
            <a:r>
              <a:rPr lang="en-US" sz="2000" dirty="0">
                <a:latin typeface="Times New Roman"/>
                <a:cs typeface="Times New Roman"/>
              </a:rPr>
              <a:t>Life threatening: see clinician immediately.</a:t>
            </a:r>
          </a:p>
          <a:p>
            <a:pPr marL="457200" indent="-457200"/>
            <a:r>
              <a:rPr lang="en-US" sz="2000" dirty="0">
                <a:latin typeface="Times New Roman"/>
                <a:cs typeface="Times New Roman"/>
              </a:rPr>
              <a:t>Otherwise, wait for clinician to become available</a:t>
            </a:r>
          </a:p>
          <a:p>
            <a:pPr indent="-255905"/>
            <a:endParaRPr lang="en-US" sz="2000" dirty="0"/>
          </a:p>
        </p:txBody>
      </p:sp>
      <p:sp>
        <p:nvSpPr>
          <p:cNvPr id="6" name="Slide Number Placeholder 5">
            <a:extLst>
              <a:ext uri="{FF2B5EF4-FFF2-40B4-BE49-F238E27FC236}">
                <a16:creationId xmlns:a16="http://schemas.microsoft.com/office/drawing/2014/main" id="{806A40DE-4ED7-4D8D-8CC5-E71688DF73A0}"/>
              </a:ext>
            </a:extLst>
          </p:cNvPr>
          <p:cNvSpPr>
            <a:spLocks noGrp="1"/>
          </p:cNvSpPr>
          <p:nvPr>
            <p:ph type="sldNum" sz="quarter" idx="12"/>
          </p:nvPr>
        </p:nvSpPr>
        <p:spPr/>
        <p:txBody>
          <a:bodyPr/>
          <a:lstStyle/>
          <a:p>
            <a:fld id="{6509876D-BBD7-4363-8ADF-C03ABB619E3E}" type="slidenum">
              <a:rPr lang="en-US" smtClean="0"/>
              <a:t>20</a:t>
            </a:fld>
            <a:endParaRPr lang="en-US" dirty="0"/>
          </a:p>
        </p:txBody>
      </p:sp>
      <p:sp>
        <p:nvSpPr>
          <p:cNvPr id="2" name="Title 1">
            <a:extLst>
              <a:ext uri="{FF2B5EF4-FFF2-40B4-BE49-F238E27FC236}">
                <a16:creationId xmlns:a16="http://schemas.microsoft.com/office/drawing/2014/main" id="{CC639A17-C7A6-4400-9C75-23C41104B0EA}"/>
              </a:ext>
            </a:extLst>
          </p:cNvPr>
          <p:cNvSpPr>
            <a:spLocks noGrp="1"/>
          </p:cNvSpPr>
          <p:nvPr>
            <p:ph type="title"/>
          </p:nvPr>
        </p:nvSpPr>
        <p:spPr>
          <a:xfrm>
            <a:off x="1219200" y="279207"/>
            <a:ext cx="6705600" cy="1143000"/>
          </a:xfrm>
        </p:spPr>
        <p:txBody>
          <a:bodyPr>
            <a:noAutofit/>
          </a:bodyPr>
          <a:lstStyle/>
          <a:p>
            <a:pPr algn="ctr"/>
            <a:r>
              <a:rPr lang="en-US" sz="2800" b="1" dirty="0"/>
              <a:t>Basic Emergency Encounter:</a:t>
            </a:r>
            <a:br>
              <a:rPr lang="en-US" sz="2800" b="1" dirty="0"/>
            </a:br>
            <a:r>
              <a:rPr lang="en-US" sz="2800" b="1" dirty="0"/>
              <a:t>Triage and Immediate Care Required</a:t>
            </a:r>
          </a:p>
        </p:txBody>
      </p:sp>
      <p:pic>
        <p:nvPicPr>
          <p:cNvPr id="4" name="Picture 4" descr="A close up of a mans face&#10;&#10;Description generated with high confidence">
            <a:extLst>
              <a:ext uri="{FF2B5EF4-FFF2-40B4-BE49-F238E27FC236}">
                <a16:creationId xmlns:a16="http://schemas.microsoft.com/office/drawing/2014/main" id="{39BA62D0-1E69-4F39-A92D-C3962E2EF08C}"/>
              </a:ext>
            </a:extLst>
          </p:cNvPr>
          <p:cNvPicPr>
            <a:picLocks noChangeAspect="1"/>
          </p:cNvPicPr>
          <p:nvPr/>
        </p:nvPicPr>
        <p:blipFill>
          <a:blip r:embed="rId3"/>
          <a:stretch>
            <a:fillRect/>
          </a:stretch>
        </p:blipFill>
        <p:spPr>
          <a:xfrm>
            <a:off x="5245021" y="3750465"/>
            <a:ext cx="3417240" cy="2239421"/>
          </a:xfrm>
          <a:prstGeom prst="rect">
            <a:avLst/>
          </a:prstGeom>
        </p:spPr>
      </p:pic>
      <p:pic>
        <p:nvPicPr>
          <p:cNvPr id="5" name="Picture 6" descr="A person holding a sign&#10;&#10;Description generated with high confidence">
            <a:extLst>
              <a:ext uri="{FF2B5EF4-FFF2-40B4-BE49-F238E27FC236}">
                <a16:creationId xmlns:a16="http://schemas.microsoft.com/office/drawing/2014/main" id="{1B0FBF72-9CED-4EC0-BB2C-988B299CE371}"/>
              </a:ext>
            </a:extLst>
          </p:cNvPr>
          <p:cNvPicPr>
            <a:picLocks noChangeAspect="1"/>
          </p:cNvPicPr>
          <p:nvPr/>
        </p:nvPicPr>
        <p:blipFill>
          <a:blip r:embed="rId4"/>
          <a:stretch>
            <a:fillRect/>
          </a:stretch>
        </p:blipFill>
        <p:spPr>
          <a:xfrm>
            <a:off x="914401" y="3806687"/>
            <a:ext cx="3197559" cy="2126973"/>
          </a:xfrm>
          <a:prstGeom prst="rect">
            <a:avLst/>
          </a:prstGeom>
        </p:spPr>
      </p:pic>
    </p:spTree>
    <p:extLst>
      <p:ext uri="{BB962C8B-B14F-4D97-AF65-F5344CB8AC3E}">
        <p14:creationId xmlns:p14="http://schemas.microsoft.com/office/powerpoint/2010/main" val="3679264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303A9F-6E8E-44CC-8533-086C0D27AAC3}"/>
              </a:ext>
            </a:extLst>
          </p:cNvPr>
          <p:cNvPicPr>
            <a:picLocks noChangeAspect="1"/>
          </p:cNvPicPr>
          <p:nvPr/>
        </p:nvPicPr>
        <p:blipFill>
          <a:blip r:embed="rId3"/>
          <a:stretch>
            <a:fillRect/>
          </a:stretch>
        </p:blipFill>
        <p:spPr>
          <a:xfrm>
            <a:off x="716000" y="1576123"/>
            <a:ext cx="7712001" cy="4257283"/>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7065220" y="6502931"/>
            <a:ext cx="2057400" cy="365125"/>
          </a:xfrm>
        </p:spPr>
        <p:txBody>
          <a:bodyPr/>
          <a:lstStyle/>
          <a:p>
            <a:fld id="{6509876D-BBD7-4363-8ADF-C03ABB619E3E}" type="slidenum">
              <a:rPr lang="en-US" smtClean="0"/>
              <a:t>21</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59027" y="212681"/>
            <a:ext cx="9144000" cy="1028679"/>
          </a:xfrm>
        </p:spPr>
        <p:txBody>
          <a:bodyPr>
            <a:normAutofit fontScale="90000"/>
          </a:bodyPr>
          <a:lstStyle/>
          <a:p>
            <a:pPr algn="ctr"/>
            <a:r>
              <a:rPr lang="en-US" sz="3200" b="1" dirty="0">
                <a:latin typeface="Times New Roman"/>
                <a:cs typeface="Times New Roman"/>
              </a:rPr>
              <a:t>Emergency Encounter: Triage</a:t>
            </a:r>
            <a:br>
              <a:rPr lang="en-US" sz="3200" b="1" dirty="0">
                <a:latin typeface="Times New Roman"/>
                <a:cs typeface="Times New Roman"/>
              </a:rPr>
            </a:br>
            <a:r>
              <a:rPr lang="en-US" sz="3200" b="1" dirty="0">
                <a:latin typeface="Times New Roman"/>
                <a:cs typeface="Times New Roman"/>
              </a:rPr>
              <a:t>Finished Model</a:t>
            </a:r>
            <a:endParaRPr lang="en-US" sz="3200" dirty="0"/>
          </a:p>
        </p:txBody>
      </p:sp>
    </p:spTree>
    <p:extLst>
      <p:ext uri="{BB962C8B-B14F-4D97-AF65-F5344CB8AC3E}">
        <p14:creationId xmlns:p14="http://schemas.microsoft.com/office/powerpoint/2010/main" val="260020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3A13E2-CDDD-4D51-8E78-DAD75E89A8F2}"/>
              </a:ext>
            </a:extLst>
          </p:cNvPr>
          <p:cNvSpPr>
            <a:spLocks noGrp="1"/>
          </p:cNvSpPr>
          <p:nvPr>
            <p:ph idx="1"/>
          </p:nvPr>
        </p:nvSpPr>
        <p:spPr>
          <a:xfrm>
            <a:off x="596685" y="4802791"/>
            <a:ext cx="8229600" cy="4525963"/>
          </a:xfrm>
        </p:spPr>
        <p:txBody>
          <a:bodyPr/>
          <a:lstStyle/>
          <a:p>
            <a:pPr marL="109728" indent="0" algn="ctr">
              <a:buNone/>
            </a:pPr>
            <a:r>
              <a:rPr lang="en-US" u="sng" dirty="0">
                <a:hlinkClick r:id="rId3"/>
              </a:rPr>
              <a:t>https://players.brightcove.net/2851863979001/default_default/index.html?videoId=6042308325001</a:t>
            </a:r>
            <a:endParaRPr lang="en-US" u="sng" dirty="0"/>
          </a:p>
          <a:p>
            <a:endParaRPr lang="en-US" dirty="0"/>
          </a:p>
        </p:txBody>
      </p:sp>
      <p:sp>
        <p:nvSpPr>
          <p:cNvPr id="4" name="Title 3">
            <a:extLst>
              <a:ext uri="{FF2B5EF4-FFF2-40B4-BE49-F238E27FC236}">
                <a16:creationId xmlns:a16="http://schemas.microsoft.com/office/drawing/2014/main" id="{82C3239E-7016-476E-84DE-98B67A8CC093}"/>
              </a:ext>
            </a:extLst>
          </p:cNvPr>
          <p:cNvSpPr>
            <a:spLocks noGrp="1"/>
          </p:cNvSpPr>
          <p:nvPr>
            <p:ph type="title"/>
          </p:nvPr>
        </p:nvSpPr>
        <p:spPr>
          <a:xfrm>
            <a:off x="1219200" y="274638"/>
            <a:ext cx="6705600" cy="1143000"/>
          </a:xfrm>
        </p:spPr>
        <p:txBody>
          <a:bodyPr>
            <a:noAutofit/>
          </a:bodyPr>
          <a:lstStyle/>
          <a:p>
            <a:pPr algn="ctr"/>
            <a:r>
              <a:rPr lang="en-US" sz="3200" b="1" dirty="0"/>
              <a:t>VA National Telestroke Program Video</a:t>
            </a:r>
            <a:endParaRPr lang="en-US" sz="3200" b="1" u="sng" dirty="0"/>
          </a:p>
        </p:txBody>
      </p:sp>
      <p:sp>
        <p:nvSpPr>
          <p:cNvPr id="3" name="Slide Number Placeholder 2">
            <a:extLst>
              <a:ext uri="{FF2B5EF4-FFF2-40B4-BE49-F238E27FC236}">
                <a16:creationId xmlns:a16="http://schemas.microsoft.com/office/drawing/2014/main" id="{A445EC7A-FD38-4F4F-9FFF-876A38CB8C0F}"/>
              </a:ext>
            </a:extLst>
          </p:cNvPr>
          <p:cNvSpPr>
            <a:spLocks noGrp="1"/>
          </p:cNvSpPr>
          <p:nvPr>
            <p:ph type="sldNum" sz="quarter" idx="12"/>
          </p:nvPr>
        </p:nvSpPr>
        <p:spPr/>
        <p:txBody>
          <a:bodyPr/>
          <a:lstStyle/>
          <a:p>
            <a:fld id="{6509876D-BBD7-4363-8ADF-C03ABB619E3E}" type="slidenum">
              <a:rPr lang="en-US" smtClean="0"/>
              <a:t>22</a:t>
            </a:fld>
            <a:endParaRPr lang="en-US" dirty="0"/>
          </a:p>
        </p:txBody>
      </p:sp>
      <p:pic>
        <p:nvPicPr>
          <p:cNvPr id="5" name="Picture 5" descr="A group of people on a bed&#10;&#10;Description generated with very high confidence">
            <a:extLst>
              <a:ext uri="{FF2B5EF4-FFF2-40B4-BE49-F238E27FC236}">
                <a16:creationId xmlns:a16="http://schemas.microsoft.com/office/drawing/2014/main" id="{8571E5FF-7189-4B5B-BDCD-85E4A622C1F8}"/>
              </a:ext>
            </a:extLst>
          </p:cNvPr>
          <p:cNvPicPr>
            <a:picLocks noChangeAspect="1"/>
          </p:cNvPicPr>
          <p:nvPr/>
        </p:nvPicPr>
        <p:blipFill>
          <a:blip r:embed="rId4"/>
          <a:stretch>
            <a:fillRect/>
          </a:stretch>
        </p:blipFill>
        <p:spPr>
          <a:xfrm>
            <a:off x="2456385" y="1426145"/>
            <a:ext cx="4225685" cy="2826768"/>
          </a:xfrm>
          <a:prstGeom prst="rect">
            <a:avLst/>
          </a:prstGeom>
        </p:spPr>
      </p:pic>
      <p:sp>
        <p:nvSpPr>
          <p:cNvPr id="6" name="Speech Bubble: Rectangle 5">
            <a:extLst>
              <a:ext uri="{FF2B5EF4-FFF2-40B4-BE49-F238E27FC236}">
                <a16:creationId xmlns:a16="http://schemas.microsoft.com/office/drawing/2014/main" id="{1B46F3D1-A12E-4859-9114-EE2BF8104D0F}"/>
              </a:ext>
            </a:extLst>
          </p:cNvPr>
          <p:cNvSpPr/>
          <p:nvPr/>
        </p:nvSpPr>
        <p:spPr>
          <a:xfrm>
            <a:off x="152400" y="3657600"/>
            <a:ext cx="3725805" cy="990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 will show a portion of this video and provide a link for those wishing to view it in its entirety. </a:t>
            </a:r>
          </a:p>
        </p:txBody>
      </p:sp>
    </p:spTree>
    <p:extLst>
      <p:ext uri="{BB962C8B-B14F-4D97-AF65-F5344CB8AC3E}">
        <p14:creationId xmlns:p14="http://schemas.microsoft.com/office/powerpoint/2010/main" val="3941695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6C1A6F-8539-4AFD-9967-A5B7301CBFF7}"/>
              </a:ext>
            </a:extLst>
          </p:cNvPr>
          <p:cNvSpPr>
            <a:spLocks noGrp="1"/>
          </p:cNvSpPr>
          <p:nvPr>
            <p:ph type="sldNum" sz="quarter" idx="12"/>
          </p:nvPr>
        </p:nvSpPr>
        <p:spPr/>
        <p:txBody>
          <a:bodyPr/>
          <a:lstStyle/>
          <a:p>
            <a:fld id="{6509876D-BBD7-4363-8ADF-C03ABB619E3E}" type="slidenum">
              <a:rPr lang="en-US" smtClean="0"/>
              <a:t>23</a:t>
            </a:fld>
            <a:endParaRPr lang="en-US" dirty="0"/>
          </a:p>
        </p:txBody>
      </p:sp>
      <p:sp>
        <p:nvSpPr>
          <p:cNvPr id="2" name="Title 1">
            <a:extLst>
              <a:ext uri="{FF2B5EF4-FFF2-40B4-BE49-F238E27FC236}">
                <a16:creationId xmlns:a16="http://schemas.microsoft.com/office/drawing/2014/main" id="{141C6ABE-BC87-491A-B52B-FC35F1EF276F}"/>
              </a:ext>
            </a:extLst>
          </p:cNvPr>
          <p:cNvSpPr>
            <a:spLocks noGrp="1"/>
          </p:cNvSpPr>
          <p:nvPr>
            <p:ph type="title"/>
          </p:nvPr>
        </p:nvSpPr>
        <p:spPr>
          <a:xfrm>
            <a:off x="753011" y="301137"/>
            <a:ext cx="7212624" cy="890748"/>
          </a:xfrm>
        </p:spPr>
        <p:txBody>
          <a:bodyPr>
            <a:noAutofit/>
          </a:bodyPr>
          <a:lstStyle/>
          <a:p>
            <a:pPr algn="ctr"/>
            <a:r>
              <a:rPr lang="en-US" sz="3200" b="1" dirty="0">
                <a:latin typeface="Times New Roman"/>
                <a:cs typeface="Times New Roman"/>
              </a:rPr>
              <a:t>Telestroke Model Walk-Through</a:t>
            </a:r>
            <a:br>
              <a:rPr lang="en-US" sz="3200" b="1" dirty="0">
                <a:latin typeface="Times New Roman"/>
                <a:cs typeface="Times New Roman"/>
              </a:rPr>
            </a:br>
            <a:r>
              <a:rPr lang="en-US" sz="3200" b="1" dirty="0">
                <a:latin typeface="Times New Roman"/>
                <a:cs typeface="Times New Roman"/>
              </a:rPr>
              <a:t>Outline </a:t>
            </a:r>
            <a:endParaRPr lang="en-US" sz="3200" b="1" dirty="0"/>
          </a:p>
        </p:txBody>
      </p:sp>
      <p:sp>
        <p:nvSpPr>
          <p:cNvPr id="3" name="TextBox 2">
            <a:extLst>
              <a:ext uri="{FF2B5EF4-FFF2-40B4-BE49-F238E27FC236}">
                <a16:creationId xmlns:a16="http://schemas.microsoft.com/office/drawing/2014/main" id="{82CF09CF-7218-493C-89B1-C8026AD11FE6}"/>
              </a:ext>
            </a:extLst>
          </p:cNvPr>
          <p:cNvSpPr txBox="1"/>
          <p:nvPr/>
        </p:nvSpPr>
        <p:spPr>
          <a:xfrm>
            <a:off x="628650" y="1187071"/>
            <a:ext cx="8135423" cy="4708981"/>
          </a:xfrm>
          <a:prstGeom prst="rect">
            <a:avLst/>
          </a:prstGeom>
          <a:noFill/>
        </p:spPr>
        <p:txBody>
          <a:bodyPr wrap="square" rtlCol="0" anchor="t">
            <a:spAutoFit/>
          </a:bodyPr>
          <a:lstStyle/>
          <a:p>
            <a:pPr marL="342900" indent="-342900">
              <a:buClr>
                <a:srgbClr val="CC6600"/>
              </a:buClr>
              <a:buFont typeface="Wingdings" panose="05000000000000000000" pitchFamily="2" charset="2"/>
              <a:buChar char="Ø"/>
            </a:pPr>
            <a:r>
              <a:rPr lang="en-US" sz="2000" dirty="0">
                <a:latin typeface="Times New Roman"/>
                <a:cs typeface="Times New Roman"/>
              </a:rPr>
              <a:t>Identify stroke immediately and transport patient to relevant department for treatment</a:t>
            </a:r>
            <a:endParaRPr lang="en-US" dirty="0"/>
          </a:p>
          <a:p>
            <a:pPr marL="342900" indent="-342900">
              <a:buClr>
                <a:srgbClr val="CC6600"/>
              </a:buClr>
              <a:buFont typeface="Wingdings" panose="05000000000000000000" pitchFamily="2" charset="2"/>
              <a:buChar char="Ø"/>
            </a:pPr>
            <a:r>
              <a:rPr lang="en-US" sz="2000" dirty="0">
                <a:latin typeface="Times New Roman"/>
                <a:cs typeface="Times New Roman"/>
              </a:rPr>
              <a:t>Recruit as many staff as available for stroke patients</a:t>
            </a:r>
          </a:p>
          <a:p>
            <a:pPr marL="800100" lvl="1" indent="-342900">
              <a:buClr>
                <a:srgbClr val="CC6600"/>
              </a:buClr>
              <a:buFont typeface="Wingdings" panose="05000000000000000000" pitchFamily="2" charset="2"/>
              <a:buChar char="§"/>
            </a:pPr>
            <a:r>
              <a:rPr lang="en-US" sz="2000" dirty="0">
                <a:latin typeface="Times New Roman"/>
                <a:cs typeface="Times New Roman"/>
              </a:rPr>
              <a:t>Ensure constant concurrent activity (vitals, documentation, etc.)</a:t>
            </a:r>
          </a:p>
          <a:p>
            <a:pPr marL="342900" indent="-342900">
              <a:buClr>
                <a:srgbClr val="CC6600"/>
              </a:buClr>
              <a:buFont typeface="Wingdings,Sans-Serif" panose="05000000000000000000" pitchFamily="2" charset="2"/>
              <a:buChar char="Ø"/>
            </a:pPr>
            <a:r>
              <a:rPr lang="en-US" sz="2000" dirty="0">
                <a:latin typeface="Times New Roman"/>
                <a:cs typeface="Times New Roman"/>
              </a:rPr>
              <a:t>Get Telestroke Stand and contact TS Dr with relevant information</a:t>
            </a:r>
            <a:endParaRPr lang="en-US" sz="2000" dirty="0">
              <a:latin typeface="Lucida Sans Unicode"/>
              <a:cs typeface="Lucida Sans Unicode"/>
            </a:endParaRPr>
          </a:p>
          <a:p>
            <a:pPr marL="800100" lvl="1" indent="-342900">
              <a:buClr>
                <a:srgbClr val="CC6600"/>
              </a:buClr>
              <a:buFont typeface="Wingdings" panose="05000000000000000000" pitchFamily="2" charset="2"/>
              <a:buChar char="§"/>
            </a:pPr>
            <a:r>
              <a:rPr lang="en-US" sz="2000" dirty="0">
                <a:latin typeface="Times New Roman"/>
                <a:cs typeface="Times New Roman"/>
              </a:rPr>
              <a:t>Consider Alteplase viability</a:t>
            </a:r>
          </a:p>
          <a:p>
            <a:pPr marL="342900" indent="-342900">
              <a:buClr>
                <a:srgbClr val="CC6600"/>
              </a:buClr>
              <a:buFont typeface="Wingdings,Sans-Serif" panose="05000000000000000000" pitchFamily="2" charset="2"/>
              <a:buChar char="Ø"/>
            </a:pPr>
            <a:r>
              <a:rPr lang="en-US" sz="2000" dirty="0">
                <a:latin typeface="Times New Roman"/>
                <a:cs typeface="Times New Roman"/>
              </a:rPr>
              <a:t>Transport patient to radiologist for CT &amp; CTA Scan</a:t>
            </a:r>
          </a:p>
          <a:p>
            <a:pPr marL="342900" indent="-342900">
              <a:buClr>
                <a:srgbClr val="CC6600"/>
              </a:buClr>
              <a:buFont typeface="Wingdings,Sans-Serif" panose="05000000000000000000" pitchFamily="2" charset="2"/>
              <a:buChar char="Ø"/>
            </a:pPr>
            <a:r>
              <a:rPr lang="en-US" sz="2000" dirty="0">
                <a:latin typeface="Times New Roman"/>
                <a:cs typeface="Times New Roman"/>
              </a:rPr>
              <a:t>ED Dr + Nurse conduct neurological exam &amp; NIH Stroke Scale</a:t>
            </a:r>
          </a:p>
          <a:p>
            <a:pPr marL="800100" lvl="1" indent="-342900">
              <a:buClr>
                <a:srgbClr val="CC6600"/>
              </a:buClr>
              <a:buFont typeface="Wingdings" panose="05000000000000000000" pitchFamily="2" charset="2"/>
              <a:buChar char="§"/>
            </a:pPr>
            <a:r>
              <a:rPr lang="en-US" sz="2000" dirty="0">
                <a:latin typeface="Times New Roman"/>
                <a:cs typeface="Times New Roman"/>
              </a:rPr>
              <a:t>Calculate Stroke Score </a:t>
            </a:r>
          </a:p>
          <a:p>
            <a:pPr marL="342900" indent="-342900">
              <a:buClr>
                <a:srgbClr val="CC6600"/>
              </a:buClr>
              <a:buFont typeface="Wingdings,Sans-Serif" panose="05000000000000000000" pitchFamily="2" charset="2"/>
              <a:buChar char="Ø"/>
            </a:pPr>
            <a:r>
              <a:rPr lang="en-US" sz="2000" dirty="0">
                <a:latin typeface="Times New Roman"/>
                <a:cs typeface="Times New Roman"/>
              </a:rPr>
              <a:t>Time Out</a:t>
            </a:r>
          </a:p>
          <a:p>
            <a:pPr marL="800100" lvl="1" indent="-342900">
              <a:buClr>
                <a:srgbClr val="CC6600"/>
              </a:buClr>
              <a:buFont typeface="Wingdings" panose="05000000000000000000" pitchFamily="2" charset="2"/>
              <a:buChar char="§"/>
            </a:pPr>
            <a:r>
              <a:rPr lang="en-US" sz="2000" dirty="0">
                <a:latin typeface="Times New Roman"/>
                <a:cs typeface="Times New Roman"/>
              </a:rPr>
              <a:t>Communicate Alteplase risks</a:t>
            </a:r>
          </a:p>
          <a:p>
            <a:pPr marL="800100" lvl="1" indent="-342900">
              <a:buClr>
                <a:srgbClr val="CC6600"/>
              </a:buClr>
              <a:buFont typeface="Wingdings" panose="05000000000000000000" pitchFamily="2" charset="2"/>
              <a:buChar char="§"/>
            </a:pPr>
            <a:r>
              <a:rPr lang="en-US" sz="2000" dirty="0">
                <a:latin typeface="Times New Roman"/>
                <a:cs typeface="Times New Roman"/>
              </a:rPr>
              <a:t>Obtain patient consent</a:t>
            </a:r>
          </a:p>
          <a:p>
            <a:pPr marL="800100" lvl="1" indent="-342900">
              <a:buClr>
                <a:srgbClr val="CC6600"/>
              </a:buClr>
              <a:buFont typeface="Wingdings" panose="05000000000000000000" pitchFamily="2" charset="2"/>
              <a:buChar char="§"/>
            </a:pPr>
            <a:r>
              <a:rPr lang="en-US" sz="2000" dirty="0">
                <a:latin typeface="Times New Roman"/>
                <a:cs typeface="Times New Roman"/>
              </a:rPr>
              <a:t>Calculate Alteplase dosage + confirm</a:t>
            </a:r>
          </a:p>
          <a:p>
            <a:pPr marL="800100" lvl="1" indent="-342900">
              <a:buClr>
                <a:srgbClr val="CC6600"/>
              </a:buClr>
              <a:buFont typeface="Wingdings" panose="05000000000000000000" pitchFamily="2" charset="2"/>
              <a:buChar char="§"/>
            </a:pPr>
            <a:r>
              <a:rPr lang="en-US" sz="2000" dirty="0">
                <a:latin typeface="Times New Roman"/>
                <a:cs typeface="Times New Roman"/>
              </a:rPr>
              <a:t>Administer Alteplase</a:t>
            </a:r>
          </a:p>
          <a:p>
            <a:pPr marL="342900" indent="-342900">
              <a:buClr>
                <a:srgbClr val="CC6600"/>
              </a:buClr>
              <a:buFont typeface="Wingdings,Sans-Serif" panose="05000000000000000000" pitchFamily="2" charset="2"/>
              <a:buChar char="Ø"/>
            </a:pPr>
            <a:endParaRPr lang="en-US" sz="2000" dirty="0">
              <a:latin typeface="Times New Roman"/>
              <a:cs typeface="Times New Roman"/>
            </a:endParaRPr>
          </a:p>
        </p:txBody>
      </p:sp>
    </p:spTree>
    <p:extLst>
      <p:ext uri="{BB962C8B-B14F-4D97-AF65-F5344CB8AC3E}">
        <p14:creationId xmlns:p14="http://schemas.microsoft.com/office/powerpoint/2010/main" val="185816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7065220" y="6502931"/>
            <a:ext cx="2057400" cy="365125"/>
          </a:xfrm>
        </p:spPr>
        <p:txBody>
          <a:bodyPr/>
          <a:lstStyle/>
          <a:p>
            <a:fld id="{6509876D-BBD7-4363-8ADF-C03ABB619E3E}" type="slidenum">
              <a:rPr lang="en-US" smtClean="0"/>
              <a:t>24</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358588" y="216892"/>
            <a:ext cx="8319987" cy="701853"/>
          </a:xfrm>
        </p:spPr>
        <p:txBody>
          <a:bodyPr>
            <a:noAutofit/>
          </a:bodyPr>
          <a:lstStyle/>
          <a:p>
            <a:pPr algn="ctr"/>
            <a:r>
              <a:rPr lang="en-US" sz="2800" b="1" dirty="0">
                <a:latin typeface="Times New Roman"/>
                <a:cs typeface="Times New Roman"/>
              </a:rPr>
              <a:t>Emergency Encounter with Telehealth Consult</a:t>
            </a:r>
            <a:endParaRPr lang="en-US" sz="2800" b="1" dirty="0">
              <a:latin typeface="Arial Black" panose="020B0A04020102020204" pitchFamily="34" charset="0"/>
            </a:endParaRPr>
          </a:p>
        </p:txBody>
      </p:sp>
      <p:sp>
        <p:nvSpPr>
          <p:cNvPr id="17" name="Speech Bubble: Rectangle 16">
            <a:extLst>
              <a:ext uri="{FF2B5EF4-FFF2-40B4-BE49-F238E27FC236}">
                <a16:creationId xmlns:a16="http://schemas.microsoft.com/office/drawing/2014/main" id="{D79C075F-4AD2-409F-A12A-D908F4C4E6EA}"/>
              </a:ext>
            </a:extLst>
          </p:cNvPr>
          <p:cNvSpPr/>
          <p:nvPr/>
        </p:nvSpPr>
        <p:spPr>
          <a:xfrm>
            <a:off x="2396302" y="1863546"/>
            <a:ext cx="5105400" cy="1323035"/>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F26FE99-ADCF-4504-8279-5DD312196681}"/>
              </a:ext>
            </a:extLst>
          </p:cNvPr>
          <p:cNvSpPr txBox="1"/>
          <p:nvPr/>
        </p:nvSpPr>
        <p:spPr>
          <a:xfrm>
            <a:off x="2573279" y="2161421"/>
            <a:ext cx="4918898" cy="830997"/>
          </a:xfrm>
          <a:prstGeom prst="rect">
            <a:avLst/>
          </a:prstGeom>
          <a:noFill/>
        </p:spPr>
        <p:txBody>
          <a:bodyPr wrap="square" rtlCol="0">
            <a:spAutoFit/>
          </a:bodyPr>
          <a:lstStyle/>
          <a:p>
            <a:r>
              <a:rPr lang="en-US" sz="1600" dirty="0"/>
              <a:t>Include a workflow model in BPMN based on a simplified version of the Telestroke video/consult</a:t>
            </a:r>
          </a:p>
        </p:txBody>
      </p:sp>
    </p:spTree>
    <p:extLst>
      <p:ext uri="{BB962C8B-B14F-4D97-AF65-F5344CB8AC3E}">
        <p14:creationId xmlns:p14="http://schemas.microsoft.com/office/powerpoint/2010/main" val="847851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25</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r>
              <a:rPr lang="en-US" sz="3200" b="1" dirty="0">
                <a:latin typeface="Times New Roman"/>
                <a:cs typeface="Times New Roman"/>
              </a:rPr>
              <a:t> Other Notations</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1524000" y="2590800"/>
            <a:ext cx="5791200" cy="1523382"/>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1828800" y="2727156"/>
            <a:ext cx="5373587" cy="1292662"/>
          </a:xfrm>
          <a:prstGeom prst="rect">
            <a:avLst/>
          </a:prstGeom>
          <a:noFill/>
        </p:spPr>
        <p:txBody>
          <a:bodyPr wrap="square" rtlCol="0">
            <a:spAutoFit/>
          </a:bodyPr>
          <a:lstStyle/>
          <a:p>
            <a:r>
              <a:rPr lang="en-US" sz="1600" dirty="0"/>
              <a:t>We will cover, in depth, some of the symbols from the other notation standards that are not in the BPMN symbol set, and present one model built in one of the other standards.</a:t>
            </a:r>
          </a:p>
          <a:p>
            <a:endParaRPr lang="en-US" sz="1400" dirty="0"/>
          </a:p>
        </p:txBody>
      </p:sp>
    </p:spTree>
    <p:extLst>
      <p:ext uri="{BB962C8B-B14F-4D97-AF65-F5344CB8AC3E}">
        <p14:creationId xmlns:p14="http://schemas.microsoft.com/office/powerpoint/2010/main" val="1146732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26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143000" y="2667000"/>
            <a:ext cx="7010400" cy="1143000"/>
          </a:xfrm>
        </p:spPr>
        <p:txBody>
          <a:bodyPr>
            <a:normAutofit/>
          </a:bodyPr>
          <a:lstStyle/>
          <a:p>
            <a:pPr algn="ctr"/>
            <a:r>
              <a:rPr lang="en-US" sz="2500" b="1" i="1" dirty="0"/>
              <a:t>Tutorial 3: Basic models in CMMN, DMN, UML</a:t>
            </a:r>
          </a:p>
        </p:txBody>
      </p:sp>
    </p:spTree>
    <p:extLst>
      <p:ext uri="{BB962C8B-B14F-4D97-AF65-F5344CB8AC3E}">
        <p14:creationId xmlns:p14="http://schemas.microsoft.com/office/powerpoint/2010/main" val="3566961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dirty="0"/>
              <a:t>Learn the CMMN, DMN, and UML notation standards and better understand their application.</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27</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a:bodyPr>
          <a:lstStyle/>
          <a:p>
            <a:r>
              <a:rPr lang="en-US" b="1" dirty="0"/>
              <a:t>Objective</a:t>
            </a:r>
          </a:p>
        </p:txBody>
      </p:sp>
      <p:sp>
        <p:nvSpPr>
          <p:cNvPr id="6" name="Speech Bubble: Rectangle 5">
            <a:extLst>
              <a:ext uri="{FF2B5EF4-FFF2-40B4-BE49-F238E27FC236}">
                <a16:creationId xmlns:a16="http://schemas.microsoft.com/office/drawing/2014/main" id="{D4C6DF6E-CDC1-4A97-93D0-FC2A3FDC2E26}"/>
              </a:ext>
            </a:extLst>
          </p:cNvPr>
          <p:cNvSpPr/>
          <p:nvPr/>
        </p:nvSpPr>
        <p:spPr>
          <a:xfrm>
            <a:off x="2324100" y="2971800"/>
            <a:ext cx="4610100" cy="1752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3CA6955-095D-472B-A5B5-FB0D0050E6E3}"/>
              </a:ext>
            </a:extLst>
          </p:cNvPr>
          <p:cNvSpPr txBox="1"/>
          <p:nvPr/>
        </p:nvSpPr>
        <p:spPr>
          <a:xfrm>
            <a:off x="2569891" y="3200400"/>
            <a:ext cx="4004217" cy="1077218"/>
          </a:xfrm>
          <a:prstGeom prst="rect">
            <a:avLst/>
          </a:prstGeom>
          <a:noFill/>
        </p:spPr>
        <p:txBody>
          <a:bodyPr wrap="square" rtlCol="0">
            <a:spAutoFit/>
          </a:bodyPr>
          <a:lstStyle/>
          <a:p>
            <a:r>
              <a:rPr lang="en-US" sz="1600" dirty="0"/>
              <a:t>Voice-over will reiterate the different standards provided in the notation module, then compare and contrast between them, etc.</a:t>
            </a:r>
            <a:endParaRPr lang="en-US" sz="1000" dirty="0"/>
          </a:p>
        </p:txBody>
      </p:sp>
    </p:spTree>
    <p:extLst>
      <p:ext uri="{BB962C8B-B14F-4D97-AF65-F5344CB8AC3E}">
        <p14:creationId xmlns:p14="http://schemas.microsoft.com/office/powerpoint/2010/main" val="385839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AB07A08-16BA-44C5-B20E-95C9634A0E4E}"/>
              </a:ext>
            </a:extLst>
          </p:cNvPr>
          <p:cNvGraphicFramePr>
            <a:graphicFrameLocks noGrp="1"/>
          </p:cNvGraphicFramePr>
          <p:nvPr>
            <p:ph idx="1"/>
          </p:nvPr>
        </p:nvGraphicFramePr>
        <p:xfrm>
          <a:off x="689682" y="1554480"/>
          <a:ext cx="8158559" cy="3749040"/>
        </p:xfrm>
        <a:graphic>
          <a:graphicData uri="http://schemas.openxmlformats.org/drawingml/2006/table">
            <a:tbl>
              <a:tblPr firstRow="1" bandRow="1">
                <a:tableStyleId>{5C22544A-7EE6-4342-B048-85BDC9FD1C3A}</a:tableStyleId>
              </a:tblPr>
              <a:tblGrid>
                <a:gridCol w="3150218">
                  <a:extLst>
                    <a:ext uri="{9D8B030D-6E8A-4147-A177-3AD203B41FA5}">
                      <a16:colId xmlns:a16="http://schemas.microsoft.com/office/drawing/2014/main" val="876728440"/>
                    </a:ext>
                  </a:extLst>
                </a:gridCol>
                <a:gridCol w="2483190">
                  <a:extLst>
                    <a:ext uri="{9D8B030D-6E8A-4147-A177-3AD203B41FA5}">
                      <a16:colId xmlns:a16="http://schemas.microsoft.com/office/drawing/2014/main" val="1387213289"/>
                    </a:ext>
                  </a:extLst>
                </a:gridCol>
                <a:gridCol w="2525151">
                  <a:extLst>
                    <a:ext uri="{9D8B030D-6E8A-4147-A177-3AD203B41FA5}">
                      <a16:colId xmlns:a16="http://schemas.microsoft.com/office/drawing/2014/main" val="1771868512"/>
                    </a:ext>
                  </a:extLst>
                </a:gridCol>
              </a:tblGrid>
              <a:tr h="147063">
                <a:tc>
                  <a:txBody>
                    <a:bodyPr/>
                    <a:lstStyle/>
                    <a:p>
                      <a:r>
                        <a:rPr lang="en-US" b="1" dirty="0">
                          <a:latin typeface="Times New Roman" panose="02020603050405020304" pitchFamily="18" charset="0"/>
                          <a:cs typeface="Times New Roman" panose="02020603050405020304" pitchFamily="18" charset="0"/>
                        </a:rPr>
                        <a:t>Modeling Type</a:t>
                      </a:r>
                    </a:p>
                  </a:txBody>
                  <a:tcPr/>
                </a:tc>
                <a:tc>
                  <a:txBody>
                    <a:bodyPr/>
                    <a:lstStyle/>
                    <a:p>
                      <a:r>
                        <a:rPr lang="en-US" b="1" dirty="0">
                          <a:latin typeface="Times New Roman" panose="02020603050405020304" pitchFamily="18" charset="0"/>
                          <a:cs typeface="Times New Roman" panose="02020603050405020304" pitchFamily="18" charset="0"/>
                        </a:rPr>
                        <a:t>When to</a:t>
                      </a:r>
                      <a:r>
                        <a:rPr lang="en-US" b="1" baseline="0" dirty="0">
                          <a:latin typeface="Times New Roman" panose="02020603050405020304" pitchFamily="18" charset="0"/>
                          <a:cs typeface="Times New Roman" panose="02020603050405020304" pitchFamily="18" charset="0"/>
                        </a:rPr>
                        <a:t> Use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Scenario</a:t>
                      </a:r>
                    </a:p>
                  </a:txBody>
                  <a:tcPr/>
                </a:tc>
                <a:extLst>
                  <a:ext uri="{0D108BD9-81ED-4DB2-BD59-A6C34878D82A}">
                    <a16:rowId xmlns:a16="http://schemas.microsoft.com/office/drawing/2014/main" val="2958617459"/>
                  </a:ext>
                </a:extLst>
              </a:tr>
              <a:tr h="558387">
                <a:tc>
                  <a:txBody>
                    <a:bodyPr/>
                    <a:lstStyle/>
                    <a:p>
                      <a:r>
                        <a:rPr lang="en-US" b="1" dirty="0">
                          <a:latin typeface="Times New Roman" panose="02020603050405020304" pitchFamily="18" charset="0"/>
                          <a:cs typeface="Times New Roman" panose="02020603050405020304" pitchFamily="18" charset="0"/>
                        </a:rPr>
                        <a:t>BPMN</a:t>
                      </a:r>
                    </a:p>
                  </a:txBody>
                  <a:tcPr/>
                </a:tc>
                <a:tc>
                  <a:txBody>
                    <a:bodyPr/>
                    <a:lstStyle/>
                    <a:p>
                      <a:r>
                        <a:rPr lang="en-US" dirty="0">
                          <a:latin typeface="Times New Roman" panose="02020603050405020304" pitchFamily="18" charset="0"/>
                          <a:cs typeface="Times New Roman" panose="02020603050405020304" pitchFamily="18" charset="0"/>
                        </a:rPr>
                        <a:t>Repeatable</a:t>
                      </a:r>
                      <a:r>
                        <a:rPr lang="en-US" baseline="0" dirty="0">
                          <a:latin typeface="Times New Roman" panose="02020603050405020304" pitchFamily="18" charset="0"/>
                          <a:cs typeface="Times New Roman" panose="02020603050405020304" pitchFamily="18" charset="0"/>
                        </a:rPr>
                        <a:t> Processes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Basic Encounter with Triage</a:t>
                      </a:r>
                    </a:p>
                  </a:txBody>
                  <a:tcPr/>
                </a:tc>
                <a:extLst>
                  <a:ext uri="{0D108BD9-81ED-4DB2-BD59-A6C34878D82A}">
                    <a16:rowId xmlns:a16="http://schemas.microsoft.com/office/drawing/2014/main" val="1110915206"/>
                  </a:ext>
                </a:extLst>
              </a:tr>
              <a:tr h="1037004">
                <a:tc>
                  <a:txBody>
                    <a:bodyPr/>
                    <a:lstStyle/>
                    <a:p>
                      <a:r>
                        <a:rPr lang="en-US" b="1" dirty="0">
                          <a:latin typeface="Times New Roman" panose="02020603050405020304" pitchFamily="18" charset="0"/>
                          <a:cs typeface="Times New Roman" panose="02020603050405020304" pitchFamily="18" charset="0"/>
                        </a:rPr>
                        <a:t>CMMN</a:t>
                      </a:r>
                    </a:p>
                  </a:txBody>
                  <a:tcPr/>
                </a:tc>
                <a:tc>
                  <a:txBody>
                    <a:bodyPr/>
                    <a:lstStyle/>
                    <a:p>
                      <a:r>
                        <a:rPr lang="en-US" dirty="0">
                          <a:latin typeface="Times New Roman" panose="02020603050405020304" pitchFamily="18" charset="0"/>
                          <a:cs typeface="Times New Roman" panose="02020603050405020304" pitchFamily="18" charset="0"/>
                        </a:rPr>
                        <a:t>Ad-Hoc or</a:t>
                      </a:r>
                      <a:r>
                        <a:rPr lang="en-US" baseline="0" dirty="0">
                          <a:latin typeface="Times New Roman" panose="02020603050405020304" pitchFamily="18" charset="0"/>
                          <a:cs typeface="Times New Roman" panose="02020603050405020304" pitchFamily="18" charset="0"/>
                        </a:rPr>
                        <a:t> If/Then Processes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Chronic</a:t>
                      </a:r>
                      <a:r>
                        <a:rPr lang="en-US" baseline="0" dirty="0">
                          <a:latin typeface="Times New Roman" panose="02020603050405020304" pitchFamily="18" charset="0"/>
                          <a:cs typeface="Times New Roman" panose="02020603050405020304" pitchFamily="18" charset="0"/>
                        </a:rPr>
                        <a:t> Care Required (e.g.—Hypertension, Arthritis, Atrial Fibrillation)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353482"/>
                  </a:ext>
                </a:extLst>
              </a:tr>
              <a:tr h="797695">
                <a:tc>
                  <a:txBody>
                    <a:bodyPr/>
                    <a:lstStyle/>
                    <a:p>
                      <a:r>
                        <a:rPr lang="en-US" b="1" dirty="0">
                          <a:latin typeface="Times New Roman" panose="02020603050405020304" pitchFamily="18" charset="0"/>
                          <a:cs typeface="Times New Roman" panose="02020603050405020304" pitchFamily="18" charset="0"/>
                        </a:rPr>
                        <a:t>Decision Modeling Notation</a:t>
                      </a:r>
                      <a:r>
                        <a:rPr lang="en-US" b="1" baseline="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DMN)</a:t>
                      </a:r>
                    </a:p>
                  </a:txBody>
                  <a:tcPr/>
                </a:tc>
                <a:tc>
                  <a:txBody>
                    <a:bodyPr/>
                    <a:lstStyle/>
                    <a:p>
                      <a:r>
                        <a:rPr lang="en-US" dirty="0">
                          <a:latin typeface="Times New Roman" panose="02020603050405020304" pitchFamily="18" charset="0"/>
                          <a:cs typeface="Times New Roman" panose="02020603050405020304" pitchFamily="18" charset="0"/>
                        </a:rPr>
                        <a:t>Decision</a:t>
                      </a:r>
                      <a:r>
                        <a:rPr lang="en-US" baseline="0" dirty="0">
                          <a:latin typeface="Times New Roman" panose="02020603050405020304" pitchFamily="18" charset="0"/>
                          <a:cs typeface="Times New Roman" panose="02020603050405020304" pitchFamily="18" charset="0"/>
                        </a:rPr>
                        <a:t> Trees and Truth Tables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Conditions</a:t>
                      </a:r>
                      <a:r>
                        <a:rPr lang="en-US" baseline="0" dirty="0">
                          <a:latin typeface="Times New Roman" panose="02020603050405020304" pitchFamily="18" charset="0"/>
                          <a:cs typeface="Times New Roman" panose="02020603050405020304" pitchFamily="18" charset="0"/>
                        </a:rPr>
                        <a:t> Influence Treatment (e.g.—Age, Weight, Sex, BMI)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38578"/>
                  </a:ext>
                </a:extLst>
              </a:tr>
              <a:tr h="558387">
                <a:tc>
                  <a:txBody>
                    <a:bodyPr/>
                    <a:lstStyle/>
                    <a:p>
                      <a:r>
                        <a:rPr lang="en-US" b="1" dirty="0">
                          <a:latin typeface="Times New Roman" panose="02020603050405020304" pitchFamily="18" charset="0"/>
                          <a:cs typeface="Times New Roman" panose="02020603050405020304" pitchFamily="18" charset="0"/>
                        </a:rPr>
                        <a:t>UML</a:t>
                      </a:r>
                    </a:p>
                  </a:txBody>
                  <a:tcPr/>
                </a:tc>
                <a:tc>
                  <a:txBody>
                    <a:bodyPr/>
                    <a:lstStyle/>
                    <a:p>
                      <a:r>
                        <a:rPr lang="en-US" dirty="0">
                          <a:latin typeface="Times New Roman" panose="02020603050405020304" pitchFamily="18" charset="0"/>
                          <a:cs typeface="Times New Roman" panose="02020603050405020304" pitchFamily="18" charset="0"/>
                        </a:rPr>
                        <a:t>Entity Relationship Data and Information</a:t>
                      </a:r>
                      <a:r>
                        <a:rPr lang="en-US" baseline="0" dirty="0">
                          <a:latin typeface="Times New Roman" panose="02020603050405020304" pitchFamily="18" charset="0"/>
                          <a:cs typeface="Times New Roman" panose="02020603050405020304" pitchFamily="18" charset="0"/>
                        </a:rPr>
                        <a:t> Flow</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Information</a:t>
                      </a:r>
                      <a:r>
                        <a:rPr lang="en-US" baseline="0" dirty="0">
                          <a:latin typeface="Times New Roman" panose="02020603050405020304" pitchFamily="18" charset="0"/>
                          <a:cs typeface="Times New Roman" panose="02020603050405020304" pitchFamily="18" charset="0"/>
                        </a:rPr>
                        <a:t> flows need to be included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7767753"/>
                  </a:ext>
                </a:extLst>
              </a:tr>
            </a:tbl>
          </a:graphicData>
        </a:graphic>
      </p:graphicFrame>
      <p:sp>
        <p:nvSpPr>
          <p:cNvPr id="4" name="Slide Number Placeholder 3">
            <a:extLst>
              <a:ext uri="{FF2B5EF4-FFF2-40B4-BE49-F238E27FC236}">
                <a16:creationId xmlns:a16="http://schemas.microsoft.com/office/drawing/2014/main" id="{D8FFCD7D-0C90-4C50-B5A9-48E9B5CBA367}"/>
              </a:ext>
            </a:extLst>
          </p:cNvPr>
          <p:cNvSpPr>
            <a:spLocks noGrp="1"/>
          </p:cNvSpPr>
          <p:nvPr>
            <p:ph type="sldNum" sz="quarter" idx="12"/>
          </p:nvPr>
        </p:nvSpPr>
        <p:spPr/>
        <p:txBody>
          <a:bodyPr/>
          <a:lstStyle/>
          <a:p>
            <a:fld id="{6509876D-BBD7-4363-8ADF-C03ABB619E3E}" type="slidenum">
              <a:rPr lang="en-US" smtClean="0"/>
              <a:t>28</a:t>
            </a:fld>
            <a:endParaRPr lang="en-US" dirty="0"/>
          </a:p>
        </p:txBody>
      </p:sp>
      <p:sp>
        <p:nvSpPr>
          <p:cNvPr id="8" name="Title 1">
            <a:extLst>
              <a:ext uri="{FF2B5EF4-FFF2-40B4-BE49-F238E27FC236}">
                <a16:creationId xmlns:a16="http://schemas.microsoft.com/office/drawing/2014/main" id="{9AD5BE24-A4A4-44D5-94E1-CC85D38BE8DE}"/>
              </a:ext>
            </a:extLst>
          </p:cNvPr>
          <p:cNvSpPr>
            <a:spLocks noGrp="1"/>
          </p:cNvSpPr>
          <p:nvPr>
            <p:ph type="title"/>
          </p:nvPr>
        </p:nvSpPr>
        <p:spPr>
          <a:xfrm>
            <a:off x="873720" y="359764"/>
            <a:ext cx="6705600" cy="714455"/>
          </a:xfrm>
        </p:spPr>
        <p:txBody>
          <a:bodyPr>
            <a:noAutofit/>
          </a:bodyPr>
          <a:lstStyle/>
          <a:p>
            <a:pPr algn="ctr"/>
            <a:r>
              <a:rPr lang="en-US" sz="2800" b="1" dirty="0"/>
              <a:t>Modeling Notation:</a:t>
            </a:r>
            <a:br>
              <a:rPr lang="en-US" sz="2800" b="1" dirty="0"/>
            </a:br>
            <a:r>
              <a:rPr lang="en-US" sz="2800" b="1" dirty="0"/>
              <a:t> Compare and Contrast</a:t>
            </a:r>
            <a:endParaRPr lang="en-US" sz="2800" b="1" i="1" u="sng" dirty="0">
              <a:solidFill>
                <a:srgbClr val="FF0000"/>
              </a:solidFill>
            </a:endParaRPr>
          </a:p>
        </p:txBody>
      </p:sp>
      <p:sp>
        <p:nvSpPr>
          <p:cNvPr id="10" name="Rectangle 9">
            <a:extLst>
              <a:ext uri="{FF2B5EF4-FFF2-40B4-BE49-F238E27FC236}">
                <a16:creationId xmlns:a16="http://schemas.microsoft.com/office/drawing/2014/main" id="{41E241B4-9B0D-462D-947D-2728A846DEAA}"/>
              </a:ext>
            </a:extLst>
          </p:cNvPr>
          <p:cNvSpPr/>
          <p:nvPr/>
        </p:nvSpPr>
        <p:spPr>
          <a:xfrm>
            <a:off x="6438" y="4990862"/>
            <a:ext cx="8996759" cy="1200329"/>
          </a:xfrm>
          <a:prstGeom prst="rect">
            <a:avLst/>
          </a:prstGeom>
        </p:spPr>
        <p:txBody>
          <a:bodyPr wrap="square">
            <a:spAutoFit/>
          </a:bodyPr>
          <a:lstStyle/>
          <a:p>
            <a:pPr lvl="1">
              <a:lnSpc>
                <a:spcPct val="100000"/>
              </a:lnSpc>
              <a:spcBef>
                <a:spcPts val="300"/>
              </a:spcBef>
            </a:pPr>
            <a:endParaRPr lang="en-US" sz="1400" dirty="0"/>
          </a:p>
          <a:p>
            <a:pPr algn="r">
              <a:spcBef>
                <a:spcPts val="300"/>
              </a:spcBef>
            </a:pPr>
            <a:r>
              <a:rPr lang="en-US" sz="1200" b="1" dirty="0">
                <a:latin typeface="Arial" panose="020B0604020202020204" pitchFamily="34" charset="0"/>
                <a:cs typeface="Arial" panose="020B0604020202020204" pitchFamily="34" charset="0"/>
              </a:rPr>
              <a:t>References:</a:t>
            </a:r>
          </a:p>
          <a:p>
            <a:pPr algn="r">
              <a:spcBef>
                <a:spcPts val="300"/>
              </a:spcBef>
            </a:pPr>
            <a:r>
              <a:rPr lang="en-US" sz="1200" dirty="0">
                <a:latin typeface="Arial" panose="020B0604020202020204" pitchFamily="34" charset="0"/>
                <a:cs typeface="Arial" panose="020B0604020202020204" pitchFamily="34" charset="0"/>
              </a:rPr>
              <a:t>OMG BPMN, CMMN and DMN overview video: </a:t>
            </a:r>
            <a:r>
              <a:rPr lang="en-US" sz="1200" u="sng" dirty="0">
                <a:latin typeface="Arial" panose="020B0604020202020204" pitchFamily="34" charset="0"/>
                <a:cs typeface="Arial" panose="020B0604020202020204" pitchFamily="34" charset="0"/>
                <a:hlinkClick r:id="rId3"/>
              </a:rPr>
              <a:t>https://www.youtube.com/watch?v=N3htv1tjmuc</a:t>
            </a:r>
            <a:r>
              <a:rPr lang="en-US" sz="1200" dirty="0">
                <a:latin typeface="Arial" panose="020B0604020202020204" pitchFamily="34" charset="0"/>
                <a:cs typeface="Arial" panose="020B0604020202020204" pitchFamily="34" charset="0"/>
              </a:rPr>
              <a:t> </a:t>
            </a:r>
          </a:p>
          <a:p>
            <a:pPr algn="r">
              <a:spcBef>
                <a:spcPts val="300"/>
              </a:spcBef>
            </a:pPr>
            <a:r>
              <a:rPr lang="en-US" sz="1200" dirty="0">
                <a:latin typeface="Arial" panose="020B0604020202020204" pitchFamily="34" charset="0"/>
                <a:cs typeface="Arial" panose="020B0604020202020204" pitchFamily="34" charset="0"/>
              </a:rPr>
              <a:t>OMG UML Overview Video: </a:t>
            </a:r>
            <a:r>
              <a:rPr lang="en-US" sz="1200" u="sng" dirty="0">
                <a:latin typeface="Arial" panose="020B0604020202020204" pitchFamily="34" charset="0"/>
                <a:cs typeface="Arial" panose="020B0604020202020204" pitchFamily="34" charset="0"/>
                <a:hlinkClick r:id="rId4"/>
              </a:rPr>
              <a:t>https://www.youtube.com/watch?v=vAHHdnIV8rU</a:t>
            </a:r>
            <a:r>
              <a:rPr lang="en-US" sz="1200" dirty="0">
                <a:latin typeface="Arial" panose="020B0604020202020204" pitchFamily="34" charset="0"/>
                <a:cs typeface="Arial" panose="020B0604020202020204" pitchFamily="34" charset="0"/>
              </a:rPr>
              <a:t> </a:t>
            </a:r>
          </a:p>
          <a:p>
            <a:pPr algn="r">
              <a:spcBef>
                <a:spcPts val="300"/>
              </a:spcBef>
            </a:pPr>
            <a:r>
              <a:rPr lang="en-US" sz="1200" dirty="0">
                <a:latin typeface="Arial" panose="020B0604020202020204" pitchFamily="34" charset="0"/>
                <a:cs typeface="Arial" panose="020B0604020202020204" pitchFamily="34" charset="0"/>
              </a:rPr>
              <a:t>OMG UML for Information Models: </a:t>
            </a:r>
            <a:r>
              <a:rPr lang="en-US" sz="1200" dirty="0">
                <a:latin typeface="Arial" panose="020B0604020202020204" pitchFamily="34" charset="0"/>
                <a:cs typeface="Arial" panose="020B0604020202020204" pitchFamily="34" charset="0"/>
                <a:hlinkClick r:id="rId5"/>
              </a:rPr>
              <a:t>https://www.youtube.com/watch?v=HqKZOgvCeUo</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028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29</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Basic Models</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1905000" y="1828800"/>
            <a:ext cx="5410200" cy="25908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054426" y="2037032"/>
            <a:ext cx="5260774" cy="1815882"/>
          </a:xfrm>
          <a:prstGeom prst="rect">
            <a:avLst/>
          </a:prstGeom>
          <a:noFill/>
        </p:spPr>
        <p:txBody>
          <a:bodyPr wrap="square" rtlCol="0">
            <a:spAutoFit/>
          </a:bodyPr>
          <a:lstStyle/>
          <a:p>
            <a:r>
              <a:rPr lang="en-US" sz="1600" dirty="0"/>
              <a:t>We will add one simple model for each of the three standards being covered in the training.</a:t>
            </a:r>
          </a:p>
          <a:p>
            <a:endParaRPr lang="en-US" sz="1600" dirty="0"/>
          </a:p>
          <a:p>
            <a:r>
              <a:rPr lang="en-US" sz="1600" dirty="0"/>
              <a:t>[Placeholder – models not constructed yet; they will be similar in complexity to the BPMN example in the Intro module, and the format of the instruction will be the same, i.e., didactic.</a:t>
            </a:r>
          </a:p>
        </p:txBody>
      </p:sp>
    </p:spTree>
    <p:extLst>
      <p:ext uri="{BB962C8B-B14F-4D97-AF65-F5344CB8AC3E}">
        <p14:creationId xmlns:p14="http://schemas.microsoft.com/office/powerpoint/2010/main" val="99678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7A9317-101F-432E-B75E-F04B8EE98F4A}"/>
              </a:ext>
            </a:extLst>
          </p:cNvPr>
          <p:cNvSpPr>
            <a:spLocks noGrp="1"/>
          </p:cNvSpPr>
          <p:nvPr>
            <p:ph idx="1"/>
          </p:nvPr>
        </p:nvSpPr>
        <p:spPr/>
        <p:txBody>
          <a:bodyPr>
            <a:normAutofit/>
          </a:bodyPr>
          <a:lstStyle/>
          <a:p>
            <a:r>
              <a:rPr lang="en-US" dirty="0"/>
              <a:t>Practice Vignettes</a:t>
            </a:r>
          </a:p>
          <a:p>
            <a:endParaRPr lang="en-US" dirty="0"/>
          </a:p>
          <a:p>
            <a:r>
              <a:rPr lang="en-US" dirty="0"/>
              <a:t>Educational Supplements</a:t>
            </a:r>
          </a:p>
          <a:p>
            <a:pPr lvl="1"/>
            <a:r>
              <a:rPr lang="en-US" dirty="0"/>
              <a:t>Basic Models</a:t>
            </a:r>
          </a:p>
          <a:p>
            <a:pPr lvl="1"/>
            <a:r>
              <a:rPr lang="en-US" dirty="0"/>
              <a:t>BPMN Quick Start Guide</a:t>
            </a:r>
          </a:p>
          <a:p>
            <a:pPr lvl="1"/>
            <a:r>
              <a:rPr lang="en-US" dirty="0"/>
              <a:t>BPMN Shapes</a:t>
            </a:r>
          </a:p>
          <a:p>
            <a:pPr lvl="1"/>
            <a:r>
              <a:rPr lang="en-US" dirty="0"/>
              <a:t>CMMN/DMN/UML Overview</a:t>
            </a:r>
          </a:p>
          <a:p>
            <a:pPr lvl="1"/>
            <a:r>
              <a:rPr lang="en-US" dirty="0"/>
              <a:t>Quick Start Guides (areas to be identified)</a:t>
            </a:r>
          </a:p>
          <a:p>
            <a:pPr marL="392113" lvl="1" indent="0">
              <a:buNone/>
            </a:pPr>
            <a:endParaRPr lang="en-US" dirty="0"/>
          </a:p>
          <a:p>
            <a:r>
              <a:rPr lang="en-US" dirty="0"/>
              <a:t>Tests and Quizzes</a:t>
            </a:r>
          </a:p>
          <a:p>
            <a:endParaRPr lang="en-US" dirty="0"/>
          </a:p>
          <a:p>
            <a:r>
              <a:rPr lang="en-US" dirty="0"/>
              <a:t>Additional Materials: PowerPoint stencil file</a:t>
            </a:r>
          </a:p>
          <a:p>
            <a:endParaRPr lang="en-US" dirty="0"/>
          </a:p>
          <a:p>
            <a:endParaRPr lang="en-US" dirty="0">
              <a:highlight>
                <a:srgbClr val="FFFF00"/>
              </a:highlight>
            </a:endParaRPr>
          </a:p>
          <a:p>
            <a:endParaRPr lang="en-US" dirty="0">
              <a:highlight>
                <a:srgbClr val="FFFF00"/>
              </a:highlight>
            </a:endParaRPr>
          </a:p>
          <a:p>
            <a:endParaRPr lang="en-US" dirty="0"/>
          </a:p>
        </p:txBody>
      </p:sp>
      <p:sp>
        <p:nvSpPr>
          <p:cNvPr id="3" name="Slide Number Placeholder 2">
            <a:extLst>
              <a:ext uri="{FF2B5EF4-FFF2-40B4-BE49-F238E27FC236}">
                <a16:creationId xmlns:a16="http://schemas.microsoft.com/office/drawing/2014/main" id="{3D7E927B-4BF9-44EF-B947-5F1BB8FD9A67}"/>
              </a:ext>
            </a:extLst>
          </p:cNvPr>
          <p:cNvSpPr>
            <a:spLocks noGrp="1"/>
          </p:cNvSpPr>
          <p:nvPr>
            <p:ph type="sldNum" sz="quarter" idx="12"/>
          </p:nvPr>
        </p:nvSpPr>
        <p:spPr/>
        <p:txBody>
          <a:bodyPr/>
          <a:lstStyle/>
          <a:p>
            <a:fld id="{C4F48794-F4C4-4267-800B-ACFB459A6C98}" type="slidenum">
              <a:rPr lang="en-US" smtClean="0"/>
              <a:pPr/>
              <a:t>3</a:t>
            </a:fld>
            <a:endParaRPr lang="en-US" dirty="0"/>
          </a:p>
        </p:txBody>
      </p:sp>
      <p:sp>
        <p:nvSpPr>
          <p:cNvPr id="4" name="Title 3">
            <a:extLst>
              <a:ext uri="{FF2B5EF4-FFF2-40B4-BE49-F238E27FC236}">
                <a16:creationId xmlns:a16="http://schemas.microsoft.com/office/drawing/2014/main" id="{75ED7AAB-E39E-47F6-A66E-3DFC49E80873}"/>
              </a:ext>
            </a:extLst>
          </p:cNvPr>
          <p:cNvSpPr>
            <a:spLocks noGrp="1"/>
          </p:cNvSpPr>
          <p:nvPr>
            <p:ph type="title"/>
          </p:nvPr>
        </p:nvSpPr>
        <p:spPr/>
        <p:txBody>
          <a:bodyPr>
            <a:normAutofit fontScale="90000"/>
          </a:bodyPr>
          <a:lstStyle/>
          <a:p>
            <a:r>
              <a:rPr lang="en-US" b="1" dirty="0"/>
              <a:t>Organization of Storyboard:</a:t>
            </a:r>
            <a:br>
              <a:rPr lang="en-US" b="1" dirty="0"/>
            </a:br>
            <a:r>
              <a:rPr lang="en-US" b="1" dirty="0"/>
              <a:t>Handouts and Hands-on Activities</a:t>
            </a:r>
          </a:p>
        </p:txBody>
      </p:sp>
    </p:spTree>
    <p:extLst>
      <p:ext uri="{BB962C8B-B14F-4D97-AF65-F5344CB8AC3E}">
        <p14:creationId xmlns:p14="http://schemas.microsoft.com/office/powerpoint/2010/main" val="350944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30</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524000" y="2667000"/>
            <a:ext cx="6477000" cy="1143000"/>
          </a:xfrm>
        </p:spPr>
        <p:txBody>
          <a:bodyPr>
            <a:normAutofit/>
          </a:bodyPr>
          <a:lstStyle/>
          <a:p>
            <a:pPr algn="ctr"/>
            <a:r>
              <a:rPr lang="en-US" sz="2500" b="1" i="1" dirty="0"/>
              <a:t>Tutorial 4: MS Office “Buttonology” </a:t>
            </a:r>
          </a:p>
        </p:txBody>
      </p:sp>
    </p:spTree>
    <p:extLst>
      <p:ext uri="{BB962C8B-B14F-4D97-AF65-F5344CB8AC3E}">
        <p14:creationId xmlns:p14="http://schemas.microsoft.com/office/powerpoint/2010/main" val="44208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3591015"/>
          </a:xfrm>
        </p:spPr>
        <p:txBody>
          <a:bodyPr>
            <a:normAutofit/>
          </a:bodyPr>
          <a:lstStyle/>
          <a:p>
            <a:pPr lvl="0"/>
            <a:r>
              <a:rPr lang="en-US" dirty="0"/>
              <a:t>Learn to produce simple models in Microsoft PowerPoint</a:t>
            </a:r>
          </a:p>
          <a:p>
            <a:pPr marL="109728" lvl="0" indent="0">
              <a:buNone/>
            </a:pPr>
            <a:endParaRPr lang="en-US"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31</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a:bodyPr>
          <a:lstStyle/>
          <a:p>
            <a:r>
              <a:rPr lang="en-US" b="1" dirty="0"/>
              <a:t>Objective</a:t>
            </a:r>
          </a:p>
        </p:txBody>
      </p:sp>
      <p:sp>
        <p:nvSpPr>
          <p:cNvPr id="6" name="Speech Bubble: Rectangle 5">
            <a:extLst>
              <a:ext uri="{FF2B5EF4-FFF2-40B4-BE49-F238E27FC236}">
                <a16:creationId xmlns:a16="http://schemas.microsoft.com/office/drawing/2014/main" id="{D4C6DF6E-CDC1-4A97-93D0-FC2A3FDC2E26}"/>
              </a:ext>
            </a:extLst>
          </p:cNvPr>
          <p:cNvSpPr/>
          <p:nvPr/>
        </p:nvSpPr>
        <p:spPr>
          <a:xfrm>
            <a:off x="743661" y="1828801"/>
            <a:ext cx="7959182" cy="3470484"/>
          </a:xfrm>
          <a:prstGeom prst="wedgeRectCallout">
            <a:avLst>
              <a:gd name="adj1" fmla="val -20833"/>
              <a:gd name="adj2" fmla="val 56155"/>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3CA6955-095D-472B-A5B5-FB0D0050E6E3}"/>
              </a:ext>
            </a:extLst>
          </p:cNvPr>
          <p:cNvSpPr txBox="1"/>
          <p:nvPr/>
        </p:nvSpPr>
        <p:spPr>
          <a:xfrm>
            <a:off x="951298" y="2036853"/>
            <a:ext cx="7696199" cy="3262432"/>
          </a:xfrm>
          <a:prstGeom prst="rect">
            <a:avLst/>
          </a:prstGeom>
          <a:noFill/>
        </p:spPr>
        <p:txBody>
          <a:bodyPr wrap="square" rtlCol="0">
            <a:spAutoFit/>
          </a:bodyPr>
          <a:lstStyle/>
          <a:p>
            <a:r>
              <a:rPr lang="en-US" sz="1600" dirty="0"/>
              <a:t>Voice-over will explain that there are specialized tools that help users create workflow models, (i.e. Visio), which allow models to be built and worked with more efficiently, but this module is for those who don’t have easy access to Visio or other specialized tools or do not have the time to learn them. </a:t>
            </a:r>
          </a:p>
          <a:p>
            <a:endParaRPr lang="en-US" sz="1600" dirty="0"/>
          </a:p>
          <a:p>
            <a:r>
              <a:rPr lang="en-US" sz="1600" dirty="0"/>
              <a:t>Note:</a:t>
            </a:r>
          </a:p>
          <a:p>
            <a:r>
              <a:rPr lang="en-US" sz="1600" dirty="0"/>
              <a:t>-We will let the audience know that these tools are readily accessible on the VA network</a:t>
            </a:r>
          </a:p>
          <a:p>
            <a:r>
              <a:rPr lang="en-US" sz="1600" dirty="0"/>
              <a:t>-If you will be performing modeling more often/extensively, we recommend that you get familiar with MS Visio and take the Visio Buttonology module</a:t>
            </a:r>
          </a:p>
          <a:p>
            <a:r>
              <a:rPr lang="en-US" sz="1400" i="1" dirty="0"/>
              <a:t> </a:t>
            </a:r>
            <a:endParaRPr lang="en-US" sz="1400" dirty="0"/>
          </a:p>
        </p:txBody>
      </p:sp>
    </p:spTree>
    <p:extLst>
      <p:ext uri="{BB962C8B-B14F-4D97-AF65-F5344CB8AC3E}">
        <p14:creationId xmlns:p14="http://schemas.microsoft.com/office/powerpoint/2010/main" val="1583463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0C607-11FE-4828-8038-E8F635290DD8}"/>
              </a:ext>
            </a:extLst>
          </p:cNvPr>
          <p:cNvSpPr>
            <a:spLocks noGrp="1"/>
          </p:cNvSpPr>
          <p:nvPr>
            <p:ph idx="1"/>
          </p:nvPr>
        </p:nvSpPr>
        <p:spPr>
          <a:xfrm>
            <a:off x="457200" y="1481330"/>
            <a:ext cx="8229600" cy="4525963"/>
          </a:xfrm>
        </p:spPr>
        <p:txBody>
          <a:bodyPr vert="horz" anchor="t">
            <a:normAutofit/>
          </a:bodyPr>
          <a:lstStyle/>
          <a:p>
            <a:pPr marL="0" indent="0">
              <a:buNone/>
            </a:pPr>
            <a:endParaRPr lang="en-US" sz="2000" b="1" dirty="0">
              <a:solidFill>
                <a:srgbClr val="FF0000"/>
              </a:solidFill>
            </a:endParaRPr>
          </a:p>
          <a:p>
            <a:pPr marL="0" indent="0">
              <a:buNone/>
            </a:pPr>
            <a:r>
              <a:rPr lang="en-US" sz="2000" b="1" dirty="0">
                <a:latin typeface="Times New Roman"/>
                <a:cs typeface="Times New Roman"/>
              </a:rPr>
              <a:t>EXERCISE</a:t>
            </a:r>
            <a:r>
              <a:rPr lang="en-US" sz="2000" dirty="0">
                <a:latin typeface="Times New Roman"/>
                <a:cs typeface="Times New Roman"/>
              </a:rPr>
              <a:t>: Instructor demonstrates, and students duplicate</a:t>
            </a:r>
            <a:endParaRPr lang="en-US" dirty="0"/>
          </a:p>
          <a:p>
            <a:pPr marL="457200" indent="-457200"/>
            <a:r>
              <a:rPr lang="en-US" sz="2000" dirty="0">
                <a:latin typeface="Times New Roman"/>
                <a:cs typeface="Times New Roman"/>
              </a:rPr>
              <a:t>Determination that emergency requires immediate care</a:t>
            </a:r>
          </a:p>
          <a:p>
            <a:pPr marL="914400" lvl="1" indent="-457200"/>
            <a:r>
              <a:rPr lang="en-US" sz="2000" dirty="0">
                <a:latin typeface="Times New Roman"/>
                <a:cs typeface="Times New Roman"/>
              </a:rPr>
              <a:t>DOA: call coroner.</a:t>
            </a:r>
          </a:p>
          <a:p>
            <a:pPr marL="914400" lvl="1" indent="-457200"/>
            <a:r>
              <a:rPr lang="en-US" sz="2000" dirty="0">
                <a:latin typeface="Times New Roman"/>
                <a:cs typeface="Times New Roman"/>
              </a:rPr>
              <a:t>Life threatening: see clinician immediately.</a:t>
            </a:r>
          </a:p>
          <a:p>
            <a:pPr marL="457200" indent="-457200"/>
            <a:r>
              <a:rPr lang="en-US" sz="2000" dirty="0">
                <a:latin typeface="Times New Roman"/>
                <a:cs typeface="Times New Roman"/>
              </a:rPr>
              <a:t>Otherwise, wait for clinician to become available</a:t>
            </a:r>
          </a:p>
          <a:p>
            <a:pPr indent="-255905"/>
            <a:endParaRPr lang="en-US" sz="2000" dirty="0"/>
          </a:p>
        </p:txBody>
      </p:sp>
      <p:sp>
        <p:nvSpPr>
          <p:cNvPr id="6" name="Slide Number Placeholder 5">
            <a:extLst>
              <a:ext uri="{FF2B5EF4-FFF2-40B4-BE49-F238E27FC236}">
                <a16:creationId xmlns:a16="http://schemas.microsoft.com/office/drawing/2014/main" id="{806A40DE-4ED7-4D8D-8CC5-E71688DF73A0}"/>
              </a:ext>
            </a:extLst>
          </p:cNvPr>
          <p:cNvSpPr>
            <a:spLocks noGrp="1"/>
          </p:cNvSpPr>
          <p:nvPr>
            <p:ph type="sldNum" sz="quarter" idx="12"/>
          </p:nvPr>
        </p:nvSpPr>
        <p:spPr/>
        <p:txBody>
          <a:bodyPr/>
          <a:lstStyle/>
          <a:p>
            <a:fld id="{6509876D-BBD7-4363-8ADF-C03ABB619E3E}" type="slidenum">
              <a:rPr lang="en-US" smtClean="0"/>
              <a:t>32</a:t>
            </a:fld>
            <a:endParaRPr lang="en-US" dirty="0"/>
          </a:p>
        </p:txBody>
      </p:sp>
      <p:sp>
        <p:nvSpPr>
          <p:cNvPr id="2" name="Title 1">
            <a:extLst>
              <a:ext uri="{FF2B5EF4-FFF2-40B4-BE49-F238E27FC236}">
                <a16:creationId xmlns:a16="http://schemas.microsoft.com/office/drawing/2014/main" id="{CC639A17-C7A6-4400-9C75-23C41104B0EA}"/>
              </a:ext>
            </a:extLst>
          </p:cNvPr>
          <p:cNvSpPr>
            <a:spLocks noGrp="1"/>
          </p:cNvSpPr>
          <p:nvPr>
            <p:ph type="title"/>
          </p:nvPr>
        </p:nvSpPr>
        <p:spPr>
          <a:xfrm>
            <a:off x="1219200" y="279207"/>
            <a:ext cx="6705600" cy="1143000"/>
          </a:xfrm>
        </p:spPr>
        <p:txBody>
          <a:bodyPr>
            <a:noAutofit/>
          </a:bodyPr>
          <a:lstStyle/>
          <a:p>
            <a:pPr algn="ctr"/>
            <a:r>
              <a:rPr lang="en-US" sz="2800" b="1" dirty="0"/>
              <a:t>Basic Emergency Encounter:</a:t>
            </a:r>
            <a:br>
              <a:rPr lang="en-US" sz="2800" b="1" dirty="0"/>
            </a:br>
            <a:r>
              <a:rPr lang="en-US" sz="2800" b="1" dirty="0"/>
              <a:t>Triage and Immediate Care Required</a:t>
            </a:r>
          </a:p>
        </p:txBody>
      </p:sp>
      <p:pic>
        <p:nvPicPr>
          <p:cNvPr id="4" name="Picture 4" descr="A close up of a mans face&#10;&#10;Description generated with high confidence">
            <a:extLst>
              <a:ext uri="{FF2B5EF4-FFF2-40B4-BE49-F238E27FC236}">
                <a16:creationId xmlns:a16="http://schemas.microsoft.com/office/drawing/2014/main" id="{39BA62D0-1E69-4F39-A92D-C3962E2EF08C}"/>
              </a:ext>
            </a:extLst>
          </p:cNvPr>
          <p:cNvPicPr>
            <a:picLocks noChangeAspect="1"/>
          </p:cNvPicPr>
          <p:nvPr/>
        </p:nvPicPr>
        <p:blipFill>
          <a:blip r:embed="rId3"/>
          <a:stretch>
            <a:fillRect/>
          </a:stretch>
        </p:blipFill>
        <p:spPr>
          <a:xfrm>
            <a:off x="5245021" y="3750465"/>
            <a:ext cx="3417240" cy="2239421"/>
          </a:xfrm>
          <a:prstGeom prst="rect">
            <a:avLst/>
          </a:prstGeom>
        </p:spPr>
      </p:pic>
      <p:pic>
        <p:nvPicPr>
          <p:cNvPr id="5" name="Picture 6" descr="A person holding a sign&#10;&#10;Description generated with high confidence">
            <a:extLst>
              <a:ext uri="{FF2B5EF4-FFF2-40B4-BE49-F238E27FC236}">
                <a16:creationId xmlns:a16="http://schemas.microsoft.com/office/drawing/2014/main" id="{1B0FBF72-9CED-4EC0-BB2C-988B299CE371}"/>
              </a:ext>
            </a:extLst>
          </p:cNvPr>
          <p:cNvPicPr>
            <a:picLocks noChangeAspect="1"/>
          </p:cNvPicPr>
          <p:nvPr/>
        </p:nvPicPr>
        <p:blipFill>
          <a:blip r:embed="rId4"/>
          <a:stretch>
            <a:fillRect/>
          </a:stretch>
        </p:blipFill>
        <p:spPr>
          <a:xfrm>
            <a:off x="914401" y="3806687"/>
            <a:ext cx="3197559" cy="2126973"/>
          </a:xfrm>
          <a:prstGeom prst="rect">
            <a:avLst/>
          </a:prstGeom>
        </p:spPr>
      </p:pic>
    </p:spTree>
    <p:extLst>
      <p:ext uri="{BB962C8B-B14F-4D97-AF65-F5344CB8AC3E}">
        <p14:creationId xmlns:p14="http://schemas.microsoft.com/office/powerpoint/2010/main" val="252742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0C607-11FE-4828-8038-E8F635290DD8}"/>
              </a:ext>
            </a:extLst>
          </p:cNvPr>
          <p:cNvSpPr>
            <a:spLocks noGrp="1"/>
          </p:cNvSpPr>
          <p:nvPr>
            <p:ph idx="1"/>
          </p:nvPr>
        </p:nvSpPr>
        <p:spPr>
          <a:xfrm>
            <a:off x="457200" y="1481330"/>
            <a:ext cx="8229600" cy="4525963"/>
          </a:xfrm>
        </p:spPr>
        <p:txBody>
          <a:bodyPr vert="horz" anchor="t">
            <a:normAutofit/>
          </a:bodyPr>
          <a:lstStyle/>
          <a:p>
            <a:pPr marL="0" indent="0">
              <a:buNone/>
            </a:pPr>
            <a:endParaRPr lang="en-US" sz="2000" b="1" dirty="0">
              <a:solidFill>
                <a:srgbClr val="FF0000"/>
              </a:solidFill>
            </a:endParaRPr>
          </a:p>
          <a:p>
            <a:pPr marL="0" indent="0">
              <a:buNone/>
            </a:pPr>
            <a:r>
              <a:rPr lang="en-US" sz="2000" b="1" dirty="0">
                <a:latin typeface="Times New Roman"/>
                <a:cs typeface="Times New Roman"/>
              </a:rPr>
              <a:t>EXERCISE</a:t>
            </a:r>
            <a:r>
              <a:rPr lang="en-US" sz="2000" dirty="0">
                <a:latin typeface="Times New Roman"/>
                <a:cs typeface="Times New Roman"/>
              </a:rPr>
              <a:t>: Instructor demonstrates, and students duplicate</a:t>
            </a:r>
            <a:endParaRPr lang="en-US" dirty="0"/>
          </a:p>
          <a:p>
            <a:pPr marL="457200" indent="-457200"/>
            <a:r>
              <a:rPr lang="en-US" sz="2000" dirty="0">
                <a:latin typeface="Times New Roman"/>
                <a:cs typeface="Times New Roman"/>
              </a:rPr>
              <a:t>Determination that emergency requires immediate care</a:t>
            </a:r>
          </a:p>
          <a:p>
            <a:pPr marL="914400" lvl="1" indent="-457200"/>
            <a:r>
              <a:rPr lang="en-US" sz="2000" dirty="0">
                <a:latin typeface="Times New Roman"/>
                <a:cs typeface="Times New Roman"/>
              </a:rPr>
              <a:t>DOA: call coroner.</a:t>
            </a:r>
          </a:p>
          <a:p>
            <a:pPr marL="914400" lvl="1" indent="-457200"/>
            <a:r>
              <a:rPr lang="en-US" sz="2000" dirty="0">
                <a:latin typeface="Times New Roman"/>
                <a:cs typeface="Times New Roman"/>
              </a:rPr>
              <a:t>Life threatening: see clinician immediately.</a:t>
            </a:r>
          </a:p>
          <a:p>
            <a:pPr marL="457200" indent="-457200"/>
            <a:r>
              <a:rPr lang="en-US" sz="2000" dirty="0">
                <a:latin typeface="Times New Roman"/>
                <a:cs typeface="Times New Roman"/>
              </a:rPr>
              <a:t>Otherwise, wait for clinician to become available</a:t>
            </a:r>
          </a:p>
          <a:p>
            <a:pPr indent="-255905"/>
            <a:endParaRPr lang="en-US" sz="2000" dirty="0"/>
          </a:p>
        </p:txBody>
      </p:sp>
      <p:sp>
        <p:nvSpPr>
          <p:cNvPr id="6" name="Slide Number Placeholder 5">
            <a:extLst>
              <a:ext uri="{FF2B5EF4-FFF2-40B4-BE49-F238E27FC236}">
                <a16:creationId xmlns:a16="http://schemas.microsoft.com/office/drawing/2014/main" id="{806A40DE-4ED7-4D8D-8CC5-E71688DF73A0}"/>
              </a:ext>
            </a:extLst>
          </p:cNvPr>
          <p:cNvSpPr>
            <a:spLocks noGrp="1"/>
          </p:cNvSpPr>
          <p:nvPr>
            <p:ph type="sldNum" sz="quarter" idx="12"/>
          </p:nvPr>
        </p:nvSpPr>
        <p:spPr/>
        <p:txBody>
          <a:bodyPr/>
          <a:lstStyle/>
          <a:p>
            <a:fld id="{6509876D-BBD7-4363-8ADF-C03ABB619E3E}" type="slidenum">
              <a:rPr lang="en-US" smtClean="0"/>
              <a:t>33</a:t>
            </a:fld>
            <a:endParaRPr lang="en-US" dirty="0"/>
          </a:p>
        </p:txBody>
      </p:sp>
      <p:sp>
        <p:nvSpPr>
          <p:cNvPr id="2" name="Title 1">
            <a:extLst>
              <a:ext uri="{FF2B5EF4-FFF2-40B4-BE49-F238E27FC236}">
                <a16:creationId xmlns:a16="http://schemas.microsoft.com/office/drawing/2014/main" id="{CC639A17-C7A6-4400-9C75-23C41104B0EA}"/>
              </a:ext>
            </a:extLst>
          </p:cNvPr>
          <p:cNvSpPr>
            <a:spLocks noGrp="1"/>
          </p:cNvSpPr>
          <p:nvPr>
            <p:ph type="title"/>
          </p:nvPr>
        </p:nvSpPr>
        <p:spPr>
          <a:xfrm>
            <a:off x="1219200" y="279207"/>
            <a:ext cx="6705600" cy="1143000"/>
          </a:xfrm>
        </p:spPr>
        <p:txBody>
          <a:bodyPr>
            <a:noAutofit/>
          </a:bodyPr>
          <a:lstStyle/>
          <a:p>
            <a:pPr algn="ctr"/>
            <a:r>
              <a:rPr lang="en-US" sz="2800" b="1" dirty="0"/>
              <a:t>Basic Emergency Encounter:</a:t>
            </a:r>
            <a:br>
              <a:rPr lang="en-US" sz="2800" b="1" dirty="0"/>
            </a:br>
            <a:r>
              <a:rPr lang="en-US" sz="2800" b="1" dirty="0"/>
              <a:t>Triage and Immediate Care Required</a:t>
            </a:r>
          </a:p>
        </p:txBody>
      </p:sp>
      <p:pic>
        <p:nvPicPr>
          <p:cNvPr id="4" name="Picture 4" descr="A close up of a mans face&#10;&#10;Description generated with high confidence">
            <a:extLst>
              <a:ext uri="{FF2B5EF4-FFF2-40B4-BE49-F238E27FC236}">
                <a16:creationId xmlns:a16="http://schemas.microsoft.com/office/drawing/2014/main" id="{39BA62D0-1E69-4F39-A92D-C3962E2EF08C}"/>
              </a:ext>
            </a:extLst>
          </p:cNvPr>
          <p:cNvPicPr>
            <a:picLocks noChangeAspect="1"/>
          </p:cNvPicPr>
          <p:nvPr/>
        </p:nvPicPr>
        <p:blipFill>
          <a:blip r:embed="rId3"/>
          <a:stretch>
            <a:fillRect/>
          </a:stretch>
        </p:blipFill>
        <p:spPr>
          <a:xfrm>
            <a:off x="5245021" y="3750465"/>
            <a:ext cx="3417240" cy="2239421"/>
          </a:xfrm>
          <a:prstGeom prst="rect">
            <a:avLst/>
          </a:prstGeom>
        </p:spPr>
      </p:pic>
      <p:pic>
        <p:nvPicPr>
          <p:cNvPr id="5" name="Picture 6" descr="A person holding a sign&#10;&#10;Description generated with high confidence">
            <a:extLst>
              <a:ext uri="{FF2B5EF4-FFF2-40B4-BE49-F238E27FC236}">
                <a16:creationId xmlns:a16="http://schemas.microsoft.com/office/drawing/2014/main" id="{1B0FBF72-9CED-4EC0-BB2C-988B299CE371}"/>
              </a:ext>
            </a:extLst>
          </p:cNvPr>
          <p:cNvPicPr>
            <a:picLocks noChangeAspect="1"/>
          </p:cNvPicPr>
          <p:nvPr/>
        </p:nvPicPr>
        <p:blipFill>
          <a:blip r:embed="rId4"/>
          <a:stretch>
            <a:fillRect/>
          </a:stretch>
        </p:blipFill>
        <p:spPr>
          <a:xfrm>
            <a:off x="914401" y="3806687"/>
            <a:ext cx="3197559" cy="2126973"/>
          </a:xfrm>
          <a:prstGeom prst="rect">
            <a:avLst/>
          </a:prstGeom>
        </p:spPr>
      </p:pic>
      <p:sp>
        <p:nvSpPr>
          <p:cNvPr id="7" name="Speech Bubble: Rectangle 6">
            <a:extLst>
              <a:ext uri="{FF2B5EF4-FFF2-40B4-BE49-F238E27FC236}">
                <a16:creationId xmlns:a16="http://schemas.microsoft.com/office/drawing/2014/main" id="{A9D604D1-B545-49A5-B9FE-912A2942311F}"/>
              </a:ext>
            </a:extLst>
          </p:cNvPr>
          <p:cNvSpPr/>
          <p:nvPr/>
        </p:nvSpPr>
        <p:spPr>
          <a:xfrm>
            <a:off x="4572000" y="1313250"/>
            <a:ext cx="4114800" cy="2239421"/>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695BED2-5178-42AE-BB17-45025F6ED432}"/>
              </a:ext>
            </a:extLst>
          </p:cNvPr>
          <p:cNvSpPr txBox="1"/>
          <p:nvPr/>
        </p:nvSpPr>
        <p:spPr>
          <a:xfrm>
            <a:off x="4875685" y="1503632"/>
            <a:ext cx="3581400" cy="1815882"/>
          </a:xfrm>
          <a:prstGeom prst="rect">
            <a:avLst/>
          </a:prstGeom>
          <a:noFill/>
        </p:spPr>
        <p:txBody>
          <a:bodyPr wrap="square" rtlCol="0">
            <a:spAutoFit/>
          </a:bodyPr>
          <a:lstStyle/>
          <a:p>
            <a:r>
              <a:rPr lang="en-US" sz="1600" dirty="0"/>
              <a:t>Voice-over: </a:t>
            </a:r>
            <a:r>
              <a:rPr lang="en-US" sz="1600" i="1" dirty="0"/>
              <a:t>“You may recognize this encounter from one of our other modules.  If not, that’s ok.   We’re going to show you how to use Microsoft PowerPoint to build workflow models for simple clinical encounters.”</a:t>
            </a:r>
            <a:endParaRPr lang="en-US" sz="1000" i="1" dirty="0"/>
          </a:p>
        </p:txBody>
      </p:sp>
    </p:spTree>
    <p:extLst>
      <p:ext uri="{BB962C8B-B14F-4D97-AF65-F5344CB8AC3E}">
        <p14:creationId xmlns:p14="http://schemas.microsoft.com/office/powerpoint/2010/main" val="3008958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303A9F-6E8E-44CC-8533-086C0D27AAC3}"/>
              </a:ext>
            </a:extLst>
          </p:cNvPr>
          <p:cNvPicPr>
            <a:picLocks noChangeAspect="1"/>
          </p:cNvPicPr>
          <p:nvPr/>
        </p:nvPicPr>
        <p:blipFill>
          <a:blip r:embed="rId3"/>
          <a:stretch>
            <a:fillRect/>
          </a:stretch>
        </p:blipFill>
        <p:spPr>
          <a:xfrm>
            <a:off x="716000" y="1576123"/>
            <a:ext cx="7712001" cy="4257283"/>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7065220" y="6502931"/>
            <a:ext cx="2057400" cy="365125"/>
          </a:xfrm>
        </p:spPr>
        <p:txBody>
          <a:bodyPr/>
          <a:lstStyle/>
          <a:p>
            <a:fld id="{6509876D-BBD7-4363-8ADF-C03ABB619E3E}" type="slidenum">
              <a:rPr lang="en-US" smtClean="0"/>
              <a:t>34</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59027" y="212681"/>
            <a:ext cx="9144000" cy="1028679"/>
          </a:xfrm>
        </p:spPr>
        <p:txBody>
          <a:bodyPr>
            <a:normAutofit fontScale="90000"/>
          </a:bodyPr>
          <a:lstStyle/>
          <a:p>
            <a:pPr algn="ctr"/>
            <a:r>
              <a:rPr lang="en-US" sz="3200" b="1" dirty="0">
                <a:latin typeface="Times New Roman"/>
                <a:cs typeface="Times New Roman"/>
              </a:rPr>
              <a:t>Emergency Encounter: Triage</a:t>
            </a:r>
            <a:br>
              <a:rPr lang="en-US" sz="3200" b="1" dirty="0">
                <a:latin typeface="Times New Roman"/>
                <a:cs typeface="Times New Roman"/>
              </a:rPr>
            </a:br>
            <a:r>
              <a:rPr lang="en-US" sz="3200" b="1" dirty="0">
                <a:latin typeface="Times New Roman"/>
                <a:cs typeface="Times New Roman"/>
              </a:rPr>
              <a:t>Finished Model</a:t>
            </a:r>
            <a:endParaRPr lang="en-US" sz="3200" dirty="0"/>
          </a:p>
        </p:txBody>
      </p:sp>
      <p:sp>
        <p:nvSpPr>
          <p:cNvPr id="6" name="Speech Bubble: Rectangle 5">
            <a:extLst>
              <a:ext uri="{FF2B5EF4-FFF2-40B4-BE49-F238E27FC236}">
                <a16:creationId xmlns:a16="http://schemas.microsoft.com/office/drawing/2014/main" id="{ED766B8B-7BE5-4600-B61A-32302ED1C088}"/>
              </a:ext>
            </a:extLst>
          </p:cNvPr>
          <p:cNvSpPr/>
          <p:nvPr/>
        </p:nvSpPr>
        <p:spPr>
          <a:xfrm>
            <a:off x="152400" y="4495800"/>
            <a:ext cx="4648200" cy="1028679"/>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FE12CE4-23E4-43EC-9548-E35F15A9955E}"/>
              </a:ext>
            </a:extLst>
          </p:cNvPr>
          <p:cNvSpPr txBox="1"/>
          <p:nvPr/>
        </p:nvSpPr>
        <p:spPr>
          <a:xfrm>
            <a:off x="301826" y="4704032"/>
            <a:ext cx="4270174" cy="584775"/>
          </a:xfrm>
          <a:prstGeom prst="rect">
            <a:avLst/>
          </a:prstGeom>
          <a:noFill/>
        </p:spPr>
        <p:txBody>
          <a:bodyPr wrap="square" rtlCol="0">
            <a:spAutoFit/>
          </a:bodyPr>
          <a:lstStyle/>
          <a:p>
            <a:r>
              <a:rPr lang="en-US" sz="1600" dirty="0"/>
              <a:t>Voice-over: </a:t>
            </a:r>
            <a:r>
              <a:rPr lang="en-US" sz="1600" i="1" dirty="0"/>
              <a:t>“This is what the finished model will look like.”</a:t>
            </a:r>
            <a:endParaRPr lang="en-US" sz="1000" i="1" dirty="0"/>
          </a:p>
        </p:txBody>
      </p:sp>
    </p:spTree>
    <p:extLst>
      <p:ext uri="{BB962C8B-B14F-4D97-AF65-F5344CB8AC3E}">
        <p14:creationId xmlns:p14="http://schemas.microsoft.com/office/powerpoint/2010/main" val="492545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F3B53F-031B-46D8-9792-DA31CD57DEBE}"/>
              </a:ext>
            </a:extLst>
          </p:cNvPr>
          <p:cNvPicPr>
            <a:picLocks noGrp="1" noChangeAspect="1"/>
          </p:cNvPicPr>
          <p:nvPr>
            <p:ph idx="1"/>
          </p:nvPr>
        </p:nvPicPr>
        <p:blipFill>
          <a:blip r:embed="rId3"/>
          <a:stretch>
            <a:fillRect/>
          </a:stretch>
        </p:blipFill>
        <p:spPr>
          <a:xfrm>
            <a:off x="1376567" y="914400"/>
            <a:ext cx="6390866" cy="5229612"/>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35</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BPMN</a:t>
            </a:r>
            <a:r>
              <a:rPr lang="en-US" sz="3200" dirty="0">
                <a:latin typeface="Times New Roman"/>
                <a:cs typeface="Times New Roman"/>
              </a:rPr>
              <a:t> </a:t>
            </a:r>
            <a:r>
              <a:rPr lang="en-US" sz="3200" b="1" dirty="0">
                <a:latin typeface="Times New Roman"/>
                <a:cs typeface="Times New Roman"/>
              </a:rPr>
              <a:t>Basic Notation and Concepts</a:t>
            </a:r>
            <a:endParaRPr lang="en-US" sz="3200" b="1" dirty="0">
              <a:solidFill>
                <a:srgbClr val="FF0000"/>
              </a:solidFill>
            </a:endParaRPr>
          </a:p>
        </p:txBody>
      </p:sp>
      <p:sp>
        <p:nvSpPr>
          <p:cNvPr id="7" name="Speech Bubble: Rectangle 6">
            <a:extLst>
              <a:ext uri="{FF2B5EF4-FFF2-40B4-BE49-F238E27FC236}">
                <a16:creationId xmlns:a16="http://schemas.microsoft.com/office/drawing/2014/main" id="{C650FBA3-E63C-4695-8743-184C41A642CA}"/>
              </a:ext>
            </a:extLst>
          </p:cNvPr>
          <p:cNvSpPr/>
          <p:nvPr/>
        </p:nvSpPr>
        <p:spPr>
          <a:xfrm>
            <a:off x="2095500" y="2720132"/>
            <a:ext cx="4953000" cy="31242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F1C92F1-A552-4055-9EA1-300F94B893DB}"/>
              </a:ext>
            </a:extLst>
          </p:cNvPr>
          <p:cNvSpPr txBox="1"/>
          <p:nvPr/>
        </p:nvSpPr>
        <p:spPr>
          <a:xfrm>
            <a:off x="2254451" y="2819400"/>
            <a:ext cx="4803574" cy="2446824"/>
          </a:xfrm>
          <a:prstGeom prst="rect">
            <a:avLst/>
          </a:prstGeom>
          <a:noFill/>
        </p:spPr>
        <p:txBody>
          <a:bodyPr wrap="square" rtlCol="0">
            <a:spAutoFit/>
          </a:bodyPr>
          <a:lstStyle/>
          <a:p>
            <a:r>
              <a:rPr lang="en-US" sz="1600" dirty="0"/>
              <a:t>First a review of the basic notation standards in BPMN.</a:t>
            </a:r>
          </a:p>
          <a:p>
            <a:endParaRPr lang="en-US" sz="1600" dirty="0"/>
          </a:p>
          <a:p>
            <a:r>
              <a:rPr lang="en-US" sz="1600" dirty="0"/>
              <a:t>This portion is essentially the same as in the Notation module.</a:t>
            </a:r>
          </a:p>
          <a:p>
            <a:endParaRPr lang="en-US" sz="1600" dirty="0"/>
          </a:p>
          <a:p>
            <a:r>
              <a:rPr lang="en-US" sz="1600" dirty="0"/>
              <a:t>“We’ll touch on other notation standards, like DMN, CMMN, and UML, briefly. You can learn more about them in the Notation module”.</a:t>
            </a:r>
          </a:p>
          <a:p>
            <a:endParaRPr lang="en-US" sz="900" i="1" dirty="0"/>
          </a:p>
        </p:txBody>
      </p:sp>
    </p:spTree>
    <p:extLst>
      <p:ext uri="{BB962C8B-B14F-4D97-AF65-F5344CB8AC3E}">
        <p14:creationId xmlns:p14="http://schemas.microsoft.com/office/powerpoint/2010/main" val="4002013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F3B53F-031B-46D8-9792-DA31CD57DEBE}"/>
              </a:ext>
            </a:extLst>
          </p:cNvPr>
          <p:cNvPicPr>
            <a:picLocks noGrp="1" noChangeAspect="1"/>
          </p:cNvPicPr>
          <p:nvPr>
            <p:ph idx="1"/>
          </p:nvPr>
        </p:nvPicPr>
        <p:blipFill>
          <a:blip r:embed="rId3"/>
          <a:stretch>
            <a:fillRect/>
          </a:stretch>
        </p:blipFill>
        <p:spPr>
          <a:xfrm>
            <a:off x="1376567" y="938714"/>
            <a:ext cx="6390866" cy="5229612"/>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36</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BPMN</a:t>
            </a:r>
            <a:r>
              <a:rPr lang="en-US" sz="3200" dirty="0">
                <a:latin typeface="Times New Roman"/>
                <a:cs typeface="Times New Roman"/>
              </a:rPr>
              <a:t> </a:t>
            </a:r>
            <a:r>
              <a:rPr lang="en-US" sz="3200" b="1" dirty="0">
                <a:latin typeface="Times New Roman"/>
                <a:cs typeface="Times New Roman"/>
              </a:rPr>
              <a:t>Basic Notation and Concepts</a:t>
            </a:r>
            <a:endParaRPr lang="en-US" sz="3200" b="1" dirty="0">
              <a:solidFill>
                <a:srgbClr val="FF0000"/>
              </a:solidFill>
            </a:endParaRPr>
          </a:p>
        </p:txBody>
      </p:sp>
    </p:spTree>
    <p:extLst>
      <p:ext uri="{BB962C8B-B14F-4D97-AF65-F5344CB8AC3E}">
        <p14:creationId xmlns:p14="http://schemas.microsoft.com/office/powerpoint/2010/main" val="837554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37</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PowerPoint Hands-On</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1924165" y="1916522"/>
            <a:ext cx="5562485" cy="19812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340176" y="2191286"/>
            <a:ext cx="5146474" cy="1323439"/>
          </a:xfrm>
          <a:prstGeom prst="rect">
            <a:avLst/>
          </a:prstGeom>
          <a:noFill/>
        </p:spPr>
        <p:txBody>
          <a:bodyPr wrap="square" rtlCol="0">
            <a:spAutoFit/>
          </a:bodyPr>
          <a:lstStyle/>
          <a:p>
            <a:r>
              <a:rPr lang="en-US" sz="1600" dirty="0"/>
              <a:t>Instructions for the course will have students open PowerPoint on their machine before beginning.  At this point the training will have a screencast of the triage model shown earlier being built in PowerPoint, with voice-over.</a:t>
            </a:r>
          </a:p>
        </p:txBody>
      </p:sp>
    </p:spTree>
    <p:extLst>
      <p:ext uri="{BB962C8B-B14F-4D97-AF65-F5344CB8AC3E}">
        <p14:creationId xmlns:p14="http://schemas.microsoft.com/office/powerpoint/2010/main" val="111743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3A13E2-CDDD-4D51-8E78-DAD75E89A8F2}"/>
              </a:ext>
            </a:extLst>
          </p:cNvPr>
          <p:cNvSpPr>
            <a:spLocks noGrp="1"/>
          </p:cNvSpPr>
          <p:nvPr>
            <p:ph idx="1"/>
          </p:nvPr>
        </p:nvSpPr>
        <p:spPr>
          <a:xfrm>
            <a:off x="596685" y="4802791"/>
            <a:ext cx="8229600" cy="4525963"/>
          </a:xfrm>
        </p:spPr>
        <p:txBody>
          <a:bodyPr/>
          <a:lstStyle/>
          <a:p>
            <a:pPr marL="109728" indent="0" algn="ctr">
              <a:buNone/>
            </a:pPr>
            <a:r>
              <a:rPr lang="en-US" u="sng" dirty="0">
                <a:hlinkClick r:id="rId3"/>
              </a:rPr>
              <a:t>https://players.brightcove.net/2851863979001/default_default/index.html?videoId=6042308325001</a:t>
            </a:r>
            <a:endParaRPr lang="en-US" u="sng" dirty="0"/>
          </a:p>
          <a:p>
            <a:endParaRPr lang="en-US" dirty="0"/>
          </a:p>
        </p:txBody>
      </p:sp>
      <p:sp>
        <p:nvSpPr>
          <p:cNvPr id="4" name="Title 3">
            <a:extLst>
              <a:ext uri="{FF2B5EF4-FFF2-40B4-BE49-F238E27FC236}">
                <a16:creationId xmlns:a16="http://schemas.microsoft.com/office/drawing/2014/main" id="{82C3239E-7016-476E-84DE-98B67A8CC093}"/>
              </a:ext>
            </a:extLst>
          </p:cNvPr>
          <p:cNvSpPr>
            <a:spLocks noGrp="1"/>
          </p:cNvSpPr>
          <p:nvPr>
            <p:ph type="title"/>
          </p:nvPr>
        </p:nvSpPr>
        <p:spPr>
          <a:xfrm>
            <a:off x="1219200" y="274638"/>
            <a:ext cx="6705600" cy="1143000"/>
          </a:xfrm>
        </p:spPr>
        <p:txBody>
          <a:bodyPr>
            <a:noAutofit/>
          </a:bodyPr>
          <a:lstStyle/>
          <a:p>
            <a:pPr algn="ctr"/>
            <a:r>
              <a:rPr lang="en-US" sz="3200" b="1" dirty="0"/>
              <a:t>VA National Telestroke Program Video</a:t>
            </a:r>
            <a:endParaRPr lang="en-US" sz="3200" b="1" u="sng" dirty="0"/>
          </a:p>
        </p:txBody>
      </p:sp>
      <p:sp>
        <p:nvSpPr>
          <p:cNvPr id="3" name="Slide Number Placeholder 2">
            <a:extLst>
              <a:ext uri="{FF2B5EF4-FFF2-40B4-BE49-F238E27FC236}">
                <a16:creationId xmlns:a16="http://schemas.microsoft.com/office/drawing/2014/main" id="{A445EC7A-FD38-4F4F-9FFF-876A38CB8C0F}"/>
              </a:ext>
            </a:extLst>
          </p:cNvPr>
          <p:cNvSpPr>
            <a:spLocks noGrp="1"/>
          </p:cNvSpPr>
          <p:nvPr>
            <p:ph type="sldNum" sz="quarter" idx="12"/>
          </p:nvPr>
        </p:nvSpPr>
        <p:spPr/>
        <p:txBody>
          <a:bodyPr/>
          <a:lstStyle/>
          <a:p>
            <a:fld id="{6509876D-BBD7-4363-8ADF-C03ABB619E3E}" type="slidenum">
              <a:rPr lang="en-US" smtClean="0"/>
              <a:t>38</a:t>
            </a:fld>
            <a:endParaRPr lang="en-US" dirty="0"/>
          </a:p>
        </p:txBody>
      </p:sp>
      <p:pic>
        <p:nvPicPr>
          <p:cNvPr id="5" name="Picture 5" descr="A group of people on a bed&#10;&#10;Description generated with very high confidence">
            <a:extLst>
              <a:ext uri="{FF2B5EF4-FFF2-40B4-BE49-F238E27FC236}">
                <a16:creationId xmlns:a16="http://schemas.microsoft.com/office/drawing/2014/main" id="{8571E5FF-7189-4B5B-BDCD-85E4A622C1F8}"/>
              </a:ext>
            </a:extLst>
          </p:cNvPr>
          <p:cNvPicPr>
            <a:picLocks noChangeAspect="1"/>
          </p:cNvPicPr>
          <p:nvPr/>
        </p:nvPicPr>
        <p:blipFill>
          <a:blip r:embed="rId4"/>
          <a:stretch>
            <a:fillRect/>
          </a:stretch>
        </p:blipFill>
        <p:spPr>
          <a:xfrm>
            <a:off x="2456385" y="1426145"/>
            <a:ext cx="4225685" cy="2826768"/>
          </a:xfrm>
          <a:prstGeom prst="rect">
            <a:avLst/>
          </a:prstGeom>
        </p:spPr>
      </p:pic>
      <p:sp>
        <p:nvSpPr>
          <p:cNvPr id="6" name="Speech Bubble: Rectangle 5">
            <a:extLst>
              <a:ext uri="{FF2B5EF4-FFF2-40B4-BE49-F238E27FC236}">
                <a16:creationId xmlns:a16="http://schemas.microsoft.com/office/drawing/2014/main" id="{C0D4A14B-6D2E-4D03-8F35-358A5724CD98}"/>
              </a:ext>
            </a:extLst>
          </p:cNvPr>
          <p:cNvSpPr/>
          <p:nvPr/>
        </p:nvSpPr>
        <p:spPr>
          <a:xfrm>
            <a:off x="228600" y="3537252"/>
            <a:ext cx="3886200" cy="1034748"/>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We will show a portion of this video and provide a link for those wishing to view it in its entirety. </a:t>
            </a:r>
          </a:p>
        </p:txBody>
      </p:sp>
    </p:spTree>
    <p:extLst>
      <p:ext uri="{BB962C8B-B14F-4D97-AF65-F5344CB8AC3E}">
        <p14:creationId xmlns:p14="http://schemas.microsoft.com/office/powerpoint/2010/main" val="2742587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39</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228600" y="0"/>
            <a:ext cx="8040335" cy="1226820"/>
          </a:xfrm>
        </p:spPr>
        <p:txBody>
          <a:bodyPr>
            <a:noAutofit/>
          </a:bodyPr>
          <a:lstStyle/>
          <a:p>
            <a:pPr algn="ctr"/>
            <a:r>
              <a:rPr lang="en-US" sz="3200" b="1" dirty="0">
                <a:latin typeface="Times New Roman"/>
                <a:cs typeface="Times New Roman"/>
              </a:rPr>
              <a:t>PPT Hands-On Activity</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2514600" y="2590800"/>
            <a:ext cx="4191000" cy="1371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664026" y="2799032"/>
            <a:ext cx="3889174" cy="1077218"/>
          </a:xfrm>
          <a:prstGeom prst="rect">
            <a:avLst/>
          </a:prstGeom>
          <a:noFill/>
        </p:spPr>
        <p:txBody>
          <a:bodyPr wrap="square" rtlCol="0">
            <a:spAutoFit/>
          </a:bodyPr>
          <a:lstStyle/>
          <a:p>
            <a:r>
              <a:rPr lang="en-US" sz="1600" dirty="0"/>
              <a:t>At this point the training will have a screencast of the simplified </a:t>
            </a:r>
            <a:r>
              <a:rPr lang="en-US" sz="1600" dirty="0" err="1"/>
              <a:t>Telestroke</a:t>
            </a:r>
            <a:r>
              <a:rPr lang="en-US" sz="1600" dirty="0"/>
              <a:t> model shown earlier being built in PPT, with voice-over.</a:t>
            </a:r>
          </a:p>
        </p:txBody>
      </p:sp>
    </p:spTree>
    <p:extLst>
      <p:ext uri="{BB962C8B-B14F-4D97-AF65-F5344CB8AC3E}">
        <p14:creationId xmlns:p14="http://schemas.microsoft.com/office/powerpoint/2010/main" val="99034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4</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371600" y="2590800"/>
            <a:ext cx="6248400" cy="1295400"/>
          </a:xfrm>
        </p:spPr>
        <p:txBody>
          <a:bodyPr>
            <a:normAutofit fontScale="90000"/>
          </a:bodyPr>
          <a:lstStyle/>
          <a:p>
            <a:pPr algn="ctr"/>
            <a:r>
              <a:rPr lang="en-US" sz="2800" b="1" i="1" dirty="0"/>
              <a:t>Tutorial 1: Introduction and Foundations of Clinical Workflow Modeling</a:t>
            </a:r>
          </a:p>
        </p:txBody>
      </p:sp>
    </p:spTree>
    <p:extLst>
      <p:ext uri="{BB962C8B-B14F-4D97-AF65-F5344CB8AC3E}">
        <p14:creationId xmlns:p14="http://schemas.microsoft.com/office/powerpoint/2010/main" val="3888771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40</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PowerPoint Hands-On: Other notations</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2209800" y="2590800"/>
            <a:ext cx="5181600" cy="14478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330650" y="2686050"/>
            <a:ext cx="4832149" cy="1323439"/>
          </a:xfrm>
          <a:prstGeom prst="rect">
            <a:avLst/>
          </a:prstGeom>
          <a:noFill/>
        </p:spPr>
        <p:txBody>
          <a:bodyPr wrap="square" rtlCol="0">
            <a:spAutoFit/>
          </a:bodyPr>
          <a:lstStyle/>
          <a:p>
            <a:r>
              <a:rPr lang="en-US" sz="1600" dirty="0"/>
              <a:t>We will cover some of the symbols from the other notation standards that are not in BPMN and how to generate them in PPT. Add one full (fairly basic) model built in one of the other standards, and touch on the others.</a:t>
            </a:r>
          </a:p>
        </p:txBody>
      </p:sp>
    </p:spTree>
    <p:extLst>
      <p:ext uri="{BB962C8B-B14F-4D97-AF65-F5344CB8AC3E}">
        <p14:creationId xmlns:p14="http://schemas.microsoft.com/office/powerpoint/2010/main" val="2977524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41</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219200" y="2667000"/>
            <a:ext cx="6477000" cy="1143000"/>
          </a:xfrm>
        </p:spPr>
        <p:txBody>
          <a:bodyPr>
            <a:normAutofit/>
          </a:bodyPr>
          <a:lstStyle/>
          <a:p>
            <a:pPr algn="ctr"/>
            <a:r>
              <a:rPr lang="en-US" sz="2500" b="1" i="1" dirty="0"/>
              <a:t>Tutorial 5: MS Visio “Buttonology” </a:t>
            </a:r>
          </a:p>
        </p:txBody>
      </p:sp>
    </p:spTree>
    <p:extLst>
      <p:ext uri="{BB962C8B-B14F-4D97-AF65-F5344CB8AC3E}">
        <p14:creationId xmlns:p14="http://schemas.microsoft.com/office/powerpoint/2010/main" val="1028531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42</a:t>
            </a:fld>
            <a:endParaRPr lang="en-US" dirty="0"/>
          </a:p>
        </p:txBody>
      </p:sp>
      <p:sp>
        <p:nvSpPr>
          <p:cNvPr id="6" name="Speech Bubble: Rectangle 5">
            <a:extLst>
              <a:ext uri="{FF2B5EF4-FFF2-40B4-BE49-F238E27FC236}">
                <a16:creationId xmlns:a16="http://schemas.microsoft.com/office/drawing/2014/main" id="{D4C6DF6E-CDC1-4A97-93D0-FC2A3FDC2E26}"/>
              </a:ext>
            </a:extLst>
          </p:cNvPr>
          <p:cNvSpPr/>
          <p:nvPr/>
        </p:nvSpPr>
        <p:spPr>
          <a:xfrm>
            <a:off x="1524000" y="1676400"/>
            <a:ext cx="6629400" cy="9144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3CA6955-095D-472B-A5B5-FB0D0050E6E3}"/>
              </a:ext>
            </a:extLst>
          </p:cNvPr>
          <p:cNvSpPr txBox="1"/>
          <p:nvPr/>
        </p:nvSpPr>
        <p:spPr>
          <a:xfrm>
            <a:off x="1646293" y="1793319"/>
            <a:ext cx="6324600" cy="584775"/>
          </a:xfrm>
          <a:prstGeom prst="rect">
            <a:avLst/>
          </a:prstGeom>
          <a:noFill/>
        </p:spPr>
        <p:txBody>
          <a:bodyPr wrap="square" rtlCol="0">
            <a:spAutoFit/>
          </a:bodyPr>
          <a:lstStyle/>
          <a:p>
            <a:r>
              <a:rPr lang="en-US" sz="1600" i="1" dirty="0"/>
              <a:t>Note – this is very similar to the slides for Office/PPT buttons. Many of the slides are duplicates or nearly so.</a:t>
            </a:r>
            <a:endParaRPr lang="en-US" sz="1000" i="1" dirty="0"/>
          </a:p>
        </p:txBody>
      </p:sp>
    </p:spTree>
    <p:extLst>
      <p:ext uri="{BB962C8B-B14F-4D97-AF65-F5344CB8AC3E}">
        <p14:creationId xmlns:p14="http://schemas.microsoft.com/office/powerpoint/2010/main" val="2501855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dirty="0"/>
              <a:t>Learn to produce simple models in Microsoft Visio</a:t>
            </a:r>
          </a:p>
          <a:p>
            <a:pPr marL="109728" lvl="0" indent="0">
              <a:buNone/>
            </a:pPr>
            <a:endParaRPr lang="en-US"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43</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41960" y="152400"/>
            <a:ext cx="6705600" cy="1143000"/>
          </a:xfrm>
        </p:spPr>
        <p:txBody>
          <a:bodyPr>
            <a:normAutofit/>
          </a:bodyPr>
          <a:lstStyle/>
          <a:p>
            <a:r>
              <a:rPr lang="en-US" b="1" dirty="0"/>
              <a:t>Objective</a:t>
            </a:r>
          </a:p>
        </p:txBody>
      </p:sp>
      <p:sp>
        <p:nvSpPr>
          <p:cNvPr id="6" name="Speech Bubble: Rectangle 5">
            <a:extLst>
              <a:ext uri="{FF2B5EF4-FFF2-40B4-BE49-F238E27FC236}">
                <a16:creationId xmlns:a16="http://schemas.microsoft.com/office/drawing/2014/main" id="{D4C6DF6E-CDC1-4A97-93D0-FC2A3FDC2E26}"/>
              </a:ext>
            </a:extLst>
          </p:cNvPr>
          <p:cNvSpPr/>
          <p:nvPr/>
        </p:nvSpPr>
        <p:spPr>
          <a:xfrm>
            <a:off x="976311" y="1790109"/>
            <a:ext cx="7680959" cy="4419600"/>
          </a:xfrm>
          <a:prstGeom prst="wedgeRectCallout">
            <a:avLst>
              <a:gd name="adj1" fmla="val -21337"/>
              <a:gd name="adj2" fmla="val 57157"/>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3CA6955-095D-472B-A5B5-FB0D0050E6E3}"/>
              </a:ext>
            </a:extLst>
          </p:cNvPr>
          <p:cNvSpPr txBox="1"/>
          <p:nvPr/>
        </p:nvSpPr>
        <p:spPr>
          <a:xfrm>
            <a:off x="1128710" y="2008136"/>
            <a:ext cx="7376159" cy="4031873"/>
          </a:xfrm>
          <a:prstGeom prst="rect">
            <a:avLst/>
          </a:prstGeom>
          <a:noFill/>
        </p:spPr>
        <p:txBody>
          <a:bodyPr wrap="square" rtlCol="0">
            <a:spAutoFit/>
          </a:bodyPr>
          <a:lstStyle/>
          <a:p>
            <a:r>
              <a:rPr lang="en-US" sz="1600" dirty="0"/>
              <a:t>Voice-over will explain that MS Visio is highly accessible on the VA network (and accessible/affordable to the general public as part of some versions of Office.)  For anyone only requiring read access to models built in Visio, its diagrams can be </a:t>
            </a:r>
            <a:r>
              <a:rPr lang="en-US" sz="1600" dirty="0" err="1"/>
              <a:t>pdf’d</a:t>
            </a:r>
            <a:r>
              <a:rPr lang="en-US" sz="1600" dirty="0"/>
              <a:t> or can be opened in web browsers.  Visio’s features make it easier than standard Office tools to build and edit workflow models (it also supports several other types of diagrams.)</a:t>
            </a:r>
          </a:p>
          <a:p>
            <a:endParaRPr lang="en-US" sz="1600" dirty="0"/>
          </a:p>
          <a:p>
            <a:r>
              <a:rPr lang="en-US" sz="1600" dirty="0"/>
              <a:t>If you don’t expect to be doing a lot of modeling but want to be able to occasionally build a very simple model, consider taking the Office “buttonology” model.  </a:t>
            </a:r>
          </a:p>
          <a:p>
            <a:endParaRPr lang="en-US" sz="1600" dirty="0"/>
          </a:p>
          <a:p>
            <a:r>
              <a:rPr lang="en-US" sz="1600" dirty="0"/>
              <a:t>Tell them what to expect in the training – hands on exercises etc. – </a:t>
            </a:r>
            <a:r>
              <a:rPr lang="en-US" sz="1600" i="1" dirty="0"/>
              <a:t>“open Visio now, if you don’t already have it open.  This module and this course will not make you a Visio power user but will provide proficiency at using it to construct WFM’s in BPMN and other notations.”</a:t>
            </a:r>
            <a:endParaRPr lang="en-US" sz="1000" i="1" dirty="0"/>
          </a:p>
        </p:txBody>
      </p:sp>
    </p:spTree>
    <p:extLst>
      <p:ext uri="{BB962C8B-B14F-4D97-AF65-F5344CB8AC3E}">
        <p14:creationId xmlns:p14="http://schemas.microsoft.com/office/powerpoint/2010/main" val="1639094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0C607-11FE-4828-8038-E8F635290DD8}"/>
              </a:ext>
            </a:extLst>
          </p:cNvPr>
          <p:cNvSpPr>
            <a:spLocks noGrp="1"/>
          </p:cNvSpPr>
          <p:nvPr>
            <p:ph idx="1"/>
          </p:nvPr>
        </p:nvSpPr>
        <p:spPr>
          <a:xfrm>
            <a:off x="457200" y="1481330"/>
            <a:ext cx="8229600" cy="4525963"/>
          </a:xfrm>
        </p:spPr>
        <p:txBody>
          <a:bodyPr vert="horz" anchor="t">
            <a:normAutofit/>
          </a:bodyPr>
          <a:lstStyle/>
          <a:p>
            <a:pPr marL="0" indent="0">
              <a:buNone/>
            </a:pPr>
            <a:endParaRPr lang="en-US" sz="2000" b="1" dirty="0">
              <a:solidFill>
                <a:srgbClr val="FF0000"/>
              </a:solidFill>
            </a:endParaRPr>
          </a:p>
          <a:p>
            <a:pPr marL="0" indent="0">
              <a:buNone/>
            </a:pPr>
            <a:r>
              <a:rPr lang="en-US" sz="2000" b="1" dirty="0">
                <a:latin typeface="Times New Roman"/>
                <a:cs typeface="Times New Roman"/>
              </a:rPr>
              <a:t>EXERCISE</a:t>
            </a:r>
            <a:r>
              <a:rPr lang="en-US" sz="2000" dirty="0">
                <a:latin typeface="Times New Roman"/>
                <a:cs typeface="Times New Roman"/>
              </a:rPr>
              <a:t>: Instructor demonstrates, and students duplicate</a:t>
            </a:r>
            <a:endParaRPr lang="en-US" dirty="0"/>
          </a:p>
          <a:p>
            <a:pPr marL="457200" indent="-457200"/>
            <a:r>
              <a:rPr lang="en-US" sz="2000" dirty="0">
                <a:latin typeface="Times New Roman"/>
                <a:cs typeface="Times New Roman"/>
              </a:rPr>
              <a:t>Determination that emergency requires immediate care</a:t>
            </a:r>
          </a:p>
          <a:p>
            <a:pPr marL="914400" lvl="1" indent="-457200"/>
            <a:r>
              <a:rPr lang="en-US" sz="2000" dirty="0">
                <a:latin typeface="Times New Roman"/>
                <a:cs typeface="Times New Roman"/>
              </a:rPr>
              <a:t>DOA: call coroner.</a:t>
            </a:r>
          </a:p>
          <a:p>
            <a:pPr marL="914400" lvl="1" indent="-457200"/>
            <a:r>
              <a:rPr lang="en-US" sz="2000" dirty="0">
                <a:latin typeface="Times New Roman"/>
                <a:cs typeface="Times New Roman"/>
              </a:rPr>
              <a:t>Life threatening: see clinician immediately.</a:t>
            </a:r>
          </a:p>
          <a:p>
            <a:pPr marL="457200" indent="-457200"/>
            <a:r>
              <a:rPr lang="en-US" sz="2000" dirty="0">
                <a:latin typeface="Times New Roman"/>
                <a:cs typeface="Times New Roman"/>
              </a:rPr>
              <a:t>Otherwise, wait for clinician to become available</a:t>
            </a:r>
          </a:p>
          <a:p>
            <a:pPr indent="-255905"/>
            <a:endParaRPr lang="en-US" sz="2000" dirty="0"/>
          </a:p>
        </p:txBody>
      </p:sp>
      <p:sp>
        <p:nvSpPr>
          <p:cNvPr id="6" name="Slide Number Placeholder 5">
            <a:extLst>
              <a:ext uri="{FF2B5EF4-FFF2-40B4-BE49-F238E27FC236}">
                <a16:creationId xmlns:a16="http://schemas.microsoft.com/office/drawing/2014/main" id="{806A40DE-4ED7-4D8D-8CC5-E71688DF73A0}"/>
              </a:ext>
            </a:extLst>
          </p:cNvPr>
          <p:cNvSpPr>
            <a:spLocks noGrp="1"/>
          </p:cNvSpPr>
          <p:nvPr>
            <p:ph type="sldNum" sz="quarter" idx="12"/>
          </p:nvPr>
        </p:nvSpPr>
        <p:spPr/>
        <p:txBody>
          <a:bodyPr/>
          <a:lstStyle/>
          <a:p>
            <a:fld id="{6509876D-BBD7-4363-8ADF-C03ABB619E3E}" type="slidenum">
              <a:rPr lang="en-US" smtClean="0"/>
              <a:t>44</a:t>
            </a:fld>
            <a:endParaRPr lang="en-US" dirty="0"/>
          </a:p>
        </p:txBody>
      </p:sp>
      <p:sp>
        <p:nvSpPr>
          <p:cNvPr id="2" name="Title 1">
            <a:extLst>
              <a:ext uri="{FF2B5EF4-FFF2-40B4-BE49-F238E27FC236}">
                <a16:creationId xmlns:a16="http://schemas.microsoft.com/office/drawing/2014/main" id="{CC639A17-C7A6-4400-9C75-23C41104B0EA}"/>
              </a:ext>
            </a:extLst>
          </p:cNvPr>
          <p:cNvSpPr>
            <a:spLocks noGrp="1"/>
          </p:cNvSpPr>
          <p:nvPr>
            <p:ph type="title"/>
          </p:nvPr>
        </p:nvSpPr>
        <p:spPr>
          <a:xfrm>
            <a:off x="1219200" y="279207"/>
            <a:ext cx="6705600" cy="1143000"/>
          </a:xfrm>
        </p:spPr>
        <p:txBody>
          <a:bodyPr>
            <a:noAutofit/>
          </a:bodyPr>
          <a:lstStyle/>
          <a:p>
            <a:pPr algn="ctr"/>
            <a:r>
              <a:rPr lang="en-US" sz="2800" b="1" dirty="0"/>
              <a:t>Basic Emergency Encounter:</a:t>
            </a:r>
            <a:br>
              <a:rPr lang="en-US" sz="2800" b="1" dirty="0"/>
            </a:br>
            <a:r>
              <a:rPr lang="en-US" sz="2800" b="1" dirty="0"/>
              <a:t>Triage and Immediate Care Required</a:t>
            </a:r>
          </a:p>
        </p:txBody>
      </p:sp>
      <p:pic>
        <p:nvPicPr>
          <p:cNvPr id="4" name="Picture 4" descr="A close up of a mans face&#10;&#10;Description generated with high confidence">
            <a:extLst>
              <a:ext uri="{FF2B5EF4-FFF2-40B4-BE49-F238E27FC236}">
                <a16:creationId xmlns:a16="http://schemas.microsoft.com/office/drawing/2014/main" id="{39BA62D0-1E69-4F39-A92D-C3962E2EF08C}"/>
              </a:ext>
            </a:extLst>
          </p:cNvPr>
          <p:cNvPicPr>
            <a:picLocks noChangeAspect="1"/>
          </p:cNvPicPr>
          <p:nvPr/>
        </p:nvPicPr>
        <p:blipFill>
          <a:blip r:embed="rId3"/>
          <a:stretch>
            <a:fillRect/>
          </a:stretch>
        </p:blipFill>
        <p:spPr>
          <a:xfrm>
            <a:off x="5245021" y="3750465"/>
            <a:ext cx="3417240" cy="2239421"/>
          </a:xfrm>
          <a:prstGeom prst="rect">
            <a:avLst/>
          </a:prstGeom>
        </p:spPr>
      </p:pic>
      <p:pic>
        <p:nvPicPr>
          <p:cNvPr id="5" name="Picture 6" descr="A person holding a sign&#10;&#10;Description generated with high confidence">
            <a:extLst>
              <a:ext uri="{FF2B5EF4-FFF2-40B4-BE49-F238E27FC236}">
                <a16:creationId xmlns:a16="http://schemas.microsoft.com/office/drawing/2014/main" id="{1B0FBF72-9CED-4EC0-BB2C-988B299CE371}"/>
              </a:ext>
            </a:extLst>
          </p:cNvPr>
          <p:cNvPicPr>
            <a:picLocks noChangeAspect="1"/>
          </p:cNvPicPr>
          <p:nvPr/>
        </p:nvPicPr>
        <p:blipFill>
          <a:blip r:embed="rId4"/>
          <a:stretch>
            <a:fillRect/>
          </a:stretch>
        </p:blipFill>
        <p:spPr>
          <a:xfrm>
            <a:off x="914401" y="3806687"/>
            <a:ext cx="3197559" cy="2126973"/>
          </a:xfrm>
          <a:prstGeom prst="rect">
            <a:avLst/>
          </a:prstGeom>
        </p:spPr>
      </p:pic>
    </p:spTree>
    <p:extLst>
      <p:ext uri="{BB962C8B-B14F-4D97-AF65-F5344CB8AC3E}">
        <p14:creationId xmlns:p14="http://schemas.microsoft.com/office/powerpoint/2010/main" val="4157252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0C607-11FE-4828-8038-E8F635290DD8}"/>
              </a:ext>
            </a:extLst>
          </p:cNvPr>
          <p:cNvSpPr>
            <a:spLocks noGrp="1"/>
          </p:cNvSpPr>
          <p:nvPr>
            <p:ph idx="1"/>
          </p:nvPr>
        </p:nvSpPr>
        <p:spPr>
          <a:xfrm>
            <a:off x="457200" y="1481330"/>
            <a:ext cx="8229600" cy="4525963"/>
          </a:xfrm>
        </p:spPr>
        <p:txBody>
          <a:bodyPr vert="horz" anchor="t">
            <a:normAutofit/>
          </a:bodyPr>
          <a:lstStyle/>
          <a:p>
            <a:pPr marL="0" indent="0">
              <a:buNone/>
            </a:pPr>
            <a:endParaRPr lang="en-US" sz="2000" b="1" dirty="0">
              <a:solidFill>
                <a:srgbClr val="FF0000"/>
              </a:solidFill>
            </a:endParaRPr>
          </a:p>
          <a:p>
            <a:pPr marL="0" indent="0">
              <a:buNone/>
            </a:pPr>
            <a:r>
              <a:rPr lang="en-US" sz="2000" b="1" dirty="0">
                <a:latin typeface="Times New Roman"/>
                <a:cs typeface="Times New Roman"/>
              </a:rPr>
              <a:t>EXERCISE</a:t>
            </a:r>
            <a:r>
              <a:rPr lang="en-US" sz="2000" dirty="0">
                <a:latin typeface="Times New Roman"/>
                <a:cs typeface="Times New Roman"/>
              </a:rPr>
              <a:t>: Instructor demonstrates, and students duplicate</a:t>
            </a:r>
            <a:endParaRPr lang="en-US" dirty="0"/>
          </a:p>
          <a:p>
            <a:pPr marL="457200" indent="-457200"/>
            <a:r>
              <a:rPr lang="en-US" sz="2000" dirty="0">
                <a:latin typeface="Times New Roman"/>
                <a:cs typeface="Times New Roman"/>
              </a:rPr>
              <a:t>Determination that emergency requires immediate care</a:t>
            </a:r>
          </a:p>
          <a:p>
            <a:pPr marL="914400" lvl="1" indent="-457200"/>
            <a:r>
              <a:rPr lang="en-US" sz="2000" dirty="0">
                <a:latin typeface="Times New Roman"/>
                <a:cs typeface="Times New Roman"/>
              </a:rPr>
              <a:t>DOA: call coroner.</a:t>
            </a:r>
          </a:p>
          <a:p>
            <a:pPr marL="914400" lvl="1" indent="-457200"/>
            <a:r>
              <a:rPr lang="en-US" sz="2000" dirty="0">
                <a:latin typeface="Times New Roman"/>
                <a:cs typeface="Times New Roman"/>
              </a:rPr>
              <a:t>Life threatening: see clinician immediately.</a:t>
            </a:r>
          </a:p>
          <a:p>
            <a:pPr marL="457200" indent="-457200"/>
            <a:r>
              <a:rPr lang="en-US" sz="2000" dirty="0">
                <a:latin typeface="Times New Roman"/>
                <a:cs typeface="Times New Roman"/>
              </a:rPr>
              <a:t>Otherwise, wait for clinician to become available</a:t>
            </a:r>
          </a:p>
          <a:p>
            <a:pPr indent="-255905"/>
            <a:endParaRPr lang="en-US" sz="2000" dirty="0"/>
          </a:p>
        </p:txBody>
      </p:sp>
      <p:sp>
        <p:nvSpPr>
          <p:cNvPr id="6" name="Slide Number Placeholder 5">
            <a:extLst>
              <a:ext uri="{FF2B5EF4-FFF2-40B4-BE49-F238E27FC236}">
                <a16:creationId xmlns:a16="http://schemas.microsoft.com/office/drawing/2014/main" id="{806A40DE-4ED7-4D8D-8CC5-E71688DF73A0}"/>
              </a:ext>
            </a:extLst>
          </p:cNvPr>
          <p:cNvSpPr>
            <a:spLocks noGrp="1"/>
          </p:cNvSpPr>
          <p:nvPr>
            <p:ph type="sldNum" sz="quarter" idx="12"/>
          </p:nvPr>
        </p:nvSpPr>
        <p:spPr/>
        <p:txBody>
          <a:bodyPr/>
          <a:lstStyle/>
          <a:p>
            <a:fld id="{6509876D-BBD7-4363-8ADF-C03ABB619E3E}" type="slidenum">
              <a:rPr lang="en-US" smtClean="0"/>
              <a:t>45</a:t>
            </a:fld>
            <a:endParaRPr lang="en-US" dirty="0"/>
          </a:p>
        </p:txBody>
      </p:sp>
      <p:sp>
        <p:nvSpPr>
          <p:cNvPr id="2" name="Title 1">
            <a:extLst>
              <a:ext uri="{FF2B5EF4-FFF2-40B4-BE49-F238E27FC236}">
                <a16:creationId xmlns:a16="http://schemas.microsoft.com/office/drawing/2014/main" id="{CC639A17-C7A6-4400-9C75-23C41104B0EA}"/>
              </a:ext>
            </a:extLst>
          </p:cNvPr>
          <p:cNvSpPr>
            <a:spLocks noGrp="1"/>
          </p:cNvSpPr>
          <p:nvPr>
            <p:ph type="title"/>
          </p:nvPr>
        </p:nvSpPr>
        <p:spPr>
          <a:xfrm>
            <a:off x="1219200" y="279207"/>
            <a:ext cx="6705600" cy="1143000"/>
          </a:xfrm>
        </p:spPr>
        <p:txBody>
          <a:bodyPr>
            <a:noAutofit/>
          </a:bodyPr>
          <a:lstStyle/>
          <a:p>
            <a:pPr algn="ctr"/>
            <a:r>
              <a:rPr lang="en-US" sz="2800" b="1" dirty="0"/>
              <a:t>Basic Emergency Encounter:</a:t>
            </a:r>
            <a:br>
              <a:rPr lang="en-US" sz="2800" b="1" dirty="0"/>
            </a:br>
            <a:r>
              <a:rPr lang="en-US" sz="2800" b="1" dirty="0"/>
              <a:t>Triage and Immediate Care Required</a:t>
            </a:r>
          </a:p>
        </p:txBody>
      </p:sp>
      <p:pic>
        <p:nvPicPr>
          <p:cNvPr id="4" name="Picture 4" descr="A close up of a mans face&#10;&#10;Description generated with high confidence">
            <a:extLst>
              <a:ext uri="{FF2B5EF4-FFF2-40B4-BE49-F238E27FC236}">
                <a16:creationId xmlns:a16="http://schemas.microsoft.com/office/drawing/2014/main" id="{39BA62D0-1E69-4F39-A92D-C3962E2EF08C}"/>
              </a:ext>
            </a:extLst>
          </p:cNvPr>
          <p:cNvPicPr>
            <a:picLocks noChangeAspect="1"/>
          </p:cNvPicPr>
          <p:nvPr/>
        </p:nvPicPr>
        <p:blipFill>
          <a:blip r:embed="rId3"/>
          <a:stretch>
            <a:fillRect/>
          </a:stretch>
        </p:blipFill>
        <p:spPr>
          <a:xfrm>
            <a:off x="5245021" y="3750465"/>
            <a:ext cx="3417240" cy="2239421"/>
          </a:xfrm>
          <a:prstGeom prst="rect">
            <a:avLst/>
          </a:prstGeom>
        </p:spPr>
      </p:pic>
      <p:pic>
        <p:nvPicPr>
          <p:cNvPr id="5" name="Picture 6" descr="A person holding a sign&#10;&#10;Description generated with high confidence">
            <a:extLst>
              <a:ext uri="{FF2B5EF4-FFF2-40B4-BE49-F238E27FC236}">
                <a16:creationId xmlns:a16="http://schemas.microsoft.com/office/drawing/2014/main" id="{1B0FBF72-9CED-4EC0-BB2C-988B299CE371}"/>
              </a:ext>
            </a:extLst>
          </p:cNvPr>
          <p:cNvPicPr>
            <a:picLocks noChangeAspect="1"/>
          </p:cNvPicPr>
          <p:nvPr/>
        </p:nvPicPr>
        <p:blipFill>
          <a:blip r:embed="rId4"/>
          <a:stretch>
            <a:fillRect/>
          </a:stretch>
        </p:blipFill>
        <p:spPr>
          <a:xfrm>
            <a:off x="914401" y="3806687"/>
            <a:ext cx="3197559" cy="2126973"/>
          </a:xfrm>
          <a:prstGeom prst="rect">
            <a:avLst/>
          </a:prstGeom>
        </p:spPr>
      </p:pic>
      <p:sp>
        <p:nvSpPr>
          <p:cNvPr id="7" name="Speech Bubble: Rectangle 6">
            <a:extLst>
              <a:ext uri="{FF2B5EF4-FFF2-40B4-BE49-F238E27FC236}">
                <a16:creationId xmlns:a16="http://schemas.microsoft.com/office/drawing/2014/main" id="{A9D604D1-B545-49A5-B9FE-912A2942311F}"/>
              </a:ext>
            </a:extLst>
          </p:cNvPr>
          <p:cNvSpPr/>
          <p:nvPr/>
        </p:nvSpPr>
        <p:spPr>
          <a:xfrm>
            <a:off x="4726258" y="1295400"/>
            <a:ext cx="4189141" cy="2133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695BED2-5178-42AE-BB17-45025F6ED432}"/>
              </a:ext>
            </a:extLst>
          </p:cNvPr>
          <p:cNvSpPr txBox="1"/>
          <p:nvPr/>
        </p:nvSpPr>
        <p:spPr>
          <a:xfrm>
            <a:off x="4875685" y="1608137"/>
            <a:ext cx="4039714" cy="1569660"/>
          </a:xfrm>
          <a:prstGeom prst="rect">
            <a:avLst/>
          </a:prstGeom>
          <a:noFill/>
        </p:spPr>
        <p:txBody>
          <a:bodyPr wrap="square" rtlCol="0">
            <a:spAutoFit/>
          </a:bodyPr>
          <a:lstStyle/>
          <a:p>
            <a:r>
              <a:rPr lang="en-US" sz="1600" dirty="0"/>
              <a:t>Voice-over: </a:t>
            </a:r>
            <a:r>
              <a:rPr lang="en-US" sz="1600" i="1" dirty="0"/>
              <a:t>“You may recognize this encounter from one of the other modules in this course.  If not, that’s ok. We’re going to show you how to use Microsoft Visio to build workflow models for simple clinical encounters.” </a:t>
            </a:r>
            <a:endParaRPr lang="en-US" sz="1000" i="1" dirty="0"/>
          </a:p>
        </p:txBody>
      </p:sp>
    </p:spTree>
    <p:extLst>
      <p:ext uri="{BB962C8B-B14F-4D97-AF65-F5344CB8AC3E}">
        <p14:creationId xmlns:p14="http://schemas.microsoft.com/office/powerpoint/2010/main" val="942865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303A9F-6E8E-44CC-8533-086C0D27AAC3}"/>
              </a:ext>
            </a:extLst>
          </p:cNvPr>
          <p:cNvPicPr>
            <a:picLocks noChangeAspect="1"/>
          </p:cNvPicPr>
          <p:nvPr/>
        </p:nvPicPr>
        <p:blipFill>
          <a:blip r:embed="rId3"/>
          <a:stretch>
            <a:fillRect/>
          </a:stretch>
        </p:blipFill>
        <p:spPr>
          <a:xfrm>
            <a:off x="716000" y="1576123"/>
            <a:ext cx="7712001" cy="4257283"/>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7065220" y="6502931"/>
            <a:ext cx="2057400" cy="365125"/>
          </a:xfrm>
        </p:spPr>
        <p:txBody>
          <a:bodyPr/>
          <a:lstStyle/>
          <a:p>
            <a:fld id="{6509876D-BBD7-4363-8ADF-C03ABB619E3E}" type="slidenum">
              <a:rPr lang="en-US" smtClean="0"/>
              <a:t>46</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59027" y="212681"/>
            <a:ext cx="9144000" cy="1028679"/>
          </a:xfrm>
        </p:spPr>
        <p:txBody>
          <a:bodyPr>
            <a:normAutofit fontScale="90000"/>
          </a:bodyPr>
          <a:lstStyle/>
          <a:p>
            <a:pPr algn="ctr"/>
            <a:r>
              <a:rPr lang="en-US" sz="3200" b="1" dirty="0">
                <a:latin typeface="Times New Roman"/>
                <a:cs typeface="Times New Roman"/>
              </a:rPr>
              <a:t>Emergency Encounter: Triage</a:t>
            </a:r>
            <a:br>
              <a:rPr lang="en-US" sz="3200" b="1" dirty="0">
                <a:latin typeface="Times New Roman"/>
                <a:cs typeface="Times New Roman"/>
              </a:rPr>
            </a:br>
            <a:r>
              <a:rPr lang="en-US" sz="3200" b="1" dirty="0">
                <a:latin typeface="Times New Roman"/>
                <a:cs typeface="Times New Roman"/>
              </a:rPr>
              <a:t>Finished Model</a:t>
            </a:r>
            <a:endParaRPr lang="en-US" sz="3200" dirty="0"/>
          </a:p>
        </p:txBody>
      </p:sp>
      <p:sp>
        <p:nvSpPr>
          <p:cNvPr id="6" name="Speech Bubble: Rectangle 5">
            <a:extLst>
              <a:ext uri="{FF2B5EF4-FFF2-40B4-BE49-F238E27FC236}">
                <a16:creationId xmlns:a16="http://schemas.microsoft.com/office/drawing/2014/main" id="{ED766B8B-7BE5-4600-B61A-32302ED1C088}"/>
              </a:ext>
            </a:extLst>
          </p:cNvPr>
          <p:cNvSpPr/>
          <p:nvPr/>
        </p:nvSpPr>
        <p:spPr>
          <a:xfrm>
            <a:off x="152400" y="4495801"/>
            <a:ext cx="3962400" cy="9144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FE12CE4-23E4-43EC-9548-E35F15A9955E}"/>
              </a:ext>
            </a:extLst>
          </p:cNvPr>
          <p:cNvSpPr txBox="1"/>
          <p:nvPr/>
        </p:nvSpPr>
        <p:spPr>
          <a:xfrm>
            <a:off x="227113" y="4721179"/>
            <a:ext cx="3812974" cy="584775"/>
          </a:xfrm>
          <a:prstGeom prst="rect">
            <a:avLst/>
          </a:prstGeom>
          <a:noFill/>
        </p:spPr>
        <p:txBody>
          <a:bodyPr wrap="square" rtlCol="0">
            <a:spAutoFit/>
          </a:bodyPr>
          <a:lstStyle/>
          <a:p>
            <a:r>
              <a:rPr lang="en-US" sz="1600" dirty="0"/>
              <a:t>Voice-over: This is what the finished model will look like.</a:t>
            </a:r>
            <a:endParaRPr lang="en-US" sz="1000" dirty="0"/>
          </a:p>
        </p:txBody>
      </p:sp>
    </p:spTree>
    <p:extLst>
      <p:ext uri="{BB962C8B-B14F-4D97-AF65-F5344CB8AC3E}">
        <p14:creationId xmlns:p14="http://schemas.microsoft.com/office/powerpoint/2010/main" val="2949202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F3B53F-031B-46D8-9792-DA31CD57DEBE}"/>
              </a:ext>
            </a:extLst>
          </p:cNvPr>
          <p:cNvPicPr>
            <a:picLocks noGrp="1" noChangeAspect="1"/>
          </p:cNvPicPr>
          <p:nvPr>
            <p:ph idx="1"/>
          </p:nvPr>
        </p:nvPicPr>
        <p:blipFill>
          <a:blip r:embed="rId3"/>
          <a:stretch>
            <a:fillRect/>
          </a:stretch>
        </p:blipFill>
        <p:spPr>
          <a:xfrm>
            <a:off x="1376567" y="938714"/>
            <a:ext cx="6390866" cy="5229612"/>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47</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BPMN</a:t>
            </a:r>
            <a:r>
              <a:rPr lang="en-US" sz="3200" dirty="0">
                <a:latin typeface="Times New Roman"/>
                <a:cs typeface="Times New Roman"/>
              </a:rPr>
              <a:t> </a:t>
            </a:r>
            <a:r>
              <a:rPr lang="en-US" sz="3200" b="1" dirty="0">
                <a:latin typeface="Times New Roman"/>
                <a:cs typeface="Times New Roman"/>
              </a:rPr>
              <a:t>Basic Notation and Concepts</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2514600" y="2319833"/>
            <a:ext cx="4876800" cy="2919649"/>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589313" y="2546437"/>
            <a:ext cx="4727374" cy="2693045"/>
          </a:xfrm>
          <a:prstGeom prst="rect">
            <a:avLst/>
          </a:prstGeom>
          <a:noFill/>
        </p:spPr>
        <p:txBody>
          <a:bodyPr wrap="square" rtlCol="0">
            <a:spAutoFit/>
          </a:bodyPr>
          <a:lstStyle/>
          <a:p>
            <a:r>
              <a:rPr lang="en-US" sz="1600" dirty="0"/>
              <a:t>First a review of the basic notation standards in BPMN.</a:t>
            </a:r>
          </a:p>
          <a:p>
            <a:endParaRPr lang="en-US" sz="1600" dirty="0"/>
          </a:p>
          <a:p>
            <a:r>
              <a:rPr lang="en-US" sz="1600" dirty="0"/>
              <a:t>This portion is essentially the same as in the Notation module.</a:t>
            </a:r>
          </a:p>
          <a:p>
            <a:endParaRPr lang="en-US" sz="1600" dirty="0"/>
          </a:p>
          <a:p>
            <a:r>
              <a:rPr lang="en-US" sz="1600" dirty="0"/>
              <a:t>Voice over: </a:t>
            </a:r>
            <a:r>
              <a:rPr lang="en-US" sz="1600" i="1" dirty="0"/>
              <a:t>We’ll touch on other notation standards, like DMN, CMMN, and UML, briefly.  You can learn more about them in the Notation module.</a:t>
            </a:r>
          </a:p>
          <a:p>
            <a:endParaRPr lang="en-US" sz="900" i="1" dirty="0"/>
          </a:p>
        </p:txBody>
      </p:sp>
    </p:spTree>
    <p:extLst>
      <p:ext uri="{BB962C8B-B14F-4D97-AF65-F5344CB8AC3E}">
        <p14:creationId xmlns:p14="http://schemas.microsoft.com/office/powerpoint/2010/main" val="313971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F3B53F-031B-46D8-9792-DA31CD57DEBE}"/>
              </a:ext>
            </a:extLst>
          </p:cNvPr>
          <p:cNvPicPr>
            <a:picLocks noGrp="1" noChangeAspect="1"/>
          </p:cNvPicPr>
          <p:nvPr>
            <p:ph idx="1"/>
          </p:nvPr>
        </p:nvPicPr>
        <p:blipFill>
          <a:blip r:embed="rId3"/>
          <a:stretch>
            <a:fillRect/>
          </a:stretch>
        </p:blipFill>
        <p:spPr>
          <a:xfrm>
            <a:off x="1376567" y="938714"/>
            <a:ext cx="6390866" cy="5229612"/>
          </a:xfrm>
          <a:prstGeom prst="rect">
            <a:avLst/>
          </a:prstGeom>
        </p:spPr>
      </p:pic>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48</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BPMN</a:t>
            </a:r>
            <a:r>
              <a:rPr lang="en-US" sz="3200" dirty="0">
                <a:latin typeface="Times New Roman"/>
                <a:cs typeface="Times New Roman"/>
              </a:rPr>
              <a:t> </a:t>
            </a:r>
            <a:r>
              <a:rPr lang="en-US" sz="3200" b="1" dirty="0">
                <a:latin typeface="Times New Roman"/>
                <a:cs typeface="Times New Roman"/>
              </a:rPr>
              <a:t>Basic Notation and Concepts</a:t>
            </a:r>
            <a:endParaRPr lang="en-US" sz="3200" b="1" dirty="0">
              <a:solidFill>
                <a:srgbClr val="FF0000"/>
              </a:solidFill>
            </a:endParaRPr>
          </a:p>
        </p:txBody>
      </p:sp>
    </p:spTree>
    <p:extLst>
      <p:ext uri="{BB962C8B-B14F-4D97-AF65-F5344CB8AC3E}">
        <p14:creationId xmlns:p14="http://schemas.microsoft.com/office/powerpoint/2010/main" val="1753490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49</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Visio Hands-On</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2362200" y="1752600"/>
            <a:ext cx="4876800" cy="23622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362200" y="2105561"/>
            <a:ext cx="4727374" cy="1323439"/>
          </a:xfrm>
          <a:prstGeom prst="rect">
            <a:avLst/>
          </a:prstGeom>
          <a:noFill/>
        </p:spPr>
        <p:txBody>
          <a:bodyPr wrap="square" rtlCol="0">
            <a:spAutoFit/>
          </a:bodyPr>
          <a:lstStyle/>
          <a:p>
            <a:r>
              <a:rPr lang="en-US" sz="1600" dirty="0"/>
              <a:t>Instructions for the course will have students open Visio on their machine before beginning.  At this point the training will have a screencast of the triage model shown earlier being built in Visio, with voice-over.</a:t>
            </a:r>
          </a:p>
        </p:txBody>
      </p:sp>
    </p:spTree>
    <p:extLst>
      <p:ext uri="{BB962C8B-B14F-4D97-AF65-F5344CB8AC3E}">
        <p14:creationId xmlns:p14="http://schemas.microsoft.com/office/powerpoint/2010/main" val="177362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sz="2800" dirty="0"/>
              <a:t>This training is adaptive, self-paced, and includes both didactic and hands on tutorials. More specifically this includes: </a:t>
            </a:r>
          </a:p>
          <a:p>
            <a:pPr lvl="1"/>
            <a:r>
              <a:rPr lang="en-US" sz="2400" dirty="0"/>
              <a:t>Short video tutorials</a:t>
            </a:r>
          </a:p>
          <a:p>
            <a:pPr lvl="1"/>
            <a:r>
              <a:rPr lang="en-US" sz="2400" dirty="0"/>
              <a:t>Handouts</a:t>
            </a:r>
          </a:p>
          <a:p>
            <a:pPr lvl="1"/>
            <a:r>
              <a:rPr lang="en-US" sz="2400" dirty="0"/>
              <a:t>Slide decks</a:t>
            </a:r>
          </a:p>
          <a:p>
            <a:pPr lvl="1"/>
            <a:r>
              <a:rPr lang="en-US" sz="2400" dirty="0"/>
              <a:t>Vignettes/examples for practice </a:t>
            </a:r>
          </a:p>
          <a:p>
            <a:pPr lvl="1"/>
            <a:r>
              <a:rPr lang="en-US" sz="2400" dirty="0"/>
              <a:t>Quizzes</a:t>
            </a:r>
          </a:p>
          <a:p>
            <a:pPr lvl="1"/>
            <a:r>
              <a:rPr lang="en-US" sz="2400" dirty="0"/>
              <a:t>Office Hours</a:t>
            </a:r>
          </a:p>
          <a:p>
            <a:pPr lvl="0"/>
            <a:endParaRPr lang="en-US"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5</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fontScale="90000"/>
          </a:bodyPr>
          <a:lstStyle/>
          <a:p>
            <a:r>
              <a:rPr lang="en-US" b="1" dirty="0"/>
              <a:t>Introduction to all modules in course</a:t>
            </a:r>
          </a:p>
        </p:txBody>
      </p:sp>
      <p:sp>
        <p:nvSpPr>
          <p:cNvPr id="5" name="Speech Bubble: Rectangle 4">
            <a:extLst>
              <a:ext uri="{FF2B5EF4-FFF2-40B4-BE49-F238E27FC236}">
                <a16:creationId xmlns:a16="http://schemas.microsoft.com/office/drawing/2014/main" id="{DD7AC6E2-C2B6-44A4-885D-547A2A39B85A}"/>
              </a:ext>
            </a:extLst>
          </p:cNvPr>
          <p:cNvSpPr/>
          <p:nvPr/>
        </p:nvSpPr>
        <p:spPr>
          <a:xfrm>
            <a:off x="4867618" y="4042142"/>
            <a:ext cx="3962400" cy="894606"/>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FC26C08-F27F-4C05-A2F6-4303BD74005F}"/>
              </a:ext>
            </a:extLst>
          </p:cNvPr>
          <p:cNvSpPr txBox="1"/>
          <p:nvPr/>
        </p:nvSpPr>
        <p:spPr>
          <a:xfrm>
            <a:off x="5090160" y="4160099"/>
            <a:ext cx="3581400" cy="738664"/>
          </a:xfrm>
          <a:prstGeom prst="rect">
            <a:avLst/>
          </a:prstGeom>
          <a:noFill/>
        </p:spPr>
        <p:txBody>
          <a:bodyPr wrap="square" rtlCol="0">
            <a:spAutoFit/>
          </a:bodyPr>
          <a:lstStyle/>
          <a:p>
            <a:r>
              <a:rPr lang="en-US" sz="1400" i="1" dirty="0"/>
              <a:t>This module is didactic with voice-over while reviewing slides. Also includes hands-on activities. </a:t>
            </a:r>
            <a:endParaRPr lang="en-US" sz="900" i="1" dirty="0"/>
          </a:p>
        </p:txBody>
      </p:sp>
    </p:spTree>
    <p:extLst>
      <p:ext uri="{BB962C8B-B14F-4D97-AF65-F5344CB8AC3E}">
        <p14:creationId xmlns:p14="http://schemas.microsoft.com/office/powerpoint/2010/main" val="700178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3A13E2-CDDD-4D51-8E78-DAD75E89A8F2}"/>
              </a:ext>
            </a:extLst>
          </p:cNvPr>
          <p:cNvSpPr>
            <a:spLocks noGrp="1"/>
          </p:cNvSpPr>
          <p:nvPr>
            <p:ph idx="1"/>
          </p:nvPr>
        </p:nvSpPr>
        <p:spPr>
          <a:xfrm>
            <a:off x="596685" y="4802791"/>
            <a:ext cx="8229600" cy="4525963"/>
          </a:xfrm>
        </p:spPr>
        <p:txBody>
          <a:bodyPr/>
          <a:lstStyle/>
          <a:p>
            <a:pPr marL="109728" indent="0" algn="ctr">
              <a:buNone/>
            </a:pPr>
            <a:r>
              <a:rPr lang="en-US" u="sng" dirty="0">
                <a:hlinkClick r:id="rId3"/>
              </a:rPr>
              <a:t>https://players.brightcove.net/2851863979001/default_default/index.html?videoId=6042308325001</a:t>
            </a:r>
            <a:endParaRPr lang="en-US" u="sng" dirty="0"/>
          </a:p>
          <a:p>
            <a:endParaRPr lang="en-US" dirty="0"/>
          </a:p>
        </p:txBody>
      </p:sp>
      <p:sp>
        <p:nvSpPr>
          <p:cNvPr id="4" name="Title 3">
            <a:extLst>
              <a:ext uri="{FF2B5EF4-FFF2-40B4-BE49-F238E27FC236}">
                <a16:creationId xmlns:a16="http://schemas.microsoft.com/office/drawing/2014/main" id="{82C3239E-7016-476E-84DE-98B67A8CC093}"/>
              </a:ext>
            </a:extLst>
          </p:cNvPr>
          <p:cNvSpPr>
            <a:spLocks noGrp="1"/>
          </p:cNvSpPr>
          <p:nvPr>
            <p:ph type="title"/>
          </p:nvPr>
        </p:nvSpPr>
        <p:spPr>
          <a:xfrm>
            <a:off x="1219200" y="274638"/>
            <a:ext cx="6705600" cy="1143000"/>
          </a:xfrm>
        </p:spPr>
        <p:txBody>
          <a:bodyPr>
            <a:noAutofit/>
          </a:bodyPr>
          <a:lstStyle/>
          <a:p>
            <a:pPr algn="ctr"/>
            <a:r>
              <a:rPr lang="en-US" sz="3200" b="1" dirty="0"/>
              <a:t>VA National Telestroke Program Video</a:t>
            </a:r>
            <a:endParaRPr lang="en-US" sz="3200" b="1" u="sng" dirty="0"/>
          </a:p>
        </p:txBody>
      </p:sp>
      <p:sp>
        <p:nvSpPr>
          <p:cNvPr id="3" name="Slide Number Placeholder 2">
            <a:extLst>
              <a:ext uri="{FF2B5EF4-FFF2-40B4-BE49-F238E27FC236}">
                <a16:creationId xmlns:a16="http://schemas.microsoft.com/office/drawing/2014/main" id="{A445EC7A-FD38-4F4F-9FFF-876A38CB8C0F}"/>
              </a:ext>
            </a:extLst>
          </p:cNvPr>
          <p:cNvSpPr>
            <a:spLocks noGrp="1"/>
          </p:cNvSpPr>
          <p:nvPr>
            <p:ph type="sldNum" sz="quarter" idx="12"/>
          </p:nvPr>
        </p:nvSpPr>
        <p:spPr/>
        <p:txBody>
          <a:bodyPr/>
          <a:lstStyle/>
          <a:p>
            <a:fld id="{6509876D-BBD7-4363-8ADF-C03ABB619E3E}" type="slidenum">
              <a:rPr lang="en-US" smtClean="0"/>
              <a:t>50</a:t>
            </a:fld>
            <a:endParaRPr lang="en-US" dirty="0"/>
          </a:p>
        </p:txBody>
      </p:sp>
      <p:pic>
        <p:nvPicPr>
          <p:cNvPr id="5" name="Picture 5" descr="A group of people on a bed&#10;&#10;Description generated with very high confidence">
            <a:extLst>
              <a:ext uri="{FF2B5EF4-FFF2-40B4-BE49-F238E27FC236}">
                <a16:creationId xmlns:a16="http://schemas.microsoft.com/office/drawing/2014/main" id="{8571E5FF-7189-4B5B-BDCD-85E4A622C1F8}"/>
              </a:ext>
            </a:extLst>
          </p:cNvPr>
          <p:cNvPicPr>
            <a:picLocks noChangeAspect="1"/>
          </p:cNvPicPr>
          <p:nvPr/>
        </p:nvPicPr>
        <p:blipFill>
          <a:blip r:embed="rId4"/>
          <a:stretch>
            <a:fillRect/>
          </a:stretch>
        </p:blipFill>
        <p:spPr>
          <a:xfrm>
            <a:off x="2456385" y="1426145"/>
            <a:ext cx="4225685" cy="2826768"/>
          </a:xfrm>
          <a:prstGeom prst="rect">
            <a:avLst/>
          </a:prstGeom>
        </p:spPr>
      </p:pic>
      <p:sp>
        <p:nvSpPr>
          <p:cNvPr id="7" name="Speech Bubble: Rectangle 6">
            <a:extLst>
              <a:ext uri="{FF2B5EF4-FFF2-40B4-BE49-F238E27FC236}">
                <a16:creationId xmlns:a16="http://schemas.microsoft.com/office/drawing/2014/main" id="{99B11A93-FE89-4354-A783-C6CCAF872D9B}"/>
              </a:ext>
            </a:extLst>
          </p:cNvPr>
          <p:cNvSpPr/>
          <p:nvPr/>
        </p:nvSpPr>
        <p:spPr>
          <a:xfrm>
            <a:off x="228600" y="3537252"/>
            <a:ext cx="4038600" cy="11430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We will show a portion of this video and provide a link for those wishing to view it in its entirety. </a:t>
            </a:r>
          </a:p>
        </p:txBody>
      </p:sp>
    </p:spTree>
    <p:extLst>
      <p:ext uri="{BB962C8B-B14F-4D97-AF65-F5344CB8AC3E}">
        <p14:creationId xmlns:p14="http://schemas.microsoft.com/office/powerpoint/2010/main" val="75881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6C1A6F-8539-4AFD-9967-A5B7301CBFF7}"/>
              </a:ext>
            </a:extLst>
          </p:cNvPr>
          <p:cNvSpPr>
            <a:spLocks noGrp="1"/>
          </p:cNvSpPr>
          <p:nvPr>
            <p:ph type="sldNum" sz="quarter" idx="12"/>
          </p:nvPr>
        </p:nvSpPr>
        <p:spPr/>
        <p:txBody>
          <a:bodyPr/>
          <a:lstStyle/>
          <a:p>
            <a:fld id="{6509876D-BBD7-4363-8ADF-C03ABB619E3E}" type="slidenum">
              <a:rPr lang="en-US" smtClean="0"/>
              <a:t>51</a:t>
            </a:fld>
            <a:endParaRPr lang="en-US" dirty="0"/>
          </a:p>
        </p:txBody>
      </p:sp>
      <p:sp>
        <p:nvSpPr>
          <p:cNvPr id="2" name="Title 1">
            <a:extLst>
              <a:ext uri="{FF2B5EF4-FFF2-40B4-BE49-F238E27FC236}">
                <a16:creationId xmlns:a16="http://schemas.microsoft.com/office/drawing/2014/main" id="{141C6ABE-BC87-491A-B52B-FC35F1EF276F}"/>
              </a:ext>
            </a:extLst>
          </p:cNvPr>
          <p:cNvSpPr>
            <a:spLocks noGrp="1"/>
          </p:cNvSpPr>
          <p:nvPr>
            <p:ph type="title"/>
          </p:nvPr>
        </p:nvSpPr>
        <p:spPr>
          <a:xfrm>
            <a:off x="753011" y="301137"/>
            <a:ext cx="7212624" cy="890748"/>
          </a:xfrm>
        </p:spPr>
        <p:txBody>
          <a:bodyPr>
            <a:noAutofit/>
          </a:bodyPr>
          <a:lstStyle/>
          <a:p>
            <a:pPr algn="ctr"/>
            <a:r>
              <a:rPr lang="en-US" sz="3200" b="1" dirty="0">
                <a:latin typeface="Times New Roman"/>
                <a:cs typeface="Times New Roman"/>
              </a:rPr>
              <a:t>Telestroke Model Walk-Through</a:t>
            </a:r>
            <a:br>
              <a:rPr lang="en-US" sz="3200" b="1" dirty="0">
                <a:latin typeface="Times New Roman"/>
                <a:cs typeface="Times New Roman"/>
              </a:rPr>
            </a:br>
            <a:r>
              <a:rPr lang="en-US" sz="3200" b="1" dirty="0">
                <a:latin typeface="Times New Roman"/>
                <a:cs typeface="Times New Roman"/>
              </a:rPr>
              <a:t>Outline </a:t>
            </a:r>
            <a:endParaRPr lang="en-US" sz="3200" b="1" dirty="0"/>
          </a:p>
        </p:txBody>
      </p:sp>
      <p:sp>
        <p:nvSpPr>
          <p:cNvPr id="3" name="TextBox 2">
            <a:extLst>
              <a:ext uri="{FF2B5EF4-FFF2-40B4-BE49-F238E27FC236}">
                <a16:creationId xmlns:a16="http://schemas.microsoft.com/office/drawing/2014/main" id="{82CF09CF-7218-493C-89B1-C8026AD11FE6}"/>
              </a:ext>
            </a:extLst>
          </p:cNvPr>
          <p:cNvSpPr txBox="1"/>
          <p:nvPr/>
        </p:nvSpPr>
        <p:spPr>
          <a:xfrm>
            <a:off x="628650" y="1187071"/>
            <a:ext cx="8135423" cy="4708981"/>
          </a:xfrm>
          <a:prstGeom prst="rect">
            <a:avLst/>
          </a:prstGeom>
          <a:noFill/>
        </p:spPr>
        <p:txBody>
          <a:bodyPr wrap="square" rtlCol="0" anchor="t">
            <a:spAutoFit/>
          </a:bodyPr>
          <a:lstStyle/>
          <a:p>
            <a:pPr marL="342900" indent="-342900">
              <a:buClr>
                <a:srgbClr val="CC6600"/>
              </a:buClr>
              <a:buFont typeface="Wingdings" panose="05000000000000000000" pitchFamily="2" charset="2"/>
              <a:buChar char="Ø"/>
            </a:pPr>
            <a:r>
              <a:rPr lang="en-US" sz="2000" dirty="0">
                <a:latin typeface="Times New Roman"/>
                <a:cs typeface="Times New Roman"/>
              </a:rPr>
              <a:t>Identify stroke immediately and transport patient to relevant department for treatment</a:t>
            </a:r>
            <a:endParaRPr lang="en-US" dirty="0"/>
          </a:p>
          <a:p>
            <a:pPr marL="342900" indent="-342900">
              <a:buClr>
                <a:srgbClr val="CC6600"/>
              </a:buClr>
              <a:buFont typeface="Wingdings" panose="05000000000000000000" pitchFamily="2" charset="2"/>
              <a:buChar char="Ø"/>
            </a:pPr>
            <a:r>
              <a:rPr lang="en-US" sz="2000" dirty="0">
                <a:latin typeface="Times New Roman"/>
                <a:cs typeface="Times New Roman"/>
              </a:rPr>
              <a:t>Recruit as many staff as available for stroke patients</a:t>
            </a:r>
          </a:p>
          <a:p>
            <a:pPr marL="800100" lvl="1" indent="-342900">
              <a:buClr>
                <a:srgbClr val="CC6600"/>
              </a:buClr>
              <a:buFont typeface="Wingdings" panose="05000000000000000000" pitchFamily="2" charset="2"/>
              <a:buChar char="§"/>
            </a:pPr>
            <a:r>
              <a:rPr lang="en-US" sz="2000" dirty="0">
                <a:latin typeface="Times New Roman"/>
                <a:cs typeface="Times New Roman"/>
              </a:rPr>
              <a:t>Ensure constant concurrent activity (vitals, documentation, etc.)</a:t>
            </a:r>
          </a:p>
          <a:p>
            <a:pPr marL="342900" indent="-342900">
              <a:buClr>
                <a:srgbClr val="CC6600"/>
              </a:buClr>
              <a:buFont typeface="Wingdings,Sans-Serif" panose="05000000000000000000" pitchFamily="2" charset="2"/>
              <a:buChar char="Ø"/>
            </a:pPr>
            <a:r>
              <a:rPr lang="en-US" sz="2000" dirty="0">
                <a:latin typeface="Times New Roman"/>
                <a:cs typeface="Times New Roman"/>
              </a:rPr>
              <a:t>Get Telestroke Stand and contact TS Dr with relevant information</a:t>
            </a:r>
            <a:endParaRPr lang="en-US" sz="2000" dirty="0">
              <a:latin typeface="Lucida Sans Unicode"/>
              <a:cs typeface="Lucida Sans Unicode"/>
            </a:endParaRPr>
          </a:p>
          <a:p>
            <a:pPr marL="800100" lvl="1" indent="-342900">
              <a:buClr>
                <a:srgbClr val="CC6600"/>
              </a:buClr>
              <a:buFont typeface="Wingdings" panose="05000000000000000000" pitchFamily="2" charset="2"/>
              <a:buChar char="§"/>
            </a:pPr>
            <a:r>
              <a:rPr lang="en-US" sz="2000" dirty="0">
                <a:latin typeface="Times New Roman"/>
                <a:cs typeface="Times New Roman"/>
              </a:rPr>
              <a:t>Consider Alteplase viability</a:t>
            </a:r>
          </a:p>
          <a:p>
            <a:pPr marL="342900" indent="-342900">
              <a:buClr>
                <a:srgbClr val="CC6600"/>
              </a:buClr>
              <a:buFont typeface="Wingdings,Sans-Serif" panose="05000000000000000000" pitchFamily="2" charset="2"/>
              <a:buChar char="Ø"/>
            </a:pPr>
            <a:r>
              <a:rPr lang="en-US" sz="2000" dirty="0">
                <a:latin typeface="Times New Roman"/>
                <a:cs typeface="Times New Roman"/>
              </a:rPr>
              <a:t>Transport patient to radiologist for CT &amp; CTA Scan</a:t>
            </a:r>
          </a:p>
          <a:p>
            <a:pPr marL="342900" indent="-342900">
              <a:buClr>
                <a:srgbClr val="CC6600"/>
              </a:buClr>
              <a:buFont typeface="Wingdings,Sans-Serif" panose="05000000000000000000" pitchFamily="2" charset="2"/>
              <a:buChar char="Ø"/>
            </a:pPr>
            <a:r>
              <a:rPr lang="en-US" sz="2000" dirty="0">
                <a:latin typeface="Times New Roman"/>
                <a:cs typeface="Times New Roman"/>
              </a:rPr>
              <a:t>ED Dr + Nurse conduct neurological exam &amp; NIH Stroke Scale</a:t>
            </a:r>
          </a:p>
          <a:p>
            <a:pPr marL="800100" lvl="1" indent="-342900">
              <a:buClr>
                <a:srgbClr val="CC6600"/>
              </a:buClr>
              <a:buFont typeface="Wingdings" panose="05000000000000000000" pitchFamily="2" charset="2"/>
              <a:buChar char="§"/>
            </a:pPr>
            <a:r>
              <a:rPr lang="en-US" sz="2000" dirty="0">
                <a:latin typeface="Times New Roman"/>
                <a:cs typeface="Times New Roman"/>
              </a:rPr>
              <a:t>Calculate Stroke Score </a:t>
            </a:r>
          </a:p>
          <a:p>
            <a:pPr marL="342900" indent="-342900">
              <a:buClr>
                <a:srgbClr val="CC6600"/>
              </a:buClr>
              <a:buFont typeface="Wingdings,Sans-Serif" panose="05000000000000000000" pitchFamily="2" charset="2"/>
              <a:buChar char="Ø"/>
            </a:pPr>
            <a:r>
              <a:rPr lang="en-US" sz="2000" dirty="0">
                <a:latin typeface="Times New Roman"/>
                <a:cs typeface="Times New Roman"/>
              </a:rPr>
              <a:t>Time Out</a:t>
            </a:r>
          </a:p>
          <a:p>
            <a:pPr marL="800100" lvl="1" indent="-342900">
              <a:buClr>
                <a:srgbClr val="CC6600"/>
              </a:buClr>
              <a:buFont typeface="Wingdings" panose="05000000000000000000" pitchFamily="2" charset="2"/>
              <a:buChar char="§"/>
            </a:pPr>
            <a:r>
              <a:rPr lang="en-US" sz="2000" dirty="0">
                <a:latin typeface="Times New Roman"/>
                <a:cs typeface="Times New Roman"/>
              </a:rPr>
              <a:t>Communicate Alteplase risks</a:t>
            </a:r>
          </a:p>
          <a:p>
            <a:pPr marL="800100" lvl="1" indent="-342900">
              <a:buClr>
                <a:srgbClr val="CC6600"/>
              </a:buClr>
              <a:buFont typeface="Wingdings" panose="05000000000000000000" pitchFamily="2" charset="2"/>
              <a:buChar char="§"/>
            </a:pPr>
            <a:r>
              <a:rPr lang="en-US" sz="2000" dirty="0">
                <a:latin typeface="Times New Roman"/>
                <a:cs typeface="Times New Roman"/>
              </a:rPr>
              <a:t>Obtain patient consent</a:t>
            </a:r>
          </a:p>
          <a:p>
            <a:pPr marL="800100" lvl="1" indent="-342900">
              <a:buClr>
                <a:srgbClr val="CC6600"/>
              </a:buClr>
              <a:buFont typeface="Wingdings" panose="05000000000000000000" pitchFamily="2" charset="2"/>
              <a:buChar char="§"/>
            </a:pPr>
            <a:r>
              <a:rPr lang="en-US" sz="2000" dirty="0">
                <a:latin typeface="Times New Roman"/>
                <a:cs typeface="Times New Roman"/>
              </a:rPr>
              <a:t>Calculate Alteplase dosage + confirm</a:t>
            </a:r>
          </a:p>
          <a:p>
            <a:pPr marL="800100" lvl="1" indent="-342900">
              <a:buClr>
                <a:srgbClr val="CC6600"/>
              </a:buClr>
              <a:buFont typeface="Wingdings" panose="05000000000000000000" pitchFamily="2" charset="2"/>
              <a:buChar char="§"/>
            </a:pPr>
            <a:r>
              <a:rPr lang="en-US" sz="2000" dirty="0">
                <a:latin typeface="Times New Roman"/>
                <a:cs typeface="Times New Roman"/>
              </a:rPr>
              <a:t>Administer Alteplase</a:t>
            </a:r>
          </a:p>
          <a:p>
            <a:pPr marL="342900" indent="-342900">
              <a:buClr>
                <a:srgbClr val="CC6600"/>
              </a:buClr>
              <a:buFont typeface="Wingdings,Sans-Serif" panose="05000000000000000000" pitchFamily="2" charset="2"/>
              <a:buChar char="Ø"/>
            </a:pPr>
            <a:endParaRPr lang="en-US" sz="2000" dirty="0">
              <a:latin typeface="Times New Roman"/>
              <a:cs typeface="Times New Roman"/>
            </a:endParaRPr>
          </a:p>
        </p:txBody>
      </p:sp>
    </p:spTree>
    <p:extLst>
      <p:ext uri="{BB962C8B-B14F-4D97-AF65-F5344CB8AC3E}">
        <p14:creationId xmlns:p14="http://schemas.microsoft.com/office/powerpoint/2010/main" val="104341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7065220" y="6502931"/>
            <a:ext cx="2057400" cy="365125"/>
          </a:xfrm>
        </p:spPr>
        <p:txBody>
          <a:bodyPr/>
          <a:lstStyle/>
          <a:p>
            <a:fld id="{6509876D-BBD7-4363-8ADF-C03ABB619E3E}" type="slidenum">
              <a:rPr lang="en-US" smtClean="0"/>
              <a:t>52</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358588" y="216892"/>
            <a:ext cx="8319987" cy="701853"/>
          </a:xfrm>
        </p:spPr>
        <p:txBody>
          <a:bodyPr>
            <a:noAutofit/>
          </a:bodyPr>
          <a:lstStyle/>
          <a:p>
            <a:pPr algn="ctr"/>
            <a:r>
              <a:rPr lang="en-US" sz="2800" b="1" dirty="0">
                <a:latin typeface="Times New Roman"/>
                <a:cs typeface="Times New Roman"/>
              </a:rPr>
              <a:t>Emergency Encounter with Telehealth Consult</a:t>
            </a:r>
            <a:endParaRPr lang="en-US" sz="2800" b="1" dirty="0">
              <a:latin typeface="Arial Black" panose="020B0A04020102020204" pitchFamily="34" charset="0"/>
            </a:endParaRPr>
          </a:p>
        </p:txBody>
      </p:sp>
      <p:pic>
        <p:nvPicPr>
          <p:cNvPr id="4" name="Picture 3">
            <a:extLst>
              <a:ext uri="{FF2B5EF4-FFF2-40B4-BE49-F238E27FC236}">
                <a16:creationId xmlns:a16="http://schemas.microsoft.com/office/drawing/2014/main" id="{09F06F00-2A4B-4383-8D28-6378C6A311E9}"/>
              </a:ext>
            </a:extLst>
          </p:cNvPr>
          <p:cNvPicPr>
            <a:picLocks noChangeAspect="1"/>
          </p:cNvPicPr>
          <p:nvPr/>
        </p:nvPicPr>
        <p:blipFill>
          <a:blip r:embed="rId3"/>
          <a:stretch>
            <a:fillRect/>
          </a:stretch>
        </p:blipFill>
        <p:spPr>
          <a:xfrm>
            <a:off x="485719" y="918745"/>
            <a:ext cx="8172562" cy="5020510"/>
          </a:xfrm>
          <a:prstGeom prst="rect">
            <a:avLst/>
          </a:prstGeom>
        </p:spPr>
      </p:pic>
      <p:sp>
        <p:nvSpPr>
          <p:cNvPr id="17" name="Speech Bubble: Rectangle 16">
            <a:extLst>
              <a:ext uri="{FF2B5EF4-FFF2-40B4-BE49-F238E27FC236}">
                <a16:creationId xmlns:a16="http://schemas.microsoft.com/office/drawing/2014/main" id="{D79C075F-4AD2-409F-A12A-D908F4C4E6EA}"/>
              </a:ext>
            </a:extLst>
          </p:cNvPr>
          <p:cNvSpPr/>
          <p:nvPr/>
        </p:nvSpPr>
        <p:spPr>
          <a:xfrm>
            <a:off x="4876800" y="987120"/>
            <a:ext cx="3827576" cy="175608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F26FE99-ADCF-4504-8279-5DD312196681}"/>
              </a:ext>
            </a:extLst>
          </p:cNvPr>
          <p:cNvSpPr txBox="1"/>
          <p:nvPr/>
        </p:nvSpPr>
        <p:spPr>
          <a:xfrm>
            <a:off x="4999888" y="1134190"/>
            <a:ext cx="3581400" cy="1461939"/>
          </a:xfrm>
          <a:prstGeom prst="rect">
            <a:avLst/>
          </a:prstGeom>
          <a:noFill/>
        </p:spPr>
        <p:txBody>
          <a:bodyPr wrap="square" rtlCol="0">
            <a:spAutoFit/>
          </a:bodyPr>
          <a:lstStyle/>
          <a:p>
            <a:r>
              <a:rPr lang="en-US" sz="1600" i="1" dirty="0"/>
              <a:t>Replace with a </a:t>
            </a:r>
            <a:r>
              <a:rPr lang="en-US" sz="1600" dirty="0"/>
              <a:t>simplified </a:t>
            </a:r>
            <a:r>
              <a:rPr lang="en-US" sz="1600" i="1" dirty="0"/>
              <a:t>version of one of the real TS models</a:t>
            </a:r>
          </a:p>
          <a:p>
            <a:endParaRPr lang="en-US" sz="1600" i="1" dirty="0"/>
          </a:p>
          <a:p>
            <a:r>
              <a:rPr lang="en-US" sz="1600" dirty="0"/>
              <a:t>Voice-over: This is what the finished model will look like.</a:t>
            </a:r>
          </a:p>
          <a:p>
            <a:endParaRPr lang="en-US" sz="900" i="1" dirty="0"/>
          </a:p>
        </p:txBody>
      </p:sp>
    </p:spTree>
    <p:extLst>
      <p:ext uri="{BB962C8B-B14F-4D97-AF65-F5344CB8AC3E}">
        <p14:creationId xmlns:p14="http://schemas.microsoft.com/office/powerpoint/2010/main" val="720597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53</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Visio Hands-On</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2514600" y="1905000"/>
            <a:ext cx="4800600" cy="1752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589313" y="2281895"/>
            <a:ext cx="4651174" cy="1077218"/>
          </a:xfrm>
          <a:prstGeom prst="rect">
            <a:avLst/>
          </a:prstGeom>
          <a:noFill/>
        </p:spPr>
        <p:txBody>
          <a:bodyPr wrap="square" rtlCol="0">
            <a:spAutoFit/>
          </a:bodyPr>
          <a:lstStyle/>
          <a:p>
            <a:r>
              <a:rPr lang="en-US" sz="1600" dirty="0"/>
              <a:t>At this point the training will have a screencast of the simplified </a:t>
            </a:r>
            <a:r>
              <a:rPr lang="en-US" sz="1600" dirty="0" err="1"/>
              <a:t>Telestroke</a:t>
            </a:r>
            <a:r>
              <a:rPr lang="en-US" sz="1600" dirty="0"/>
              <a:t> model shown earlier being built in Visio, with voice-over.</a:t>
            </a:r>
          </a:p>
        </p:txBody>
      </p:sp>
    </p:spTree>
    <p:extLst>
      <p:ext uri="{BB962C8B-B14F-4D97-AF65-F5344CB8AC3E}">
        <p14:creationId xmlns:p14="http://schemas.microsoft.com/office/powerpoint/2010/main" val="1462864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a:xfrm>
            <a:off x="6457950" y="6568625"/>
            <a:ext cx="2057400" cy="365125"/>
          </a:xfrm>
        </p:spPr>
        <p:txBody>
          <a:bodyPr/>
          <a:lstStyle/>
          <a:p>
            <a:fld id="{6509876D-BBD7-4363-8ADF-C03ABB619E3E}" type="slidenum">
              <a:rPr lang="en-US" smtClean="0"/>
              <a:t>54</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1350" y="0"/>
            <a:ext cx="8040335" cy="1226820"/>
          </a:xfrm>
        </p:spPr>
        <p:txBody>
          <a:bodyPr>
            <a:noAutofit/>
          </a:bodyPr>
          <a:lstStyle/>
          <a:p>
            <a:pPr algn="ctr"/>
            <a:r>
              <a:rPr lang="en-US" sz="3200" b="1" dirty="0">
                <a:latin typeface="Times New Roman"/>
                <a:cs typeface="Times New Roman"/>
              </a:rPr>
              <a:t>Visio Hands-On: Other notations</a:t>
            </a:r>
            <a:endParaRPr lang="en-US" sz="3200" b="1" dirty="0">
              <a:solidFill>
                <a:srgbClr val="FF0000"/>
              </a:solidFill>
            </a:endParaRPr>
          </a:p>
        </p:txBody>
      </p:sp>
      <p:sp>
        <p:nvSpPr>
          <p:cNvPr id="5" name="Speech Bubble: Rectangle 4">
            <a:extLst>
              <a:ext uri="{FF2B5EF4-FFF2-40B4-BE49-F238E27FC236}">
                <a16:creationId xmlns:a16="http://schemas.microsoft.com/office/drawing/2014/main" id="{7741F6AE-8FD2-422B-8C05-F7929931FB27}"/>
              </a:ext>
            </a:extLst>
          </p:cNvPr>
          <p:cNvSpPr/>
          <p:nvPr/>
        </p:nvSpPr>
        <p:spPr>
          <a:xfrm>
            <a:off x="2590800" y="2362200"/>
            <a:ext cx="5029200" cy="2133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1FE99F3-588B-42CE-904F-5AEE42E2A32A}"/>
              </a:ext>
            </a:extLst>
          </p:cNvPr>
          <p:cNvSpPr txBox="1"/>
          <p:nvPr/>
        </p:nvSpPr>
        <p:spPr>
          <a:xfrm>
            <a:off x="2817913" y="2453670"/>
            <a:ext cx="4574974" cy="1815882"/>
          </a:xfrm>
          <a:prstGeom prst="rect">
            <a:avLst/>
          </a:prstGeom>
          <a:noFill/>
        </p:spPr>
        <p:txBody>
          <a:bodyPr wrap="square" rtlCol="0">
            <a:spAutoFit/>
          </a:bodyPr>
          <a:lstStyle/>
          <a:p>
            <a:r>
              <a:rPr lang="en-US" sz="1600" dirty="0"/>
              <a:t>We will cover some of the symbols from the other notation standards that are not in BPMN and how to generate them in Visio.  </a:t>
            </a:r>
          </a:p>
          <a:p>
            <a:endParaRPr lang="en-US" sz="1600" dirty="0"/>
          </a:p>
          <a:p>
            <a:r>
              <a:rPr lang="en-US" sz="1600" dirty="0"/>
              <a:t>Add one full (fairly basic) model built in one of the other standards, and touch on the others.</a:t>
            </a:r>
          </a:p>
        </p:txBody>
      </p:sp>
    </p:spTree>
    <p:extLst>
      <p:ext uri="{BB962C8B-B14F-4D97-AF65-F5344CB8AC3E}">
        <p14:creationId xmlns:p14="http://schemas.microsoft.com/office/powerpoint/2010/main" val="2833516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55</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76200" y="2590800"/>
            <a:ext cx="8991600" cy="1371600"/>
          </a:xfrm>
        </p:spPr>
        <p:txBody>
          <a:bodyPr>
            <a:normAutofit/>
          </a:bodyPr>
          <a:lstStyle/>
          <a:p>
            <a:pPr algn="ctr"/>
            <a:r>
              <a:rPr lang="en-US" sz="2500" b="1" i="1" dirty="0"/>
              <a:t>Tutorial 6: Eliciting Data for the Creation of Workflow Models</a:t>
            </a:r>
          </a:p>
        </p:txBody>
      </p:sp>
    </p:spTree>
    <p:extLst>
      <p:ext uri="{BB962C8B-B14F-4D97-AF65-F5344CB8AC3E}">
        <p14:creationId xmlns:p14="http://schemas.microsoft.com/office/powerpoint/2010/main" val="2447478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dirty="0"/>
              <a:t>Learn the definitions and foundational concepts of methods for eliciting knowledge on clinical workflows, such as </a:t>
            </a:r>
            <a:r>
              <a:rPr lang="en-US" u="sng" dirty="0"/>
              <a:t>observations*</a:t>
            </a:r>
            <a:r>
              <a:rPr lang="en-US" dirty="0"/>
              <a:t>, interviews, </a:t>
            </a:r>
            <a:r>
              <a:rPr lang="en-US" u="sng" dirty="0"/>
              <a:t>focus groups*</a:t>
            </a:r>
            <a:r>
              <a:rPr lang="en-US" dirty="0"/>
              <a:t>, walkthroughs/tabletops, and simulations</a:t>
            </a:r>
          </a:p>
          <a:p>
            <a:pPr lvl="1"/>
            <a:r>
              <a:rPr lang="en-US" dirty="0"/>
              <a:t>Guidelines for selecting methodologies</a:t>
            </a:r>
          </a:p>
          <a:p>
            <a:pPr lvl="1"/>
            <a:r>
              <a:rPr lang="en-US" dirty="0"/>
              <a:t>Best practices for each</a:t>
            </a:r>
          </a:p>
          <a:p>
            <a:pPr lvl="1"/>
            <a:r>
              <a:rPr lang="en-US" dirty="0"/>
              <a:t>Using collected data to draft initial model</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56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a:bodyPr>
          <a:lstStyle/>
          <a:p>
            <a:r>
              <a:rPr lang="en-US" b="1" dirty="0"/>
              <a:t>Objective</a:t>
            </a:r>
          </a:p>
        </p:txBody>
      </p:sp>
      <p:sp>
        <p:nvSpPr>
          <p:cNvPr id="8" name="Speech Bubble: Rectangle 7">
            <a:extLst>
              <a:ext uri="{FF2B5EF4-FFF2-40B4-BE49-F238E27FC236}">
                <a16:creationId xmlns:a16="http://schemas.microsoft.com/office/drawing/2014/main" id="{21995A42-50D9-4095-A62A-89FF357B8E0D}"/>
              </a:ext>
            </a:extLst>
          </p:cNvPr>
          <p:cNvSpPr/>
          <p:nvPr/>
        </p:nvSpPr>
        <p:spPr>
          <a:xfrm>
            <a:off x="2057400" y="4267200"/>
            <a:ext cx="4495800" cy="61085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3ED8568-55F1-46C3-84B0-9E8CD3A2A3AA}"/>
              </a:ext>
            </a:extLst>
          </p:cNvPr>
          <p:cNvSpPr txBox="1"/>
          <p:nvPr/>
        </p:nvSpPr>
        <p:spPr>
          <a:xfrm>
            <a:off x="2362200" y="4354829"/>
            <a:ext cx="4038600" cy="523220"/>
          </a:xfrm>
          <a:prstGeom prst="rect">
            <a:avLst/>
          </a:prstGeom>
          <a:noFill/>
        </p:spPr>
        <p:txBody>
          <a:bodyPr wrap="square" rtlCol="0">
            <a:spAutoFit/>
          </a:bodyPr>
          <a:lstStyle/>
          <a:p>
            <a:r>
              <a:rPr lang="en-US" sz="1400" dirty="0"/>
              <a:t>* Key techniques for VHA clinical workflow modeling.</a:t>
            </a:r>
            <a:endParaRPr lang="en-US" sz="900" dirty="0"/>
          </a:p>
        </p:txBody>
      </p:sp>
    </p:spTree>
    <p:extLst>
      <p:ext uri="{BB962C8B-B14F-4D97-AF65-F5344CB8AC3E}">
        <p14:creationId xmlns:p14="http://schemas.microsoft.com/office/powerpoint/2010/main" val="1642911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52637B-D314-4EF4-BD85-4FDF0FD78211}"/>
              </a:ext>
            </a:extLst>
          </p:cNvPr>
          <p:cNvSpPr>
            <a:spLocks noGrp="1"/>
          </p:cNvSpPr>
          <p:nvPr>
            <p:ph idx="1"/>
          </p:nvPr>
        </p:nvSpPr>
        <p:spPr/>
        <p:txBody>
          <a:bodyPr/>
          <a:lstStyle/>
          <a:p>
            <a:r>
              <a:rPr lang="en-US" dirty="0"/>
              <a:t>Provide a functional definition with high level examples</a:t>
            </a:r>
          </a:p>
        </p:txBody>
      </p:sp>
      <p:sp>
        <p:nvSpPr>
          <p:cNvPr id="3" name="Slide Number Placeholder 2">
            <a:extLst>
              <a:ext uri="{FF2B5EF4-FFF2-40B4-BE49-F238E27FC236}">
                <a16:creationId xmlns:a16="http://schemas.microsoft.com/office/drawing/2014/main" id="{2D86989B-4736-4112-97F7-66E0C8DC19E7}"/>
              </a:ext>
            </a:extLst>
          </p:cNvPr>
          <p:cNvSpPr>
            <a:spLocks noGrp="1"/>
          </p:cNvSpPr>
          <p:nvPr>
            <p:ph type="sldNum" sz="quarter" idx="12"/>
          </p:nvPr>
        </p:nvSpPr>
        <p:spPr/>
        <p:txBody>
          <a:bodyPr/>
          <a:lstStyle/>
          <a:p>
            <a:fld id="{C4F48794-F4C4-4267-800B-ACFB459A6C98}" type="slidenum">
              <a:rPr lang="en-US" smtClean="0"/>
              <a:pPr/>
              <a:t>57</a:t>
            </a:fld>
            <a:endParaRPr lang="en-US" dirty="0"/>
          </a:p>
        </p:txBody>
      </p:sp>
      <p:sp>
        <p:nvSpPr>
          <p:cNvPr id="4" name="Title 3">
            <a:extLst>
              <a:ext uri="{FF2B5EF4-FFF2-40B4-BE49-F238E27FC236}">
                <a16:creationId xmlns:a16="http://schemas.microsoft.com/office/drawing/2014/main" id="{D7FA70B8-9668-45C5-B280-A70AD688C1FB}"/>
              </a:ext>
            </a:extLst>
          </p:cNvPr>
          <p:cNvSpPr>
            <a:spLocks noGrp="1"/>
          </p:cNvSpPr>
          <p:nvPr>
            <p:ph type="title"/>
          </p:nvPr>
        </p:nvSpPr>
        <p:spPr/>
        <p:txBody>
          <a:bodyPr/>
          <a:lstStyle/>
          <a:p>
            <a:r>
              <a:rPr lang="en-US" b="1" dirty="0"/>
              <a:t>What is Knowledge Elicitation</a:t>
            </a:r>
          </a:p>
        </p:txBody>
      </p:sp>
    </p:spTree>
    <p:extLst>
      <p:ext uri="{BB962C8B-B14F-4D97-AF65-F5344CB8AC3E}">
        <p14:creationId xmlns:p14="http://schemas.microsoft.com/office/powerpoint/2010/main" val="4027722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sz="2800" dirty="0"/>
              <a:t>Understand the roles, activities and interactions in a clinical workflow</a:t>
            </a:r>
          </a:p>
          <a:p>
            <a:pPr lvl="0"/>
            <a:r>
              <a:rPr lang="en-US" sz="2800" dirty="0"/>
              <a:t>Systematically collect information in a form that can be used to build a model</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58</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fontScale="90000"/>
          </a:bodyPr>
          <a:lstStyle/>
          <a:p>
            <a:r>
              <a:rPr lang="en-US" b="1" dirty="0"/>
              <a:t>Purpose of Knowledge Elicitation</a:t>
            </a:r>
          </a:p>
        </p:txBody>
      </p:sp>
    </p:spTree>
    <p:extLst>
      <p:ext uri="{BB962C8B-B14F-4D97-AF65-F5344CB8AC3E}">
        <p14:creationId xmlns:p14="http://schemas.microsoft.com/office/powerpoint/2010/main" val="3770094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417638"/>
            <a:ext cx="8229600" cy="4638023"/>
          </a:xfrm>
        </p:spPr>
        <p:txBody>
          <a:bodyPr>
            <a:normAutofit/>
          </a:bodyPr>
          <a:lstStyle/>
          <a:p>
            <a:pPr lvl="0"/>
            <a:r>
              <a:rPr lang="en-US" sz="2800" dirty="0"/>
              <a:t>Vary in complexity</a:t>
            </a:r>
          </a:p>
          <a:p>
            <a:pPr lvl="0"/>
            <a:r>
              <a:rPr lang="en-US" sz="2800" dirty="0"/>
              <a:t>Model construction (from “scratch”) vs. model validation</a:t>
            </a:r>
          </a:p>
          <a:p>
            <a:pPr lvl="1"/>
            <a:r>
              <a:rPr lang="en-US" sz="2600" dirty="0"/>
              <a:t>Many workflow modeling efforts contain both</a:t>
            </a:r>
          </a:p>
          <a:p>
            <a:pPr lvl="1"/>
            <a:r>
              <a:rPr lang="en-US" sz="2600" dirty="0" err="1"/>
              <a:t>Elicit</a:t>
            </a:r>
            <a:r>
              <a:rPr lang="en-US" sz="2600" dirty="0" err="1">
                <a:sym typeface="Wingdings" panose="05000000000000000000" pitchFamily="2" charset="2"/>
              </a:rPr>
              <a:t>BuildValidate</a:t>
            </a:r>
            <a:endParaRPr lang="en-US" sz="2600" dirty="0"/>
          </a:p>
          <a:p>
            <a:pPr marL="109728" lvl="0" indent="0">
              <a:buNone/>
            </a:pPr>
            <a:endParaRPr lang="en-US" sz="2600"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59</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fontScale="90000"/>
          </a:bodyPr>
          <a:lstStyle/>
          <a:p>
            <a:r>
              <a:rPr lang="en-US" b="1" dirty="0"/>
              <a:t>Overview of Knowledge Elicitation Methods</a:t>
            </a:r>
          </a:p>
        </p:txBody>
      </p:sp>
      <p:sp>
        <p:nvSpPr>
          <p:cNvPr id="5" name="Speech Bubble: Rectangle 4">
            <a:extLst>
              <a:ext uri="{FF2B5EF4-FFF2-40B4-BE49-F238E27FC236}">
                <a16:creationId xmlns:a16="http://schemas.microsoft.com/office/drawing/2014/main" id="{0C63E1CF-1F50-45D1-8E16-68C1D44F0244}"/>
              </a:ext>
            </a:extLst>
          </p:cNvPr>
          <p:cNvSpPr/>
          <p:nvPr/>
        </p:nvSpPr>
        <p:spPr>
          <a:xfrm>
            <a:off x="2057400" y="3886201"/>
            <a:ext cx="5257800" cy="216946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90247A7-D137-45B9-939D-0D2C17029948}"/>
              </a:ext>
            </a:extLst>
          </p:cNvPr>
          <p:cNvSpPr txBox="1"/>
          <p:nvPr/>
        </p:nvSpPr>
        <p:spPr>
          <a:xfrm>
            <a:off x="2133600" y="4062990"/>
            <a:ext cx="5257800" cy="1815882"/>
          </a:xfrm>
          <a:prstGeom prst="rect">
            <a:avLst/>
          </a:prstGeom>
          <a:noFill/>
        </p:spPr>
        <p:txBody>
          <a:bodyPr wrap="square" rtlCol="0">
            <a:spAutoFit/>
          </a:bodyPr>
          <a:lstStyle/>
          <a:p>
            <a:r>
              <a:rPr lang="en-US" sz="1600" dirty="0"/>
              <a:t>There is overlap between the techniques, e.g., between interviews and focus groups, both of which entail discussions outside of a (real or simulated) work environment; and between walkthroughs and simulations, which are areas on a continuum of complexity rather than distinct methods.</a:t>
            </a:r>
            <a:endParaRPr lang="en-US" sz="1000" dirty="0"/>
          </a:p>
        </p:txBody>
      </p:sp>
    </p:spTree>
    <p:extLst>
      <p:ext uri="{BB962C8B-B14F-4D97-AF65-F5344CB8AC3E}">
        <p14:creationId xmlns:p14="http://schemas.microsoft.com/office/powerpoint/2010/main" val="259270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57200" y="1066800"/>
            <a:ext cx="8229600" cy="5105400"/>
          </a:xfrm>
        </p:spPr>
        <p:txBody>
          <a:bodyPr>
            <a:normAutofit fontScale="85000" lnSpcReduction="20000"/>
          </a:bodyPr>
          <a:lstStyle/>
          <a:p>
            <a:endParaRPr lang="en-US" dirty="0"/>
          </a:p>
          <a:p>
            <a:r>
              <a:rPr lang="en-US" dirty="0"/>
              <a:t>Learn about Business Process Modeling (BPM) to be able to build, read, and interpret clinical workflow and information flow models. </a:t>
            </a:r>
          </a:p>
          <a:p>
            <a:endParaRPr lang="en-US" dirty="0"/>
          </a:p>
          <a:p>
            <a:r>
              <a:rPr lang="en-US" dirty="0"/>
              <a:t>Obtain background on BPM (This module)</a:t>
            </a:r>
          </a:p>
          <a:p>
            <a:endParaRPr lang="en-US" dirty="0"/>
          </a:p>
          <a:p>
            <a:r>
              <a:rPr lang="en-US" dirty="0"/>
              <a:t>Learn to conduct and document interviews and focus groups to elicit clinical knowledge. </a:t>
            </a:r>
          </a:p>
          <a:p>
            <a:pPr marL="109728" indent="0">
              <a:buNone/>
            </a:pPr>
            <a:endParaRPr lang="en-US" dirty="0"/>
          </a:p>
          <a:p>
            <a:r>
              <a:rPr lang="en-US" dirty="0"/>
              <a:t>Learn to produce models: </a:t>
            </a:r>
          </a:p>
          <a:p>
            <a:pPr lvl="1"/>
            <a:r>
              <a:rPr lang="en-US" sz="2400" dirty="0"/>
              <a:t>Using tools: MS Office and Visio</a:t>
            </a:r>
          </a:p>
          <a:p>
            <a:pPr lvl="1"/>
            <a:r>
              <a:rPr lang="en-US" sz="2400" dirty="0"/>
              <a:t>Using notations including Business Process Modeling Notation (BPMN), Decision Model and Notation (DMN), Case Management Modeling and Notation (CMMN), and Unified Modeling Language (UML) </a:t>
            </a:r>
          </a:p>
          <a:p>
            <a:pPr lvl="1"/>
            <a:r>
              <a:rPr lang="en-US" sz="2400" dirty="0"/>
              <a:t>Basic and advanced models</a:t>
            </a:r>
          </a:p>
          <a:p>
            <a:pPr marL="109728" indent="0">
              <a:buNone/>
            </a:pPr>
            <a:endParaRPr lang="en-US" dirty="0"/>
          </a:p>
          <a:p>
            <a:r>
              <a:rPr lang="en-US" dirty="0"/>
              <a:t>Learn to analyze models to determine benefits of procedural and technology changes, and to uncover constraints to system efficiency and work-arounds</a:t>
            </a:r>
          </a:p>
          <a:p>
            <a:endParaRPr lang="en-US" sz="1900"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0"/>
            <a:ext cx="6705600" cy="1143000"/>
          </a:xfrm>
        </p:spPr>
        <p:txBody>
          <a:bodyPr/>
          <a:lstStyle/>
          <a:p>
            <a:r>
              <a:rPr lang="en-US" b="1" dirty="0"/>
              <a:t>Course Objectives	</a:t>
            </a:r>
          </a:p>
        </p:txBody>
      </p:sp>
    </p:spTree>
    <p:extLst>
      <p:ext uri="{BB962C8B-B14F-4D97-AF65-F5344CB8AC3E}">
        <p14:creationId xmlns:p14="http://schemas.microsoft.com/office/powerpoint/2010/main" val="3042870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1" y="1209585"/>
            <a:ext cx="5501640" cy="2600415"/>
          </a:xfrm>
        </p:spPr>
        <p:txBody>
          <a:bodyPr>
            <a:normAutofit/>
          </a:bodyPr>
          <a:lstStyle/>
          <a:p>
            <a:pPr lvl="0"/>
            <a:r>
              <a:rPr lang="en-US" sz="2800" b="1" dirty="0"/>
              <a:t>What are they</a:t>
            </a:r>
          </a:p>
          <a:p>
            <a:pPr lvl="1"/>
            <a:r>
              <a:rPr lang="en-US" sz="2600" dirty="0"/>
              <a:t>The modeler observes the workflow in a live setting</a:t>
            </a:r>
          </a:p>
          <a:p>
            <a:pPr lvl="1"/>
            <a:r>
              <a:rPr lang="en-US" sz="2600" dirty="0"/>
              <a:t>One form of observation is a Gemba walk</a:t>
            </a:r>
          </a:p>
          <a:p>
            <a:pPr lvl="1"/>
            <a:r>
              <a:rPr lang="en-US" sz="2600" dirty="0"/>
              <a:t>…</a:t>
            </a:r>
          </a:p>
          <a:p>
            <a:pPr marL="392113" lvl="1" indent="0">
              <a:buNone/>
            </a:pPr>
            <a:endParaRPr lang="en-US" sz="2600" dirty="0"/>
          </a:p>
          <a:p>
            <a:pPr lvl="0"/>
            <a:endParaRPr lang="en-US" sz="2600"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60</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Observations</a:t>
            </a:r>
          </a:p>
        </p:txBody>
      </p:sp>
      <p:sp>
        <p:nvSpPr>
          <p:cNvPr id="7" name="TextBox 6">
            <a:extLst>
              <a:ext uri="{FF2B5EF4-FFF2-40B4-BE49-F238E27FC236}">
                <a16:creationId xmlns:a16="http://schemas.microsoft.com/office/drawing/2014/main" id="{3B1DCBF1-39CD-4AFE-9880-8705C563C4CF}"/>
              </a:ext>
            </a:extLst>
          </p:cNvPr>
          <p:cNvSpPr txBox="1"/>
          <p:nvPr/>
        </p:nvSpPr>
        <p:spPr>
          <a:xfrm>
            <a:off x="6384388" y="1589340"/>
            <a:ext cx="213360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1"/>
            </a:solidFill>
          </a:ln>
        </p:spPr>
        <p:txBody>
          <a:bodyPr wrap="square" rtlCol="0">
            <a:spAutoFit/>
          </a:bodyPr>
          <a:lstStyle/>
          <a:p>
            <a:endParaRPr lang="en-US" sz="2400" dirty="0"/>
          </a:p>
          <a:p>
            <a:endParaRPr lang="en-US" sz="2400" dirty="0"/>
          </a:p>
          <a:p>
            <a:r>
              <a:rPr lang="en-US" sz="2400" dirty="0"/>
              <a:t>Graphic here</a:t>
            </a:r>
          </a:p>
          <a:p>
            <a:endParaRPr lang="en-US" sz="2400" dirty="0"/>
          </a:p>
          <a:p>
            <a:endParaRPr lang="en-US" sz="2400" dirty="0"/>
          </a:p>
        </p:txBody>
      </p:sp>
      <p:sp>
        <p:nvSpPr>
          <p:cNvPr id="8" name="Content Placeholder 1">
            <a:extLst>
              <a:ext uri="{FF2B5EF4-FFF2-40B4-BE49-F238E27FC236}">
                <a16:creationId xmlns:a16="http://schemas.microsoft.com/office/drawing/2014/main" id="{1966646E-B801-446D-8282-1B81DD785FFC}"/>
              </a:ext>
            </a:extLst>
          </p:cNvPr>
          <p:cNvSpPr txBox="1">
            <a:spLocks/>
          </p:cNvSpPr>
          <p:nvPr/>
        </p:nvSpPr>
        <p:spPr>
          <a:xfrm>
            <a:off x="267230" y="3700034"/>
            <a:ext cx="8244840" cy="4638023"/>
          </a:xfrm>
          <a:prstGeom prst="rect">
            <a:avLst/>
          </a:prstGeom>
        </p:spPr>
        <p:txBody>
          <a:bodyPr vert="horz">
            <a:normAutofit/>
          </a:bodyPr>
          <a:lst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a:solidFill>
                  <a:schemeClr val="tx1"/>
                </a:solidFill>
                <a:latin typeface="Times New Roman" pitchFamily="18" charset="0"/>
                <a:ea typeface="+mn-ea"/>
                <a:cs typeface="Times New Roman" pitchFamily="18" charset="0"/>
              </a:defRPr>
            </a:lvl1pPr>
            <a:lvl2pPr marL="620713" indent="-228600" algn="l" rtl="0" eaLnBrk="1" latinLnBrk="0" hangingPunct="1">
              <a:spcBef>
                <a:spcPts val="0"/>
              </a:spcBef>
              <a:spcAft>
                <a:spcPts val="0"/>
              </a:spcAft>
              <a:buClr>
                <a:schemeClr val="accent1"/>
              </a:buClr>
              <a:buFont typeface="Wingdings" pitchFamily="2" charset="2"/>
              <a:buChar char="§"/>
              <a:defRPr kumimoji="0" lang="en-US" sz="2200" kern="1200">
                <a:solidFill>
                  <a:schemeClr val="tx1"/>
                </a:solidFill>
                <a:latin typeface="Times New Roman" pitchFamily="18" charset="0"/>
                <a:ea typeface="+mn-ea"/>
                <a:cs typeface="Times New Roman" pitchFamily="18" charset="0"/>
              </a:defRPr>
            </a:lvl2pPr>
            <a:lvl3pPr marL="858838" indent="-228600" algn="l" rtl="0" eaLnBrk="1" latinLnBrk="0" hangingPunct="1">
              <a:spcBef>
                <a:spcPts val="0"/>
              </a:spcBef>
              <a:spcAft>
                <a:spcPts val="0"/>
              </a:spcAft>
              <a:buClr>
                <a:schemeClr val="accent1"/>
              </a:buClr>
              <a:buSzPct val="100000"/>
              <a:buFont typeface="Arial" pitchFamily="34" charset="0"/>
              <a:buChar char="•"/>
              <a:defRPr kumimoji="0" lang="en-US" sz="2000" kern="120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b="1" dirty="0"/>
              <a:t>Best Practices</a:t>
            </a:r>
          </a:p>
          <a:p>
            <a:pPr lvl="1"/>
            <a:r>
              <a:rPr lang="en-US" sz="2600" dirty="0"/>
              <a:t>Template/form for data collection</a:t>
            </a:r>
          </a:p>
          <a:p>
            <a:pPr lvl="1"/>
            <a:r>
              <a:rPr lang="en-US" sz="2600" dirty="0"/>
              <a:t>Capture variability: multiple events/care teams/facilities</a:t>
            </a:r>
          </a:p>
          <a:p>
            <a:pPr lvl="1"/>
            <a:r>
              <a:rPr lang="en-US" sz="2600" dirty="0"/>
              <a:t>Immediate (initial) validation: ask a cognizant person how typical was the event(s) you observed</a:t>
            </a:r>
          </a:p>
        </p:txBody>
      </p:sp>
    </p:spTree>
    <p:extLst>
      <p:ext uri="{BB962C8B-B14F-4D97-AF65-F5344CB8AC3E}">
        <p14:creationId xmlns:p14="http://schemas.microsoft.com/office/powerpoint/2010/main" val="3854038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61</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Interviews </a:t>
            </a:r>
          </a:p>
        </p:txBody>
      </p:sp>
      <p:sp>
        <p:nvSpPr>
          <p:cNvPr id="7" name="TextBox 6">
            <a:extLst>
              <a:ext uri="{FF2B5EF4-FFF2-40B4-BE49-F238E27FC236}">
                <a16:creationId xmlns:a16="http://schemas.microsoft.com/office/drawing/2014/main" id="{3B1DCBF1-39CD-4AFE-9880-8705C563C4CF}"/>
              </a:ext>
            </a:extLst>
          </p:cNvPr>
          <p:cNvSpPr txBox="1"/>
          <p:nvPr/>
        </p:nvSpPr>
        <p:spPr>
          <a:xfrm>
            <a:off x="6384388" y="1589340"/>
            <a:ext cx="213360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1"/>
            </a:solidFill>
          </a:ln>
        </p:spPr>
        <p:txBody>
          <a:bodyPr wrap="square" rtlCol="0">
            <a:spAutoFit/>
          </a:bodyPr>
          <a:lstStyle/>
          <a:p>
            <a:endParaRPr lang="en-US" sz="2400" dirty="0"/>
          </a:p>
          <a:p>
            <a:endParaRPr lang="en-US" sz="2400" dirty="0"/>
          </a:p>
          <a:p>
            <a:r>
              <a:rPr lang="en-US" sz="2400" dirty="0"/>
              <a:t>Graphic here</a:t>
            </a:r>
          </a:p>
          <a:p>
            <a:endParaRPr lang="en-US" sz="2400" dirty="0"/>
          </a:p>
          <a:p>
            <a:endParaRPr lang="en-US" sz="2400" dirty="0"/>
          </a:p>
        </p:txBody>
      </p:sp>
      <p:sp>
        <p:nvSpPr>
          <p:cNvPr id="8" name="Content Placeholder 1">
            <a:extLst>
              <a:ext uri="{FF2B5EF4-FFF2-40B4-BE49-F238E27FC236}">
                <a16:creationId xmlns:a16="http://schemas.microsoft.com/office/drawing/2014/main" id="{0D37030A-E06D-4EF5-96C5-2C346C782AB9}"/>
              </a:ext>
            </a:extLst>
          </p:cNvPr>
          <p:cNvSpPr>
            <a:spLocks noGrp="1"/>
          </p:cNvSpPr>
          <p:nvPr>
            <p:ph idx="1"/>
          </p:nvPr>
        </p:nvSpPr>
        <p:spPr>
          <a:xfrm>
            <a:off x="441961" y="1209585"/>
            <a:ext cx="5501640" cy="2600415"/>
          </a:xfrm>
        </p:spPr>
        <p:txBody>
          <a:bodyPr>
            <a:normAutofit/>
          </a:bodyPr>
          <a:lstStyle/>
          <a:p>
            <a:pPr lvl="0"/>
            <a:r>
              <a:rPr lang="en-US" sz="2800" b="1" dirty="0"/>
              <a:t>What they are</a:t>
            </a:r>
          </a:p>
          <a:p>
            <a:pPr lvl="1"/>
            <a:r>
              <a:rPr lang="en-US" sz="2600" dirty="0"/>
              <a:t>The modeler/facilitator interviews clinicians regarding the workflow</a:t>
            </a:r>
          </a:p>
          <a:p>
            <a:pPr lvl="1"/>
            <a:r>
              <a:rPr lang="en-US" sz="2600" dirty="0"/>
              <a:t>One-on-one or with multiple interviewers</a:t>
            </a:r>
          </a:p>
          <a:p>
            <a:pPr lvl="1"/>
            <a:r>
              <a:rPr lang="en-US" sz="2600" dirty="0"/>
              <a:t>…</a:t>
            </a:r>
          </a:p>
          <a:p>
            <a:pPr marL="392113" lvl="1" indent="0">
              <a:buNone/>
            </a:pPr>
            <a:endParaRPr lang="en-US" sz="2600" dirty="0"/>
          </a:p>
          <a:p>
            <a:pPr lvl="0"/>
            <a:endParaRPr lang="en-US" sz="2600" dirty="0"/>
          </a:p>
        </p:txBody>
      </p:sp>
      <p:sp>
        <p:nvSpPr>
          <p:cNvPr id="9" name="Content Placeholder 1">
            <a:extLst>
              <a:ext uri="{FF2B5EF4-FFF2-40B4-BE49-F238E27FC236}">
                <a16:creationId xmlns:a16="http://schemas.microsoft.com/office/drawing/2014/main" id="{93ED1F13-A899-4A27-9CF4-CFA784ECD249}"/>
              </a:ext>
            </a:extLst>
          </p:cNvPr>
          <p:cNvSpPr txBox="1">
            <a:spLocks/>
          </p:cNvSpPr>
          <p:nvPr/>
        </p:nvSpPr>
        <p:spPr>
          <a:xfrm>
            <a:off x="267230" y="3700034"/>
            <a:ext cx="8244840" cy="4638023"/>
          </a:xfrm>
          <a:prstGeom prst="rect">
            <a:avLst/>
          </a:prstGeom>
        </p:spPr>
        <p:txBody>
          <a:bodyPr vert="horz">
            <a:normAutofit/>
          </a:bodyPr>
          <a:lst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a:solidFill>
                  <a:schemeClr val="tx1"/>
                </a:solidFill>
                <a:latin typeface="Times New Roman" pitchFamily="18" charset="0"/>
                <a:ea typeface="+mn-ea"/>
                <a:cs typeface="Times New Roman" pitchFamily="18" charset="0"/>
              </a:defRPr>
            </a:lvl1pPr>
            <a:lvl2pPr marL="620713" indent="-228600" algn="l" rtl="0" eaLnBrk="1" latinLnBrk="0" hangingPunct="1">
              <a:spcBef>
                <a:spcPts val="0"/>
              </a:spcBef>
              <a:spcAft>
                <a:spcPts val="0"/>
              </a:spcAft>
              <a:buClr>
                <a:schemeClr val="accent1"/>
              </a:buClr>
              <a:buFont typeface="Wingdings" pitchFamily="2" charset="2"/>
              <a:buChar char="§"/>
              <a:defRPr kumimoji="0" lang="en-US" sz="2200" kern="1200">
                <a:solidFill>
                  <a:schemeClr val="tx1"/>
                </a:solidFill>
                <a:latin typeface="Times New Roman" pitchFamily="18" charset="0"/>
                <a:ea typeface="+mn-ea"/>
                <a:cs typeface="Times New Roman" pitchFamily="18" charset="0"/>
              </a:defRPr>
            </a:lvl2pPr>
            <a:lvl3pPr marL="858838" indent="-228600" algn="l" rtl="0" eaLnBrk="1" latinLnBrk="0" hangingPunct="1">
              <a:spcBef>
                <a:spcPts val="0"/>
              </a:spcBef>
              <a:spcAft>
                <a:spcPts val="0"/>
              </a:spcAft>
              <a:buClr>
                <a:schemeClr val="accent1"/>
              </a:buClr>
              <a:buSzPct val="100000"/>
              <a:buFont typeface="Arial" pitchFamily="34" charset="0"/>
              <a:buChar char="•"/>
              <a:defRPr kumimoji="0" lang="en-US" sz="2000" kern="120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b="1" dirty="0"/>
              <a:t>Best Practices</a:t>
            </a:r>
          </a:p>
          <a:p>
            <a:pPr lvl="1"/>
            <a:r>
              <a:rPr lang="en-US" sz="2600" dirty="0"/>
              <a:t>Go in with a basic description of the process</a:t>
            </a:r>
          </a:p>
          <a:p>
            <a:pPr lvl="1"/>
            <a:r>
              <a:rPr lang="en-US" sz="2600" dirty="0"/>
              <a:t>Capture variability: multiple events/care teams/facilities</a:t>
            </a:r>
          </a:p>
          <a:p>
            <a:pPr lvl="1"/>
            <a:r>
              <a:rPr lang="en-US" sz="2600" dirty="0"/>
              <a:t>Output can be general notes or a textual narrative</a:t>
            </a:r>
          </a:p>
        </p:txBody>
      </p:sp>
    </p:spTree>
    <p:extLst>
      <p:ext uri="{BB962C8B-B14F-4D97-AF65-F5344CB8AC3E}">
        <p14:creationId xmlns:p14="http://schemas.microsoft.com/office/powerpoint/2010/main" val="314178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62</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Focus Groups</a:t>
            </a:r>
          </a:p>
        </p:txBody>
      </p:sp>
      <p:sp>
        <p:nvSpPr>
          <p:cNvPr id="7" name="TextBox 6">
            <a:extLst>
              <a:ext uri="{FF2B5EF4-FFF2-40B4-BE49-F238E27FC236}">
                <a16:creationId xmlns:a16="http://schemas.microsoft.com/office/drawing/2014/main" id="{3B1DCBF1-39CD-4AFE-9880-8705C563C4CF}"/>
              </a:ext>
            </a:extLst>
          </p:cNvPr>
          <p:cNvSpPr txBox="1"/>
          <p:nvPr/>
        </p:nvSpPr>
        <p:spPr>
          <a:xfrm>
            <a:off x="6384388" y="1589340"/>
            <a:ext cx="213360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1"/>
            </a:solidFill>
          </a:ln>
        </p:spPr>
        <p:txBody>
          <a:bodyPr wrap="square" rtlCol="0">
            <a:spAutoFit/>
          </a:bodyPr>
          <a:lstStyle/>
          <a:p>
            <a:endParaRPr lang="en-US" sz="2400" dirty="0"/>
          </a:p>
          <a:p>
            <a:endParaRPr lang="en-US" sz="2400" dirty="0"/>
          </a:p>
          <a:p>
            <a:r>
              <a:rPr lang="en-US" sz="2400" dirty="0"/>
              <a:t>Graphic here</a:t>
            </a:r>
          </a:p>
          <a:p>
            <a:endParaRPr lang="en-US" sz="2400" dirty="0"/>
          </a:p>
          <a:p>
            <a:endParaRPr lang="en-US" sz="2400" dirty="0"/>
          </a:p>
        </p:txBody>
      </p:sp>
      <p:sp>
        <p:nvSpPr>
          <p:cNvPr id="9" name="Content Placeholder 1">
            <a:extLst>
              <a:ext uri="{FF2B5EF4-FFF2-40B4-BE49-F238E27FC236}">
                <a16:creationId xmlns:a16="http://schemas.microsoft.com/office/drawing/2014/main" id="{FFD9F3FA-E27A-4AFE-9050-A2BE78D06658}"/>
              </a:ext>
            </a:extLst>
          </p:cNvPr>
          <p:cNvSpPr txBox="1">
            <a:spLocks/>
          </p:cNvSpPr>
          <p:nvPr/>
        </p:nvSpPr>
        <p:spPr>
          <a:xfrm>
            <a:off x="457199" y="3802602"/>
            <a:ext cx="8244840" cy="4638023"/>
          </a:xfrm>
          <a:prstGeom prst="rect">
            <a:avLst/>
          </a:prstGeom>
        </p:spPr>
        <p:txBody>
          <a:bodyPr vert="horz">
            <a:normAutofit/>
          </a:bodyPr>
          <a:lst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a:solidFill>
                  <a:schemeClr val="tx1"/>
                </a:solidFill>
                <a:latin typeface="Times New Roman" pitchFamily="18" charset="0"/>
                <a:ea typeface="+mn-ea"/>
                <a:cs typeface="Times New Roman" pitchFamily="18" charset="0"/>
              </a:defRPr>
            </a:lvl1pPr>
            <a:lvl2pPr marL="620713" indent="-228600" algn="l" rtl="0" eaLnBrk="1" latinLnBrk="0" hangingPunct="1">
              <a:spcBef>
                <a:spcPts val="0"/>
              </a:spcBef>
              <a:spcAft>
                <a:spcPts val="0"/>
              </a:spcAft>
              <a:buClr>
                <a:schemeClr val="accent1"/>
              </a:buClr>
              <a:buFont typeface="Wingdings" pitchFamily="2" charset="2"/>
              <a:buChar char="§"/>
              <a:defRPr kumimoji="0" lang="en-US" sz="2200" kern="1200">
                <a:solidFill>
                  <a:schemeClr val="tx1"/>
                </a:solidFill>
                <a:latin typeface="Times New Roman" pitchFamily="18" charset="0"/>
                <a:ea typeface="+mn-ea"/>
                <a:cs typeface="Times New Roman" pitchFamily="18" charset="0"/>
              </a:defRPr>
            </a:lvl2pPr>
            <a:lvl3pPr marL="858838" indent="-228600" algn="l" rtl="0" eaLnBrk="1" latinLnBrk="0" hangingPunct="1">
              <a:spcBef>
                <a:spcPts val="0"/>
              </a:spcBef>
              <a:spcAft>
                <a:spcPts val="0"/>
              </a:spcAft>
              <a:buClr>
                <a:schemeClr val="accent1"/>
              </a:buClr>
              <a:buSzPct val="100000"/>
              <a:buFont typeface="Arial" pitchFamily="34" charset="0"/>
              <a:buChar char="•"/>
              <a:defRPr kumimoji="0" lang="en-US" sz="2000" kern="120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Best Practices</a:t>
            </a:r>
          </a:p>
          <a:p>
            <a:pPr lvl="1"/>
            <a:r>
              <a:rPr lang="en-US" sz="2400" dirty="0"/>
              <a:t>Go in with a basic description of the process</a:t>
            </a:r>
          </a:p>
          <a:p>
            <a:pPr lvl="1"/>
            <a:r>
              <a:rPr lang="en-US" sz="2400" dirty="0"/>
              <a:t>Get basic questions answered with interviews or preliminary e-mail discussion with participants </a:t>
            </a:r>
          </a:p>
          <a:p>
            <a:pPr lvl="1"/>
            <a:r>
              <a:rPr lang="en-US" sz="2400" dirty="0"/>
              <a:t>Outputs can include textual narrative, rough flow drawings, whiteboards/stickies</a:t>
            </a:r>
          </a:p>
        </p:txBody>
      </p:sp>
      <p:sp>
        <p:nvSpPr>
          <p:cNvPr id="12" name="Content Placeholder 1">
            <a:extLst>
              <a:ext uri="{FF2B5EF4-FFF2-40B4-BE49-F238E27FC236}">
                <a16:creationId xmlns:a16="http://schemas.microsoft.com/office/drawing/2014/main" id="{00599A11-EF89-4B40-AB92-2EB269C8E0EB}"/>
              </a:ext>
            </a:extLst>
          </p:cNvPr>
          <p:cNvSpPr>
            <a:spLocks noGrp="1"/>
          </p:cNvSpPr>
          <p:nvPr>
            <p:ph idx="1"/>
          </p:nvPr>
        </p:nvSpPr>
        <p:spPr>
          <a:xfrm>
            <a:off x="441961" y="1209585"/>
            <a:ext cx="5501640" cy="2600415"/>
          </a:xfrm>
        </p:spPr>
        <p:txBody>
          <a:bodyPr>
            <a:normAutofit fontScale="85000" lnSpcReduction="10000"/>
          </a:bodyPr>
          <a:lstStyle/>
          <a:p>
            <a:pPr lvl="0"/>
            <a:r>
              <a:rPr lang="en-US" sz="2800" b="1" dirty="0"/>
              <a:t>What they are</a:t>
            </a:r>
          </a:p>
          <a:p>
            <a:pPr lvl="1"/>
            <a:r>
              <a:rPr lang="en-US" sz="2600" dirty="0"/>
              <a:t>One or more modelers/facilitators discuss the workflow with a group of clinicians</a:t>
            </a:r>
          </a:p>
          <a:p>
            <a:pPr lvl="1"/>
            <a:r>
              <a:rPr lang="en-US" sz="2600" dirty="0"/>
              <a:t>Somewhat of a continuum with interviews; focus groups can -- and </a:t>
            </a:r>
            <a:r>
              <a:rPr lang="en-US" sz="2600" i="1" dirty="0"/>
              <a:t>sometimes</a:t>
            </a:r>
            <a:r>
              <a:rPr lang="en-US" sz="2600" dirty="0"/>
              <a:t> should -- have the flavor of a “group interview” – e.g. ask the same question 1-1 of each participant. </a:t>
            </a:r>
          </a:p>
          <a:p>
            <a:pPr lvl="2"/>
            <a:endParaRPr lang="en-US" sz="2400" dirty="0"/>
          </a:p>
          <a:p>
            <a:pPr marL="392113" lvl="1" indent="0">
              <a:buNone/>
            </a:pPr>
            <a:endParaRPr lang="en-US" sz="2600" dirty="0"/>
          </a:p>
          <a:p>
            <a:pPr lvl="0"/>
            <a:endParaRPr lang="en-US" sz="2600" dirty="0"/>
          </a:p>
        </p:txBody>
      </p:sp>
    </p:spTree>
    <p:extLst>
      <p:ext uri="{BB962C8B-B14F-4D97-AF65-F5344CB8AC3E}">
        <p14:creationId xmlns:p14="http://schemas.microsoft.com/office/powerpoint/2010/main" val="3242422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63</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(Cognitive) Walkthroughs</a:t>
            </a:r>
          </a:p>
        </p:txBody>
      </p:sp>
      <p:sp>
        <p:nvSpPr>
          <p:cNvPr id="7" name="TextBox 6">
            <a:extLst>
              <a:ext uri="{FF2B5EF4-FFF2-40B4-BE49-F238E27FC236}">
                <a16:creationId xmlns:a16="http://schemas.microsoft.com/office/drawing/2014/main" id="{3B1DCBF1-39CD-4AFE-9880-8705C563C4CF}"/>
              </a:ext>
            </a:extLst>
          </p:cNvPr>
          <p:cNvSpPr txBox="1"/>
          <p:nvPr/>
        </p:nvSpPr>
        <p:spPr>
          <a:xfrm>
            <a:off x="6384388" y="1589340"/>
            <a:ext cx="213360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1"/>
            </a:solidFill>
          </a:ln>
        </p:spPr>
        <p:txBody>
          <a:bodyPr wrap="square" rtlCol="0">
            <a:spAutoFit/>
          </a:bodyPr>
          <a:lstStyle/>
          <a:p>
            <a:endParaRPr lang="en-US" sz="2400" dirty="0"/>
          </a:p>
          <a:p>
            <a:endParaRPr lang="en-US" sz="2400" dirty="0"/>
          </a:p>
          <a:p>
            <a:r>
              <a:rPr lang="en-US" sz="2400" dirty="0"/>
              <a:t>Graphic here</a:t>
            </a:r>
          </a:p>
          <a:p>
            <a:endParaRPr lang="en-US" sz="2400" dirty="0"/>
          </a:p>
          <a:p>
            <a:endParaRPr lang="en-US" sz="2400" dirty="0"/>
          </a:p>
        </p:txBody>
      </p:sp>
      <p:sp>
        <p:nvSpPr>
          <p:cNvPr id="8" name="Content Placeholder 1">
            <a:extLst>
              <a:ext uri="{FF2B5EF4-FFF2-40B4-BE49-F238E27FC236}">
                <a16:creationId xmlns:a16="http://schemas.microsoft.com/office/drawing/2014/main" id="{68C40734-439C-40E6-A280-55B26F0592DC}"/>
              </a:ext>
            </a:extLst>
          </p:cNvPr>
          <p:cNvSpPr>
            <a:spLocks noGrp="1"/>
          </p:cNvSpPr>
          <p:nvPr>
            <p:ph idx="1"/>
          </p:nvPr>
        </p:nvSpPr>
        <p:spPr>
          <a:xfrm>
            <a:off x="441961" y="1209585"/>
            <a:ext cx="5501640" cy="2600415"/>
          </a:xfrm>
        </p:spPr>
        <p:txBody>
          <a:bodyPr>
            <a:normAutofit fontScale="85000" lnSpcReduction="10000"/>
          </a:bodyPr>
          <a:lstStyle/>
          <a:p>
            <a:pPr lvl="0"/>
            <a:r>
              <a:rPr lang="en-US" sz="2800" b="1" dirty="0"/>
              <a:t>What they are</a:t>
            </a:r>
          </a:p>
          <a:p>
            <a:pPr lvl="1"/>
            <a:r>
              <a:rPr lang="en-US" sz="2600" dirty="0"/>
              <a:t>Shares characteristics with a focus group, but is driven by one or more scenarios</a:t>
            </a:r>
          </a:p>
          <a:p>
            <a:pPr lvl="1"/>
            <a:r>
              <a:rPr lang="en-US" sz="2600" dirty="0"/>
              <a:t>The modelers/facilitators step the participants through the scenario (or each scenario) and systematically capture what they would be doing and thinking</a:t>
            </a:r>
          </a:p>
          <a:p>
            <a:pPr lvl="1"/>
            <a:r>
              <a:rPr lang="en-US" sz="2600" dirty="0"/>
              <a:t>…</a:t>
            </a:r>
          </a:p>
          <a:p>
            <a:pPr marL="392113" lvl="1" indent="0">
              <a:buNone/>
            </a:pPr>
            <a:endParaRPr lang="en-US" sz="2600" dirty="0"/>
          </a:p>
          <a:p>
            <a:pPr lvl="0"/>
            <a:endParaRPr lang="en-US" sz="2600" dirty="0"/>
          </a:p>
        </p:txBody>
      </p:sp>
      <p:sp>
        <p:nvSpPr>
          <p:cNvPr id="9" name="Content Placeholder 1">
            <a:extLst>
              <a:ext uri="{FF2B5EF4-FFF2-40B4-BE49-F238E27FC236}">
                <a16:creationId xmlns:a16="http://schemas.microsoft.com/office/drawing/2014/main" id="{78256466-FB95-44F9-936F-113BD51BB3A6}"/>
              </a:ext>
            </a:extLst>
          </p:cNvPr>
          <p:cNvSpPr txBox="1">
            <a:spLocks/>
          </p:cNvSpPr>
          <p:nvPr/>
        </p:nvSpPr>
        <p:spPr>
          <a:xfrm>
            <a:off x="450881" y="3700034"/>
            <a:ext cx="8244840" cy="4638023"/>
          </a:xfrm>
          <a:prstGeom prst="rect">
            <a:avLst/>
          </a:prstGeom>
        </p:spPr>
        <p:txBody>
          <a:bodyPr vert="horz">
            <a:normAutofit/>
          </a:bodyPr>
          <a:lst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a:solidFill>
                  <a:schemeClr val="tx1"/>
                </a:solidFill>
                <a:latin typeface="Times New Roman" pitchFamily="18" charset="0"/>
                <a:ea typeface="+mn-ea"/>
                <a:cs typeface="Times New Roman" pitchFamily="18" charset="0"/>
              </a:defRPr>
            </a:lvl1pPr>
            <a:lvl2pPr marL="620713" indent="-228600" algn="l" rtl="0" eaLnBrk="1" latinLnBrk="0" hangingPunct="1">
              <a:spcBef>
                <a:spcPts val="0"/>
              </a:spcBef>
              <a:spcAft>
                <a:spcPts val="0"/>
              </a:spcAft>
              <a:buClr>
                <a:schemeClr val="accent1"/>
              </a:buClr>
              <a:buFont typeface="Wingdings" pitchFamily="2" charset="2"/>
              <a:buChar char="§"/>
              <a:defRPr kumimoji="0" lang="en-US" sz="2200" kern="1200">
                <a:solidFill>
                  <a:schemeClr val="tx1"/>
                </a:solidFill>
                <a:latin typeface="Times New Roman" pitchFamily="18" charset="0"/>
                <a:ea typeface="+mn-ea"/>
                <a:cs typeface="Times New Roman" pitchFamily="18" charset="0"/>
              </a:defRPr>
            </a:lvl2pPr>
            <a:lvl3pPr marL="858838" indent="-228600" algn="l" rtl="0" eaLnBrk="1" latinLnBrk="0" hangingPunct="1">
              <a:spcBef>
                <a:spcPts val="0"/>
              </a:spcBef>
              <a:spcAft>
                <a:spcPts val="0"/>
              </a:spcAft>
              <a:buClr>
                <a:schemeClr val="accent1"/>
              </a:buClr>
              <a:buSzPct val="100000"/>
              <a:buFont typeface="Arial" pitchFamily="34" charset="0"/>
              <a:buChar char="•"/>
              <a:defRPr kumimoji="0" lang="en-US" sz="2000" kern="120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Best Practices</a:t>
            </a:r>
          </a:p>
          <a:p>
            <a:pPr lvl="1"/>
            <a:r>
              <a:rPr lang="en-US" sz="2400" dirty="0"/>
              <a:t>Often the method of choice for a process that does not exist yet, but can also be used, e.g., for less-common but critical scenarios in current practice</a:t>
            </a:r>
          </a:p>
          <a:p>
            <a:pPr lvl="1"/>
            <a:r>
              <a:rPr lang="en-US" sz="2400" dirty="0"/>
              <a:t>Input is a narrative, represented in text or (usually better) slide deck with graphics/mockups/videos)</a:t>
            </a:r>
          </a:p>
          <a:p>
            <a:pPr lvl="1"/>
            <a:endParaRPr lang="en-US" sz="2400" dirty="0"/>
          </a:p>
        </p:txBody>
      </p:sp>
    </p:spTree>
    <p:extLst>
      <p:ext uri="{BB962C8B-B14F-4D97-AF65-F5344CB8AC3E}">
        <p14:creationId xmlns:p14="http://schemas.microsoft.com/office/powerpoint/2010/main" val="4239234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64</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Tabletop Exercises</a:t>
            </a:r>
          </a:p>
        </p:txBody>
      </p:sp>
      <p:sp>
        <p:nvSpPr>
          <p:cNvPr id="7" name="TextBox 6">
            <a:extLst>
              <a:ext uri="{FF2B5EF4-FFF2-40B4-BE49-F238E27FC236}">
                <a16:creationId xmlns:a16="http://schemas.microsoft.com/office/drawing/2014/main" id="{3B1DCBF1-39CD-4AFE-9880-8705C563C4CF}"/>
              </a:ext>
            </a:extLst>
          </p:cNvPr>
          <p:cNvSpPr txBox="1"/>
          <p:nvPr/>
        </p:nvSpPr>
        <p:spPr>
          <a:xfrm>
            <a:off x="6384388" y="1589340"/>
            <a:ext cx="213360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1"/>
            </a:solidFill>
          </a:ln>
        </p:spPr>
        <p:txBody>
          <a:bodyPr wrap="square" rtlCol="0">
            <a:spAutoFit/>
          </a:bodyPr>
          <a:lstStyle/>
          <a:p>
            <a:endParaRPr lang="en-US" sz="2400" dirty="0"/>
          </a:p>
          <a:p>
            <a:endParaRPr lang="en-US" sz="2400" dirty="0"/>
          </a:p>
          <a:p>
            <a:r>
              <a:rPr lang="en-US" sz="2400" dirty="0"/>
              <a:t>Graphic here</a:t>
            </a:r>
          </a:p>
          <a:p>
            <a:endParaRPr lang="en-US" sz="2400" dirty="0"/>
          </a:p>
          <a:p>
            <a:endParaRPr lang="en-US" sz="2400" dirty="0"/>
          </a:p>
        </p:txBody>
      </p:sp>
      <p:sp>
        <p:nvSpPr>
          <p:cNvPr id="8" name="Content Placeholder 1">
            <a:extLst>
              <a:ext uri="{FF2B5EF4-FFF2-40B4-BE49-F238E27FC236}">
                <a16:creationId xmlns:a16="http://schemas.microsoft.com/office/drawing/2014/main" id="{F513AFA4-F51C-40C6-A9B6-7A5147D97DBE}"/>
              </a:ext>
            </a:extLst>
          </p:cNvPr>
          <p:cNvSpPr>
            <a:spLocks noGrp="1"/>
          </p:cNvSpPr>
          <p:nvPr>
            <p:ph idx="1"/>
          </p:nvPr>
        </p:nvSpPr>
        <p:spPr>
          <a:xfrm>
            <a:off x="441961" y="1209585"/>
            <a:ext cx="5501640" cy="2600415"/>
          </a:xfrm>
        </p:spPr>
        <p:txBody>
          <a:bodyPr>
            <a:normAutofit fontScale="92500" lnSpcReduction="20000"/>
          </a:bodyPr>
          <a:lstStyle/>
          <a:p>
            <a:pPr lvl="0"/>
            <a:r>
              <a:rPr lang="en-US" sz="2800" b="1" dirty="0"/>
              <a:t>What they are</a:t>
            </a:r>
          </a:p>
          <a:p>
            <a:pPr lvl="1"/>
            <a:r>
              <a:rPr lang="en-US" sz="2600" dirty="0"/>
              <a:t>A more interactive form of cognitive walkthrough, where participants make decisions that affect the next step in the scenario</a:t>
            </a:r>
          </a:p>
          <a:p>
            <a:pPr lvl="1"/>
            <a:r>
              <a:rPr lang="en-US" sz="2600" dirty="0"/>
              <a:t>Begin with structure but can go in unplanned directions (which is often when the best data are gathered)</a:t>
            </a:r>
          </a:p>
          <a:p>
            <a:pPr lvl="0"/>
            <a:endParaRPr lang="en-US" sz="2600" dirty="0"/>
          </a:p>
        </p:txBody>
      </p:sp>
      <p:sp>
        <p:nvSpPr>
          <p:cNvPr id="9" name="Content Placeholder 1">
            <a:extLst>
              <a:ext uri="{FF2B5EF4-FFF2-40B4-BE49-F238E27FC236}">
                <a16:creationId xmlns:a16="http://schemas.microsoft.com/office/drawing/2014/main" id="{834EE2F1-56B8-4E75-9FCB-BC6A1E406296}"/>
              </a:ext>
            </a:extLst>
          </p:cNvPr>
          <p:cNvSpPr txBox="1">
            <a:spLocks/>
          </p:cNvSpPr>
          <p:nvPr/>
        </p:nvSpPr>
        <p:spPr>
          <a:xfrm>
            <a:off x="267230" y="3700034"/>
            <a:ext cx="8244840" cy="4638023"/>
          </a:xfrm>
          <a:prstGeom prst="rect">
            <a:avLst/>
          </a:prstGeom>
        </p:spPr>
        <p:txBody>
          <a:bodyPr vert="horz">
            <a:normAutofit/>
          </a:bodyPr>
          <a:lst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a:solidFill>
                  <a:schemeClr val="tx1"/>
                </a:solidFill>
                <a:latin typeface="Times New Roman" pitchFamily="18" charset="0"/>
                <a:ea typeface="+mn-ea"/>
                <a:cs typeface="Times New Roman" pitchFamily="18" charset="0"/>
              </a:defRPr>
            </a:lvl1pPr>
            <a:lvl2pPr marL="620713" indent="-228600" algn="l" rtl="0" eaLnBrk="1" latinLnBrk="0" hangingPunct="1">
              <a:spcBef>
                <a:spcPts val="0"/>
              </a:spcBef>
              <a:spcAft>
                <a:spcPts val="0"/>
              </a:spcAft>
              <a:buClr>
                <a:schemeClr val="accent1"/>
              </a:buClr>
              <a:buFont typeface="Wingdings" pitchFamily="2" charset="2"/>
              <a:buChar char="§"/>
              <a:defRPr kumimoji="0" lang="en-US" sz="2200" kern="1200">
                <a:solidFill>
                  <a:schemeClr val="tx1"/>
                </a:solidFill>
                <a:latin typeface="Times New Roman" pitchFamily="18" charset="0"/>
                <a:ea typeface="+mn-ea"/>
                <a:cs typeface="Times New Roman" pitchFamily="18" charset="0"/>
              </a:defRPr>
            </a:lvl2pPr>
            <a:lvl3pPr marL="858838" indent="-228600" algn="l" rtl="0" eaLnBrk="1" latinLnBrk="0" hangingPunct="1">
              <a:spcBef>
                <a:spcPts val="0"/>
              </a:spcBef>
              <a:spcAft>
                <a:spcPts val="0"/>
              </a:spcAft>
              <a:buClr>
                <a:schemeClr val="accent1"/>
              </a:buClr>
              <a:buSzPct val="100000"/>
              <a:buFont typeface="Arial" pitchFamily="34" charset="0"/>
              <a:buChar char="•"/>
              <a:defRPr kumimoji="0" lang="en-US" sz="2000" kern="120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b="1" dirty="0"/>
              <a:t>Best Practices</a:t>
            </a:r>
          </a:p>
          <a:p>
            <a:pPr lvl="1"/>
            <a:r>
              <a:rPr lang="en-US" sz="2600" dirty="0"/>
              <a:t>Flexibility required, including facilitators and participants working together to explore what would happen when scenario goes in a direction not anticipated by the prepared materials</a:t>
            </a:r>
          </a:p>
        </p:txBody>
      </p:sp>
    </p:spTree>
    <p:extLst>
      <p:ext uri="{BB962C8B-B14F-4D97-AF65-F5344CB8AC3E}">
        <p14:creationId xmlns:p14="http://schemas.microsoft.com/office/powerpoint/2010/main" val="36494667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65</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Simulation</a:t>
            </a:r>
          </a:p>
        </p:txBody>
      </p:sp>
      <p:sp>
        <p:nvSpPr>
          <p:cNvPr id="7" name="TextBox 6">
            <a:extLst>
              <a:ext uri="{FF2B5EF4-FFF2-40B4-BE49-F238E27FC236}">
                <a16:creationId xmlns:a16="http://schemas.microsoft.com/office/drawing/2014/main" id="{3B1DCBF1-39CD-4AFE-9880-8705C563C4CF}"/>
              </a:ext>
            </a:extLst>
          </p:cNvPr>
          <p:cNvSpPr txBox="1"/>
          <p:nvPr/>
        </p:nvSpPr>
        <p:spPr>
          <a:xfrm>
            <a:off x="6384388" y="1589340"/>
            <a:ext cx="2133600" cy="19389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1"/>
            </a:solidFill>
          </a:ln>
        </p:spPr>
        <p:txBody>
          <a:bodyPr wrap="square" rtlCol="0">
            <a:spAutoFit/>
          </a:bodyPr>
          <a:lstStyle/>
          <a:p>
            <a:endParaRPr lang="en-US" sz="2400" dirty="0"/>
          </a:p>
          <a:p>
            <a:endParaRPr lang="en-US" sz="2400" dirty="0"/>
          </a:p>
          <a:p>
            <a:r>
              <a:rPr lang="en-US" sz="2400" dirty="0"/>
              <a:t>Graphic here</a:t>
            </a:r>
          </a:p>
          <a:p>
            <a:endParaRPr lang="en-US" sz="2400" dirty="0"/>
          </a:p>
          <a:p>
            <a:endParaRPr lang="en-US" sz="2400" dirty="0"/>
          </a:p>
        </p:txBody>
      </p:sp>
      <p:sp>
        <p:nvSpPr>
          <p:cNvPr id="8" name="Content Placeholder 1">
            <a:extLst>
              <a:ext uri="{FF2B5EF4-FFF2-40B4-BE49-F238E27FC236}">
                <a16:creationId xmlns:a16="http://schemas.microsoft.com/office/drawing/2014/main" id="{B3C5D085-4EC8-4A91-B059-41C5092006CA}"/>
              </a:ext>
            </a:extLst>
          </p:cNvPr>
          <p:cNvSpPr>
            <a:spLocks noGrp="1"/>
          </p:cNvSpPr>
          <p:nvPr>
            <p:ph idx="1"/>
          </p:nvPr>
        </p:nvSpPr>
        <p:spPr>
          <a:xfrm>
            <a:off x="441961" y="1209585"/>
            <a:ext cx="5501640" cy="2600415"/>
          </a:xfrm>
        </p:spPr>
        <p:txBody>
          <a:bodyPr>
            <a:normAutofit fontScale="77500" lnSpcReduction="20000"/>
          </a:bodyPr>
          <a:lstStyle/>
          <a:p>
            <a:pPr lvl="0"/>
            <a:r>
              <a:rPr lang="en-US" sz="2800" b="1" dirty="0"/>
              <a:t>What it is</a:t>
            </a:r>
          </a:p>
          <a:p>
            <a:pPr lvl="1"/>
            <a:r>
              <a:rPr lang="en-US" sz="2600" dirty="0"/>
              <a:t>Scenario-based evaluation assisted by technology that emulates aspects of the working environment</a:t>
            </a:r>
          </a:p>
          <a:p>
            <a:pPr lvl="1"/>
            <a:r>
              <a:rPr lang="en-US" sz="2600" dirty="0"/>
              <a:t>Can be experimental, with controlled scripted scenarios, or free-running (incorporating some features of the observation technique) – or a combination/middle ground</a:t>
            </a:r>
          </a:p>
          <a:p>
            <a:pPr lvl="1"/>
            <a:r>
              <a:rPr lang="en-US" sz="2600" dirty="0"/>
              <a:t>…</a:t>
            </a:r>
          </a:p>
          <a:p>
            <a:pPr marL="392113" lvl="1" indent="0">
              <a:buNone/>
            </a:pPr>
            <a:endParaRPr lang="en-US" sz="2600" dirty="0"/>
          </a:p>
          <a:p>
            <a:pPr lvl="0"/>
            <a:endParaRPr lang="en-US" sz="2600" dirty="0"/>
          </a:p>
        </p:txBody>
      </p:sp>
      <p:sp>
        <p:nvSpPr>
          <p:cNvPr id="9" name="Content Placeholder 1">
            <a:extLst>
              <a:ext uri="{FF2B5EF4-FFF2-40B4-BE49-F238E27FC236}">
                <a16:creationId xmlns:a16="http://schemas.microsoft.com/office/drawing/2014/main" id="{F9DFBD8C-3B67-4065-A9BD-FD5D59B71A99}"/>
              </a:ext>
            </a:extLst>
          </p:cNvPr>
          <p:cNvSpPr txBox="1">
            <a:spLocks/>
          </p:cNvSpPr>
          <p:nvPr/>
        </p:nvSpPr>
        <p:spPr>
          <a:xfrm>
            <a:off x="267230" y="3700034"/>
            <a:ext cx="8244840" cy="4638023"/>
          </a:xfrm>
          <a:prstGeom prst="rect">
            <a:avLst/>
          </a:prstGeom>
        </p:spPr>
        <p:txBody>
          <a:bodyPr vert="horz">
            <a:normAutofit/>
          </a:bodyPr>
          <a:lstStyle>
            <a:lvl1pPr marL="365760" indent="-256032" algn="l" rtl="0" eaLnBrk="1" latinLnBrk="0" hangingPunct="1">
              <a:spcBef>
                <a:spcPts val="0"/>
              </a:spcBef>
              <a:spcAft>
                <a:spcPts val="0"/>
              </a:spcAft>
              <a:buClr>
                <a:schemeClr val="accent1"/>
              </a:buClr>
              <a:buSzPct val="68000"/>
              <a:buFont typeface="Wingdings" pitchFamily="2" charset="2"/>
              <a:buChar char="Ø"/>
              <a:defRPr kumimoji="0" lang="en-US" sz="2400" kern="1200">
                <a:solidFill>
                  <a:schemeClr val="tx1"/>
                </a:solidFill>
                <a:latin typeface="Times New Roman" pitchFamily="18" charset="0"/>
                <a:ea typeface="+mn-ea"/>
                <a:cs typeface="Times New Roman" pitchFamily="18" charset="0"/>
              </a:defRPr>
            </a:lvl1pPr>
            <a:lvl2pPr marL="620713" indent="-228600" algn="l" rtl="0" eaLnBrk="1" latinLnBrk="0" hangingPunct="1">
              <a:spcBef>
                <a:spcPts val="0"/>
              </a:spcBef>
              <a:spcAft>
                <a:spcPts val="0"/>
              </a:spcAft>
              <a:buClr>
                <a:schemeClr val="accent1"/>
              </a:buClr>
              <a:buFont typeface="Wingdings" pitchFamily="2" charset="2"/>
              <a:buChar char="§"/>
              <a:defRPr kumimoji="0" lang="en-US" sz="2200" kern="1200">
                <a:solidFill>
                  <a:schemeClr val="tx1"/>
                </a:solidFill>
                <a:latin typeface="Times New Roman" pitchFamily="18" charset="0"/>
                <a:ea typeface="+mn-ea"/>
                <a:cs typeface="Times New Roman" pitchFamily="18" charset="0"/>
              </a:defRPr>
            </a:lvl2pPr>
            <a:lvl3pPr marL="858838" indent="-228600" algn="l" rtl="0" eaLnBrk="1" latinLnBrk="0" hangingPunct="1">
              <a:spcBef>
                <a:spcPts val="0"/>
              </a:spcBef>
              <a:spcAft>
                <a:spcPts val="0"/>
              </a:spcAft>
              <a:buClr>
                <a:schemeClr val="accent1"/>
              </a:buClr>
              <a:buSzPct val="100000"/>
              <a:buFont typeface="Arial" pitchFamily="34" charset="0"/>
              <a:buChar char="•"/>
              <a:defRPr kumimoji="0" lang="en-US" sz="2000" kern="1200">
                <a:solidFill>
                  <a:schemeClr val="tx1"/>
                </a:solidFill>
                <a:latin typeface="Times New Roman" pitchFamily="18" charset="0"/>
                <a:ea typeface="+mn-ea"/>
                <a:cs typeface="Times New Roman" pitchFamily="18" charset="0"/>
              </a:defRPr>
            </a:lvl3pPr>
            <a:lvl4pPr marL="1143000" indent="-228600" algn="l" rtl="0" eaLnBrk="1" latinLnBrk="0" hangingPunct="1">
              <a:spcBef>
                <a:spcPts val="0"/>
              </a:spcBef>
              <a:spcAft>
                <a:spcPts val="0"/>
              </a:spcAft>
              <a:buClr>
                <a:schemeClr val="accent1"/>
              </a:buClr>
              <a:buFont typeface="Arial" pitchFamily="34" charset="0"/>
              <a:buChar char="•"/>
              <a:defRPr kumimoji="0" lang="en-US" sz="18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0"/>
              </a:spcBef>
              <a:spcAft>
                <a:spcPts val="0"/>
              </a:spcAft>
              <a:buClr>
                <a:schemeClr val="accent1"/>
              </a:buClr>
              <a:buFont typeface="Wingdings 2"/>
              <a:buChar char=""/>
              <a:defRPr kumimoji="0" lang="en-US" sz="16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b="1" dirty="0"/>
              <a:t>Best Practices</a:t>
            </a:r>
          </a:p>
          <a:p>
            <a:pPr lvl="1"/>
            <a:r>
              <a:rPr lang="en-US" sz="2600" dirty="0"/>
              <a:t>Collaboration of clinicians and simulation experts is essential to design and validate useful scenarios and scripts.</a:t>
            </a:r>
          </a:p>
          <a:p>
            <a:pPr lvl="1"/>
            <a:r>
              <a:rPr lang="en-US" sz="2600" dirty="0"/>
              <a:t>…</a:t>
            </a:r>
          </a:p>
        </p:txBody>
      </p:sp>
    </p:spTree>
    <p:extLst>
      <p:ext uri="{BB962C8B-B14F-4D97-AF65-F5344CB8AC3E}">
        <p14:creationId xmlns:p14="http://schemas.microsoft.com/office/powerpoint/2010/main" val="39159131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Compare and Contrast</a:t>
            </a:r>
          </a:p>
        </p:txBody>
      </p:sp>
      <p:graphicFrame>
        <p:nvGraphicFramePr>
          <p:cNvPr id="7" name="Table 7">
            <a:extLst>
              <a:ext uri="{FF2B5EF4-FFF2-40B4-BE49-F238E27FC236}">
                <a16:creationId xmlns:a16="http://schemas.microsoft.com/office/drawing/2014/main" id="{EF4C69E4-1B75-45A2-BDDE-DCE2A63B98BF}"/>
              </a:ext>
            </a:extLst>
          </p:cNvPr>
          <p:cNvGraphicFramePr>
            <a:graphicFrameLocks noGrp="1"/>
          </p:cNvGraphicFramePr>
          <p:nvPr>
            <p:ph idx="1"/>
            <p:extLst>
              <p:ext uri="{D42A27DB-BD31-4B8C-83A1-F6EECF244321}">
                <p14:modId xmlns:p14="http://schemas.microsoft.com/office/powerpoint/2010/main" val="3999150598"/>
              </p:ext>
            </p:extLst>
          </p:nvPr>
        </p:nvGraphicFramePr>
        <p:xfrm>
          <a:off x="457200" y="1481138"/>
          <a:ext cx="8229600" cy="3134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306633628"/>
                    </a:ext>
                  </a:extLst>
                </a:gridCol>
                <a:gridCol w="1539240">
                  <a:extLst>
                    <a:ext uri="{9D8B030D-6E8A-4147-A177-3AD203B41FA5}">
                      <a16:colId xmlns:a16="http://schemas.microsoft.com/office/drawing/2014/main" val="3967307641"/>
                    </a:ext>
                  </a:extLst>
                </a:gridCol>
                <a:gridCol w="1645920">
                  <a:extLst>
                    <a:ext uri="{9D8B030D-6E8A-4147-A177-3AD203B41FA5}">
                      <a16:colId xmlns:a16="http://schemas.microsoft.com/office/drawing/2014/main" val="3357923806"/>
                    </a:ext>
                  </a:extLst>
                </a:gridCol>
                <a:gridCol w="2910840">
                  <a:extLst>
                    <a:ext uri="{9D8B030D-6E8A-4147-A177-3AD203B41FA5}">
                      <a16:colId xmlns:a16="http://schemas.microsoft.com/office/drawing/2014/main" val="3252027782"/>
                    </a:ext>
                  </a:extLst>
                </a:gridCol>
                <a:gridCol w="381000">
                  <a:extLst>
                    <a:ext uri="{9D8B030D-6E8A-4147-A177-3AD203B41FA5}">
                      <a16:colId xmlns:a16="http://schemas.microsoft.com/office/drawing/2014/main" val="859689717"/>
                    </a:ext>
                  </a:extLst>
                </a:gridCol>
              </a:tblGrid>
              <a:tr h="423862">
                <a:tc>
                  <a:txBody>
                    <a:bodyPr/>
                    <a:lstStyle/>
                    <a:p>
                      <a:endParaRPr lang="en-US" dirty="0"/>
                    </a:p>
                  </a:txBody>
                  <a:tcPr/>
                </a:tc>
                <a:tc>
                  <a:txBody>
                    <a:bodyPr/>
                    <a:lstStyle/>
                    <a:p>
                      <a:r>
                        <a:rPr lang="en-US" dirty="0"/>
                        <a:t>Level of Effort</a:t>
                      </a:r>
                    </a:p>
                  </a:txBody>
                  <a:tcPr/>
                </a:tc>
                <a:tc>
                  <a:txBody>
                    <a:bodyPr/>
                    <a:lstStyle/>
                    <a:p>
                      <a:r>
                        <a:rPr lang="en-US" dirty="0"/>
                        <a:t>Types of Data</a:t>
                      </a:r>
                    </a:p>
                  </a:txBody>
                  <a:tcPr/>
                </a:tc>
                <a:tc>
                  <a:txBody>
                    <a:bodyPr/>
                    <a:lstStyle/>
                    <a:p>
                      <a:r>
                        <a:rPr lang="en-US" dirty="0"/>
                        <a:t>Example Applications/Indications</a:t>
                      </a:r>
                    </a:p>
                  </a:txBody>
                  <a:tcPr/>
                </a:tc>
                <a:tc>
                  <a:txBody>
                    <a:bodyPr/>
                    <a:lstStyle/>
                    <a:p>
                      <a:endParaRPr lang="en-US" dirty="0"/>
                    </a:p>
                  </a:txBody>
                  <a:tcPr/>
                </a:tc>
                <a:extLst>
                  <a:ext uri="{0D108BD9-81ED-4DB2-BD59-A6C34878D82A}">
                    <a16:rowId xmlns:a16="http://schemas.microsoft.com/office/drawing/2014/main" val="2867998254"/>
                  </a:ext>
                </a:extLst>
              </a:tr>
              <a:tr h="370840">
                <a:tc>
                  <a:txBody>
                    <a:bodyPr/>
                    <a:lstStyle/>
                    <a:p>
                      <a:r>
                        <a:rPr lang="en-US" dirty="0"/>
                        <a:t>Observation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6094103"/>
                  </a:ext>
                </a:extLst>
              </a:tr>
              <a:tr h="370840">
                <a:tc>
                  <a:txBody>
                    <a:bodyPr/>
                    <a:lstStyle/>
                    <a:p>
                      <a:r>
                        <a:rPr lang="en-US" dirty="0"/>
                        <a:t>Interviews </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52945911"/>
                  </a:ext>
                </a:extLst>
              </a:tr>
              <a:tr h="370840">
                <a:tc>
                  <a:txBody>
                    <a:bodyPr/>
                    <a:lstStyle/>
                    <a:p>
                      <a:r>
                        <a:rPr lang="en-US" dirty="0"/>
                        <a:t>Focus Groups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66688977"/>
                  </a:ext>
                </a:extLst>
              </a:tr>
              <a:tr h="370840">
                <a:tc>
                  <a:txBody>
                    <a:bodyPr/>
                    <a:lstStyle/>
                    <a:p>
                      <a:r>
                        <a:rPr lang="en-US" dirty="0"/>
                        <a:t>Cognitive Walkthroughs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5992888"/>
                  </a:ext>
                </a:extLst>
              </a:tr>
              <a:tr h="370840">
                <a:tc>
                  <a:txBody>
                    <a:bodyPr/>
                    <a:lstStyle/>
                    <a:p>
                      <a:r>
                        <a:rPr lang="en-US" dirty="0"/>
                        <a:t>Tabletops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9912169"/>
                  </a:ext>
                </a:extLst>
              </a:tr>
              <a:tr h="370840">
                <a:tc>
                  <a:txBody>
                    <a:bodyPr/>
                    <a:lstStyle/>
                    <a:p>
                      <a:r>
                        <a:rPr lang="en-US" dirty="0"/>
                        <a:t>Simulation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31723252"/>
                  </a:ext>
                </a:extLst>
              </a:tr>
            </a:tbl>
          </a:graphicData>
        </a:graphic>
      </p:graphicFrame>
    </p:spTree>
    <p:extLst>
      <p:ext uri="{BB962C8B-B14F-4D97-AF65-F5344CB8AC3E}">
        <p14:creationId xmlns:p14="http://schemas.microsoft.com/office/powerpoint/2010/main" val="1022173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95400"/>
            <a:ext cx="8229600" cy="4638023"/>
          </a:xfrm>
        </p:spPr>
        <p:txBody>
          <a:bodyPr>
            <a:normAutofit/>
          </a:bodyPr>
          <a:lstStyle/>
          <a:p>
            <a:r>
              <a:rPr lang="en-US" sz="2800" dirty="0"/>
              <a:t>Complexity of the workflow/practice</a:t>
            </a:r>
          </a:p>
          <a:p>
            <a:r>
              <a:rPr lang="en-US" sz="2800" dirty="0"/>
              <a:t>Complexity/level of effort of methods</a:t>
            </a:r>
          </a:p>
          <a:p>
            <a:r>
              <a:rPr lang="en-US" sz="2800" dirty="0"/>
              <a:t>Resources (modelers, participants, facilities, calendar time i.e. deadlines)</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67</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fontScale="90000"/>
          </a:bodyPr>
          <a:lstStyle/>
          <a:p>
            <a:r>
              <a:rPr lang="en-US" b="1" dirty="0"/>
              <a:t>Considerations for Selecting Methods</a:t>
            </a:r>
          </a:p>
        </p:txBody>
      </p:sp>
    </p:spTree>
    <p:extLst>
      <p:ext uri="{BB962C8B-B14F-4D97-AF65-F5344CB8AC3E}">
        <p14:creationId xmlns:p14="http://schemas.microsoft.com/office/powerpoint/2010/main" val="7045554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68</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447800" y="2667000"/>
            <a:ext cx="6477000" cy="1143000"/>
          </a:xfrm>
        </p:spPr>
        <p:txBody>
          <a:bodyPr>
            <a:normAutofit/>
          </a:bodyPr>
          <a:lstStyle/>
          <a:p>
            <a:pPr algn="ctr"/>
            <a:r>
              <a:rPr lang="en-US" sz="2800" b="1" i="1" dirty="0"/>
              <a:t>Tutorial 7: Drafting a Model</a:t>
            </a:r>
          </a:p>
        </p:txBody>
      </p:sp>
    </p:spTree>
    <p:extLst>
      <p:ext uri="{BB962C8B-B14F-4D97-AF65-F5344CB8AC3E}">
        <p14:creationId xmlns:p14="http://schemas.microsoft.com/office/powerpoint/2010/main" val="2344587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221F70-7C91-43D6-87D5-48EE3D670658}"/>
              </a:ext>
            </a:extLst>
          </p:cNvPr>
          <p:cNvSpPr>
            <a:spLocks noGrp="1"/>
          </p:cNvSpPr>
          <p:nvPr>
            <p:ph idx="1"/>
          </p:nvPr>
        </p:nvSpPr>
        <p:spPr/>
        <p:txBody>
          <a:bodyPr/>
          <a:lstStyle/>
          <a:p>
            <a:r>
              <a:rPr lang="en-US" dirty="0"/>
              <a:t>Learn how to use information obtained during knowledge elicitation or from other sources to create initial models</a:t>
            </a:r>
          </a:p>
        </p:txBody>
      </p:sp>
      <p:sp>
        <p:nvSpPr>
          <p:cNvPr id="3" name="Slide Number Placeholder 2">
            <a:extLst>
              <a:ext uri="{FF2B5EF4-FFF2-40B4-BE49-F238E27FC236}">
                <a16:creationId xmlns:a16="http://schemas.microsoft.com/office/drawing/2014/main" id="{8DC18474-72EA-49FB-B1B6-7AECBBE95513}"/>
              </a:ext>
            </a:extLst>
          </p:cNvPr>
          <p:cNvSpPr>
            <a:spLocks noGrp="1"/>
          </p:cNvSpPr>
          <p:nvPr>
            <p:ph type="sldNum" sz="quarter" idx="12"/>
          </p:nvPr>
        </p:nvSpPr>
        <p:spPr/>
        <p:txBody>
          <a:bodyPr/>
          <a:lstStyle/>
          <a:p>
            <a:fld id="{C4F48794-F4C4-4267-800B-ACFB459A6C98}" type="slidenum">
              <a:rPr lang="en-US" smtClean="0"/>
              <a:pPr/>
              <a:t>69</a:t>
            </a:fld>
            <a:endParaRPr lang="en-US" dirty="0"/>
          </a:p>
        </p:txBody>
      </p:sp>
      <p:sp>
        <p:nvSpPr>
          <p:cNvPr id="4" name="Title 3">
            <a:extLst>
              <a:ext uri="{FF2B5EF4-FFF2-40B4-BE49-F238E27FC236}">
                <a16:creationId xmlns:a16="http://schemas.microsoft.com/office/drawing/2014/main" id="{357FFFB2-402E-4C6B-A736-80712AB24161}"/>
              </a:ext>
            </a:extLst>
          </p:cNvPr>
          <p:cNvSpPr>
            <a:spLocks noGrp="1"/>
          </p:cNvSpPr>
          <p:nvPr>
            <p:ph type="title"/>
          </p:nvPr>
        </p:nvSpPr>
        <p:spPr/>
        <p:txBody>
          <a:bodyPr/>
          <a:lstStyle/>
          <a:p>
            <a:r>
              <a:rPr lang="en-US" b="1" dirty="0"/>
              <a:t>Objective</a:t>
            </a:r>
          </a:p>
        </p:txBody>
      </p:sp>
    </p:spTree>
    <p:extLst>
      <p:ext uri="{BB962C8B-B14F-4D97-AF65-F5344CB8AC3E}">
        <p14:creationId xmlns:p14="http://schemas.microsoft.com/office/powerpoint/2010/main" val="168161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065C240-221B-422C-89A9-3F5555CC900F}"/>
              </a:ext>
            </a:extLst>
          </p:cNvPr>
          <p:cNvSpPr>
            <a:spLocks noGrp="1"/>
          </p:cNvSpPr>
          <p:nvPr>
            <p:ph type="sldNum" sz="quarter" idx="12"/>
          </p:nvPr>
        </p:nvSpPr>
        <p:spPr/>
        <p:txBody>
          <a:bodyPr/>
          <a:lstStyle/>
          <a:p>
            <a:fld id="{6509876D-BBD7-4363-8ADF-C03ABB619E3E}" type="slidenum">
              <a:rPr lang="en-US" smtClean="0"/>
              <a:t>7</a:t>
            </a:fld>
            <a:endParaRPr lang="en-US" dirty="0"/>
          </a:p>
        </p:txBody>
      </p:sp>
      <p:sp>
        <p:nvSpPr>
          <p:cNvPr id="2" name="Title 1">
            <a:extLst>
              <a:ext uri="{FF2B5EF4-FFF2-40B4-BE49-F238E27FC236}">
                <a16:creationId xmlns:a16="http://schemas.microsoft.com/office/drawing/2014/main" id="{2A8B6BB4-AE08-46D6-822E-085F9EB945A1}"/>
              </a:ext>
            </a:extLst>
          </p:cNvPr>
          <p:cNvSpPr>
            <a:spLocks noGrp="1"/>
          </p:cNvSpPr>
          <p:nvPr>
            <p:ph type="title"/>
          </p:nvPr>
        </p:nvSpPr>
        <p:spPr>
          <a:xfrm>
            <a:off x="601980" y="200922"/>
            <a:ext cx="7886700" cy="949248"/>
          </a:xfrm>
        </p:spPr>
        <p:txBody>
          <a:bodyPr>
            <a:normAutofit/>
          </a:bodyPr>
          <a:lstStyle/>
          <a:p>
            <a:pPr algn="ctr"/>
            <a:r>
              <a:rPr lang="en-US" sz="3200" b="1" dirty="0"/>
              <a:t>Modeling Methodology</a:t>
            </a:r>
            <a:endParaRPr lang="en-US" sz="3200" b="1" u="sng" strike="sngStrike" dirty="0">
              <a:solidFill>
                <a:srgbClr val="FF0000"/>
              </a:solidFill>
            </a:endParaRPr>
          </a:p>
        </p:txBody>
      </p:sp>
      <p:sp>
        <p:nvSpPr>
          <p:cNvPr id="3" name="TextBox 2">
            <a:extLst>
              <a:ext uri="{FF2B5EF4-FFF2-40B4-BE49-F238E27FC236}">
                <a16:creationId xmlns:a16="http://schemas.microsoft.com/office/drawing/2014/main" id="{953ED54F-16AC-4FC0-911A-34FB7D1141C6}"/>
              </a:ext>
            </a:extLst>
          </p:cNvPr>
          <p:cNvSpPr txBox="1"/>
          <p:nvPr/>
        </p:nvSpPr>
        <p:spPr>
          <a:xfrm>
            <a:off x="81644" y="1934887"/>
            <a:ext cx="8980714" cy="2554545"/>
          </a:xfrm>
          <a:prstGeom prst="rect">
            <a:avLst/>
          </a:prstGeom>
          <a:noFill/>
        </p:spPr>
        <p:txBody>
          <a:bodyPr wrap="square" rtlCol="0">
            <a:spAutoFit/>
          </a:bodyPr>
          <a:lstStyle>
            <a:defPPr>
              <a:defRPr lang="en-US"/>
            </a:defPPr>
            <a:lvl1pPr>
              <a:defRPr sz="1400">
                <a:solidFill>
                  <a:schemeClr val="bg1"/>
                </a:solidFill>
                <a:latin typeface="Arial Narrow" panose="020B0606020202030204" pitchFamily="34" charset="0"/>
              </a:defRPr>
            </a:lvl1pPr>
          </a:lstStyle>
          <a:p>
            <a:pPr algn="ctr"/>
            <a:r>
              <a:rPr lang="en-US" sz="2000" b="1" dirty="0">
                <a:solidFill>
                  <a:schemeClr val="tx1"/>
                </a:solidFill>
                <a:latin typeface="Times New Roman" panose="02020603050405020304" pitchFamily="18" charset="0"/>
                <a:cs typeface="Times New Roman" panose="02020603050405020304" pitchFamily="18" charset="0"/>
              </a:rPr>
              <a:t>Modeling Workflow Use Cases, Scenario and Health Practice Patterns</a:t>
            </a: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 </a:t>
            </a:r>
            <a:r>
              <a:rPr lang="en-US" sz="2000" u="sng" dirty="0">
                <a:solidFill>
                  <a:schemeClr val="tx1"/>
                </a:solidFill>
                <a:latin typeface="Times New Roman" panose="02020603050405020304" pitchFamily="18" charset="0"/>
                <a:cs typeface="Times New Roman" panose="02020603050405020304" pitchFamily="18" charset="0"/>
              </a:rPr>
              <a:t>Scenario</a:t>
            </a:r>
            <a:r>
              <a:rPr lang="en-US" sz="2000" dirty="0">
                <a:solidFill>
                  <a:schemeClr val="tx1"/>
                </a:solidFill>
                <a:latin typeface="Times New Roman" panose="02020603050405020304" pitchFamily="18" charset="0"/>
                <a:cs typeface="Times New Roman" panose="02020603050405020304" pitchFamily="18" charset="0"/>
              </a:rPr>
              <a:t> is a detailed outline or synopsis for a specific sequence of events.</a:t>
            </a:r>
          </a:p>
          <a:p>
            <a:r>
              <a:rPr lang="en-US" sz="2000" dirty="0">
                <a:solidFill>
                  <a:schemeClr val="tx1"/>
                </a:solidFill>
                <a:latin typeface="Times New Roman" panose="02020603050405020304" pitchFamily="18" charset="0"/>
                <a:cs typeface="Times New Roman" panose="02020603050405020304" pitchFamily="18" charset="0"/>
              </a:rPr>
              <a:t>A </a:t>
            </a:r>
            <a:r>
              <a:rPr lang="en-US" sz="2000" u="sng" dirty="0">
                <a:solidFill>
                  <a:schemeClr val="tx1"/>
                </a:solidFill>
                <a:latin typeface="Times New Roman" panose="02020603050405020304" pitchFamily="18" charset="0"/>
                <a:cs typeface="Times New Roman" panose="02020603050405020304" pitchFamily="18" charset="0"/>
              </a:rPr>
              <a:t>Use Case</a:t>
            </a:r>
            <a:r>
              <a:rPr lang="en-US" sz="2000" dirty="0">
                <a:solidFill>
                  <a:schemeClr val="tx1"/>
                </a:solidFill>
                <a:latin typeface="Times New Roman" panose="02020603050405020304" pitchFamily="18" charset="0"/>
                <a:cs typeface="Times New Roman" panose="02020603050405020304" pitchFamily="18" charset="0"/>
              </a:rPr>
              <a:t> is composed of multiple scenarios. </a:t>
            </a:r>
          </a:p>
        </p:txBody>
      </p:sp>
      <p:sp>
        <p:nvSpPr>
          <p:cNvPr id="8" name="TextBox 7">
            <a:extLst>
              <a:ext uri="{FF2B5EF4-FFF2-40B4-BE49-F238E27FC236}">
                <a16:creationId xmlns:a16="http://schemas.microsoft.com/office/drawing/2014/main" id="{6E45AB48-F704-4558-9D6A-8EBE71584766}"/>
              </a:ext>
            </a:extLst>
          </p:cNvPr>
          <p:cNvSpPr txBox="1"/>
          <p:nvPr/>
        </p:nvSpPr>
        <p:spPr>
          <a:xfrm>
            <a:off x="684264" y="2742423"/>
            <a:ext cx="1115786" cy="523220"/>
          </a:xfrm>
          <a:prstGeom prst="rect">
            <a:avLst/>
          </a:prstGeom>
          <a:solidFill>
            <a:schemeClr val="accent5">
              <a:lumMod val="75000"/>
            </a:schemeClr>
          </a:solidFill>
          <a:ln>
            <a:solidFill>
              <a:schemeClr val="tx1"/>
            </a:solidFill>
          </a:ln>
        </p:spPr>
        <p:txBody>
          <a:bodyPr wrap="square" rtlCol="0">
            <a:spAutoFit/>
          </a:bodyPr>
          <a:lstStyle/>
          <a:p>
            <a:r>
              <a:rPr lang="en-US" sz="1400" dirty="0">
                <a:solidFill>
                  <a:schemeClr val="bg1"/>
                </a:solidFill>
                <a:latin typeface="Arial Narrow" panose="020B0606020202030204" pitchFamily="34" charset="0"/>
              </a:rPr>
              <a:t>1. Knowledge</a:t>
            </a:r>
          </a:p>
          <a:p>
            <a:pPr algn="ctr"/>
            <a:r>
              <a:rPr lang="en-US" sz="1400" dirty="0">
                <a:solidFill>
                  <a:schemeClr val="bg1"/>
                </a:solidFill>
                <a:latin typeface="Arial Narrow" panose="020B0606020202030204" pitchFamily="34" charset="0"/>
              </a:rPr>
              <a:t>Elicitation</a:t>
            </a:r>
          </a:p>
        </p:txBody>
      </p:sp>
      <p:sp>
        <p:nvSpPr>
          <p:cNvPr id="9" name="TextBox 8">
            <a:extLst>
              <a:ext uri="{FF2B5EF4-FFF2-40B4-BE49-F238E27FC236}">
                <a16:creationId xmlns:a16="http://schemas.microsoft.com/office/drawing/2014/main" id="{4272680A-683B-471D-B46F-C12D6AA18805}"/>
              </a:ext>
            </a:extLst>
          </p:cNvPr>
          <p:cNvSpPr txBox="1"/>
          <p:nvPr/>
        </p:nvSpPr>
        <p:spPr>
          <a:xfrm>
            <a:off x="2376102" y="2742423"/>
            <a:ext cx="1115786" cy="523220"/>
          </a:xfrm>
          <a:prstGeom prst="rect">
            <a:avLst/>
          </a:prstGeom>
          <a:solidFill>
            <a:schemeClr val="accent5">
              <a:lumMod val="75000"/>
            </a:schemeClr>
          </a:solidFill>
          <a:ln>
            <a:solidFill>
              <a:schemeClr val="tx1"/>
            </a:solidFill>
          </a:ln>
        </p:spPr>
        <p:txBody>
          <a:bodyPr wrap="square" rtlCol="0">
            <a:spAutoFit/>
          </a:bodyPr>
          <a:lstStyle/>
          <a:p>
            <a:pPr algn="ctr"/>
            <a:r>
              <a:rPr lang="en-US" sz="1400" dirty="0">
                <a:solidFill>
                  <a:schemeClr val="bg1"/>
                </a:solidFill>
                <a:latin typeface="Arial Narrow" panose="020B0606020202030204" pitchFamily="34" charset="0"/>
              </a:rPr>
              <a:t>2. Plan Model</a:t>
            </a:r>
          </a:p>
          <a:p>
            <a:pPr algn="ctr"/>
            <a:r>
              <a:rPr lang="en-US" sz="1400" dirty="0">
                <a:solidFill>
                  <a:schemeClr val="bg1"/>
                </a:solidFill>
                <a:latin typeface="Arial Narrow" panose="020B0606020202030204" pitchFamily="34" charset="0"/>
              </a:rPr>
              <a:t>Storyline</a:t>
            </a:r>
          </a:p>
        </p:txBody>
      </p:sp>
      <p:sp>
        <p:nvSpPr>
          <p:cNvPr id="10" name="TextBox 9">
            <a:extLst>
              <a:ext uri="{FF2B5EF4-FFF2-40B4-BE49-F238E27FC236}">
                <a16:creationId xmlns:a16="http://schemas.microsoft.com/office/drawing/2014/main" id="{C16D884C-C057-434E-932A-81A209C1BA83}"/>
              </a:ext>
            </a:extLst>
          </p:cNvPr>
          <p:cNvSpPr txBox="1"/>
          <p:nvPr/>
        </p:nvSpPr>
        <p:spPr>
          <a:xfrm>
            <a:off x="4067940" y="2742423"/>
            <a:ext cx="1115786" cy="523220"/>
          </a:xfrm>
          <a:prstGeom prst="rect">
            <a:avLst/>
          </a:prstGeom>
          <a:solidFill>
            <a:schemeClr val="accent5">
              <a:lumMod val="75000"/>
            </a:schemeClr>
          </a:solidFill>
          <a:ln>
            <a:solidFill>
              <a:schemeClr val="tx1"/>
            </a:solidFill>
          </a:ln>
        </p:spPr>
        <p:txBody>
          <a:bodyPr wrap="square" rtlCol="0">
            <a:spAutoFit/>
          </a:bodyPr>
          <a:lstStyle/>
          <a:p>
            <a:r>
              <a:rPr lang="en-US" sz="1400" dirty="0">
                <a:solidFill>
                  <a:schemeClr val="bg1"/>
                </a:solidFill>
                <a:latin typeface="Arial Narrow" panose="020B0606020202030204" pitchFamily="34" charset="0"/>
              </a:rPr>
              <a:t>3. Develop /</a:t>
            </a:r>
          </a:p>
          <a:p>
            <a:r>
              <a:rPr lang="en-US" sz="1400" dirty="0">
                <a:solidFill>
                  <a:schemeClr val="bg1"/>
                </a:solidFill>
                <a:latin typeface="Arial Narrow" panose="020B0606020202030204" pitchFamily="34" charset="0"/>
              </a:rPr>
              <a:t>Update Model</a:t>
            </a:r>
          </a:p>
        </p:txBody>
      </p:sp>
      <p:sp>
        <p:nvSpPr>
          <p:cNvPr id="16" name="TextBox 15">
            <a:extLst>
              <a:ext uri="{FF2B5EF4-FFF2-40B4-BE49-F238E27FC236}">
                <a16:creationId xmlns:a16="http://schemas.microsoft.com/office/drawing/2014/main" id="{AE2C0BF5-686B-4890-ABE4-3109C1B517F9}"/>
              </a:ext>
            </a:extLst>
          </p:cNvPr>
          <p:cNvSpPr txBox="1"/>
          <p:nvPr/>
        </p:nvSpPr>
        <p:spPr>
          <a:xfrm>
            <a:off x="5759778" y="2750829"/>
            <a:ext cx="1115786" cy="523220"/>
          </a:xfrm>
          <a:prstGeom prst="rect">
            <a:avLst/>
          </a:prstGeom>
          <a:solidFill>
            <a:schemeClr val="accent5">
              <a:lumMod val="75000"/>
            </a:schemeClr>
          </a:solidFill>
          <a:ln>
            <a:solidFill>
              <a:schemeClr val="tx1"/>
            </a:solidFill>
          </a:ln>
        </p:spPr>
        <p:txBody>
          <a:bodyPr wrap="square" rtlCol="0">
            <a:spAutoFit/>
          </a:bodyPr>
          <a:lstStyle/>
          <a:p>
            <a:pPr algn="ctr"/>
            <a:r>
              <a:rPr lang="en-US" sz="1400" dirty="0">
                <a:solidFill>
                  <a:schemeClr val="bg1"/>
                </a:solidFill>
                <a:latin typeface="Arial Narrow" panose="020B0606020202030204" pitchFamily="34" charset="0"/>
              </a:rPr>
              <a:t>4. Assess</a:t>
            </a:r>
          </a:p>
          <a:p>
            <a:pPr algn="ctr"/>
            <a:r>
              <a:rPr lang="en-US" sz="1400" dirty="0">
                <a:solidFill>
                  <a:schemeClr val="bg1"/>
                </a:solidFill>
                <a:latin typeface="Arial Narrow" panose="020B0606020202030204" pitchFamily="34" charset="0"/>
              </a:rPr>
              <a:t>Model</a:t>
            </a:r>
          </a:p>
        </p:txBody>
      </p:sp>
      <p:sp>
        <p:nvSpPr>
          <p:cNvPr id="17" name="TextBox 16">
            <a:extLst>
              <a:ext uri="{FF2B5EF4-FFF2-40B4-BE49-F238E27FC236}">
                <a16:creationId xmlns:a16="http://schemas.microsoft.com/office/drawing/2014/main" id="{6B1FA193-B665-4DB6-8788-67609E9C646D}"/>
              </a:ext>
            </a:extLst>
          </p:cNvPr>
          <p:cNvSpPr txBox="1"/>
          <p:nvPr/>
        </p:nvSpPr>
        <p:spPr>
          <a:xfrm>
            <a:off x="7451615" y="2750829"/>
            <a:ext cx="1115786" cy="523220"/>
          </a:xfrm>
          <a:prstGeom prst="rect">
            <a:avLst/>
          </a:prstGeom>
          <a:solidFill>
            <a:schemeClr val="accent5">
              <a:lumMod val="75000"/>
            </a:schemeClr>
          </a:solidFill>
          <a:ln>
            <a:solidFill>
              <a:schemeClr val="tx1"/>
            </a:solidFill>
          </a:ln>
        </p:spPr>
        <p:txBody>
          <a:bodyPr wrap="square" rtlCol="0">
            <a:spAutoFit/>
          </a:bodyPr>
          <a:lstStyle/>
          <a:p>
            <a:pPr algn="ctr"/>
            <a:r>
              <a:rPr lang="en-US" sz="1400" dirty="0">
                <a:solidFill>
                  <a:schemeClr val="bg1"/>
                </a:solidFill>
                <a:latin typeface="Arial Narrow" panose="020B0606020202030204" pitchFamily="34" charset="0"/>
              </a:rPr>
              <a:t>5. Lessons Learned</a:t>
            </a:r>
          </a:p>
        </p:txBody>
      </p:sp>
      <p:cxnSp>
        <p:nvCxnSpPr>
          <p:cNvPr id="7" name="Straight Arrow Connector 6">
            <a:extLst>
              <a:ext uri="{FF2B5EF4-FFF2-40B4-BE49-F238E27FC236}">
                <a16:creationId xmlns:a16="http://schemas.microsoft.com/office/drawing/2014/main" id="{A69B7694-2EB0-4737-A92F-74789614995C}"/>
              </a:ext>
            </a:extLst>
          </p:cNvPr>
          <p:cNvCxnSpPr>
            <a:cxnSpLocks/>
            <a:stCxn id="8" idx="3"/>
            <a:endCxn id="9" idx="1"/>
          </p:cNvCxnSpPr>
          <p:nvPr/>
        </p:nvCxnSpPr>
        <p:spPr>
          <a:xfrm>
            <a:off x="1800050" y="3004033"/>
            <a:ext cx="576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1E10B4-5147-4E8C-AEB3-6C93AD0DF680}"/>
              </a:ext>
            </a:extLst>
          </p:cNvPr>
          <p:cNvCxnSpPr>
            <a:cxnSpLocks/>
            <a:endCxn id="10" idx="1"/>
          </p:cNvCxnSpPr>
          <p:nvPr/>
        </p:nvCxnSpPr>
        <p:spPr>
          <a:xfrm flipV="1">
            <a:off x="3491888" y="3004033"/>
            <a:ext cx="576052" cy="84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8E0F219-2E56-4B04-886F-070D96F6E79D}"/>
              </a:ext>
            </a:extLst>
          </p:cNvPr>
          <p:cNvCxnSpPr>
            <a:cxnSpLocks/>
            <a:stCxn id="10" idx="3"/>
            <a:endCxn id="16" idx="1"/>
          </p:cNvCxnSpPr>
          <p:nvPr/>
        </p:nvCxnSpPr>
        <p:spPr>
          <a:xfrm>
            <a:off x="5183726" y="3004033"/>
            <a:ext cx="576052" cy="8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279BF3-A849-4BFC-A379-23528DCDF3E9}"/>
              </a:ext>
            </a:extLst>
          </p:cNvPr>
          <p:cNvCxnSpPr>
            <a:cxnSpLocks/>
            <a:stCxn id="16" idx="3"/>
          </p:cNvCxnSpPr>
          <p:nvPr/>
        </p:nvCxnSpPr>
        <p:spPr>
          <a:xfrm>
            <a:off x="6875564" y="3012439"/>
            <a:ext cx="5760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5113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sz="2800" dirty="0"/>
              <a:t>From notes</a:t>
            </a:r>
          </a:p>
          <a:p>
            <a:pPr lvl="0"/>
            <a:r>
              <a:rPr lang="en-US" sz="2800" dirty="0"/>
              <a:t>As-is and to-be</a:t>
            </a:r>
          </a:p>
          <a:p>
            <a:pPr lvl="1"/>
            <a:r>
              <a:rPr lang="en-US" sz="2600" dirty="0"/>
              <a:t>Represent differences using track changes</a:t>
            </a:r>
          </a:p>
          <a:p>
            <a:pPr lvl="0"/>
            <a:r>
              <a:rPr lang="en-US" sz="2800" dirty="0"/>
              <a:t>Pain points</a:t>
            </a:r>
          </a:p>
          <a:p>
            <a:pPr lvl="0"/>
            <a:r>
              <a:rPr lang="en-US" sz="2800" dirty="0"/>
              <a:t>Exceptions/special cases</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70</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Text narrative</a:t>
            </a:r>
          </a:p>
        </p:txBody>
      </p:sp>
    </p:spTree>
    <p:extLst>
      <p:ext uri="{BB962C8B-B14F-4D97-AF65-F5344CB8AC3E}">
        <p14:creationId xmlns:p14="http://schemas.microsoft.com/office/powerpoint/2010/main" val="1513688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6111240" cy="4638023"/>
          </a:xfrm>
        </p:spPr>
        <p:txBody>
          <a:bodyPr>
            <a:normAutofit/>
          </a:bodyPr>
          <a:lstStyle/>
          <a:p>
            <a:pPr lvl="0"/>
            <a:r>
              <a:rPr lang="en-US" sz="2800" b="1" dirty="0"/>
              <a:t>Select a notation standard(s)</a:t>
            </a:r>
          </a:p>
          <a:p>
            <a:pPr lvl="0"/>
            <a:r>
              <a:rPr lang="en-US" sz="2800" b="1" dirty="0"/>
              <a:t>Sketch high-level model</a:t>
            </a:r>
          </a:p>
          <a:p>
            <a:pPr lvl="1"/>
            <a:r>
              <a:rPr lang="en-US" sz="2600" dirty="0"/>
              <a:t>Stickies/Post-its </a:t>
            </a:r>
          </a:p>
          <a:p>
            <a:pPr lvl="2"/>
            <a:r>
              <a:rPr lang="en-US" sz="2400" dirty="0"/>
              <a:t>(Often done in the focus groups themselves)</a:t>
            </a:r>
          </a:p>
          <a:p>
            <a:pPr lvl="1"/>
            <a:r>
              <a:rPr lang="en-US" sz="2600" dirty="0"/>
              <a:t>Tasks</a:t>
            </a:r>
          </a:p>
          <a:p>
            <a:pPr lvl="1"/>
            <a:r>
              <a:rPr lang="en-US" sz="2600" dirty="0"/>
              <a:t>Data</a:t>
            </a:r>
          </a:p>
          <a:p>
            <a:pPr lvl="1"/>
            <a:r>
              <a:rPr lang="en-US" sz="2600" dirty="0"/>
              <a:t>Swim lanes</a:t>
            </a:r>
          </a:p>
          <a:p>
            <a:pPr lvl="1"/>
            <a:r>
              <a:rPr lang="en-US" sz="2600" dirty="0"/>
              <a:t>Decision points/branches</a:t>
            </a:r>
          </a:p>
          <a:p>
            <a:r>
              <a:rPr lang="en-US" sz="2600" b="1" dirty="0"/>
              <a:t>Where appropriate, draft model directly in Visio or PowerPoint</a:t>
            </a:r>
          </a:p>
          <a:p>
            <a:pPr lvl="1"/>
            <a:endParaRPr lang="en-US" sz="2600" dirty="0"/>
          </a:p>
          <a:p>
            <a:pPr marL="392113" lvl="1" indent="0">
              <a:buNone/>
            </a:pPr>
            <a:endParaRPr lang="en-US" sz="2600"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71</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Flow diagrams</a:t>
            </a:r>
          </a:p>
        </p:txBody>
      </p:sp>
      <p:sp>
        <p:nvSpPr>
          <p:cNvPr id="5" name="Speech Bubble: Rectangle 4">
            <a:extLst>
              <a:ext uri="{FF2B5EF4-FFF2-40B4-BE49-F238E27FC236}">
                <a16:creationId xmlns:a16="http://schemas.microsoft.com/office/drawing/2014/main" id="{262A4CBA-C0C6-4576-AB99-14FA475A4079}"/>
              </a:ext>
            </a:extLst>
          </p:cNvPr>
          <p:cNvSpPr/>
          <p:nvPr/>
        </p:nvSpPr>
        <p:spPr>
          <a:xfrm>
            <a:off x="5410200" y="1417638"/>
            <a:ext cx="3595777" cy="1477962"/>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D18B73F-E329-4092-B455-75CD19B4BC1E}"/>
              </a:ext>
            </a:extLst>
          </p:cNvPr>
          <p:cNvSpPr txBox="1"/>
          <p:nvPr/>
        </p:nvSpPr>
        <p:spPr>
          <a:xfrm>
            <a:off x="5715000" y="1505267"/>
            <a:ext cx="3124200" cy="1169551"/>
          </a:xfrm>
          <a:prstGeom prst="rect">
            <a:avLst/>
          </a:prstGeom>
          <a:noFill/>
        </p:spPr>
        <p:txBody>
          <a:bodyPr wrap="square" rtlCol="0">
            <a:spAutoFit/>
          </a:bodyPr>
          <a:lstStyle/>
          <a:p>
            <a:r>
              <a:rPr lang="en-US" sz="1400" dirty="0"/>
              <a:t>Flip to slide(s) from other module(s) showing the different notations/standards and refer them to other modules to learn the details.</a:t>
            </a:r>
          </a:p>
        </p:txBody>
      </p:sp>
      <p:sp>
        <p:nvSpPr>
          <p:cNvPr id="7" name="Speech Bubble: Rectangle 6">
            <a:extLst>
              <a:ext uri="{FF2B5EF4-FFF2-40B4-BE49-F238E27FC236}">
                <a16:creationId xmlns:a16="http://schemas.microsoft.com/office/drawing/2014/main" id="{6195ECFF-4679-4126-901A-9706E567614E}"/>
              </a:ext>
            </a:extLst>
          </p:cNvPr>
          <p:cNvSpPr/>
          <p:nvPr/>
        </p:nvSpPr>
        <p:spPr>
          <a:xfrm>
            <a:off x="4780465" y="3276600"/>
            <a:ext cx="4134935" cy="1477962"/>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A9A740-6BC0-4A4D-8070-0996FB67C377}"/>
              </a:ext>
            </a:extLst>
          </p:cNvPr>
          <p:cNvSpPr txBox="1"/>
          <p:nvPr/>
        </p:nvSpPr>
        <p:spPr>
          <a:xfrm>
            <a:off x="5016252" y="3325151"/>
            <a:ext cx="3761987" cy="1384995"/>
          </a:xfrm>
          <a:prstGeom prst="rect">
            <a:avLst/>
          </a:prstGeom>
          <a:noFill/>
        </p:spPr>
        <p:txBody>
          <a:bodyPr wrap="square" rtlCol="0">
            <a:spAutoFit/>
          </a:bodyPr>
          <a:lstStyle/>
          <a:p>
            <a:r>
              <a:rPr lang="en-US" sz="1400" dirty="0"/>
              <a:t>Perform sketching to determine complexity of model, whether multiple models are needed or just a hierarchy, possibly to select which tool to use.</a:t>
            </a:r>
          </a:p>
          <a:p>
            <a:endParaRPr lang="en-US" sz="1400" dirty="0"/>
          </a:p>
          <a:p>
            <a:r>
              <a:rPr lang="en-US" sz="1400" dirty="0"/>
              <a:t>Graphics to be added.</a:t>
            </a:r>
          </a:p>
        </p:txBody>
      </p:sp>
      <p:sp>
        <p:nvSpPr>
          <p:cNvPr id="9" name="Speech Bubble: Rectangle 8">
            <a:extLst>
              <a:ext uri="{FF2B5EF4-FFF2-40B4-BE49-F238E27FC236}">
                <a16:creationId xmlns:a16="http://schemas.microsoft.com/office/drawing/2014/main" id="{AFDDD85F-3FA3-40AA-AD8C-9DF490122F0B}"/>
              </a:ext>
            </a:extLst>
          </p:cNvPr>
          <p:cNvSpPr/>
          <p:nvPr/>
        </p:nvSpPr>
        <p:spPr>
          <a:xfrm>
            <a:off x="5486400" y="5181600"/>
            <a:ext cx="3443377" cy="1037056"/>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FFF9C10-02AD-4792-A444-FB86296E3DE9}"/>
              </a:ext>
            </a:extLst>
          </p:cNvPr>
          <p:cNvSpPr txBox="1"/>
          <p:nvPr/>
        </p:nvSpPr>
        <p:spPr>
          <a:xfrm>
            <a:off x="5536411" y="5300633"/>
            <a:ext cx="3393366" cy="954107"/>
          </a:xfrm>
          <a:prstGeom prst="rect">
            <a:avLst/>
          </a:prstGeom>
          <a:noFill/>
        </p:spPr>
        <p:txBody>
          <a:bodyPr wrap="square" rtlCol="0">
            <a:spAutoFit/>
          </a:bodyPr>
          <a:lstStyle/>
          <a:p>
            <a:r>
              <a:rPr lang="en-US" sz="1400" dirty="0"/>
              <a:t>Discuss how to decide when to start building a model in your app, including assessing the maturity of your sketch.</a:t>
            </a:r>
          </a:p>
        </p:txBody>
      </p:sp>
    </p:spTree>
    <p:extLst>
      <p:ext uri="{BB962C8B-B14F-4D97-AF65-F5344CB8AC3E}">
        <p14:creationId xmlns:p14="http://schemas.microsoft.com/office/powerpoint/2010/main" val="38987893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72</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447800" y="2667000"/>
            <a:ext cx="6477000" cy="1143000"/>
          </a:xfrm>
        </p:spPr>
        <p:txBody>
          <a:bodyPr>
            <a:normAutofit/>
          </a:bodyPr>
          <a:lstStyle/>
          <a:p>
            <a:pPr algn="ctr"/>
            <a:r>
              <a:rPr lang="en-US" sz="2800" b="1" i="1" dirty="0"/>
              <a:t>Tutorial 8: Validating a Model</a:t>
            </a:r>
          </a:p>
        </p:txBody>
      </p:sp>
    </p:spTree>
    <p:extLst>
      <p:ext uri="{BB962C8B-B14F-4D97-AF65-F5344CB8AC3E}">
        <p14:creationId xmlns:p14="http://schemas.microsoft.com/office/powerpoint/2010/main" val="3795952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87563-69B8-481E-867F-FE6E1A11CF70}"/>
              </a:ext>
            </a:extLst>
          </p:cNvPr>
          <p:cNvSpPr>
            <a:spLocks noGrp="1"/>
          </p:cNvSpPr>
          <p:nvPr>
            <p:ph idx="1"/>
          </p:nvPr>
        </p:nvSpPr>
        <p:spPr/>
        <p:txBody>
          <a:bodyPr/>
          <a:lstStyle/>
          <a:p>
            <a:r>
              <a:rPr lang="en-US" dirty="0"/>
              <a:t>Understand the importance of validating your model </a:t>
            </a:r>
          </a:p>
          <a:p>
            <a:r>
              <a:rPr lang="en-US" dirty="0"/>
              <a:t>Learn the methods used for validating models based on resources available</a:t>
            </a:r>
          </a:p>
        </p:txBody>
      </p:sp>
      <p:sp>
        <p:nvSpPr>
          <p:cNvPr id="3" name="Slide Number Placeholder 2">
            <a:extLst>
              <a:ext uri="{FF2B5EF4-FFF2-40B4-BE49-F238E27FC236}">
                <a16:creationId xmlns:a16="http://schemas.microsoft.com/office/drawing/2014/main" id="{8A4B661C-F2A6-49A3-BC1F-427656BB7FF7}"/>
              </a:ext>
            </a:extLst>
          </p:cNvPr>
          <p:cNvSpPr>
            <a:spLocks noGrp="1"/>
          </p:cNvSpPr>
          <p:nvPr>
            <p:ph type="sldNum" sz="quarter" idx="12"/>
          </p:nvPr>
        </p:nvSpPr>
        <p:spPr/>
        <p:txBody>
          <a:bodyPr/>
          <a:lstStyle/>
          <a:p>
            <a:fld id="{C4F48794-F4C4-4267-800B-ACFB459A6C98}" type="slidenum">
              <a:rPr lang="en-US" smtClean="0"/>
              <a:pPr/>
              <a:t>73</a:t>
            </a:fld>
            <a:endParaRPr lang="en-US" dirty="0"/>
          </a:p>
        </p:txBody>
      </p:sp>
      <p:sp>
        <p:nvSpPr>
          <p:cNvPr id="4" name="Title 3">
            <a:extLst>
              <a:ext uri="{FF2B5EF4-FFF2-40B4-BE49-F238E27FC236}">
                <a16:creationId xmlns:a16="http://schemas.microsoft.com/office/drawing/2014/main" id="{88915E85-FC2D-46D4-AC2C-102C6189A0BB}"/>
              </a:ext>
            </a:extLst>
          </p:cNvPr>
          <p:cNvSpPr>
            <a:spLocks noGrp="1"/>
          </p:cNvSpPr>
          <p:nvPr>
            <p:ph type="title"/>
          </p:nvPr>
        </p:nvSpPr>
        <p:spPr/>
        <p:txBody>
          <a:bodyPr/>
          <a:lstStyle/>
          <a:p>
            <a:r>
              <a:rPr lang="en-US" b="1" dirty="0"/>
              <a:t>Objective</a:t>
            </a:r>
          </a:p>
        </p:txBody>
      </p:sp>
    </p:spTree>
    <p:extLst>
      <p:ext uri="{BB962C8B-B14F-4D97-AF65-F5344CB8AC3E}">
        <p14:creationId xmlns:p14="http://schemas.microsoft.com/office/powerpoint/2010/main" val="2696256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228600" y="1371600"/>
            <a:ext cx="8229600" cy="4638023"/>
          </a:xfrm>
        </p:spPr>
        <p:txBody>
          <a:bodyPr>
            <a:normAutofit lnSpcReduction="10000"/>
          </a:bodyPr>
          <a:lstStyle/>
          <a:p>
            <a:pPr lvl="0"/>
            <a:r>
              <a:rPr lang="en-US" sz="2800" b="1" dirty="0"/>
              <a:t>Typically done in focus group</a:t>
            </a:r>
          </a:p>
          <a:p>
            <a:pPr lvl="1"/>
            <a:r>
              <a:rPr lang="en-US" sz="2600" dirty="0"/>
              <a:t>Preparation:</a:t>
            </a:r>
          </a:p>
          <a:p>
            <a:pPr lvl="2"/>
            <a:r>
              <a:rPr lang="en-US" sz="2400" dirty="0"/>
              <a:t>Identify needed roles</a:t>
            </a:r>
          </a:p>
          <a:p>
            <a:pPr lvl="2"/>
            <a:r>
              <a:rPr lang="en-US" sz="2400" dirty="0"/>
              <a:t>Confirm format of validation session; e.g., may want or need individual interviews depending on staff availability and other factors</a:t>
            </a:r>
          </a:p>
          <a:p>
            <a:pPr lvl="2"/>
            <a:r>
              <a:rPr lang="en-US" sz="2400" dirty="0"/>
              <a:t>Identify specific clarification questions</a:t>
            </a:r>
          </a:p>
          <a:p>
            <a:pPr lvl="1"/>
            <a:r>
              <a:rPr lang="en-US" sz="2600" dirty="0"/>
              <a:t>Presentation:</a:t>
            </a:r>
          </a:p>
          <a:p>
            <a:pPr lvl="2"/>
            <a:r>
              <a:rPr lang="en-US" sz="2400" dirty="0"/>
              <a:t>Present model(s): encourage them to keep an eye out for pain points and “likes”</a:t>
            </a:r>
          </a:p>
          <a:p>
            <a:pPr lvl="2"/>
            <a:r>
              <a:rPr lang="en-US" sz="2400" dirty="0"/>
              <a:t>Discourage interruptions (helps to provide pen and paper to note inaccuracies and pains/likes)</a:t>
            </a:r>
          </a:p>
          <a:p>
            <a:pPr lvl="2"/>
            <a:r>
              <a:rPr lang="en-US" sz="2400" dirty="0"/>
              <a:t>“Go with the culture” of the group</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74</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Validation (1 of 2)</a:t>
            </a:r>
          </a:p>
        </p:txBody>
      </p:sp>
    </p:spTree>
    <p:extLst>
      <p:ext uri="{BB962C8B-B14F-4D97-AF65-F5344CB8AC3E}">
        <p14:creationId xmlns:p14="http://schemas.microsoft.com/office/powerpoint/2010/main" val="12338203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228600" y="1371600"/>
            <a:ext cx="8229600" cy="4638023"/>
          </a:xfrm>
        </p:spPr>
        <p:txBody>
          <a:bodyPr>
            <a:normAutofit/>
          </a:bodyPr>
          <a:lstStyle/>
          <a:p>
            <a:pPr lvl="1"/>
            <a:r>
              <a:rPr lang="en-US" sz="2600" dirty="0"/>
              <a:t>Critical incident technique:</a:t>
            </a:r>
          </a:p>
          <a:p>
            <a:pPr lvl="2"/>
            <a:r>
              <a:rPr lang="en-US" sz="2400" dirty="0"/>
              <a:t>Tease it out further with best-case and worst-case real-world examples</a:t>
            </a:r>
          </a:p>
          <a:p>
            <a:pPr lvl="2"/>
            <a:r>
              <a:rPr lang="en-US" sz="2400" dirty="0"/>
              <a:t>Note: can give great data but can be time-consuming </a:t>
            </a:r>
          </a:p>
          <a:p>
            <a:pPr lvl="1"/>
            <a:r>
              <a:rPr lang="en-US" sz="2600" dirty="0"/>
              <a:t>Discussion:</a:t>
            </a:r>
          </a:p>
          <a:p>
            <a:pPr lvl="2"/>
            <a:r>
              <a:rPr lang="en-US" sz="2400" dirty="0"/>
              <a:t>Anything missing?</a:t>
            </a:r>
          </a:p>
          <a:p>
            <a:pPr lvl="2"/>
            <a:r>
              <a:rPr lang="en-US" sz="2400" dirty="0"/>
              <a:t>Can any steps in the flow be combined or eliminated?</a:t>
            </a:r>
          </a:p>
          <a:p>
            <a:pPr lvl="2"/>
            <a:r>
              <a:rPr lang="en-US" sz="2400" dirty="0"/>
              <a:t>Explicitly ask about pains and likes – general</a:t>
            </a:r>
          </a:p>
          <a:p>
            <a:pPr lvl="2"/>
            <a:r>
              <a:rPr lang="en-US" sz="2400" dirty="0"/>
              <a:t>Explicitly ask what can be time-consuming, and what can cause errors – word questions carefully so as not to make it about blame.</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75</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Validation (2 of 2)</a:t>
            </a:r>
          </a:p>
        </p:txBody>
      </p:sp>
    </p:spTree>
    <p:extLst>
      <p:ext uri="{BB962C8B-B14F-4D97-AF65-F5344CB8AC3E}">
        <p14:creationId xmlns:p14="http://schemas.microsoft.com/office/powerpoint/2010/main" val="18343084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524000" y="2667000"/>
            <a:ext cx="6477000" cy="1143000"/>
          </a:xfrm>
        </p:spPr>
        <p:txBody>
          <a:bodyPr>
            <a:normAutofit/>
          </a:bodyPr>
          <a:lstStyle/>
          <a:p>
            <a:pPr algn="ctr"/>
            <a:r>
              <a:rPr lang="en-US" sz="2500" b="1" i="1" dirty="0"/>
              <a:t>Tutorial 9: Analyzing Models</a:t>
            </a:r>
          </a:p>
        </p:txBody>
      </p:sp>
    </p:spTree>
    <p:extLst>
      <p:ext uri="{BB962C8B-B14F-4D97-AF65-F5344CB8AC3E}">
        <p14:creationId xmlns:p14="http://schemas.microsoft.com/office/powerpoint/2010/main" val="1642548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dirty="0"/>
              <a:t>Learn to read and interpret workflow models to:</a:t>
            </a:r>
          </a:p>
          <a:p>
            <a:pPr lvl="1"/>
            <a:r>
              <a:rPr lang="en-US" dirty="0"/>
              <a:t>Understand the workflow of a process you participate in or manage</a:t>
            </a:r>
          </a:p>
          <a:p>
            <a:pPr lvl="1"/>
            <a:r>
              <a:rPr lang="en-US" dirty="0"/>
              <a:t>Identify areas for improvement in current practice</a:t>
            </a:r>
          </a:p>
          <a:p>
            <a:pPr lvl="1"/>
            <a:r>
              <a:rPr lang="en-US" dirty="0"/>
              <a:t>Assess benefits of proposed or pending technology or procedural changes</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77</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a:bodyPr>
          <a:lstStyle/>
          <a:p>
            <a:r>
              <a:rPr lang="en-US" b="1" dirty="0"/>
              <a:t>Objective</a:t>
            </a:r>
          </a:p>
        </p:txBody>
      </p:sp>
    </p:spTree>
    <p:extLst>
      <p:ext uri="{BB962C8B-B14F-4D97-AF65-F5344CB8AC3E}">
        <p14:creationId xmlns:p14="http://schemas.microsoft.com/office/powerpoint/2010/main" val="32375430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78</a:t>
            </a:fld>
            <a:endParaRPr lang="en-US" dirty="0"/>
          </a:p>
        </p:txBody>
      </p:sp>
      <p:sp>
        <p:nvSpPr>
          <p:cNvPr id="5" name="Speech Bubble: Rectangle 4">
            <a:extLst>
              <a:ext uri="{FF2B5EF4-FFF2-40B4-BE49-F238E27FC236}">
                <a16:creationId xmlns:a16="http://schemas.microsoft.com/office/drawing/2014/main" id="{88358CB5-3C68-4DFD-854F-2100D6897A0A}"/>
              </a:ext>
            </a:extLst>
          </p:cNvPr>
          <p:cNvSpPr/>
          <p:nvPr/>
        </p:nvSpPr>
        <p:spPr>
          <a:xfrm>
            <a:off x="2133600" y="1981200"/>
            <a:ext cx="5257800" cy="35814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6C5D34-C0AB-4401-9DB0-516F11D4CC22}"/>
              </a:ext>
            </a:extLst>
          </p:cNvPr>
          <p:cNvSpPr txBox="1"/>
          <p:nvPr/>
        </p:nvSpPr>
        <p:spPr>
          <a:xfrm>
            <a:off x="2667000" y="2133600"/>
            <a:ext cx="4343400" cy="3046988"/>
          </a:xfrm>
          <a:prstGeom prst="rect">
            <a:avLst/>
          </a:prstGeom>
          <a:noFill/>
        </p:spPr>
        <p:txBody>
          <a:bodyPr wrap="square" rtlCol="0">
            <a:spAutoFit/>
          </a:bodyPr>
          <a:lstStyle/>
          <a:p>
            <a:r>
              <a:rPr lang="en-US" sz="1600" dirty="0"/>
              <a:t>Show </a:t>
            </a:r>
            <a:r>
              <a:rPr lang="en-US" sz="1600" dirty="0" err="1"/>
              <a:t>Telestroke</a:t>
            </a:r>
            <a:r>
              <a:rPr lang="en-US" sz="1600" dirty="0"/>
              <a:t> models with pharmacist at bedside and in pharmacy as an example of two different versions that can be compared.  These will be shown and referred to throughout the module.</a:t>
            </a:r>
          </a:p>
          <a:p>
            <a:endParaRPr lang="en-US" sz="1600" dirty="0"/>
          </a:p>
          <a:p>
            <a:r>
              <a:rPr lang="en-US" sz="1600" dirty="0"/>
              <a:t>Voice-over: we will use one or both models to illustrate the different kinds of objective/subjective, and quantitative/qualitative data that you can extract from completed and validated workflow models.</a:t>
            </a:r>
          </a:p>
        </p:txBody>
      </p:sp>
    </p:spTree>
    <p:extLst>
      <p:ext uri="{BB962C8B-B14F-4D97-AF65-F5344CB8AC3E}">
        <p14:creationId xmlns:p14="http://schemas.microsoft.com/office/powerpoint/2010/main" val="2885667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r>
              <a:rPr lang="en-US" sz="2800" dirty="0"/>
              <a:t>Absolute timing</a:t>
            </a:r>
          </a:p>
          <a:p>
            <a:r>
              <a:rPr lang="en-US" sz="2800" dirty="0"/>
              <a:t>Relative to other events</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79</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Timing</a:t>
            </a:r>
          </a:p>
        </p:txBody>
      </p:sp>
    </p:spTree>
    <p:extLst>
      <p:ext uri="{BB962C8B-B14F-4D97-AF65-F5344CB8AC3E}">
        <p14:creationId xmlns:p14="http://schemas.microsoft.com/office/powerpoint/2010/main" val="393516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D7CA19-0DF5-4FC7-B5B5-D3E7DC9F679F}"/>
              </a:ext>
            </a:extLst>
          </p:cNvPr>
          <p:cNvSpPr>
            <a:spLocks noGrp="1"/>
          </p:cNvSpPr>
          <p:nvPr>
            <p:ph idx="1"/>
          </p:nvPr>
        </p:nvSpPr>
        <p:spPr>
          <a:xfrm>
            <a:off x="606878" y="1034902"/>
            <a:ext cx="7886700" cy="5137297"/>
          </a:xfrm>
        </p:spPr>
        <p:txBody>
          <a:bodyPr>
            <a:normAutofit fontScale="70000" lnSpcReduction="20000"/>
          </a:bodyPr>
          <a:lstStyle/>
          <a:p>
            <a:pPr>
              <a:lnSpc>
                <a:spcPct val="150000"/>
              </a:lnSpc>
            </a:pPr>
            <a:r>
              <a:rPr lang="en-US" b="1" dirty="0"/>
              <a:t>Traditional Visual Storyboards </a:t>
            </a:r>
          </a:p>
          <a:p>
            <a:pPr lvl="1">
              <a:lnSpc>
                <a:spcPct val="150000"/>
              </a:lnSpc>
            </a:pPr>
            <a:r>
              <a:rPr lang="en-US" dirty="0"/>
              <a:t>Entity Relationship Diagrams (</a:t>
            </a:r>
            <a:r>
              <a:rPr lang="en-US" b="1" dirty="0"/>
              <a:t>ERDs</a:t>
            </a:r>
            <a:r>
              <a:rPr lang="en-US" dirty="0"/>
              <a:t>)</a:t>
            </a:r>
          </a:p>
          <a:p>
            <a:pPr lvl="1">
              <a:lnSpc>
                <a:spcPct val="150000"/>
              </a:lnSpc>
            </a:pPr>
            <a:r>
              <a:rPr lang="en-US" dirty="0"/>
              <a:t>Data Flow Diagrams (</a:t>
            </a:r>
            <a:r>
              <a:rPr lang="en-US" b="1" dirty="0"/>
              <a:t>DFDs</a:t>
            </a:r>
            <a:r>
              <a:rPr lang="en-US" dirty="0"/>
              <a:t>)</a:t>
            </a:r>
          </a:p>
          <a:p>
            <a:pPr lvl="1">
              <a:lnSpc>
                <a:spcPct val="150000"/>
              </a:lnSpc>
            </a:pPr>
            <a:r>
              <a:rPr lang="en-US" dirty="0"/>
              <a:t>State Transition Diagrams (</a:t>
            </a:r>
            <a:r>
              <a:rPr lang="en-US" b="1" dirty="0"/>
              <a:t>STDs</a:t>
            </a:r>
            <a:r>
              <a:rPr lang="en-US" dirty="0"/>
              <a:t>)</a:t>
            </a:r>
          </a:p>
          <a:p>
            <a:pPr lvl="1">
              <a:lnSpc>
                <a:spcPct val="150000"/>
              </a:lnSpc>
            </a:pPr>
            <a:endParaRPr lang="en-US" dirty="0"/>
          </a:p>
          <a:p>
            <a:pPr marL="392113" lvl="1" indent="0">
              <a:lnSpc>
                <a:spcPct val="150000"/>
              </a:lnSpc>
              <a:buNone/>
            </a:pPr>
            <a:endParaRPr lang="en-US" dirty="0"/>
          </a:p>
          <a:p>
            <a:pPr>
              <a:lnSpc>
                <a:spcPct val="150000"/>
              </a:lnSpc>
            </a:pPr>
            <a:r>
              <a:rPr lang="en-US" b="1" dirty="0"/>
              <a:t>Management of Complexity</a:t>
            </a:r>
          </a:p>
          <a:p>
            <a:pPr lvl="1">
              <a:lnSpc>
                <a:spcPct val="150000"/>
              </a:lnSpc>
            </a:pPr>
            <a:r>
              <a:rPr lang="en-US" dirty="0"/>
              <a:t>Component-service Horizontal Decomposition</a:t>
            </a:r>
          </a:p>
          <a:p>
            <a:pPr lvl="2">
              <a:lnSpc>
                <a:spcPct val="150000"/>
              </a:lnSpc>
            </a:pPr>
            <a:r>
              <a:rPr lang="en-US" dirty="0"/>
              <a:t>Lab, Rad, Rx </a:t>
            </a:r>
          </a:p>
          <a:p>
            <a:pPr lvl="2">
              <a:lnSpc>
                <a:spcPct val="150000"/>
              </a:lnSpc>
            </a:pPr>
            <a:r>
              <a:rPr lang="en-US" dirty="0"/>
              <a:t>“Swim Lanes” Stakeholder Perspectives</a:t>
            </a:r>
          </a:p>
          <a:p>
            <a:pPr lvl="1">
              <a:lnSpc>
                <a:spcPct val="150000"/>
              </a:lnSpc>
            </a:pPr>
            <a:r>
              <a:rPr lang="en-US" dirty="0"/>
              <a:t>Hierarchical Decomposition into sub-processes</a:t>
            </a:r>
          </a:p>
          <a:p>
            <a:pPr lvl="2">
              <a:lnSpc>
                <a:spcPct val="150000"/>
              </a:lnSpc>
            </a:pPr>
            <a:r>
              <a:rPr lang="en-US" dirty="0"/>
              <a:t>Encounter (Admissions, Discharge and Transfer)</a:t>
            </a:r>
          </a:p>
          <a:p>
            <a:pPr marL="630238" lvl="2" indent="0">
              <a:lnSpc>
                <a:spcPct val="150000"/>
              </a:lnSpc>
              <a:buNone/>
            </a:pPr>
            <a:r>
              <a:rPr lang="en-US" dirty="0"/>
              <a:t> </a:t>
            </a:r>
          </a:p>
          <a:p>
            <a:pPr>
              <a:lnSpc>
                <a:spcPct val="150000"/>
              </a:lnSpc>
            </a:pPr>
            <a:r>
              <a:rPr lang="en-US" b="1" dirty="0"/>
              <a:t>Reusable EHRM Enterprise Business Model for Sites’ EHRM Transition Plans</a:t>
            </a:r>
          </a:p>
          <a:p>
            <a:pPr lvl="1">
              <a:lnSpc>
                <a:spcPct val="150000"/>
              </a:lnSpc>
            </a:pPr>
            <a:r>
              <a:rPr lang="en-US" dirty="0"/>
              <a:t>Composed of Domain Specific Architecture Use Cases, e.g., Telestroke, Tele-Cardiology</a:t>
            </a:r>
          </a:p>
          <a:p>
            <a:pPr lvl="1">
              <a:lnSpc>
                <a:spcPct val="150000"/>
              </a:lnSpc>
            </a:pPr>
            <a:r>
              <a:rPr lang="en-US" dirty="0"/>
              <a:t>Composed of Health Practice Patterns (HPPs), e.g., Tele-Health</a:t>
            </a:r>
          </a:p>
          <a:p>
            <a:pPr lvl="2">
              <a:lnSpc>
                <a:spcPct val="150000"/>
              </a:lnSpc>
            </a:pPr>
            <a:endParaRPr lang="en-US" dirty="0"/>
          </a:p>
        </p:txBody>
      </p:sp>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p:txBody>
          <a:bodyPr/>
          <a:lstStyle/>
          <a:p>
            <a:fld id="{6509876D-BBD7-4363-8ADF-C03ABB619E3E}" type="slidenum">
              <a:rPr lang="en-US" smtClean="0"/>
              <a:t>8</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0" y="1"/>
            <a:ext cx="9144000" cy="775832"/>
          </a:xfrm>
        </p:spPr>
        <p:txBody>
          <a:bodyPr>
            <a:normAutofit/>
          </a:bodyPr>
          <a:lstStyle/>
          <a:p>
            <a:pPr algn="ctr"/>
            <a:r>
              <a:rPr lang="en-US" sz="3200" b="1" dirty="0"/>
              <a:t>Foundational Modeling Concepts</a:t>
            </a:r>
            <a:endParaRPr lang="en-US" sz="3200" b="1" dirty="0">
              <a:solidFill>
                <a:srgbClr val="FF0000"/>
              </a:solidFill>
            </a:endParaRPr>
          </a:p>
        </p:txBody>
      </p:sp>
      <p:sp>
        <p:nvSpPr>
          <p:cNvPr id="5" name="TextBox 4">
            <a:extLst>
              <a:ext uri="{FF2B5EF4-FFF2-40B4-BE49-F238E27FC236}">
                <a16:creationId xmlns:a16="http://schemas.microsoft.com/office/drawing/2014/main" id="{23271C40-C51E-4E29-B929-9817FC9D4846}"/>
              </a:ext>
            </a:extLst>
          </p:cNvPr>
          <p:cNvSpPr txBox="1"/>
          <p:nvPr/>
        </p:nvSpPr>
        <p:spPr>
          <a:xfrm>
            <a:off x="5323116" y="1327140"/>
            <a:ext cx="960664"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Wife</a:t>
            </a:r>
          </a:p>
        </p:txBody>
      </p:sp>
      <p:sp>
        <p:nvSpPr>
          <p:cNvPr id="9" name="TextBox 8">
            <a:extLst>
              <a:ext uri="{FF2B5EF4-FFF2-40B4-BE49-F238E27FC236}">
                <a16:creationId xmlns:a16="http://schemas.microsoft.com/office/drawing/2014/main" id="{65BC652C-C740-4C66-8BE7-EE96678FCAAE}"/>
              </a:ext>
            </a:extLst>
          </p:cNvPr>
          <p:cNvSpPr txBox="1"/>
          <p:nvPr/>
        </p:nvSpPr>
        <p:spPr>
          <a:xfrm>
            <a:off x="7429501" y="1327140"/>
            <a:ext cx="1039585"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Husband</a:t>
            </a:r>
          </a:p>
        </p:txBody>
      </p:sp>
      <p:cxnSp>
        <p:nvCxnSpPr>
          <p:cNvPr id="7" name="Straight Connector 6">
            <a:extLst>
              <a:ext uri="{FF2B5EF4-FFF2-40B4-BE49-F238E27FC236}">
                <a16:creationId xmlns:a16="http://schemas.microsoft.com/office/drawing/2014/main" id="{F8CB4656-6DDE-44EE-A0C8-02765A68B344}"/>
              </a:ext>
            </a:extLst>
          </p:cNvPr>
          <p:cNvCxnSpPr>
            <a:cxnSpLocks/>
            <a:stCxn id="5" idx="3"/>
            <a:endCxn id="9" idx="1"/>
          </p:cNvCxnSpPr>
          <p:nvPr/>
        </p:nvCxnSpPr>
        <p:spPr>
          <a:xfrm>
            <a:off x="6283780" y="1427822"/>
            <a:ext cx="11457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5058E7-5293-4ABF-920D-3DE7ADD1D457}"/>
              </a:ext>
            </a:extLst>
          </p:cNvPr>
          <p:cNvSpPr txBox="1"/>
          <p:nvPr/>
        </p:nvSpPr>
        <p:spPr>
          <a:xfrm>
            <a:off x="6487886" y="1166277"/>
            <a:ext cx="843643" cy="261610"/>
          </a:xfrm>
          <a:prstGeom prst="rect">
            <a:avLst/>
          </a:prstGeom>
          <a:noFill/>
          <a:ln w="12700">
            <a:noFill/>
          </a:ln>
        </p:spPr>
        <p:txBody>
          <a:bodyPr wrap="square" rtlCol="0">
            <a:spAutoFit/>
          </a:bodyPr>
          <a:lstStyle/>
          <a:p>
            <a:pPr algn="ctr"/>
            <a:r>
              <a:rPr lang="en-US" sz="1100" dirty="0">
                <a:latin typeface="Arial Narrow" panose="020B0606020202030204" pitchFamily="34" charset="0"/>
              </a:rPr>
              <a:t>Marriage</a:t>
            </a:r>
          </a:p>
        </p:txBody>
      </p:sp>
      <p:sp>
        <p:nvSpPr>
          <p:cNvPr id="14" name="TextBox 13">
            <a:extLst>
              <a:ext uri="{FF2B5EF4-FFF2-40B4-BE49-F238E27FC236}">
                <a16:creationId xmlns:a16="http://schemas.microsoft.com/office/drawing/2014/main" id="{7E9657F5-9556-4B5E-A647-8875DB7A4E72}"/>
              </a:ext>
            </a:extLst>
          </p:cNvPr>
          <p:cNvSpPr txBox="1"/>
          <p:nvPr/>
        </p:nvSpPr>
        <p:spPr>
          <a:xfrm>
            <a:off x="5339441" y="1800301"/>
            <a:ext cx="960664"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Get Data</a:t>
            </a:r>
          </a:p>
        </p:txBody>
      </p:sp>
      <p:sp>
        <p:nvSpPr>
          <p:cNvPr id="15" name="TextBox 14">
            <a:extLst>
              <a:ext uri="{FF2B5EF4-FFF2-40B4-BE49-F238E27FC236}">
                <a16:creationId xmlns:a16="http://schemas.microsoft.com/office/drawing/2014/main" id="{9D78E5CF-B3BD-4730-8D29-816784F29E32}"/>
              </a:ext>
            </a:extLst>
          </p:cNvPr>
          <p:cNvSpPr txBox="1"/>
          <p:nvPr/>
        </p:nvSpPr>
        <p:spPr>
          <a:xfrm>
            <a:off x="7445826" y="1800301"/>
            <a:ext cx="1039585"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Print Data</a:t>
            </a:r>
          </a:p>
        </p:txBody>
      </p:sp>
      <p:cxnSp>
        <p:nvCxnSpPr>
          <p:cNvPr id="16" name="Straight Connector 15">
            <a:extLst>
              <a:ext uri="{FF2B5EF4-FFF2-40B4-BE49-F238E27FC236}">
                <a16:creationId xmlns:a16="http://schemas.microsoft.com/office/drawing/2014/main" id="{AB2AC91E-8FC9-4BE4-ABEA-F5201DE5081E}"/>
              </a:ext>
            </a:extLst>
          </p:cNvPr>
          <p:cNvCxnSpPr>
            <a:cxnSpLocks/>
            <a:stCxn id="14" idx="3"/>
            <a:endCxn id="15" idx="1"/>
          </p:cNvCxnSpPr>
          <p:nvPr/>
        </p:nvCxnSpPr>
        <p:spPr>
          <a:xfrm>
            <a:off x="6300105" y="1900983"/>
            <a:ext cx="1145721"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9E7440-50F7-4377-B1A5-C8DFE165CFAF}"/>
              </a:ext>
            </a:extLst>
          </p:cNvPr>
          <p:cNvSpPr txBox="1"/>
          <p:nvPr/>
        </p:nvSpPr>
        <p:spPr>
          <a:xfrm>
            <a:off x="6511017" y="1517487"/>
            <a:ext cx="843643" cy="430887"/>
          </a:xfrm>
          <a:prstGeom prst="rect">
            <a:avLst/>
          </a:prstGeom>
          <a:noFill/>
          <a:ln w="12700">
            <a:noFill/>
          </a:ln>
        </p:spPr>
        <p:txBody>
          <a:bodyPr wrap="square" rtlCol="0">
            <a:spAutoFit/>
          </a:bodyPr>
          <a:lstStyle/>
          <a:p>
            <a:pPr algn="ctr"/>
            <a:r>
              <a:rPr lang="en-US" sz="1100" dirty="0">
                <a:latin typeface="Arial Narrow" panose="020B0606020202030204" pitchFamily="34" charset="0"/>
              </a:rPr>
              <a:t>Send to Printer</a:t>
            </a:r>
          </a:p>
        </p:txBody>
      </p:sp>
      <p:sp>
        <p:nvSpPr>
          <p:cNvPr id="19" name="TextBox 18">
            <a:extLst>
              <a:ext uri="{FF2B5EF4-FFF2-40B4-BE49-F238E27FC236}">
                <a16:creationId xmlns:a16="http://schemas.microsoft.com/office/drawing/2014/main" id="{A04AC6C5-7083-447A-B29C-4ADC80AF5262}"/>
              </a:ext>
            </a:extLst>
          </p:cNvPr>
          <p:cNvSpPr txBox="1"/>
          <p:nvPr/>
        </p:nvSpPr>
        <p:spPr>
          <a:xfrm>
            <a:off x="5333994" y="2231116"/>
            <a:ext cx="960664"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Start Work</a:t>
            </a:r>
          </a:p>
        </p:txBody>
      </p:sp>
      <p:sp>
        <p:nvSpPr>
          <p:cNvPr id="20" name="TextBox 19">
            <a:extLst>
              <a:ext uri="{FF2B5EF4-FFF2-40B4-BE49-F238E27FC236}">
                <a16:creationId xmlns:a16="http://schemas.microsoft.com/office/drawing/2014/main" id="{3C1F3F71-D225-419F-85C0-97B28CD23CB6}"/>
              </a:ext>
            </a:extLst>
          </p:cNvPr>
          <p:cNvSpPr txBox="1"/>
          <p:nvPr/>
        </p:nvSpPr>
        <p:spPr>
          <a:xfrm>
            <a:off x="7440379" y="2231116"/>
            <a:ext cx="1039585"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Finish Work</a:t>
            </a:r>
          </a:p>
        </p:txBody>
      </p:sp>
      <p:cxnSp>
        <p:nvCxnSpPr>
          <p:cNvPr id="24" name="Straight Connector 23">
            <a:extLst>
              <a:ext uri="{FF2B5EF4-FFF2-40B4-BE49-F238E27FC236}">
                <a16:creationId xmlns:a16="http://schemas.microsoft.com/office/drawing/2014/main" id="{3C141815-2C7D-49C8-AC73-7C694F8CCED7}"/>
              </a:ext>
            </a:extLst>
          </p:cNvPr>
          <p:cNvCxnSpPr>
            <a:cxnSpLocks/>
            <a:stCxn id="19" idx="3"/>
            <a:endCxn id="20" idx="1"/>
          </p:cNvCxnSpPr>
          <p:nvPr/>
        </p:nvCxnSpPr>
        <p:spPr>
          <a:xfrm>
            <a:off x="6294658" y="2331798"/>
            <a:ext cx="1145721"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21890F8-C2CF-4C3A-A769-8FF7470751A2}"/>
              </a:ext>
            </a:extLst>
          </p:cNvPr>
          <p:cNvSpPr txBox="1"/>
          <p:nvPr/>
        </p:nvSpPr>
        <p:spPr>
          <a:xfrm>
            <a:off x="6505570" y="2071372"/>
            <a:ext cx="843643" cy="261610"/>
          </a:xfrm>
          <a:prstGeom prst="rect">
            <a:avLst/>
          </a:prstGeom>
          <a:noFill/>
          <a:ln w="12700">
            <a:noFill/>
          </a:ln>
        </p:spPr>
        <p:txBody>
          <a:bodyPr wrap="square" rtlCol="0">
            <a:spAutoFit/>
          </a:bodyPr>
          <a:lstStyle/>
          <a:p>
            <a:pPr algn="ctr"/>
            <a:r>
              <a:rPr lang="en-US" sz="1100" dirty="0">
                <a:latin typeface="Arial Narrow" panose="020B0606020202030204" pitchFamily="34" charset="0"/>
              </a:rPr>
              <a:t>8 hours</a:t>
            </a:r>
          </a:p>
        </p:txBody>
      </p:sp>
      <p:graphicFrame>
        <p:nvGraphicFramePr>
          <p:cNvPr id="12" name="Table 12">
            <a:extLst>
              <a:ext uri="{FF2B5EF4-FFF2-40B4-BE49-F238E27FC236}">
                <a16:creationId xmlns:a16="http://schemas.microsoft.com/office/drawing/2014/main" id="{FEFECDD6-FC3E-4D1E-A8A7-4BA8A01AAF3E}"/>
              </a:ext>
            </a:extLst>
          </p:cNvPr>
          <p:cNvGraphicFramePr>
            <a:graphicFrameLocks noGrp="1"/>
          </p:cNvGraphicFramePr>
          <p:nvPr/>
        </p:nvGraphicFramePr>
        <p:xfrm>
          <a:off x="5240921" y="3973440"/>
          <a:ext cx="3296201" cy="731520"/>
        </p:xfrm>
        <a:graphic>
          <a:graphicData uri="http://schemas.openxmlformats.org/drawingml/2006/table">
            <a:tbl>
              <a:tblPr firstRow="1" bandRow="1">
                <a:tableStyleId>{21E4AEA4-8DFA-4A89-87EB-49C32662AFE0}</a:tableStyleId>
              </a:tblPr>
              <a:tblGrid>
                <a:gridCol w="926777">
                  <a:extLst>
                    <a:ext uri="{9D8B030D-6E8A-4147-A177-3AD203B41FA5}">
                      <a16:colId xmlns:a16="http://schemas.microsoft.com/office/drawing/2014/main" val="2478663773"/>
                    </a:ext>
                  </a:extLst>
                </a:gridCol>
                <a:gridCol w="1184712">
                  <a:extLst>
                    <a:ext uri="{9D8B030D-6E8A-4147-A177-3AD203B41FA5}">
                      <a16:colId xmlns:a16="http://schemas.microsoft.com/office/drawing/2014/main" val="2527953118"/>
                    </a:ext>
                  </a:extLst>
                </a:gridCol>
                <a:gridCol w="1184712">
                  <a:extLst>
                    <a:ext uri="{9D8B030D-6E8A-4147-A177-3AD203B41FA5}">
                      <a16:colId xmlns:a16="http://schemas.microsoft.com/office/drawing/2014/main" val="45735812"/>
                    </a:ext>
                  </a:extLst>
                </a:gridCol>
              </a:tblGrid>
              <a:tr h="0">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Option 1</a:t>
                      </a:r>
                      <a:endParaRPr lang="en-US" sz="900" b="1" kern="1200" dirty="0">
                        <a:solidFill>
                          <a:schemeClr val="bg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Option 2</a:t>
                      </a:r>
                    </a:p>
                    <a:p>
                      <a:pPr algn="ctr"/>
                      <a:endParaRPr lang="en-US" sz="4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Option 3</a:t>
                      </a:r>
                    </a:p>
                    <a:p>
                      <a:endParaRPr lang="en-US" sz="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188021"/>
                  </a:ext>
                </a:extLst>
              </a:tr>
              <a:tr h="200623">
                <a:tc>
                  <a:txBody>
                    <a:bodyPr/>
                    <a:lstStyle/>
                    <a:p>
                      <a:pPr algn="ctr"/>
                      <a:r>
                        <a:rPr lang="en-US" sz="900" b="1" dirty="0">
                          <a:latin typeface="Arial" panose="020B0604020202020204" pitchFamily="34" charset="0"/>
                          <a:cs typeface="Arial" panose="020B0604020202020204" pitchFamily="34" charset="0"/>
                        </a:rPr>
                        <a:t>Task A B C</a:t>
                      </a:r>
                    </a:p>
                  </a:txBody>
                  <a:tcPr/>
                </a:tc>
                <a:tc>
                  <a:txBody>
                    <a:bodyPr/>
                    <a:lstStyle/>
                    <a:p>
                      <a:pPr algn="ctr"/>
                      <a:r>
                        <a:rPr lang="en-US" sz="900" b="1" dirty="0">
                          <a:latin typeface="Arial" panose="020B0604020202020204" pitchFamily="34" charset="0"/>
                          <a:cs typeface="Arial" panose="020B0604020202020204" pitchFamily="34" charset="0"/>
                        </a:rPr>
                        <a:t>Task M, N, O</a:t>
                      </a:r>
                    </a:p>
                  </a:txBody>
                  <a:tcPr/>
                </a:tc>
                <a:tc>
                  <a:txBody>
                    <a:bodyPr/>
                    <a:lstStyle/>
                    <a:p>
                      <a:pPr algn="ctr"/>
                      <a:r>
                        <a:rPr lang="en-US" sz="900" b="1" dirty="0">
                          <a:latin typeface="Arial" panose="020B0604020202020204" pitchFamily="34" charset="0"/>
                          <a:cs typeface="Arial" panose="020B0604020202020204" pitchFamily="34" charset="0"/>
                        </a:rPr>
                        <a:t>Task X, Y, Z</a:t>
                      </a:r>
                    </a:p>
                  </a:txBody>
                  <a:tcPr/>
                </a:tc>
                <a:extLst>
                  <a:ext uri="{0D108BD9-81ED-4DB2-BD59-A6C34878D82A}">
                    <a16:rowId xmlns:a16="http://schemas.microsoft.com/office/drawing/2014/main" val="2212218425"/>
                  </a:ext>
                </a:extLst>
              </a:tr>
              <a:tr h="200623">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Sub-Tasks …</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Sub-Tasks …</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Sub-Tasks …</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83305217"/>
                  </a:ext>
                </a:extLst>
              </a:tr>
            </a:tbl>
          </a:graphicData>
        </a:graphic>
      </p:graphicFrame>
      <p:graphicFrame>
        <p:nvGraphicFramePr>
          <p:cNvPr id="30" name="Table 12">
            <a:extLst>
              <a:ext uri="{FF2B5EF4-FFF2-40B4-BE49-F238E27FC236}">
                <a16:creationId xmlns:a16="http://schemas.microsoft.com/office/drawing/2014/main" id="{9BA67241-26A4-4A82-BCA5-1F8A327381A9}"/>
              </a:ext>
            </a:extLst>
          </p:cNvPr>
          <p:cNvGraphicFramePr>
            <a:graphicFrameLocks noGrp="1"/>
          </p:cNvGraphicFramePr>
          <p:nvPr>
            <p:extLst>
              <p:ext uri="{D42A27DB-BD31-4B8C-83A1-F6EECF244321}">
                <p14:modId xmlns:p14="http://schemas.microsoft.com/office/powerpoint/2010/main" val="147272826"/>
              </p:ext>
            </p:extLst>
          </p:nvPr>
        </p:nvGraphicFramePr>
        <p:xfrm>
          <a:off x="5240921" y="2982851"/>
          <a:ext cx="3296201" cy="731520"/>
        </p:xfrm>
        <a:graphic>
          <a:graphicData uri="http://schemas.openxmlformats.org/drawingml/2006/table">
            <a:tbl>
              <a:tblPr firstRow="1" bandRow="1">
                <a:tableStyleId>{21E4AEA4-8DFA-4A89-87EB-49C32662AFE0}</a:tableStyleId>
              </a:tblPr>
              <a:tblGrid>
                <a:gridCol w="926777">
                  <a:extLst>
                    <a:ext uri="{9D8B030D-6E8A-4147-A177-3AD203B41FA5}">
                      <a16:colId xmlns:a16="http://schemas.microsoft.com/office/drawing/2014/main" val="2478663773"/>
                    </a:ext>
                  </a:extLst>
                </a:gridCol>
                <a:gridCol w="1184712">
                  <a:extLst>
                    <a:ext uri="{9D8B030D-6E8A-4147-A177-3AD203B41FA5}">
                      <a16:colId xmlns:a16="http://schemas.microsoft.com/office/drawing/2014/main" val="2527953118"/>
                    </a:ext>
                  </a:extLst>
                </a:gridCol>
                <a:gridCol w="1184712">
                  <a:extLst>
                    <a:ext uri="{9D8B030D-6E8A-4147-A177-3AD203B41FA5}">
                      <a16:colId xmlns:a16="http://schemas.microsoft.com/office/drawing/2014/main" val="45735812"/>
                    </a:ext>
                  </a:extLst>
                </a:gridCol>
              </a:tblGrid>
              <a:tr h="0">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Option 1</a:t>
                      </a:r>
                      <a:endParaRPr lang="en-US" sz="900" b="1" kern="1200" dirty="0">
                        <a:solidFill>
                          <a:schemeClr val="bg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Task A</a:t>
                      </a:r>
                    </a:p>
                    <a:p>
                      <a:pPr algn="ctr"/>
                      <a:endParaRPr lang="en-US" sz="4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Task B</a:t>
                      </a:r>
                    </a:p>
                    <a:p>
                      <a:endParaRPr lang="en-US" sz="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188021"/>
                  </a:ext>
                </a:extLst>
              </a:tr>
              <a:tr h="200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kern="1200" dirty="0">
                          <a:latin typeface="Arial" panose="020B0604020202020204" pitchFamily="34" charset="0"/>
                          <a:cs typeface="Arial" panose="020B0604020202020204" pitchFamily="34" charset="0"/>
                        </a:rPr>
                        <a:t>Option 2</a:t>
                      </a:r>
                      <a:endParaRPr lang="en-US" sz="9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US" sz="900" b="1" dirty="0">
                          <a:latin typeface="Arial" panose="020B0604020202020204" pitchFamily="34" charset="0"/>
                          <a:cs typeface="Arial" panose="020B0604020202020204" pitchFamily="34" charset="0"/>
                        </a:rPr>
                        <a:t>Task M</a:t>
                      </a:r>
                    </a:p>
                  </a:txBody>
                  <a:tcPr/>
                </a:tc>
                <a:tc>
                  <a:txBody>
                    <a:bodyPr/>
                    <a:lstStyle/>
                    <a:p>
                      <a:pPr algn="ctr"/>
                      <a:r>
                        <a:rPr lang="en-US" sz="900" b="1" dirty="0">
                          <a:latin typeface="Arial" panose="020B0604020202020204" pitchFamily="34" charset="0"/>
                          <a:cs typeface="Arial" panose="020B0604020202020204" pitchFamily="34" charset="0"/>
                        </a:rPr>
                        <a:t>Task N</a:t>
                      </a:r>
                    </a:p>
                  </a:txBody>
                  <a:tcPr/>
                </a:tc>
                <a:extLst>
                  <a:ext uri="{0D108BD9-81ED-4DB2-BD59-A6C34878D82A}">
                    <a16:rowId xmlns:a16="http://schemas.microsoft.com/office/drawing/2014/main" val="2212218425"/>
                  </a:ext>
                </a:extLst>
              </a:tr>
              <a:tr h="200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kern="1200" dirty="0">
                          <a:latin typeface="Arial" panose="020B0604020202020204" pitchFamily="34" charset="0"/>
                          <a:cs typeface="Arial" panose="020B0604020202020204" pitchFamily="34" charset="0"/>
                        </a:rPr>
                        <a:t>Option 3</a:t>
                      </a:r>
                      <a:endParaRPr lang="en-US" sz="9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Task X</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Task Y</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83305217"/>
                  </a:ext>
                </a:extLst>
              </a:tr>
            </a:tbl>
          </a:graphicData>
        </a:graphic>
      </p:graphicFrame>
    </p:spTree>
    <p:extLst>
      <p:ext uri="{BB962C8B-B14F-4D97-AF65-F5344CB8AC3E}">
        <p14:creationId xmlns:p14="http://schemas.microsoft.com/office/powerpoint/2010/main" val="7991226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r>
              <a:rPr lang="en-US" sz="2800" dirty="0"/>
              <a:t>Actual or “actual” </a:t>
            </a:r>
          </a:p>
          <a:p>
            <a:pPr lvl="1"/>
            <a:r>
              <a:rPr lang="en-US" sz="2600" dirty="0"/>
              <a:t>As seen in observations or walkthroughs/simulations</a:t>
            </a:r>
          </a:p>
          <a:p>
            <a:r>
              <a:rPr lang="en-US" sz="2800" dirty="0"/>
              <a:t>Potential  </a:t>
            </a:r>
          </a:p>
          <a:p>
            <a:pPr lvl="1"/>
            <a:r>
              <a:rPr lang="en-US" sz="2600" dirty="0"/>
              <a:t>Explicitly mentioned in interviews and focus groups, might be represented as decision points in model</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80</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Errors</a:t>
            </a:r>
          </a:p>
        </p:txBody>
      </p:sp>
    </p:spTree>
    <p:extLst>
      <p:ext uri="{BB962C8B-B14F-4D97-AF65-F5344CB8AC3E}">
        <p14:creationId xmlns:p14="http://schemas.microsoft.com/office/powerpoint/2010/main" val="29549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r>
              <a:rPr lang="en-US" sz="2800" dirty="0"/>
              <a:t>Examine swim lanes and interactions to determine redundant or missing resources (human, tools, or data)</a:t>
            </a:r>
            <a:endParaRPr lang="en-US" sz="2600"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81</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74638"/>
            <a:ext cx="6858000" cy="1143000"/>
          </a:xfrm>
        </p:spPr>
        <p:txBody>
          <a:bodyPr>
            <a:normAutofit/>
          </a:bodyPr>
          <a:lstStyle/>
          <a:p>
            <a:r>
              <a:rPr lang="en-US" b="1" dirty="0"/>
              <a:t>Resource usage</a:t>
            </a:r>
          </a:p>
        </p:txBody>
      </p:sp>
    </p:spTree>
    <p:extLst>
      <p:ext uri="{BB962C8B-B14F-4D97-AF65-F5344CB8AC3E}">
        <p14:creationId xmlns:p14="http://schemas.microsoft.com/office/powerpoint/2010/main" val="9342131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82</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457200" y="2667000"/>
            <a:ext cx="8229600" cy="1066800"/>
          </a:xfrm>
        </p:spPr>
        <p:txBody>
          <a:bodyPr>
            <a:normAutofit/>
          </a:bodyPr>
          <a:lstStyle/>
          <a:p>
            <a:pPr algn="ctr"/>
            <a:r>
              <a:rPr lang="en-US" sz="2500" b="1" i="1" dirty="0"/>
              <a:t>Tutorial 10: Advancing Your Modeling Skills</a:t>
            </a:r>
          </a:p>
        </p:txBody>
      </p:sp>
    </p:spTree>
    <p:extLst>
      <p:ext uri="{BB962C8B-B14F-4D97-AF65-F5344CB8AC3E}">
        <p14:creationId xmlns:p14="http://schemas.microsoft.com/office/powerpoint/2010/main" val="26588162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638023"/>
          </a:xfrm>
        </p:spPr>
        <p:txBody>
          <a:bodyPr>
            <a:normAutofit/>
          </a:bodyPr>
          <a:lstStyle/>
          <a:p>
            <a:pPr lvl="0"/>
            <a:r>
              <a:rPr lang="en-US" dirty="0"/>
              <a:t>Starting with one or more text narrative(s) of clinical vignette(s), build one or more workflow models from scratch.</a:t>
            </a:r>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83</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a:bodyPr>
          <a:lstStyle/>
          <a:p>
            <a:r>
              <a:rPr lang="en-US" b="1" dirty="0"/>
              <a:t>Objective</a:t>
            </a:r>
          </a:p>
        </p:txBody>
      </p:sp>
    </p:spTree>
    <p:extLst>
      <p:ext uri="{BB962C8B-B14F-4D97-AF65-F5344CB8AC3E}">
        <p14:creationId xmlns:p14="http://schemas.microsoft.com/office/powerpoint/2010/main" val="3123132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84</a:t>
            </a:fld>
            <a:endParaRPr lang="en-US" dirty="0"/>
          </a:p>
        </p:txBody>
      </p:sp>
      <p:sp>
        <p:nvSpPr>
          <p:cNvPr id="5" name="Speech Bubble: Rectangle 4">
            <a:extLst>
              <a:ext uri="{FF2B5EF4-FFF2-40B4-BE49-F238E27FC236}">
                <a16:creationId xmlns:a16="http://schemas.microsoft.com/office/drawing/2014/main" id="{3458D67A-C875-49FD-840B-2F40E7390284}"/>
              </a:ext>
            </a:extLst>
          </p:cNvPr>
          <p:cNvSpPr/>
          <p:nvPr/>
        </p:nvSpPr>
        <p:spPr>
          <a:xfrm>
            <a:off x="1447801" y="1752600"/>
            <a:ext cx="6762748" cy="32766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02CC59E-E5B0-4F7C-8225-D50347585001}"/>
              </a:ext>
            </a:extLst>
          </p:cNvPr>
          <p:cNvSpPr txBox="1"/>
          <p:nvPr/>
        </p:nvSpPr>
        <p:spPr>
          <a:xfrm>
            <a:off x="1904999" y="1879937"/>
            <a:ext cx="6019801" cy="2800767"/>
          </a:xfrm>
          <a:prstGeom prst="rect">
            <a:avLst/>
          </a:prstGeom>
          <a:noFill/>
        </p:spPr>
        <p:txBody>
          <a:bodyPr wrap="square" rtlCol="0">
            <a:spAutoFit/>
          </a:bodyPr>
          <a:lstStyle/>
          <a:p>
            <a:r>
              <a:rPr lang="en-US" sz="1600" dirty="0"/>
              <a:t>Include a short version/refresher of basic model building, followed by a short version/refresher of the “initial model drafting” portion of the “Eliciting Data/Knowledge Elicitation” module, referring students to that module if they need it.</a:t>
            </a:r>
          </a:p>
          <a:p>
            <a:endParaRPr lang="en-US" sz="1600" dirty="0"/>
          </a:p>
          <a:p>
            <a:r>
              <a:rPr lang="en-US" sz="1600" dirty="0"/>
              <a:t>Step through an example (e.g., </a:t>
            </a:r>
            <a:r>
              <a:rPr lang="en-US" sz="1600" dirty="0" err="1"/>
              <a:t>Telestroke</a:t>
            </a:r>
            <a:r>
              <a:rPr lang="en-US" sz="1600" dirty="0"/>
              <a:t>) showing how we went from the video to a model, and note that you could have done the same thing by doing observation if (as is usually the case) someone hasn’t made a video about it.</a:t>
            </a:r>
          </a:p>
        </p:txBody>
      </p:sp>
    </p:spTree>
    <p:extLst>
      <p:ext uri="{BB962C8B-B14F-4D97-AF65-F5344CB8AC3E}">
        <p14:creationId xmlns:p14="http://schemas.microsoft.com/office/powerpoint/2010/main" val="167642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85</a:t>
            </a:fld>
            <a:endParaRPr lang="en-US" dirty="0"/>
          </a:p>
        </p:txBody>
      </p:sp>
      <p:sp>
        <p:nvSpPr>
          <p:cNvPr id="5" name="Speech Bubble: Rectangle 4">
            <a:extLst>
              <a:ext uri="{FF2B5EF4-FFF2-40B4-BE49-F238E27FC236}">
                <a16:creationId xmlns:a16="http://schemas.microsoft.com/office/drawing/2014/main" id="{3458D67A-C875-49FD-840B-2F40E7390284}"/>
              </a:ext>
            </a:extLst>
          </p:cNvPr>
          <p:cNvSpPr/>
          <p:nvPr/>
        </p:nvSpPr>
        <p:spPr>
          <a:xfrm>
            <a:off x="1524000" y="1752600"/>
            <a:ext cx="6629400" cy="10668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02CC59E-E5B0-4F7C-8225-D50347585001}"/>
              </a:ext>
            </a:extLst>
          </p:cNvPr>
          <p:cNvSpPr txBox="1"/>
          <p:nvPr/>
        </p:nvSpPr>
        <p:spPr>
          <a:xfrm>
            <a:off x="1828800" y="2057400"/>
            <a:ext cx="6019801" cy="584775"/>
          </a:xfrm>
          <a:prstGeom prst="rect">
            <a:avLst/>
          </a:prstGeom>
          <a:noFill/>
        </p:spPr>
        <p:txBody>
          <a:bodyPr wrap="square" rtlCol="0">
            <a:spAutoFit/>
          </a:bodyPr>
          <a:lstStyle/>
          <a:p>
            <a:r>
              <a:rPr lang="en-US" sz="1600" dirty="0"/>
              <a:t>Now, refer to your handout and select one (or more) of the vignettes to model.</a:t>
            </a:r>
          </a:p>
        </p:txBody>
      </p:sp>
    </p:spTree>
    <p:extLst>
      <p:ext uri="{BB962C8B-B14F-4D97-AF65-F5344CB8AC3E}">
        <p14:creationId xmlns:p14="http://schemas.microsoft.com/office/powerpoint/2010/main" val="15645315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86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333500" y="2667000"/>
            <a:ext cx="6477000" cy="1143000"/>
          </a:xfrm>
        </p:spPr>
        <p:txBody>
          <a:bodyPr>
            <a:normAutofit/>
          </a:bodyPr>
          <a:lstStyle/>
          <a:p>
            <a:pPr algn="ctr"/>
            <a:r>
              <a:rPr lang="en-US" sz="2800" b="1" i="1" dirty="0"/>
              <a:t>Handouts: Vignettes</a:t>
            </a:r>
          </a:p>
        </p:txBody>
      </p:sp>
    </p:spTree>
    <p:extLst>
      <p:ext uri="{BB962C8B-B14F-4D97-AF65-F5344CB8AC3E}">
        <p14:creationId xmlns:p14="http://schemas.microsoft.com/office/powerpoint/2010/main" val="1639214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a:xfrm>
            <a:off x="6457950" y="6519641"/>
            <a:ext cx="2057400" cy="365125"/>
          </a:xfrm>
        </p:spPr>
        <p:txBody>
          <a:bodyPr/>
          <a:lstStyle/>
          <a:p>
            <a:fld id="{6509876D-BBD7-4363-8ADF-C03ABB619E3E}" type="slidenum">
              <a:rPr lang="en-US" smtClean="0">
                <a:latin typeface="Arial Narrow" panose="020B0606020202030204" pitchFamily="34" charset="0"/>
              </a:rPr>
              <a:t>87</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0" y="89941"/>
            <a:ext cx="9144000" cy="789214"/>
          </a:xfrm>
        </p:spPr>
        <p:txBody>
          <a:bodyPr>
            <a:noAutofit/>
          </a:bodyPr>
          <a:lstStyle/>
          <a:p>
            <a:pPr algn="ctr">
              <a:tabLst>
                <a:tab pos="3883025" algn="l"/>
              </a:tabLst>
            </a:pPr>
            <a:r>
              <a:rPr lang="en-US" sz="2400" b="1" dirty="0"/>
              <a:t>Encounter Vignette: </a:t>
            </a:r>
            <a:br>
              <a:rPr lang="en-US" sz="2400" b="1" dirty="0"/>
            </a:br>
            <a:r>
              <a:rPr lang="en-US" sz="2400" b="1" dirty="0"/>
              <a:t>Persistent Cough</a:t>
            </a:r>
            <a:endParaRPr lang="en-US" sz="2400" dirty="0"/>
          </a:p>
        </p:txBody>
      </p:sp>
      <p:sp>
        <p:nvSpPr>
          <p:cNvPr id="3" name="TextBox 2">
            <a:extLst>
              <a:ext uri="{FF2B5EF4-FFF2-40B4-BE49-F238E27FC236}">
                <a16:creationId xmlns:a16="http://schemas.microsoft.com/office/drawing/2014/main" id="{620E6C7E-3757-4192-A3BD-28FDC2AB77DB}"/>
              </a:ext>
            </a:extLst>
          </p:cNvPr>
          <p:cNvSpPr txBox="1"/>
          <p:nvPr/>
        </p:nvSpPr>
        <p:spPr>
          <a:xfrm>
            <a:off x="7479" y="879155"/>
            <a:ext cx="9136521" cy="5090176"/>
          </a:xfrm>
          <a:prstGeom prst="rect">
            <a:avLst/>
          </a:prstGeom>
          <a:noFill/>
        </p:spPr>
        <p:txBody>
          <a:bodyPr wrap="square" rtlCol="0">
            <a:spAutoFit/>
          </a:bodyPr>
          <a:lstStyle/>
          <a:p>
            <a:pPr marL="285750" indent="-285750">
              <a:lnSpc>
                <a:spcPct val="114000"/>
              </a:lnSpc>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Janet is 54 years old and has arrived at the primary care clinic complaining of a persistent cough that has lasted more than 3 months. Janet is a lifelong smoker and has a history of asthma, although she has not experienced asthma symptoms since childhood. Upon arrival Janet checks in at the front desk and proceeds to the waiting room. When called, she is met by the medical assistant who obtains her weight, vitals, medical history, and symptomology which are entered into the electronic medical record (EMR) before the doctor is called in. </a:t>
            </a:r>
          </a:p>
          <a:p>
            <a:pPr marL="285750" indent="-285750">
              <a:lnSpc>
                <a:spcPct val="114000"/>
              </a:lnSpc>
              <a:buClr>
                <a:schemeClr val="accent1"/>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Upon entering the exam room, the primary care provider (PCP) reviews the chart, noting Janet’s asthma and smoking history. The PCP performs a physical exam and notes the audible wheeze upon chest auscultation. COPD is suspected based on Janet’s age, smoking/medical history, and symptoms. The doctor recommends that a pulmonary function test be performed to differentiate between COPD or other lung conditions. The doctor refers Janet to a pulmonologist who can administer spirometry testing. </a:t>
            </a:r>
          </a:p>
          <a:p>
            <a:pPr marL="285750" indent="-285750">
              <a:lnSpc>
                <a:spcPct val="114000"/>
              </a:lnSpc>
              <a:buClr>
                <a:schemeClr val="accent1"/>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Janet makes an appointment with a Pulmonologist in the same clinic and returns the following week. </a:t>
            </a:r>
          </a:p>
        </p:txBody>
      </p:sp>
      <p:pic>
        <p:nvPicPr>
          <p:cNvPr id="1031" name="Picture 7" descr="Image result for stock photo older black woman">
            <a:hlinkClick r:id="rId3"/>
            <a:extLst>
              <a:ext uri="{FF2B5EF4-FFF2-40B4-BE49-F238E27FC236}">
                <a16:creationId xmlns:a16="http://schemas.microsoft.com/office/drawing/2014/main" id="{E4113C83-B4E5-4726-B644-2FCE747E3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7" y="1065871"/>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381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a:xfrm>
            <a:off x="6457950" y="6563185"/>
            <a:ext cx="2057400" cy="365125"/>
          </a:xfrm>
        </p:spPr>
        <p:txBody>
          <a:bodyPr/>
          <a:lstStyle/>
          <a:p>
            <a:fld id="{6509876D-BBD7-4363-8ADF-C03ABB619E3E}" type="slidenum">
              <a:rPr lang="en-US" smtClean="0">
                <a:latin typeface="Arial Narrow" panose="020B0606020202030204" pitchFamily="34" charset="0"/>
              </a:rPr>
              <a:t>88</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0" y="41414"/>
            <a:ext cx="9144000" cy="926294"/>
          </a:xfrm>
        </p:spPr>
        <p:txBody>
          <a:bodyPr>
            <a:noAutofit/>
          </a:bodyPr>
          <a:lstStyle/>
          <a:p>
            <a:pPr algn="ctr"/>
            <a:r>
              <a:rPr lang="en-US" sz="2400" b="1" dirty="0"/>
              <a:t>Encounter Vignette: </a:t>
            </a:r>
            <a:br>
              <a:rPr lang="en-US" sz="2400" b="1" dirty="0"/>
            </a:br>
            <a:r>
              <a:rPr lang="en-US" sz="2400" b="1" dirty="0"/>
              <a:t>Persistent Cough (cont.)</a:t>
            </a:r>
            <a:endParaRPr lang="en-US" sz="2400" dirty="0"/>
          </a:p>
        </p:txBody>
      </p:sp>
      <p:sp>
        <p:nvSpPr>
          <p:cNvPr id="3" name="TextBox 2">
            <a:extLst>
              <a:ext uri="{FF2B5EF4-FFF2-40B4-BE49-F238E27FC236}">
                <a16:creationId xmlns:a16="http://schemas.microsoft.com/office/drawing/2014/main" id="{620E6C7E-3757-4192-A3BD-28FDC2AB77DB}"/>
              </a:ext>
            </a:extLst>
          </p:cNvPr>
          <p:cNvSpPr txBox="1"/>
          <p:nvPr/>
        </p:nvSpPr>
        <p:spPr>
          <a:xfrm>
            <a:off x="7479" y="1427811"/>
            <a:ext cx="9136521" cy="4002378"/>
          </a:xfrm>
          <a:prstGeom prst="rect">
            <a:avLst/>
          </a:prstGeom>
          <a:noFill/>
        </p:spPr>
        <p:txBody>
          <a:bodyPr wrap="square" rtlCol="0">
            <a:spAutoFit/>
          </a:bodyPr>
          <a:lstStyle/>
          <a:p>
            <a:pPr marL="285750" indent="-285750">
              <a:lnSpc>
                <a:spcPct val="114000"/>
              </a:lnSpc>
              <a:buClr>
                <a:schemeClr val="accent1"/>
              </a:buClr>
              <a:buFont typeface="Wingdings" panose="05000000000000000000" pitchFamily="2" charset="2"/>
              <a:buChar char="Ø"/>
            </a:pPr>
            <a:r>
              <a:rPr lang="en-US" sz="1400" dirty="0">
                <a:latin typeface="Arial Narrow" panose="020B0606020202030204" pitchFamily="34" charset="0"/>
              </a:rPr>
              <a:t> </a:t>
            </a:r>
            <a:r>
              <a:rPr lang="en-US" sz="1400" dirty="0">
                <a:latin typeface="Times New Roman" panose="02020603050405020304" pitchFamily="18" charset="0"/>
                <a:cs typeface="Times New Roman" panose="02020603050405020304" pitchFamily="18" charset="0"/>
              </a:rPr>
              <a:t>At the Pulmonologist appointment, Janet is first met by a respiratory therapist (RT) who accesses Janet’s record and notes her medical history and symptoms. The RT also obtains Janet’s weight, height, age, which is needed to calibrate the spirometer. The RT confirms this information with Janet before starting the first of two spirometry tests. The first test reveals a Forced Expiratory Ratio (FER) of 0.4. In order to rule out a reversible airway condition such as asthma, the RT administers a bronchodilator (quick reliever) inhaler before administering the second spirometry test. A reading of &lt;0.7 after a bronchodilator is administered would indicate COPD or obstructive lung disease. Janet’s 2</a:t>
            </a:r>
            <a:r>
              <a:rPr lang="en-US" sz="1400" baseline="30000" dirty="0">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PFT is administered and reveals a FER of 0.4 indicating that her lung function remained diminished and had not reversed, indicating a diagnosis of COPD. These readings and Janet’s diagnosis are entered into the EMR by the RT. </a:t>
            </a:r>
          </a:p>
          <a:p>
            <a:pPr marL="285750" indent="-285750">
              <a:lnSpc>
                <a:spcPct val="114000"/>
              </a:lnSpc>
              <a:buClr>
                <a:schemeClr val="accent1"/>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After spirometry testing, the Pulmonologist enters the exam room. He reviews the PFT results and explains the results to Janet. He offers options and recommendations for COPD treatment as well as patient education. He offers Janet a referral to the clinic’s smoking cessation program which Janet accepts. A tobacco counselor from the program enters the exam room and offers Janet options to help her quit smoking. Janet enrolls in tobacco group counseling with the counselor. At the end of the clinical encounter, the Pulmonologist writes three prescriptions, two for COPD and one smoking cessation aid. Janet is told to return for a follow up appointment with the Pulmonologist in 6 weeks. She must also return for weekly tobacco group counseling sessions. </a:t>
            </a:r>
          </a:p>
        </p:txBody>
      </p:sp>
    </p:spTree>
    <p:extLst>
      <p:ext uri="{BB962C8B-B14F-4D97-AF65-F5344CB8AC3E}">
        <p14:creationId xmlns:p14="http://schemas.microsoft.com/office/powerpoint/2010/main" val="21773311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DD66E4-B298-46A0-A51B-EBF59B832937}"/>
              </a:ext>
            </a:extLst>
          </p:cNvPr>
          <p:cNvSpPr>
            <a:spLocks noGrp="1"/>
          </p:cNvSpPr>
          <p:nvPr>
            <p:ph idx="1"/>
          </p:nvPr>
        </p:nvSpPr>
        <p:spPr>
          <a:xfrm>
            <a:off x="144780" y="1449716"/>
            <a:ext cx="8854440" cy="5248378"/>
          </a:xfrm>
        </p:spPr>
        <p:txBody>
          <a:bodyPr>
            <a:normAutofit fontScale="70000" lnSpcReduction="20000"/>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Beverly is a 60 year old Veteran who was previously diagnosed with diabetes by her Primary care Provider (PCP). During her last appointment, the PCP referred Beverly to a local Endocrinologist. Beverly attends her first Endocrinology appointment with her adult daughter. She is given intake forms to complete however due to her growing vision problems, her daughter must complete the forms for her mother.  She is called by the intake nurse who takes Beverly and her daughter to an exam room. While in the room with Beverly, the nurse enters Beverly’s weight, blood pressure, and medical history into the electronic record. Beverly explains that she has “felt lightheaded for the fast few days”, and has also been experiencing extreme fatigue. The nurse notes that Beverly’s Hemoglobin A1c (HbA1c) was last checked 4 months ago. </a:t>
            </a:r>
          </a:p>
          <a:p>
            <a:endParaRPr lang="en-US" sz="2000" dirty="0"/>
          </a:p>
          <a:p>
            <a:r>
              <a:rPr lang="en-US" sz="2000" dirty="0"/>
              <a:t>The Endocrinologist enters the encounter and reviews the patient chart. She notes that Beverly’s HbA1c has been elevated for the last year.  It is a standard in the Endocrinology practice to perform new labs on all new patients.  An order is placed for a fasted HbA1c and blood glucose panel however Beverly must return on a different day since she had eaten earlier in the day.  The Endocrinologist performs the physical exam and notes physical  signs of dehydration. The Endocrinologist adds potassium and sodium blood tests to Beverly’s lab order to confirm dehydration.  She does not adjust Beverly’s medications until an updated A1c test is performed. The clinical encounter ends with Beverly being discharged by the intake nurse. She is given instructions for treating dehydration at home and is told to return the next day for labs.</a:t>
            </a:r>
          </a:p>
        </p:txBody>
      </p:sp>
      <p:sp>
        <p:nvSpPr>
          <p:cNvPr id="3" name="Slide Number Placeholder 2">
            <a:extLst>
              <a:ext uri="{FF2B5EF4-FFF2-40B4-BE49-F238E27FC236}">
                <a16:creationId xmlns:a16="http://schemas.microsoft.com/office/drawing/2014/main" id="{7F574EEF-2DB2-44FB-976A-614917FE1946}"/>
              </a:ext>
            </a:extLst>
          </p:cNvPr>
          <p:cNvSpPr>
            <a:spLocks noGrp="1"/>
          </p:cNvSpPr>
          <p:nvPr>
            <p:ph type="sldNum" sz="quarter" idx="12"/>
          </p:nvPr>
        </p:nvSpPr>
        <p:spPr/>
        <p:txBody>
          <a:bodyPr/>
          <a:lstStyle/>
          <a:p>
            <a:fld id="{6509876D-BBD7-4363-8ADF-C03ABB619E3E}" type="slidenum">
              <a:rPr lang="en-US" smtClean="0"/>
              <a:t>89</a:t>
            </a:fld>
            <a:endParaRPr lang="en-US" dirty="0"/>
          </a:p>
        </p:txBody>
      </p:sp>
      <p:sp>
        <p:nvSpPr>
          <p:cNvPr id="4" name="Title 3">
            <a:extLst>
              <a:ext uri="{FF2B5EF4-FFF2-40B4-BE49-F238E27FC236}">
                <a16:creationId xmlns:a16="http://schemas.microsoft.com/office/drawing/2014/main" id="{1D06D495-3061-41DA-9B3F-D3213068003F}"/>
              </a:ext>
            </a:extLst>
          </p:cNvPr>
          <p:cNvSpPr>
            <a:spLocks noGrp="1"/>
          </p:cNvSpPr>
          <p:nvPr>
            <p:ph type="title"/>
          </p:nvPr>
        </p:nvSpPr>
        <p:spPr>
          <a:xfrm>
            <a:off x="748747" y="168620"/>
            <a:ext cx="6751983" cy="891553"/>
          </a:xfrm>
        </p:spPr>
        <p:txBody>
          <a:bodyPr>
            <a:normAutofit/>
          </a:bodyPr>
          <a:lstStyle/>
          <a:p>
            <a:pPr algn="ctr"/>
            <a:r>
              <a:rPr lang="en-US" sz="2400" b="1" dirty="0"/>
              <a:t>Encounter Vignette: </a:t>
            </a:r>
            <a:br>
              <a:rPr lang="en-US" sz="2400" b="1" dirty="0"/>
            </a:br>
            <a:r>
              <a:rPr lang="en-US" sz="2400" b="1" dirty="0"/>
              <a:t>Diabetes</a:t>
            </a:r>
            <a:endParaRPr lang="en-US" sz="2400" dirty="0"/>
          </a:p>
        </p:txBody>
      </p:sp>
      <p:pic>
        <p:nvPicPr>
          <p:cNvPr id="6" name="Picture 5">
            <a:extLst>
              <a:ext uri="{FF2B5EF4-FFF2-40B4-BE49-F238E27FC236}">
                <a16:creationId xmlns:a16="http://schemas.microsoft.com/office/drawing/2014/main" id="{8F2ECF5A-6650-4CAA-8511-E52DC67233ED}"/>
              </a:ext>
            </a:extLst>
          </p:cNvPr>
          <p:cNvPicPr>
            <a:picLocks noChangeAspect="1"/>
          </p:cNvPicPr>
          <p:nvPr/>
        </p:nvPicPr>
        <p:blipFill>
          <a:blip r:embed="rId3"/>
          <a:stretch>
            <a:fillRect/>
          </a:stretch>
        </p:blipFill>
        <p:spPr>
          <a:xfrm>
            <a:off x="2880761" y="1188865"/>
            <a:ext cx="2487953" cy="1683027"/>
          </a:xfrm>
          <a:prstGeom prst="rect">
            <a:avLst/>
          </a:prstGeom>
        </p:spPr>
      </p:pic>
    </p:spTree>
    <p:extLst>
      <p:ext uri="{BB962C8B-B14F-4D97-AF65-F5344CB8AC3E}">
        <p14:creationId xmlns:p14="http://schemas.microsoft.com/office/powerpoint/2010/main" val="316942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0D7CA19-0DF5-4FC7-B5B5-D3E7DC9F679F}"/>
              </a:ext>
            </a:extLst>
          </p:cNvPr>
          <p:cNvSpPr>
            <a:spLocks noGrp="1"/>
          </p:cNvSpPr>
          <p:nvPr>
            <p:ph idx="1"/>
          </p:nvPr>
        </p:nvSpPr>
        <p:spPr>
          <a:xfrm>
            <a:off x="606878" y="1034902"/>
            <a:ext cx="7886700" cy="5137297"/>
          </a:xfrm>
        </p:spPr>
        <p:txBody>
          <a:bodyPr>
            <a:normAutofit fontScale="70000" lnSpcReduction="20000"/>
          </a:bodyPr>
          <a:lstStyle/>
          <a:p>
            <a:pPr>
              <a:lnSpc>
                <a:spcPct val="150000"/>
              </a:lnSpc>
            </a:pPr>
            <a:r>
              <a:rPr lang="en-US" b="1" dirty="0"/>
              <a:t>Traditional Visual Storyboards </a:t>
            </a:r>
          </a:p>
          <a:p>
            <a:pPr lvl="1">
              <a:lnSpc>
                <a:spcPct val="150000"/>
              </a:lnSpc>
            </a:pPr>
            <a:r>
              <a:rPr lang="en-US" dirty="0"/>
              <a:t>Entity Relationship Diagrams (</a:t>
            </a:r>
            <a:r>
              <a:rPr lang="en-US" b="1" dirty="0"/>
              <a:t>ERDs</a:t>
            </a:r>
            <a:r>
              <a:rPr lang="en-US" dirty="0"/>
              <a:t>)</a:t>
            </a:r>
          </a:p>
          <a:p>
            <a:pPr lvl="1">
              <a:lnSpc>
                <a:spcPct val="150000"/>
              </a:lnSpc>
            </a:pPr>
            <a:r>
              <a:rPr lang="en-US" dirty="0"/>
              <a:t>Data Flow Diagrams (</a:t>
            </a:r>
            <a:r>
              <a:rPr lang="en-US" b="1" dirty="0"/>
              <a:t>DFDs</a:t>
            </a:r>
            <a:r>
              <a:rPr lang="en-US" dirty="0"/>
              <a:t>)</a:t>
            </a:r>
          </a:p>
          <a:p>
            <a:pPr lvl="1">
              <a:lnSpc>
                <a:spcPct val="150000"/>
              </a:lnSpc>
            </a:pPr>
            <a:r>
              <a:rPr lang="en-US" dirty="0"/>
              <a:t>State Transition Diagrams (</a:t>
            </a:r>
            <a:r>
              <a:rPr lang="en-US" b="1" dirty="0"/>
              <a:t>STDs</a:t>
            </a:r>
            <a:r>
              <a:rPr lang="en-US" dirty="0"/>
              <a:t>)</a:t>
            </a:r>
          </a:p>
          <a:p>
            <a:pPr lvl="1">
              <a:lnSpc>
                <a:spcPct val="150000"/>
              </a:lnSpc>
            </a:pPr>
            <a:endParaRPr lang="en-US" dirty="0"/>
          </a:p>
          <a:p>
            <a:pPr marL="392113" lvl="1" indent="0">
              <a:lnSpc>
                <a:spcPct val="150000"/>
              </a:lnSpc>
              <a:buNone/>
            </a:pPr>
            <a:endParaRPr lang="en-US" dirty="0"/>
          </a:p>
          <a:p>
            <a:pPr>
              <a:lnSpc>
                <a:spcPct val="150000"/>
              </a:lnSpc>
            </a:pPr>
            <a:r>
              <a:rPr lang="en-US" b="1" dirty="0"/>
              <a:t>Management of Complexity</a:t>
            </a:r>
          </a:p>
          <a:p>
            <a:pPr lvl="1">
              <a:lnSpc>
                <a:spcPct val="150000"/>
              </a:lnSpc>
            </a:pPr>
            <a:r>
              <a:rPr lang="en-US" dirty="0"/>
              <a:t>Component-service Horizontal Decomposition</a:t>
            </a:r>
          </a:p>
          <a:p>
            <a:pPr lvl="2">
              <a:lnSpc>
                <a:spcPct val="150000"/>
              </a:lnSpc>
            </a:pPr>
            <a:r>
              <a:rPr lang="en-US" dirty="0"/>
              <a:t>Lab, Rad, Rx </a:t>
            </a:r>
          </a:p>
          <a:p>
            <a:pPr lvl="2">
              <a:lnSpc>
                <a:spcPct val="150000"/>
              </a:lnSpc>
            </a:pPr>
            <a:r>
              <a:rPr lang="en-US" dirty="0"/>
              <a:t>“Swim Lanes” Stakeholder Perspectives</a:t>
            </a:r>
          </a:p>
          <a:p>
            <a:pPr lvl="1">
              <a:lnSpc>
                <a:spcPct val="150000"/>
              </a:lnSpc>
            </a:pPr>
            <a:r>
              <a:rPr lang="en-US" dirty="0"/>
              <a:t>Hierarchical Decomposition into sub-processes</a:t>
            </a:r>
          </a:p>
          <a:p>
            <a:pPr lvl="2">
              <a:lnSpc>
                <a:spcPct val="150000"/>
              </a:lnSpc>
            </a:pPr>
            <a:r>
              <a:rPr lang="en-US" dirty="0"/>
              <a:t>Encounter (Admissions, Discharge and Transfer)</a:t>
            </a:r>
          </a:p>
          <a:p>
            <a:pPr marL="630238" lvl="2" indent="0">
              <a:lnSpc>
                <a:spcPct val="150000"/>
              </a:lnSpc>
              <a:buNone/>
            </a:pPr>
            <a:r>
              <a:rPr lang="en-US" dirty="0"/>
              <a:t> </a:t>
            </a:r>
          </a:p>
          <a:p>
            <a:pPr>
              <a:lnSpc>
                <a:spcPct val="150000"/>
              </a:lnSpc>
            </a:pPr>
            <a:r>
              <a:rPr lang="en-US" b="1" dirty="0"/>
              <a:t>Reusable EHRM Enterprise Business Model for Sites’ EHRM Transition Plans</a:t>
            </a:r>
          </a:p>
          <a:p>
            <a:pPr lvl="1">
              <a:lnSpc>
                <a:spcPct val="150000"/>
              </a:lnSpc>
            </a:pPr>
            <a:r>
              <a:rPr lang="en-US" dirty="0"/>
              <a:t>Composed of Domain Specific Architecture Use Cases, e.g., Telestroke, Tele-Cardiology</a:t>
            </a:r>
          </a:p>
          <a:p>
            <a:pPr lvl="1">
              <a:lnSpc>
                <a:spcPct val="150000"/>
              </a:lnSpc>
            </a:pPr>
            <a:r>
              <a:rPr lang="en-US" dirty="0"/>
              <a:t>Composed of Health Practice Patterns (HPPs), e.g., Tele-Health</a:t>
            </a:r>
          </a:p>
          <a:p>
            <a:pPr lvl="2">
              <a:lnSpc>
                <a:spcPct val="150000"/>
              </a:lnSpc>
            </a:pPr>
            <a:endParaRPr lang="en-US" dirty="0"/>
          </a:p>
        </p:txBody>
      </p:sp>
      <p:sp>
        <p:nvSpPr>
          <p:cNvPr id="23" name="Slide Number Placeholder 22">
            <a:extLst>
              <a:ext uri="{FF2B5EF4-FFF2-40B4-BE49-F238E27FC236}">
                <a16:creationId xmlns:a16="http://schemas.microsoft.com/office/drawing/2014/main" id="{5EBD1BEE-DBE7-4F10-8E1F-AFCAD271BEAB}"/>
              </a:ext>
            </a:extLst>
          </p:cNvPr>
          <p:cNvSpPr>
            <a:spLocks noGrp="1"/>
          </p:cNvSpPr>
          <p:nvPr>
            <p:ph type="sldNum" sz="quarter" idx="12"/>
          </p:nvPr>
        </p:nvSpPr>
        <p:spPr/>
        <p:txBody>
          <a:bodyPr/>
          <a:lstStyle/>
          <a:p>
            <a:fld id="{6509876D-BBD7-4363-8ADF-C03ABB619E3E}" type="slidenum">
              <a:rPr lang="en-US" smtClean="0"/>
              <a:t>9</a:t>
            </a:fld>
            <a:endParaRPr lang="en-US" dirty="0"/>
          </a:p>
        </p:txBody>
      </p:sp>
      <p:sp>
        <p:nvSpPr>
          <p:cNvPr id="2" name="Title 1">
            <a:extLst>
              <a:ext uri="{FF2B5EF4-FFF2-40B4-BE49-F238E27FC236}">
                <a16:creationId xmlns:a16="http://schemas.microsoft.com/office/drawing/2014/main" id="{FF80F577-2AC5-43F6-893E-8A1CEDF3E205}"/>
              </a:ext>
            </a:extLst>
          </p:cNvPr>
          <p:cNvSpPr>
            <a:spLocks noGrp="1"/>
          </p:cNvSpPr>
          <p:nvPr>
            <p:ph type="title"/>
          </p:nvPr>
        </p:nvSpPr>
        <p:spPr>
          <a:xfrm>
            <a:off x="0" y="1"/>
            <a:ext cx="9144000" cy="775832"/>
          </a:xfrm>
        </p:spPr>
        <p:txBody>
          <a:bodyPr>
            <a:normAutofit/>
          </a:bodyPr>
          <a:lstStyle/>
          <a:p>
            <a:pPr algn="ctr"/>
            <a:r>
              <a:rPr lang="en-US" sz="3200" b="1" dirty="0"/>
              <a:t>Foundational Modeling Concepts</a:t>
            </a:r>
            <a:endParaRPr lang="en-US" sz="3200" b="1" dirty="0">
              <a:solidFill>
                <a:srgbClr val="FF0000"/>
              </a:solidFill>
            </a:endParaRPr>
          </a:p>
        </p:txBody>
      </p:sp>
      <p:graphicFrame>
        <p:nvGraphicFramePr>
          <p:cNvPr id="12" name="Table 12">
            <a:extLst>
              <a:ext uri="{FF2B5EF4-FFF2-40B4-BE49-F238E27FC236}">
                <a16:creationId xmlns:a16="http://schemas.microsoft.com/office/drawing/2014/main" id="{FEFECDD6-FC3E-4D1E-A8A7-4BA8A01AAF3E}"/>
              </a:ext>
            </a:extLst>
          </p:cNvPr>
          <p:cNvGraphicFramePr>
            <a:graphicFrameLocks noGrp="1"/>
          </p:cNvGraphicFramePr>
          <p:nvPr/>
        </p:nvGraphicFramePr>
        <p:xfrm>
          <a:off x="5240921" y="3973440"/>
          <a:ext cx="3296201" cy="731520"/>
        </p:xfrm>
        <a:graphic>
          <a:graphicData uri="http://schemas.openxmlformats.org/drawingml/2006/table">
            <a:tbl>
              <a:tblPr firstRow="1" bandRow="1">
                <a:tableStyleId>{21E4AEA4-8DFA-4A89-87EB-49C32662AFE0}</a:tableStyleId>
              </a:tblPr>
              <a:tblGrid>
                <a:gridCol w="926777">
                  <a:extLst>
                    <a:ext uri="{9D8B030D-6E8A-4147-A177-3AD203B41FA5}">
                      <a16:colId xmlns:a16="http://schemas.microsoft.com/office/drawing/2014/main" val="2478663773"/>
                    </a:ext>
                  </a:extLst>
                </a:gridCol>
                <a:gridCol w="1184712">
                  <a:extLst>
                    <a:ext uri="{9D8B030D-6E8A-4147-A177-3AD203B41FA5}">
                      <a16:colId xmlns:a16="http://schemas.microsoft.com/office/drawing/2014/main" val="2527953118"/>
                    </a:ext>
                  </a:extLst>
                </a:gridCol>
                <a:gridCol w="1184712">
                  <a:extLst>
                    <a:ext uri="{9D8B030D-6E8A-4147-A177-3AD203B41FA5}">
                      <a16:colId xmlns:a16="http://schemas.microsoft.com/office/drawing/2014/main" val="45735812"/>
                    </a:ext>
                  </a:extLst>
                </a:gridCol>
              </a:tblGrid>
              <a:tr h="0">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Option 1</a:t>
                      </a:r>
                      <a:endParaRPr lang="en-US" sz="900" b="1" kern="1200" dirty="0">
                        <a:solidFill>
                          <a:schemeClr val="bg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Option 2</a:t>
                      </a:r>
                    </a:p>
                    <a:p>
                      <a:pPr algn="ctr"/>
                      <a:endParaRPr lang="en-US" sz="4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Option 3</a:t>
                      </a:r>
                    </a:p>
                    <a:p>
                      <a:endParaRPr lang="en-US" sz="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188021"/>
                  </a:ext>
                </a:extLst>
              </a:tr>
              <a:tr h="200623">
                <a:tc>
                  <a:txBody>
                    <a:bodyPr/>
                    <a:lstStyle/>
                    <a:p>
                      <a:pPr algn="ctr"/>
                      <a:r>
                        <a:rPr lang="en-US" sz="900" b="1" dirty="0">
                          <a:latin typeface="Arial" panose="020B0604020202020204" pitchFamily="34" charset="0"/>
                          <a:cs typeface="Arial" panose="020B0604020202020204" pitchFamily="34" charset="0"/>
                        </a:rPr>
                        <a:t>Task A B C</a:t>
                      </a:r>
                    </a:p>
                  </a:txBody>
                  <a:tcPr/>
                </a:tc>
                <a:tc>
                  <a:txBody>
                    <a:bodyPr/>
                    <a:lstStyle/>
                    <a:p>
                      <a:pPr algn="ctr"/>
                      <a:r>
                        <a:rPr lang="en-US" sz="900" b="1" dirty="0">
                          <a:latin typeface="Arial" panose="020B0604020202020204" pitchFamily="34" charset="0"/>
                          <a:cs typeface="Arial" panose="020B0604020202020204" pitchFamily="34" charset="0"/>
                        </a:rPr>
                        <a:t>Task M, N, O</a:t>
                      </a:r>
                    </a:p>
                  </a:txBody>
                  <a:tcPr/>
                </a:tc>
                <a:tc>
                  <a:txBody>
                    <a:bodyPr/>
                    <a:lstStyle/>
                    <a:p>
                      <a:pPr algn="ctr"/>
                      <a:r>
                        <a:rPr lang="en-US" sz="900" b="1" dirty="0">
                          <a:latin typeface="Arial" panose="020B0604020202020204" pitchFamily="34" charset="0"/>
                          <a:cs typeface="Arial" panose="020B0604020202020204" pitchFamily="34" charset="0"/>
                        </a:rPr>
                        <a:t>Task X, Y, Z</a:t>
                      </a:r>
                    </a:p>
                  </a:txBody>
                  <a:tcPr/>
                </a:tc>
                <a:extLst>
                  <a:ext uri="{0D108BD9-81ED-4DB2-BD59-A6C34878D82A}">
                    <a16:rowId xmlns:a16="http://schemas.microsoft.com/office/drawing/2014/main" val="2212218425"/>
                  </a:ext>
                </a:extLst>
              </a:tr>
              <a:tr h="200623">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Sub-Tasks …</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Sub-Tasks …</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Sub-Tasks …</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83305217"/>
                  </a:ext>
                </a:extLst>
              </a:tr>
            </a:tbl>
          </a:graphicData>
        </a:graphic>
      </p:graphicFrame>
      <p:graphicFrame>
        <p:nvGraphicFramePr>
          <p:cNvPr id="30" name="Table 12">
            <a:extLst>
              <a:ext uri="{FF2B5EF4-FFF2-40B4-BE49-F238E27FC236}">
                <a16:creationId xmlns:a16="http://schemas.microsoft.com/office/drawing/2014/main" id="{9BA67241-26A4-4A82-BCA5-1F8A327381A9}"/>
              </a:ext>
            </a:extLst>
          </p:cNvPr>
          <p:cNvGraphicFramePr>
            <a:graphicFrameLocks noGrp="1"/>
          </p:cNvGraphicFramePr>
          <p:nvPr/>
        </p:nvGraphicFramePr>
        <p:xfrm>
          <a:off x="5240921" y="2982851"/>
          <a:ext cx="3296201" cy="731520"/>
        </p:xfrm>
        <a:graphic>
          <a:graphicData uri="http://schemas.openxmlformats.org/drawingml/2006/table">
            <a:tbl>
              <a:tblPr firstRow="1" bandRow="1">
                <a:tableStyleId>{21E4AEA4-8DFA-4A89-87EB-49C32662AFE0}</a:tableStyleId>
              </a:tblPr>
              <a:tblGrid>
                <a:gridCol w="926777">
                  <a:extLst>
                    <a:ext uri="{9D8B030D-6E8A-4147-A177-3AD203B41FA5}">
                      <a16:colId xmlns:a16="http://schemas.microsoft.com/office/drawing/2014/main" val="2478663773"/>
                    </a:ext>
                  </a:extLst>
                </a:gridCol>
                <a:gridCol w="1184712">
                  <a:extLst>
                    <a:ext uri="{9D8B030D-6E8A-4147-A177-3AD203B41FA5}">
                      <a16:colId xmlns:a16="http://schemas.microsoft.com/office/drawing/2014/main" val="2527953118"/>
                    </a:ext>
                  </a:extLst>
                </a:gridCol>
                <a:gridCol w="1184712">
                  <a:extLst>
                    <a:ext uri="{9D8B030D-6E8A-4147-A177-3AD203B41FA5}">
                      <a16:colId xmlns:a16="http://schemas.microsoft.com/office/drawing/2014/main" val="45735812"/>
                    </a:ext>
                  </a:extLst>
                </a:gridCol>
              </a:tblGrid>
              <a:tr h="0">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Option 1</a:t>
                      </a:r>
                      <a:endParaRPr lang="en-US" sz="900" b="1" kern="1200" dirty="0">
                        <a:solidFill>
                          <a:schemeClr val="bg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Task A</a:t>
                      </a:r>
                    </a:p>
                    <a:p>
                      <a:pPr algn="ctr"/>
                      <a:endParaRPr lang="en-US" sz="4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latin typeface="Arial" panose="020B0604020202020204" pitchFamily="34" charset="0"/>
                          <a:cs typeface="Arial" panose="020B0604020202020204" pitchFamily="34" charset="0"/>
                        </a:rPr>
                        <a:t>Task B</a:t>
                      </a:r>
                    </a:p>
                    <a:p>
                      <a:endParaRPr lang="en-US" sz="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188021"/>
                  </a:ext>
                </a:extLst>
              </a:tr>
              <a:tr h="200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kern="1200" dirty="0">
                          <a:latin typeface="Arial" panose="020B0604020202020204" pitchFamily="34" charset="0"/>
                          <a:cs typeface="Arial" panose="020B0604020202020204" pitchFamily="34" charset="0"/>
                        </a:rPr>
                        <a:t>Option 2</a:t>
                      </a:r>
                      <a:endParaRPr lang="en-US" sz="9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US" sz="900" b="1" dirty="0">
                          <a:latin typeface="Arial" panose="020B0604020202020204" pitchFamily="34" charset="0"/>
                          <a:cs typeface="Arial" panose="020B0604020202020204" pitchFamily="34" charset="0"/>
                        </a:rPr>
                        <a:t>Task M</a:t>
                      </a:r>
                    </a:p>
                  </a:txBody>
                  <a:tcPr/>
                </a:tc>
                <a:tc>
                  <a:txBody>
                    <a:bodyPr/>
                    <a:lstStyle/>
                    <a:p>
                      <a:pPr algn="ctr"/>
                      <a:r>
                        <a:rPr lang="en-US" sz="900" b="1" dirty="0">
                          <a:latin typeface="Arial" panose="020B0604020202020204" pitchFamily="34" charset="0"/>
                          <a:cs typeface="Arial" panose="020B0604020202020204" pitchFamily="34" charset="0"/>
                        </a:rPr>
                        <a:t>Task N</a:t>
                      </a:r>
                    </a:p>
                  </a:txBody>
                  <a:tcPr/>
                </a:tc>
                <a:extLst>
                  <a:ext uri="{0D108BD9-81ED-4DB2-BD59-A6C34878D82A}">
                    <a16:rowId xmlns:a16="http://schemas.microsoft.com/office/drawing/2014/main" val="2212218425"/>
                  </a:ext>
                </a:extLst>
              </a:tr>
              <a:tr h="200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kern="1200" dirty="0">
                          <a:latin typeface="Arial" panose="020B0604020202020204" pitchFamily="34" charset="0"/>
                          <a:cs typeface="Arial" panose="020B0604020202020204" pitchFamily="34" charset="0"/>
                        </a:rPr>
                        <a:t>Option 3</a:t>
                      </a:r>
                      <a:endParaRPr lang="en-US" sz="9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Task X</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US" sz="900" b="1" kern="1200" dirty="0">
                          <a:latin typeface="Arial" panose="020B0604020202020204" pitchFamily="34" charset="0"/>
                          <a:cs typeface="Arial" panose="020B0604020202020204" pitchFamily="34" charset="0"/>
                        </a:rPr>
                        <a:t>Task Y</a:t>
                      </a:r>
                      <a:endParaRPr lang="en-US" sz="900" b="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83305217"/>
                  </a:ext>
                </a:extLst>
              </a:tr>
            </a:tbl>
          </a:graphicData>
        </a:graphic>
      </p:graphicFrame>
      <p:sp>
        <p:nvSpPr>
          <p:cNvPr id="26" name="TextBox 25">
            <a:extLst>
              <a:ext uri="{FF2B5EF4-FFF2-40B4-BE49-F238E27FC236}">
                <a16:creationId xmlns:a16="http://schemas.microsoft.com/office/drawing/2014/main" id="{5FFE022D-9BFD-42A7-82D8-EED166825E53}"/>
              </a:ext>
            </a:extLst>
          </p:cNvPr>
          <p:cNvSpPr txBox="1"/>
          <p:nvPr/>
        </p:nvSpPr>
        <p:spPr>
          <a:xfrm>
            <a:off x="5323116" y="1327140"/>
            <a:ext cx="960664"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Wife</a:t>
            </a:r>
          </a:p>
        </p:txBody>
      </p:sp>
      <p:sp>
        <p:nvSpPr>
          <p:cNvPr id="27" name="TextBox 26">
            <a:extLst>
              <a:ext uri="{FF2B5EF4-FFF2-40B4-BE49-F238E27FC236}">
                <a16:creationId xmlns:a16="http://schemas.microsoft.com/office/drawing/2014/main" id="{F3F35DFE-4500-4B9E-80B9-78776D14C0D7}"/>
              </a:ext>
            </a:extLst>
          </p:cNvPr>
          <p:cNvSpPr txBox="1"/>
          <p:nvPr/>
        </p:nvSpPr>
        <p:spPr>
          <a:xfrm>
            <a:off x="7429501" y="1327140"/>
            <a:ext cx="1039585"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Husband</a:t>
            </a:r>
          </a:p>
        </p:txBody>
      </p:sp>
      <p:cxnSp>
        <p:nvCxnSpPr>
          <p:cNvPr id="28" name="Straight Connector 27">
            <a:extLst>
              <a:ext uri="{FF2B5EF4-FFF2-40B4-BE49-F238E27FC236}">
                <a16:creationId xmlns:a16="http://schemas.microsoft.com/office/drawing/2014/main" id="{FDE9E452-0F76-4BCE-8870-A34AD7B94D8E}"/>
              </a:ext>
            </a:extLst>
          </p:cNvPr>
          <p:cNvCxnSpPr>
            <a:cxnSpLocks/>
            <a:stCxn id="26" idx="3"/>
            <a:endCxn id="27" idx="1"/>
          </p:cNvCxnSpPr>
          <p:nvPr/>
        </p:nvCxnSpPr>
        <p:spPr>
          <a:xfrm>
            <a:off x="6283780" y="1427822"/>
            <a:ext cx="11457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5790822-27CD-45AE-8BDE-0A7C26D35CF5}"/>
              </a:ext>
            </a:extLst>
          </p:cNvPr>
          <p:cNvSpPr txBox="1"/>
          <p:nvPr/>
        </p:nvSpPr>
        <p:spPr>
          <a:xfrm>
            <a:off x="6487886" y="1166277"/>
            <a:ext cx="843643" cy="261610"/>
          </a:xfrm>
          <a:prstGeom prst="rect">
            <a:avLst/>
          </a:prstGeom>
          <a:noFill/>
          <a:ln w="12700">
            <a:noFill/>
          </a:ln>
        </p:spPr>
        <p:txBody>
          <a:bodyPr wrap="square" rtlCol="0">
            <a:spAutoFit/>
          </a:bodyPr>
          <a:lstStyle/>
          <a:p>
            <a:pPr algn="ctr"/>
            <a:r>
              <a:rPr lang="en-US" sz="1100" dirty="0">
                <a:latin typeface="Arial Narrow" panose="020B0606020202030204" pitchFamily="34" charset="0"/>
              </a:rPr>
              <a:t>Marriage</a:t>
            </a:r>
          </a:p>
        </p:txBody>
      </p:sp>
      <p:sp>
        <p:nvSpPr>
          <p:cNvPr id="31" name="TextBox 30">
            <a:extLst>
              <a:ext uri="{FF2B5EF4-FFF2-40B4-BE49-F238E27FC236}">
                <a16:creationId xmlns:a16="http://schemas.microsoft.com/office/drawing/2014/main" id="{0427461F-E529-4E6F-8977-D862E9138567}"/>
              </a:ext>
            </a:extLst>
          </p:cNvPr>
          <p:cNvSpPr txBox="1"/>
          <p:nvPr/>
        </p:nvSpPr>
        <p:spPr>
          <a:xfrm>
            <a:off x="5339441" y="1800301"/>
            <a:ext cx="960664"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Get</a:t>
            </a:r>
            <a:r>
              <a:rPr lang="en-US" sz="1400" dirty="0"/>
              <a:t> Data</a:t>
            </a:r>
          </a:p>
        </p:txBody>
      </p:sp>
      <p:sp>
        <p:nvSpPr>
          <p:cNvPr id="32" name="TextBox 31">
            <a:extLst>
              <a:ext uri="{FF2B5EF4-FFF2-40B4-BE49-F238E27FC236}">
                <a16:creationId xmlns:a16="http://schemas.microsoft.com/office/drawing/2014/main" id="{C26B72AE-5A7A-4307-9D6D-79BF6B91C7E7}"/>
              </a:ext>
            </a:extLst>
          </p:cNvPr>
          <p:cNvSpPr txBox="1"/>
          <p:nvPr/>
        </p:nvSpPr>
        <p:spPr>
          <a:xfrm>
            <a:off x="7445826" y="1800301"/>
            <a:ext cx="1039585"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Print</a:t>
            </a:r>
            <a:r>
              <a:rPr lang="en-US" sz="1400" dirty="0"/>
              <a:t> Data</a:t>
            </a:r>
          </a:p>
        </p:txBody>
      </p:sp>
      <p:cxnSp>
        <p:nvCxnSpPr>
          <p:cNvPr id="33" name="Straight Connector 32">
            <a:extLst>
              <a:ext uri="{FF2B5EF4-FFF2-40B4-BE49-F238E27FC236}">
                <a16:creationId xmlns:a16="http://schemas.microsoft.com/office/drawing/2014/main" id="{6B02DD15-5224-48AB-80C1-8D4ED91575DE}"/>
              </a:ext>
            </a:extLst>
          </p:cNvPr>
          <p:cNvCxnSpPr>
            <a:cxnSpLocks/>
            <a:stCxn id="31" idx="3"/>
            <a:endCxn id="32" idx="1"/>
          </p:cNvCxnSpPr>
          <p:nvPr/>
        </p:nvCxnSpPr>
        <p:spPr>
          <a:xfrm>
            <a:off x="6300105" y="1900983"/>
            <a:ext cx="1145721"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D0448B2-989F-4135-9917-F36D2685F0E1}"/>
              </a:ext>
            </a:extLst>
          </p:cNvPr>
          <p:cNvSpPr txBox="1"/>
          <p:nvPr/>
        </p:nvSpPr>
        <p:spPr>
          <a:xfrm>
            <a:off x="6511017" y="1517487"/>
            <a:ext cx="843643" cy="430887"/>
          </a:xfrm>
          <a:prstGeom prst="rect">
            <a:avLst/>
          </a:prstGeom>
          <a:noFill/>
          <a:ln w="12700">
            <a:noFill/>
          </a:ln>
        </p:spPr>
        <p:txBody>
          <a:bodyPr wrap="square" rtlCol="0">
            <a:spAutoFit/>
          </a:bodyPr>
          <a:lstStyle/>
          <a:p>
            <a:pPr algn="ctr"/>
            <a:r>
              <a:rPr lang="en-US" sz="1100" dirty="0">
                <a:latin typeface="Arial Narrow" panose="020B0606020202030204" pitchFamily="34" charset="0"/>
              </a:rPr>
              <a:t>Send to Printer</a:t>
            </a:r>
          </a:p>
        </p:txBody>
      </p:sp>
      <p:sp>
        <p:nvSpPr>
          <p:cNvPr id="35" name="TextBox 34">
            <a:extLst>
              <a:ext uri="{FF2B5EF4-FFF2-40B4-BE49-F238E27FC236}">
                <a16:creationId xmlns:a16="http://schemas.microsoft.com/office/drawing/2014/main" id="{886F2F6A-5537-4DDE-8B09-0A58E9FEE920}"/>
              </a:ext>
            </a:extLst>
          </p:cNvPr>
          <p:cNvSpPr txBox="1"/>
          <p:nvPr/>
        </p:nvSpPr>
        <p:spPr>
          <a:xfrm>
            <a:off x="5333994" y="2231116"/>
            <a:ext cx="960664"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Start Work</a:t>
            </a:r>
          </a:p>
        </p:txBody>
      </p:sp>
      <p:sp>
        <p:nvSpPr>
          <p:cNvPr id="36" name="TextBox 35">
            <a:extLst>
              <a:ext uri="{FF2B5EF4-FFF2-40B4-BE49-F238E27FC236}">
                <a16:creationId xmlns:a16="http://schemas.microsoft.com/office/drawing/2014/main" id="{6884302F-4D68-4225-AFF2-8C2FA52ED8A4}"/>
              </a:ext>
            </a:extLst>
          </p:cNvPr>
          <p:cNvSpPr txBox="1"/>
          <p:nvPr/>
        </p:nvSpPr>
        <p:spPr>
          <a:xfrm>
            <a:off x="7440379" y="2231116"/>
            <a:ext cx="1039585" cy="201363"/>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Calibri" panose="020F0502020204030204" pitchFamily="34" charset="0"/>
                <a:cs typeface="Calibri" panose="020F0502020204030204" pitchFamily="34" charset="0"/>
              </a:rPr>
              <a:t>Finish Work</a:t>
            </a:r>
          </a:p>
        </p:txBody>
      </p:sp>
      <p:cxnSp>
        <p:nvCxnSpPr>
          <p:cNvPr id="37" name="Straight Connector 36">
            <a:extLst>
              <a:ext uri="{FF2B5EF4-FFF2-40B4-BE49-F238E27FC236}">
                <a16:creationId xmlns:a16="http://schemas.microsoft.com/office/drawing/2014/main" id="{EE16FF1D-0ED7-4787-ADAE-A334FBB1965F}"/>
              </a:ext>
            </a:extLst>
          </p:cNvPr>
          <p:cNvCxnSpPr>
            <a:cxnSpLocks/>
            <a:stCxn id="35" idx="3"/>
            <a:endCxn id="36" idx="1"/>
          </p:cNvCxnSpPr>
          <p:nvPr/>
        </p:nvCxnSpPr>
        <p:spPr>
          <a:xfrm>
            <a:off x="6294658" y="2331798"/>
            <a:ext cx="1145721"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5782DDF-B9ED-453D-A856-86277144D929}"/>
              </a:ext>
            </a:extLst>
          </p:cNvPr>
          <p:cNvSpPr txBox="1"/>
          <p:nvPr/>
        </p:nvSpPr>
        <p:spPr>
          <a:xfrm>
            <a:off x="6505570" y="2071372"/>
            <a:ext cx="843643" cy="261610"/>
          </a:xfrm>
          <a:prstGeom prst="rect">
            <a:avLst/>
          </a:prstGeom>
          <a:noFill/>
          <a:ln w="12700">
            <a:noFill/>
          </a:ln>
        </p:spPr>
        <p:txBody>
          <a:bodyPr wrap="square" rtlCol="0">
            <a:spAutoFit/>
          </a:bodyPr>
          <a:lstStyle/>
          <a:p>
            <a:pPr algn="ctr"/>
            <a:r>
              <a:rPr lang="en-US" sz="1100" dirty="0">
                <a:latin typeface="Arial Narrow" panose="020B0606020202030204" pitchFamily="34" charset="0"/>
              </a:rPr>
              <a:t>8 hours</a:t>
            </a:r>
          </a:p>
        </p:txBody>
      </p:sp>
      <p:sp>
        <p:nvSpPr>
          <p:cNvPr id="39" name="Speech Bubble: Rectangle 38">
            <a:extLst>
              <a:ext uri="{FF2B5EF4-FFF2-40B4-BE49-F238E27FC236}">
                <a16:creationId xmlns:a16="http://schemas.microsoft.com/office/drawing/2014/main" id="{1C61E471-36A7-4D62-AD51-F35F282BC784}"/>
              </a:ext>
            </a:extLst>
          </p:cNvPr>
          <p:cNvSpPr/>
          <p:nvPr/>
        </p:nvSpPr>
        <p:spPr>
          <a:xfrm>
            <a:off x="3962400" y="957774"/>
            <a:ext cx="3962400" cy="1981200"/>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196E0AEB-F36D-48F4-8519-A638A7947661}"/>
              </a:ext>
            </a:extLst>
          </p:cNvPr>
          <p:cNvSpPr txBox="1"/>
          <p:nvPr/>
        </p:nvSpPr>
        <p:spPr>
          <a:xfrm>
            <a:off x="4114800" y="1165826"/>
            <a:ext cx="3581400" cy="1600438"/>
          </a:xfrm>
          <a:prstGeom prst="rect">
            <a:avLst/>
          </a:prstGeom>
          <a:noFill/>
        </p:spPr>
        <p:txBody>
          <a:bodyPr wrap="square" rtlCol="0">
            <a:spAutoFit/>
          </a:bodyPr>
          <a:lstStyle/>
          <a:p>
            <a:r>
              <a:rPr lang="en-US" sz="1400" dirty="0"/>
              <a:t>Flip back and forth between this slide and:</a:t>
            </a:r>
          </a:p>
          <a:p>
            <a:endParaRPr lang="en-US" sz="1400" dirty="0"/>
          </a:p>
          <a:p>
            <a:pPr marL="342900" indent="-342900">
              <a:buAutoNum type="arabicPeriod"/>
            </a:pPr>
            <a:r>
              <a:rPr lang="en-US" sz="1400" dirty="0"/>
              <a:t>An example of horizontal decomposition/swim lanes</a:t>
            </a:r>
          </a:p>
          <a:p>
            <a:pPr marL="228600" indent="-228600">
              <a:buAutoNum type="arabicPeriod"/>
            </a:pPr>
            <a:r>
              <a:rPr lang="en-US" sz="1400" dirty="0"/>
              <a:t>  An example of hierarchical   decomposition/sub-processes</a:t>
            </a:r>
            <a:endParaRPr lang="en-US" sz="900" dirty="0"/>
          </a:p>
        </p:txBody>
      </p:sp>
    </p:spTree>
    <p:extLst>
      <p:ext uri="{BB962C8B-B14F-4D97-AF65-F5344CB8AC3E}">
        <p14:creationId xmlns:p14="http://schemas.microsoft.com/office/powerpoint/2010/main" val="33229582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DD66E4-B298-46A0-A51B-EBF59B832937}"/>
              </a:ext>
            </a:extLst>
          </p:cNvPr>
          <p:cNvSpPr>
            <a:spLocks noGrp="1"/>
          </p:cNvSpPr>
          <p:nvPr>
            <p:ph idx="1"/>
          </p:nvPr>
        </p:nvSpPr>
        <p:spPr>
          <a:xfrm>
            <a:off x="198783" y="1311965"/>
            <a:ext cx="8759687" cy="4890051"/>
          </a:xfrm>
        </p:spPr>
        <p:txBody>
          <a:bodyPr>
            <a:noAutofit/>
          </a:bodyPr>
          <a:lstStyle/>
          <a:p>
            <a:r>
              <a:rPr lang="en-US" sz="1400" dirty="0"/>
              <a:t>Beverly and her daughter return for labs the following day. Beverly checks in at the front desk and waits to be called for lab work. The Phlebotomist calls Beverly to the lab for the blood draw. After the draw, Beverly is told to return to the waiting room to await results and consultation with the Endocrinologist. The Phlebotomist sends Beverly’s blood samples to the on-site lab for processing. The Laboratory Technologist processes the samples and records the results in medical record.</a:t>
            </a:r>
          </a:p>
          <a:p>
            <a:endParaRPr lang="en-US" sz="1400" dirty="0"/>
          </a:p>
          <a:p>
            <a:r>
              <a:rPr lang="en-US" sz="1400" dirty="0"/>
              <a:t>The Endocrinologist reviews Beverly’s results in the electronic medical record. Beverly’s results indicate severely high blood glucose levels and an HbA1c of  8.4 (Normal A1c is 5.7 or below). Results indicate that her diabetes is not well controlled which may be the cause of her worsening symptoms. The Endocrinologist is now concerned that Beverly may be at risk for a diabetic ketoacidosis. Beverly’s sodium and potassium levels also indicate that she is experiencing severe dehydration. The Endocrinologist believes that Beverly should be admitted to the hospital.</a:t>
            </a:r>
          </a:p>
          <a:p>
            <a:pPr marL="109728" indent="0">
              <a:buNone/>
            </a:pPr>
            <a:r>
              <a:rPr lang="en-US" sz="1400" dirty="0"/>
              <a:t> </a:t>
            </a:r>
          </a:p>
          <a:p>
            <a:r>
              <a:rPr lang="en-US" sz="1400" dirty="0"/>
              <a:t>Beverly is admitted to the hospital for treatment. The Endocrinologist has ordered intravenous (IV) medications to treat dehydration. Insulin is also ordered to return Beverly’s high blood glucose levels to “stable”.  After being roomed, Beverly is seen by the on-call nurse, who starts treatment. Beverly’s Endocrinologist is also on-call, and is able to oversee her in-hospital treatment and monitor her condition. Beverly receives treatment for two days until her blood glucose levels have stabilized.  Beverly’s blood glucose and electrolyte levels are continuously monitored during the hospitalization. After two days, Beverly’s levels improved and the Endocrinologist orders her discharge</a:t>
            </a:r>
          </a:p>
        </p:txBody>
      </p:sp>
      <p:sp>
        <p:nvSpPr>
          <p:cNvPr id="3" name="Slide Number Placeholder 2">
            <a:extLst>
              <a:ext uri="{FF2B5EF4-FFF2-40B4-BE49-F238E27FC236}">
                <a16:creationId xmlns:a16="http://schemas.microsoft.com/office/drawing/2014/main" id="{7F574EEF-2DB2-44FB-976A-614917FE1946}"/>
              </a:ext>
            </a:extLst>
          </p:cNvPr>
          <p:cNvSpPr>
            <a:spLocks noGrp="1"/>
          </p:cNvSpPr>
          <p:nvPr>
            <p:ph type="sldNum" sz="quarter" idx="12"/>
          </p:nvPr>
        </p:nvSpPr>
        <p:spPr/>
        <p:txBody>
          <a:bodyPr/>
          <a:lstStyle/>
          <a:p>
            <a:fld id="{6509876D-BBD7-4363-8ADF-C03ABB619E3E}" type="slidenum">
              <a:rPr lang="en-US" smtClean="0"/>
              <a:t>90</a:t>
            </a:fld>
            <a:endParaRPr lang="en-US" dirty="0"/>
          </a:p>
        </p:txBody>
      </p:sp>
      <p:sp>
        <p:nvSpPr>
          <p:cNvPr id="4" name="Title 3">
            <a:extLst>
              <a:ext uri="{FF2B5EF4-FFF2-40B4-BE49-F238E27FC236}">
                <a16:creationId xmlns:a16="http://schemas.microsoft.com/office/drawing/2014/main" id="{1D06D495-3061-41DA-9B3F-D3213068003F}"/>
              </a:ext>
            </a:extLst>
          </p:cNvPr>
          <p:cNvSpPr>
            <a:spLocks noGrp="1"/>
          </p:cNvSpPr>
          <p:nvPr>
            <p:ph type="title"/>
          </p:nvPr>
        </p:nvSpPr>
        <p:spPr>
          <a:xfrm>
            <a:off x="748747" y="168620"/>
            <a:ext cx="6751983" cy="891553"/>
          </a:xfrm>
        </p:spPr>
        <p:txBody>
          <a:bodyPr>
            <a:normAutofit/>
          </a:bodyPr>
          <a:lstStyle/>
          <a:p>
            <a:pPr algn="ctr"/>
            <a:r>
              <a:rPr lang="en-US" sz="2400" b="1" dirty="0"/>
              <a:t>Encounter Vignette: </a:t>
            </a:r>
            <a:br>
              <a:rPr lang="en-US" sz="2400" b="1" dirty="0"/>
            </a:br>
            <a:r>
              <a:rPr lang="en-US" sz="2400" b="1" dirty="0"/>
              <a:t>Diabetes (cont.)</a:t>
            </a:r>
            <a:endParaRPr lang="en-US" sz="2400" dirty="0"/>
          </a:p>
        </p:txBody>
      </p:sp>
    </p:spTree>
    <p:extLst>
      <p:ext uri="{BB962C8B-B14F-4D97-AF65-F5344CB8AC3E}">
        <p14:creationId xmlns:p14="http://schemas.microsoft.com/office/powerpoint/2010/main" val="7570787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p:txBody>
          <a:bodyPr/>
          <a:lstStyle/>
          <a:p>
            <a:fld id="{6509876D-BBD7-4363-8ADF-C03ABB619E3E}" type="slidenum">
              <a:rPr lang="en-US" smtClean="0">
                <a:latin typeface="Arial Narrow" panose="020B0606020202030204" pitchFamily="34" charset="0"/>
              </a:rPr>
              <a:t>91</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0" y="284813"/>
            <a:ext cx="9144000" cy="491677"/>
          </a:xfrm>
        </p:spPr>
        <p:txBody>
          <a:bodyPr>
            <a:noAutofit/>
          </a:bodyPr>
          <a:lstStyle/>
          <a:p>
            <a:pPr algn="ctr"/>
            <a:r>
              <a:rPr lang="en-US" sz="2400" b="1" dirty="0"/>
              <a:t>Encounter Vignette: </a:t>
            </a:r>
            <a:br>
              <a:rPr lang="en-US" sz="2400" b="1" dirty="0"/>
            </a:br>
            <a:r>
              <a:rPr lang="en-US" sz="2400" b="1" dirty="0"/>
              <a:t>Severe Headache</a:t>
            </a:r>
            <a:endParaRPr lang="en-US" sz="2400" dirty="0"/>
          </a:p>
        </p:txBody>
      </p:sp>
      <p:sp>
        <p:nvSpPr>
          <p:cNvPr id="3" name="TextBox 2">
            <a:extLst>
              <a:ext uri="{FF2B5EF4-FFF2-40B4-BE49-F238E27FC236}">
                <a16:creationId xmlns:a16="http://schemas.microsoft.com/office/drawing/2014/main" id="{620E6C7E-3757-4192-A3BD-28FDC2AB77DB}"/>
              </a:ext>
            </a:extLst>
          </p:cNvPr>
          <p:cNvSpPr txBox="1"/>
          <p:nvPr/>
        </p:nvSpPr>
        <p:spPr>
          <a:xfrm>
            <a:off x="452718" y="1144649"/>
            <a:ext cx="8218842" cy="5047536"/>
          </a:xfrm>
          <a:prstGeom prst="rect">
            <a:avLst/>
          </a:prstGeom>
          <a:noFill/>
        </p:spPr>
        <p:txBody>
          <a:bodyPr wrap="square" rtlCol="0" anchor="t">
            <a:spAutoFit/>
          </a:bodyPr>
          <a:lstStyle/>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r>
              <a:rPr lang="en-US" sz="1600" dirty="0">
                <a:latin typeface="Times New Roman"/>
                <a:ea typeface="+mn-lt"/>
                <a:cs typeface="+mn-lt"/>
              </a:rPr>
              <a:t>Michael, 35 years old, arrives at the Emergency Room complaining of severe headaches. He arrives to the intake desk with his 8-year-old daughter, April. He reported that after he picked April up from school, he developed a minor headache that worsened into a throbbing pain on the left side of his head combined with vomiting and distorted vision. In triage, Michael reports a history of migraines, anxiety, and PTSD after his service in the Marines. (He was discharged after sustaining a head injury.) He experiences a migraine about every two months and takes OTC analgesics whenever he gets them. When asked why he came to the ER, he stated that this headache felt like the “worst ever” and he did not feel safe to drive home. His vitals are taken, and he is sent to the waiting area with his daughter until the doctor becomes available.</a:t>
            </a:r>
            <a:endParaRPr lang="en-US" sz="1600" dirty="0">
              <a:latin typeface="Times New Roman"/>
              <a:cs typeface="Lucida Sans Unicode"/>
            </a:endParaRPr>
          </a:p>
          <a:p>
            <a:pPr marL="285750" indent="-285750">
              <a:buClr>
                <a:schemeClr val="accent1"/>
              </a:buClr>
              <a:buFont typeface="Wingdings" panose="05000000000000000000" pitchFamily="2" charset="2"/>
              <a:buChar char="Ø"/>
            </a:pPr>
            <a:endParaRPr lang="en-US" sz="1600" dirty="0">
              <a:latin typeface="Times New Roman"/>
              <a:ea typeface="+mn-lt"/>
              <a:cs typeface="+mn-lt"/>
            </a:endParaRPr>
          </a:p>
          <a:p>
            <a:pPr marL="285750" indent="-285750">
              <a:buClr>
                <a:schemeClr val="accent1"/>
              </a:buClr>
              <a:buFont typeface="Wingdings" panose="05000000000000000000" pitchFamily="2" charset="2"/>
              <a:buChar char="Ø"/>
            </a:pPr>
            <a:endParaRPr lang="en-US" dirty="0">
              <a:ea typeface="+mn-lt"/>
              <a:cs typeface="+mn-lt"/>
            </a:endParaRPr>
          </a:p>
        </p:txBody>
      </p:sp>
      <p:pic>
        <p:nvPicPr>
          <p:cNvPr id="3075" name="Picture 3" descr="Image result for while male with daughter stock">
            <a:hlinkClick r:id="rId3"/>
            <a:extLst>
              <a:ext uri="{FF2B5EF4-FFF2-40B4-BE49-F238E27FC236}">
                <a16:creationId xmlns:a16="http://schemas.microsoft.com/office/drawing/2014/main" id="{F0E3EDF2-EE36-4C1A-A75D-E58AAA89E6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773" y="1144649"/>
            <a:ext cx="2820398" cy="187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100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p:txBody>
          <a:bodyPr/>
          <a:lstStyle/>
          <a:p>
            <a:fld id="{6509876D-BBD7-4363-8ADF-C03ABB619E3E}" type="slidenum">
              <a:rPr lang="en-US" smtClean="0">
                <a:latin typeface="Arial Narrow" panose="020B0606020202030204" pitchFamily="34" charset="0"/>
              </a:rPr>
              <a:t>92</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192741" y="450169"/>
            <a:ext cx="9144000" cy="491677"/>
          </a:xfrm>
        </p:spPr>
        <p:txBody>
          <a:bodyPr>
            <a:noAutofit/>
          </a:bodyPr>
          <a:lstStyle/>
          <a:p>
            <a:pPr algn="ctr"/>
            <a:r>
              <a:rPr lang="en-US" sz="2400" b="1" dirty="0">
                <a:latin typeface="Times New Roman"/>
                <a:cs typeface="Times New Roman"/>
              </a:rPr>
              <a:t>Encounter Vignette: </a:t>
            </a:r>
            <a:br>
              <a:rPr lang="en-US" sz="2400" b="1" dirty="0"/>
            </a:br>
            <a:r>
              <a:rPr lang="en-US" sz="2400" b="1" dirty="0"/>
              <a:t>Severe </a:t>
            </a:r>
            <a:r>
              <a:rPr lang="en-US" sz="2400" b="1" dirty="0">
                <a:latin typeface="Times New Roman"/>
                <a:cs typeface="Times New Roman"/>
              </a:rPr>
              <a:t>Headache (cont.)</a:t>
            </a:r>
            <a:endParaRPr lang="en-US" sz="2400" dirty="0"/>
          </a:p>
        </p:txBody>
      </p:sp>
      <p:sp>
        <p:nvSpPr>
          <p:cNvPr id="3" name="TextBox 2">
            <a:extLst>
              <a:ext uri="{FF2B5EF4-FFF2-40B4-BE49-F238E27FC236}">
                <a16:creationId xmlns:a16="http://schemas.microsoft.com/office/drawing/2014/main" id="{620E6C7E-3757-4192-A3BD-28FDC2AB77DB}"/>
              </a:ext>
            </a:extLst>
          </p:cNvPr>
          <p:cNvSpPr txBox="1"/>
          <p:nvPr/>
        </p:nvSpPr>
        <p:spPr>
          <a:xfrm>
            <a:off x="269838" y="1340696"/>
            <a:ext cx="8218842" cy="4655442"/>
          </a:xfrm>
          <a:prstGeom prst="rect">
            <a:avLst/>
          </a:prstGeom>
          <a:noFill/>
        </p:spPr>
        <p:txBody>
          <a:bodyPr wrap="square" rtlCol="0" anchor="t">
            <a:spAutoFit/>
          </a:bodyPr>
          <a:lstStyle/>
          <a:p>
            <a:pPr marL="285750" indent="-285750">
              <a:buClr>
                <a:schemeClr val="accent1"/>
              </a:buClr>
              <a:buFont typeface="Wingdings,Sans-Serif" panose="05000000000000000000" pitchFamily="2" charset="2"/>
              <a:buChar char="Ø"/>
            </a:pPr>
            <a:r>
              <a:rPr lang="en-US" sz="1600" dirty="0">
                <a:latin typeface="Times New Roman"/>
                <a:ea typeface="+mn-lt"/>
                <a:cs typeface="+mn-lt"/>
              </a:rPr>
              <a:t>While waiting for the provider, Michael’s condition worsens. He complains to the Medical Support Assistant (MSA) about the wait and others being seen before him. The MSA assures him that he will be seen in a timely manner. As he walks back to his seat, he loses his balance and falls to the floor. He begins to convulse and appears to have a seizure. MSA gets the triage nurse and ER provider; seizure protocol begins. The MSA moves the furniture for Michael’s safety, the provider turns him on his side, the nurse guides April to a consultation room away from the event and returns to assist the team. </a:t>
            </a:r>
            <a:endParaRPr lang="en-US" sz="1600" dirty="0">
              <a:cs typeface="Lucida Sans Unicode"/>
            </a:endParaRPr>
          </a:p>
          <a:p>
            <a:pPr>
              <a:buClr>
                <a:schemeClr val="accent1"/>
              </a:buClr>
            </a:pPr>
            <a:endParaRPr lang="en-US" sz="1600" dirty="0">
              <a:latin typeface="Times New Roman"/>
              <a:ea typeface="+mn-lt"/>
              <a:cs typeface="+mn-lt"/>
            </a:endParaRPr>
          </a:p>
          <a:p>
            <a:pPr marL="285750" indent="-285750">
              <a:buClr>
                <a:schemeClr val="accent1"/>
              </a:buClr>
              <a:buFont typeface="Wingdings,Sans-Serif" panose="05000000000000000000" pitchFamily="2" charset="2"/>
              <a:buChar char="Ø"/>
            </a:pPr>
            <a:r>
              <a:rPr lang="en-US" sz="1600" dirty="0">
                <a:latin typeface="Times New Roman"/>
                <a:ea typeface="+mn-lt"/>
                <a:cs typeface="+mn-lt"/>
              </a:rPr>
              <a:t>Once he has stabilized, he is roomed and examined by the provider. Michael states that he has no history of epilepsy. A CT scan is ordered, and Michael is transferred to Radiology Department. </a:t>
            </a:r>
          </a:p>
          <a:p>
            <a:pPr marL="285750" indent="-285750">
              <a:buClr>
                <a:schemeClr val="accent1"/>
              </a:buClr>
              <a:buFont typeface="Wingdings,Sans-Serif" panose="05000000000000000000" pitchFamily="2" charset="2"/>
              <a:buChar char="Ø"/>
            </a:pPr>
            <a:endParaRPr lang="en-US" sz="1600" dirty="0"/>
          </a:p>
          <a:p>
            <a:pPr marL="285750" indent="-285750">
              <a:buClr>
                <a:schemeClr val="accent1"/>
              </a:buClr>
              <a:buFont typeface="Wingdings,Sans-Serif" panose="05000000000000000000" pitchFamily="2" charset="2"/>
              <a:buChar char="Ø"/>
            </a:pPr>
            <a:r>
              <a:rPr lang="en-US" sz="1600" dirty="0">
                <a:latin typeface="Times New Roman"/>
                <a:ea typeface="+mn-lt"/>
                <a:cs typeface="+mn-lt"/>
              </a:rPr>
              <a:t>The scans reveal that Michael has suffered a "Thunderclap Headache" a symptom of a subarachnoid hemorrhage (bleeding in the brain) caused by a ruptured aneurysm. He is admitted in intensive care while waiting for emergency surgery.</a:t>
            </a:r>
          </a:p>
          <a:p>
            <a:pPr marL="285750" indent="-285750">
              <a:lnSpc>
                <a:spcPct val="113999"/>
              </a:lnSpc>
              <a:buClr>
                <a:schemeClr val="accent1"/>
              </a:buClr>
              <a:buFont typeface="Wingdings,Sans-Serif" panose="05000000000000000000" pitchFamily="2" charset="2"/>
              <a:buChar char="Ø"/>
            </a:pPr>
            <a:endParaRPr lang="en-US" dirty="0">
              <a:latin typeface="Times New Roman"/>
              <a:ea typeface="+mn-lt"/>
              <a:cs typeface="+mn-lt"/>
            </a:endParaRPr>
          </a:p>
          <a:p>
            <a:pPr marL="285750" indent="-285750">
              <a:buClr>
                <a:schemeClr val="accent1"/>
              </a:buClr>
              <a:buFont typeface="Wingdings" panose="05000000000000000000" pitchFamily="2" charset="2"/>
              <a:buChar char="Ø"/>
            </a:pPr>
            <a:endParaRPr lang="en-US" dirty="0">
              <a:latin typeface="Times New Roman"/>
              <a:cs typeface="Lucida Sans Unicode"/>
            </a:endParaRPr>
          </a:p>
          <a:p>
            <a:pPr marL="285750" indent="-285750">
              <a:buClr>
                <a:schemeClr val="accent1"/>
              </a:buClr>
              <a:buFont typeface="Wingdings" panose="05000000000000000000" pitchFamily="2" charset="2"/>
              <a:buChar char="Ø"/>
            </a:pPr>
            <a:endParaRPr lang="en-US" dirty="0">
              <a:latin typeface="Lucida Sans Unicode"/>
              <a:ea typeface="+mn-lt"/>
              <a:cs typeface="+mn-lt"/>
            </a:endParaRPr>
          </a:p>
        </p:txBody>
      </p:sp>
    </p:spTree>
    <p:extLst>
      <p:ext uri="{BB962C8B-B14F-4D97-AF65-F5344CB8AC3E}">
        <p14:creationId xmlns:p14="http://schemas.microsoft.com/office/powerpoint/2010/main" val="40687377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a:xfrm>
            <a:off x="6457950" y="6517721"/>
            <a:ext cx="2057400" cy="365125"/>
          </a:xfrm>
        </p:spPr>
        <p:txBody>
          <a:bodyPr/>
          <a:lstStyle/>
          <a:p>
            <a:fld id="{6509876D-BBD7-4363-8ADF-C03ABB619E3E}" type="slidenum">
              <a:rPr lang="en-US" smtClean="0">
                <a:latin typeface="Arial Narrow" panose="020B0606020202030204" pitchFamily="34" charset="0"/>
              </a:rPr>
              <a:t>93</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0" y="0"/>
            <a:ext cx="9144000" cy="906087"/>
          </a:xfrm>
        </p:spPr>
        <p:txBody>
          <a:bodyPr>
            <a:noAutofit/>
          </a:bodyPr>
          <a:lstStyle/>
          <a:p>
            <a:pPr algn="ctr"/>
            <a:r>
              <a:rPr lang="en-US" sz="2400" b="1" dirty="0"/>
              <a:t>Encounter Vignette: </a:t>
            </a:r>
            <a:br>
              <a:rPr lang="en-US" sz="2400" b="1" dirty="0"/>
            </a:br>
            <a:r>
              <a:rPr lang="en-US" sz="2400" b="1" dirty="0"/>
              <a:t>Back Pain</a:t>
            </a:r>
          </a:p>
        </p:txBody>
      </p:sp>
      <p:sp>
        <p:nvSpPr>
          <p:cNvPr id="3" name="TextBox 2">
            <a:extLst>
              <a:ext uri="{FF2B5EF4-FFF2-40B4-BE49-F238E27FC236}">
                <a16:creationId xmlns:a16="http://schemas.microsoft.com/office/drawing/2014/main" id="{620E6C7E-3757-4192-A3BD-28FDC2AB77DB}"/>
              </a:ext>
            </a:extLst>
          </p:cNvPr>
          <p:cNvSpPr txBox="1"/>
          <p:nvPr/>
        </p:nvSpPr>
        <p:spPr>
          <a:xfrm>
            <a:off x="274320" y="2985943"/>
            <a:ext cx="8595360" cy="3337965"/>
          </a:xfrm>
          <a:prstGeom prst="rect">
            <a:avLst/>
          </a:prstGeom>
          <a:noFill/>
        </p:spPr>
        <p:txBody>
          <a:bodyPr wrap="square" rtlCol="0" anchor="t">
            <a:spAutoFit/>
          </a:bodyPr>
          <a:lstStyle/>
          <a:p>
            <a:pPr marL="285750" indent="-285750">
              <a:buClr>
                <a:srgbClr val="CC6600"/>
              </a:buClr>
              <a:buFont typeface="Wingdings" panose="05000000000000000000" pitchFamily="2" charset="2"/>
              <a:buChar char="Ø"/>
            </a:pPr>
            <a:r>
              <a:rPr lang="en-US" sz="1600" dirty="0">
                <a:latin typeface="Times New Roman"/>
                <a:ea typeface="+mn-lt"/>
                <a:cs typeface="+mn-lt"/>
              </a:rPr>
              <a:t>Jacob is a 27-year-old Air Force Veteran. He makes an appointment for his yearly physical with his regular PCP. As he is brought to the exam room, the nurse notices Jacob has a limp and is struggling to sit down comfortably. Although his vitals are normal, the nurse notes a 30-pound weight gain since his last physical. He states that he threw his back out playing basketball with his nephews a few months ago and hasn’t been physically active since his injury. The PCP performs a physical exam and notices Jacob’s shoulders shunted to the left and his spine slanted in the same direction. Jacob also complains of a “stabbing pain” in the center of his back that radiates down the back of his right leg stopping at his ankle. After positive signs on neurodynamic and neurologic examinations (straight leg raising test, reflexes), the PCP orders CT and MRI scans, prescribes 500 mgs of Naproxen, and tells Jacob to schedule a follow up in two weeks. Jacob proceeds to the check out and makes his appointment accordingly. The receptionist gives him a slip to take to the Radiology Department which is in the same complex.</a:t>
            </a:r>
            <a:endParaRPr lang="en-US" sz="1600" dirty="0">
              <a:ea typeface="+mn-lt"/>
              <a:cs typeface="+mn-lt"/>
            </a:endParaRPr>
          </a:p>
          <a:p>
            <a:pPr marL="285750" indent="-285750">
              <a:lnSpc>
                <a:spcPct val="113999"/>
              </a:lnSpc>
              <a:buClr>
                <a:srgbClr val="CC6600"/>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2053" name="Picture 5" descr="Image result for Black male veteran">
            <a:hlinkClick r:id="rId3"/>
            <a:extLst>
              <a:ext uri="{FF2B5EF4-FFF2-40B4-BE49-F238E27FC236}">
                <a16:creationId xmlns:a16="http://schemas.microsoft.com/office/drawing/2014/main" id="{DD7CAD54-0FCA-419E-A521-454696C1B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771" y="954794"/>
            <a:ext cx="24288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4739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a:xfrm>
            <a:off x="6457950" y="6517721"/>
            <a:ext cx="2057400" cy="365125"/>
          </a:xfrm>
        </p:spPr>
        <p:txBody>
          <a:bodyPr/>
          <a:lstStyle/>
          <a:p>
            <a:fld id="{6509876D-BBD7-4363-8ADF-C03ABB619E3E}" type="slidenum">
              <a:rPr lang="en-US" smtClean="0">
                <a:latin typeface="Arial Narrow" panose="020B0606020202030204" pitchFamily="34" charset="0"/>
              </a:rPr>
              <a:t>94</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0" y="0"/>
            <a:ext cx="9144000" cy="906087"/>
          </a:xfrm>
        </p:spPr>
        <p:txBody>
          <a:bodyPr>
            <a:noAutofit/>
          </a:bodyPr>
          <a:lstStyle/>
          <a:p>
            <a:pPr algn="ctr"/>
            <a:r>
              <a:rPr lang="en-US" sz="2400" b="1" dirty="0">
                <a:latin typeface="Times New Roman"/>
                <a:cs typeface="Times New Roman"/>
              </a:rPr>
              <a:t>Encounter Vignette: </a:t>
            </a:r>
            <a:br>
              <a:rPr lang="en-US" sz="2400" b="1" dirty="0"/>
            </a:br>
            <a:r>
              <a:rPr lang="en-US" sz="2400" b="1" dirty="0">
                <a:latin typeface="Times New Roman"/>
                <a:cs typeface="Times New Roman"/>
              </a:rPr>
              <a:t>Back Pain (cont.)</a:t>
            </a:r>
            <a:endParaRPr lang="en-US" sz="2400" b="1" dirty="0"/>
          </a:p>
        </p:txBody>
      </p:sp>
      <p:sp>
        <p:nvSpPr>
          <p:cNvPr id="3" name="TextBox 2">
            <a:extLst>
              <a:ext uri="{FF2B5EF4-FFF2-40B4-BE49-F238E27FC236}">
                <a16:creationId xmlns:a16="http://schemas.microsoft.com/office/drawing/2014/main" id="{620E6C7E-3757-4192-A3BD-28FDC2AB77DB}"/>
              </a:ext>
            </a:extLst>
          </p:cNvPr>
          <p:cNvSpPr txBox="1"/>
          <p:nvPr/>
        </p:nvSpPr>
        <p:spPr>
          <a:xfrm>
            <a:off x="274320" y="1333724"/>
            <a:ext cx="8595360" cy="3122521"/>
          </a:xfrm>
          <a:prstGeom prst="rect">
            <a:avLst/>
          </a:prstGeom>
          <a:noFill/>
        </p:spPr>
        <p:txBody>
          <a:bodyPr wrap="square" rtlCol="0" anchor="t">
            <a:spAutoFit/>
          </a:bodyPr>
          <a:lstStyle/>
          <a:p>
            <a:pPr marL="285750" indent="-285750">
              <a:buClr>
                <a:srgbClr val="CC6600"/>
              </a:buClr>
              <a:buFont typeface="Wingdings,Sans-Serif" panose="05000000000000000000" pitchFamily="2" charset="2"/>
              <a:buChar char="Ø"/>
            </a:pPr>
            <a:r>
              <a:rPr lang="en-US" sz="1600" dirty="0">
                <a:latin typeface="Times New Roman"/>
                <a:ea typeface="+mn-lt"/>
                <a:cs typeface="+mn-lt"/>
              </a:rPr>
              <a:t>After stopping at the information desk to get directions, Jacob arrives in Radiology, hands his paperwork to the intake personnel, and meets the technician who takes his scans. Jacob is instructed that he will see the results during his follow up with his PCP.</a:t>
            </a:r>
            <a:endParaRPr lang="en-US" sz="1600" dirty="0">
              <a:ea typeface="+mn-lt"/>
              <a:cs typeface="+mn-lt"/>
            </a:endParaRPr>
          </a:p>
          <a:p>
            <a:pPr marL="285750" indent="-285750">
              <a:buClr>
                <a:srgbClr val="CC6600"/>
              </a:buClr>
              <a:buFont typeface="Wingdings,Sans-Serif" panose="05000000000000000000" pitchFamily="2" charset="2"/>
              <a:buChar char="Ø"/>
            </a:pPr>
            <a:endParaRPr lang="en-US" sz="1600" dirty="0">
              <a:latin typeface="Times New Roman"/>
              <a:ea typeface="+mn-lt"/>
              <a:cs typeface="+mn-lt"/>
            </a:endParaRPr>
          </a:p>
          <a:p>
            <a:pPr marL="285750" indent="-285750">
              <a:buClr>
                <a:srgbClr val="CC6600"/>
              </a:buClr>
              <a:buFont typeface="Wingdings,Sans-Serif" panose="05000000000000000000" pitchFamily="2" charset="2"/>
              <a:buChar char="Ø"/>
            </a:pPr>
            <a:r>
              <a:rPr lang="en-US" sz="1600" dirty="0">
                <a:latin typeface="Times New Roman"/>
                <a:ea typeface="+mn-lt"/>
                <a:cs typeface="+mn-lt"/>
              </a:rPr>
              <a:t>The radiologist reads Jacob’s scans and sends the results to his PCP. At the scheduled follow up the provider confirms that Jacob has L5S1 protrusion with right S1 nerve root compression (lumbar herniated disc with associated radiculopathy). Jacob states that he is reluctant to have surgery and asks his provider for other alternatives. The PCP continues him on the same anti-inflammatory medication and orders physical therapy two times per week for 1 month. A follow up is scheduled next month at the registration desk. </a:t>
            </a:r>
          </a:p>
          <a:p>
            <a:pPr>
              <a:buClr>
                <a:srgbClr val="CC6600"/>
              </a:buClr>
            </a:pPr>
            <a:endParaRPr lang="en-US" dirty="0">
              <a:latin typeface="Times New Roman"/>
              <a:ea typeface="+mn-lt"/>
              <a:cs typeface="+mn-lt"/>
            </a:endParaRPr>
          </a:p>
          <a:p>
            <a:pPr marL="285750" indent="-285750">
              <a:lnSpc>
                <a:spcPct val="113999"/>
              </a:lnSpc>
              <a:buClr>
                <a:srgbClr val="CC6600"/>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4651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F885E2-FED8-4C0B-888A-021E566863C1}"/>
              </a:ext>
            </a:extLst>
          </p:cNvPr>
          <p:cNvSpPr>
            <a:spLocks noGrp="1"/>
          </p:cNvSpPr>
          <p:nvPr>
            <p:ph type="sldNum" sz="quarter" idx="12"/>
          </p:nvPr>
        </p:nvSpPr>
        <p:spPr/>
        <p:txBody>
          <a:bodyPr/>
          <a:lstStyle/>
          <a:p>
            <a:fld id="{6509876D-BBD7-4363-8ADF-C03ABB619E3E}" type="slidenum">
              <a:rPr lang="en-US" smtClean="0">
                <a:latin typeface="Arial Narrow" panose="020B0606020202030204" pitchFamily="34" charset="0"/>
              </a:rPr>
              <a:t>95</a:t>
            </a:fld>
            <a:endParaRPr lang="en-US" dirty="0">
              <a:latin typeface="Arial Narrow" panose="020B0606020202030204" pitchFamily="34" charset="0"/>
            </a:endParaRPr>
          </a:p>
        </p:txBody>
      </p:sp>
      <p:sp>
        <p:nvSpPr>
          <p:cNvPr id="2" name="Title 1">
            <a:extLst>
              <a:ext uri="{FF2B5EF4-FFF2-40B4-BE49-F238E27FC236}">
                <a16:creationId xmlns:a16="http://schemas.microsoft.com/office/drawing/2014/main" id="{75A04F8B-920A-4A74-9E48-BB3CCDE6EB70}"/>
              </a:ext>
            </a:extLst>
          </p:cNvPr>
          <p:cNvSpPr>
            <a:spLocks noGrp="1"/>
          </p:cNvSpPr>
          <p:nvPr>
            <p:ph type="title"/>
          </p:nvPr>
        </p:nvSpPr>
        <p:spPr>
          <a:xfrm>
            <a:off x="0" y="0"/>
            <a:ext cx="9144000" cy="1105593"/>
          </a:xfrm>
        </p:spPr>
        <p:txBody>
          <a:bodyPr>
            <a:noAutofit/>
          </a:bodyPr>
          <a:lstStyle/>
          <a:p>
            <a:pPr algn="ctr"/>
            <a:r>
              <a:rPr lang="en-US" sz="2400" b="1" dirty="0"/>
              <a:t>Encounter Vignette: </a:t>
            </a:r>
            <a:br>
              <a:rPr lang="en-US" sz="2400" b="1" dirty="0"/>
            </a:br>
            <a:r>
              <a:rPr lang="en-US" sz="2400" b="1" dirty="0"/>
              <a:t>Diabetes #2</a:t>
            </a:r>
            <a:endParaRPr lang="en-US" sz="2400" dirty="0">
              <a:latin typeface="+mn-lt"/>
            </a:endParaRPr>
          </a:p>
        </p:txBody>
      </p:sp>
      <p:sp>
        <p:nvSpPr>
          <p:cNvPr id="3" name="TextBox 2">
            <a:extLst>
              <a:ext uri="{FF2B5EF4-FFF2-40B4-BE49-F238E27FC236}">
                <a16:creationId xmlns:a16="http://schemas.microsoft.com/office/drawing/2014/main" id="{620E6C7E-3757-4192-A3BD-28FDC2AB77DB}"/>
              </a:ext>
            </a:extLst>
          </p:cNvPr>
          <p:cNvSpPr txBox="1"/>
          <p:nvPr/>
        </p:nvSpPr>
        <p:spPr>
          <a:xfrm>
            <a:off x="274319" y="2487999"/>
            <a:ext cx="8595360" cy="3386183"/>
          </a:xfrm>
          <a:prstGeom prst="rect">
            <a:avLst/>
          </a:prstGeom>
          <a:noFill/>
        </p:spPr>
        <p:txBody>
          <a:bodyPr wrap="square" rtlCol="0">
            <a:spAutoFit/>
          </a:bodyPr>
          <a:lstStyle/>
          <a:p>
            <a:pPr marL="285750" indent="-285750">
              <a:lnSpc>
                <a:spcPct val="114000"/>
              </a:lnSpc>
              <a:buClr>
                <a:schemeClr val="accent1"/>
              </a:buClr>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nSpc>
                <a:spcPct val="114000"/>
              </a:lnSpc>
              <a:buClr>
                <a:schemeClr val="accent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vignette centers on a new patient visit by an individual seeking diabetes care. The patient presents with an extensive medical and social history. Obtaining history elements is necessary to reveal the coinciding depression and multiple social issues the patient was experiencing. The patient’s emotional state is harried and agitated yet in a depressive mood. Specific details surrounding the patient's recorded blood glucose levels, such as values and times measured, are necessary in tailoring clinical management. Moreover, accurately conveying the patient counseling conducted during the encounter is also important, such that future healthcare providers can ensure the patient remains compliant with medical recommendations.</a:t>
            </a:r>
          </a:p>
        </p:txBody>
      </p:sp>
      <p:pic>
        <p:nvPicPr>
          <p:cNvPr id="5" name="Picture 4" descr="A table topped with a blue background&#10;&#10;Description automatically generated">
            <a:extLst>
              <a:ext uri="{FF2B5EF4-FFF2-40B4-BE49-F238E27FC236}">
                <a16:creationId xmlns:a16="http://schemas.microsoft.com/office/drawing/2014/main" id="{42C26389-6AE7-4593-A354-E38C9167E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620" y="1193600"/>
            <a:ext cx="3052759" cy="2035172"/>
          </a:xfrm>
          <a:prstGeom prst="rect">
            <a:avLst/>
          </a:prstGeom>
        </p:spPr>
      </p:pic>
    </p:spTree>
    <p:extLst>
      <p:ext uri="{BB962C8B-B14F-4D97-AF65-F5344CB8AC3E}">
        <p14:creationId xmlns:p14="http://schemas.microsoft.com/office/powerpoint/2010/main" val="3978952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E6BA8D-BD7C-4F4B-9415-78AD218CE02D}"/>
              </a:ext>
            </a:extLst>
          </p:cNvPr>
          <p:cNvSpPr>
            <a:spLocks noGrp="1"/>
          </p:cNvSpPr>
          <p:nvPr>
            <p:ph idx="1"/>
          </p:nvPr>
        </p:nvSpPr>
        <p:spPr>
          <a:xfrm>
            <a:off x="441960" y="1209585"/>
            <a:ext cx="8229600" cy="4948836"/>
          </a:xfrm>
        </p:spPr>
        <p:txBody>
          <a:bodyPr>
            <a:normAutofit/>
          </a:bodyPr>
          <a:lstStyle/>
          <a:p>
            <a:pPr lvl="0"/>
            <a:r>
              <a:rPr lang="en-US" dirty="0"/>
              <a:t>HR functions: leave, hiring, QA</a:t>
            </a:r>
          </a:p>
          <a:p>
            <a:pPr lvl="0"/>
            <a:r>
              <a:rPr lang="en-US" dirty="0"/>
              <a:t>Suicide prevention</a:t>
            </a:r>
          </a:p>
          <a:p>
            <a:pPr lvl="0"/>
            <a:r>
              <a:rPr lang="en-US" dirty="0"/>
              <a:t>Changing providers</a:t>
            </a:r>
          </a:p>
          <a:p>
            <a:pPr lvl="0"/>
            <a:r>
              <a:rPr lang="en-US" u="sng" dirty="0"/>
              <a:t>*Transitioning into </a:t>
            </a:r>
            <a:r>
              <a:rPr lang="en-US" i="1" u="sng" dirty="0"/>
              <a:t>or out of</a:t>
            </a:r>
            <a:r>
              <a:rPr lang="en-US" u="sng" dirty="0"/>
              <a:t> mental health or between specialties*</a:t>
            </a:r>
          </a:p>
          <a:p>
            <a:pPr lvl="0"/>
            <a:r>
              <a:rPr lang="en-US" u="sng" dirty="0"/>
              <a:t>Scheduling/fitting in walk-ins/open access*</a:t>
            </a:r>
          </a:p>
          <a:p>
            <a:pPr lvl="0"/>
            <a:r>
              <a:rPr lang="en-US" dirty="0"/>
              <a:t>Intakes </a:t>
            </a:r>
          </a:p>
          <a:p>
            <a:pPr marL="109728" lvl="0" indent="0">
              <a:buNone/>
            </a:pPr>
            <a:endParaRPr lang="en-US" dirty="0"/>
          </a:p>
        </p:txBody>
      </p:sp>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96</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p:txBody>
          <a:bodyPr>
            <a:normAutofit/>
          </a:bodyPr>
          <a:lstStyle/>
          <a:p>
            <a:r>
              <a:rPr lang="en-US" b="1" dirty="0"/>
              <a:t>Possible vignettes to add</a:t>
            </a:r>
          </a:p>
        </p:txBody>
      </p:sp>
      <p:sp>
        <p:nvSpPr>
          <p:cNvPr id="5" name="Speech Bubble: Rectangle 4">
            <a:extLst>
              <a:ext uri="{FF2B5EF4-FFF2-40B4-BE49-F238E27FC236}">
                <a16:creationId xmlns:a16="http://schemas.microsoft.com/office/drawing/2014/main" id="{3C517E3C-420A-4FBA-AECA-213530D67BFA}"/>
              </a:ext>
            </a:extLst>
          </p:cNvPr>
          <p:cNvSpPr/>
          <p:nvPr/>
        </p:nvSpPr>
        <p:spPr>
          <a:xfrm>
            <a:off x="1371600" y="4059147"/>
            <a:ext cx="6858000" cy="2099274"/>
          </a:xfrm>
          <a:prstGeom prst="wedgeRectCallout">
            <a:avLst/>
          </a:prstGeom>
          <a:solidFill>
            <a:schemeClr val="tx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1D9B696-448E-4F47-98E1-0B0257B08F9B}"/>
              </a:ext>
            </a:extLst>
          </p:cNvPr>
          <p:cNvSpPr txBox="1"/>
          <p:nvPr/>
        </p:nvSpPr>
        <p:spPr>
          <a:xfrm>
            <a:off x="1447800" y="4323954"/>
            <a:ext cx="6858000" cy="1569660"/>
          </a:xfrm>
          <a:prstGeom prst="rect">
            <a:avLst/>
          </a:prstGeom>
          <a:noFill/>
        </p:spPr>
        <p:txBody>
          <a:bodyPr wrap="square" rtlCol="0">
            <a:spAutoFit/>
          </a:bodyPr>
          <a:lstStyle/>
          <a:p>
            <a:r>
              <a:rPr lang="en-US" sz="1600" dirty="0"/>
              <a:t>We will develop 1-2 new vignettes.  The starred/underlined ones might be the most promising with “Open Access” being mentioned multiple times in the focus groups.  The “transitioning” vignette offers several advantages: (1) tie-in with Psych Tools; (2) mentioned multiple times in focus groups; (3) could be good example for decision-tree modeling/DMN.</a:t>
            </a:r>
            <a:endParaRPr lang="en-US" sz="1000" dirty="0"/>
          </a:p>
        </p:txBody>
      </p:sp>
    </p:spTree>
    <p:extLst>
      <p:ext uri="{BB962C8B-B14F-4D97-AF65-F5344CB8AC3E}">
        <p14:creationId xmlns:p14="http://schemas.microsoft.com/office/powerpoint/2010/main" val="41397418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97</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524000" y="2667000"/>
            <a:ext cx="6477000" cy="1143000"/>
          </a:xfrm>
        </p:spPr>
        <p:txBody>
          <a:bodyPr>
            <a:normAutofit/>
          </a:bodyPr>
          <a:lstStyle/>
          <a:p>
            <a:pPr algn="ctr"/>
            <a:r>
              <a:rPr lang="en-US" sz="2500" b="1" i="1" dirty="0"/>
              <a:t>Handouts: Educational supplements</a:t>
            </a:r>
          </a:p>
        </p:txBody>
      </p:sp>
    </p:spTree>
    <p:extLst>
      <p:ext uri="{BB962C8B-B14F-4D97-AF65-F5344CB8AC3E}">
        <p14:creationId xmlns:p14="http://schemas.microsoft.com/office/powerpoint/2010/main" val="11116610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01D18C-F803-4A19-BB7E-4295A97E2361}"/>
              </a:ext>
            </a:extLst>
          </p:cNvPr>
          <p:cNvSpPr>
            <a:spLocks noGrp="1"/>
          </p:cNvSpPr>
          <p:nvPr>
            <p:ph idx="1"/>
          </p:nvPr>
        </p:nvSpPr>
        <p:spPr/>
        <p:txBody>
          <a:bodyPr/>
          <a:lstStyle/>
          <a:p>
            <a:r>
              <a:rPr lang="en-US" dirty="0"/>
              <a:t>Basic Models</a:t>
            </a:r>
          </a:p>
          <a:p>
            <a:r>
              <a:rPr lang="en-US" dirty="0"/>
              <a:t>BPMN Quick Start Guide</a:t>
            </a:r>
          </a:p>
          <a:p>
            <a:r>
              <a:rPr lang="en-US" dirty="0"/>
              <a:t>BPMN Shapes</a:t>
            </a:r>
          </a:p>
          <a:p>
            <a:r>
              <a:rPr lang="en-US" dirty="0"/>
              <a:t>CMMN/DMN/UML Overview</a:t>
            </a:r>
          </a:p>
          <a:p>
            <a:r>
              <a:rPr lang="en-US" dirty="0"/>
              <a:t>Quick Start Guides (areas to be identified)</a:t>
            </a:r>
          </a:p>
        </p:txBody>
      </p:sp>
      <p:sp>
        <p:nvSpPr>
          <p:cNvPr id="3" name="Slide Number Placeholder 2">
            <a:extLst>
              <a:ext uri="{FF2B5EF4-FFF2-40B4-BE49-F238E27FC236}">
                <a16:creationId xmlns:a16="http://schemas.microsoft.com/office/drawing/2014/main" id="{646357F3-4E5B-424D-9301-C0ADD75DF83B}"/>
              </a:ext>
            </a:extLst>
          </p:cNvPr>
          <p:cNvSpPr>
            <a:spLocks noGrp="1"/>
          </p:cNvSpPr>
          <p:nvPr>
            <p:ph type="sldNum" sz="quarter" idx="12"/>
          </p:nvPr>
        </p:nvSpPr>
        <p:spPr/>
        <p:txBody>
          <a:bodyPr/>
          <a:lstStyle/>
          <a:p>
            <a:fld id="{C4F48794-F4C4-4267-800B-ACFB459A6C98}" type="slidenum">
              <a:rPr lang="en-US" smtClean="0"/>
              <a:pPr/>
              <a:t>98</a:t>
            </a:fld>
            <a:endParaRPr lang="en-US" dirty="0"/>
          </a:p>
        </p:txBody>
      </p:sp>
      <p:sp>
        <p:nvSpPr>
          <p:cNvPr id="4" name="Title 3">
            <a:extLst>
              <a:ext uri="{FF2B5EF4-FFF2-40B4-BE49-F238E27FC236}">
                <a16:creationId xmlns:a16="http://schemas.microsoft.com/office/drawing/2014/main" id="{65C24723-D41B-4F65-B40B-CB84F9CF81F5}"/>
              </a:ext>
            </a:extLst>
          </p:cNvPr>
          <p:cNvSpPr>
            <a:spLocks noGrp="1"/>
          </p:cNvSpPr>
          <p:nvPr>
            <p:ph type="title"/>
          </p:nvPr>
        </p:nvSpPr>
        <p:spPr/>
        <p:txBody>
          <a:bodyPr>
            <a:normAutofit fontScale="90000"/>
          </a:bodyPr>
          <a:lstStyle/>
          <a:p>
            <a:r>
              <a:rPr lang="en-US" b="1" dirty="0"/>
              <a:t>Handouts to Supplement Tutorials</a:t>
            </a:r>
          </a:p>
        </p:txBody>
      </p:sp>
    </p:spTree>
    <p:extLst>
      <p:ext uri="{BB962C8B-B14F-4D97-AF65-F5344CB8AC3E}">
        <p14:creationId xmlns:p14="http://schemas.microsoft.com/office/powerpoint/2010/main" val="11033906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EA6868-1B4E-4FDB-BFE7-4CC5FD5161A4}"/>
              </a:ext>
            </a:extLst>
          </p:cNvPr>
          <p:cNvSpPr>
            <a:spLocks noGrp="1"/>
          </p:cNvSpPr>
          <p:nvPr>
            <p:ph type="sldNum" sz="quarter" idx="12"/>
          </p:nvPr>
        </p:nvSpPr>
        <p:spPr/>
        <p:txBody>
          <a:bodyPr/>
          <a:lstStyle/>
          <a:p>
            <a:fld id="{C4F48794-F4C4-4267-800B-ACFB459A6C98}" type="slidenum">
              <a:rPr lang="en-US" smtClean="0"/>
              <a:pPr/>
              <a:t>99</a:t>
            </a:fld>
            <a:endParaRPr lang="en-US" dirty="0"/>
          </a:p>
        </p:txBody>
      </p:sp>
      <p:sp>
        <p:nvSpPr>
          <p:cNvPr id="4" name="Title 3">
            <a:extLst>
              <a:ext uri="{FF2B5EF4-FFF2-40B4-BE49-F238E27FC236}">
                <a16:creationId xmlns:a16="http://schemas.microsoft.com/office/drawing/2014/main" id="{59D34767-113D-4F93-998D-F147F7F498DE}"/>
              </a:ext>
            </a:extLst>
          </p:cNvPr>
          <p:cNvSpPr>
            <a:spLocks noGrp="1"/>
          </p:cNvSpPr>
          <p:nvPr>
            <p:ph type="title"/>
          </p:nvPr>
        </p:nvSpPr>
        <p:spPr>
          <a:xfrm>
            <a:off x="1524000" y="2667000"/>
            <a:ext cx="6477000" cy="1143000"/>
          </a:xfrm>
        </p:spPr>
        <p:txBody>
          <a:bodyPr>
            <a:normAutofit/>
          </a:bodyPr>
          <a:lstStyle/>
          <a:p>
            <a:pPr algn="ctr"/>
            <a:r>
              <a:rPr lang="en-US" sz="2500" b="1" i="1" dirty="0"/>
              <a:t>Tests/Quizzes (pre, post)</a:t>
            </a:r>
          </a:p>
        </p:txBody>
      </p:sp>
    </p:spTree>
    <p:extLst>
      <p:ext uri="{BB962C8B-B14F-4D97-AF65-F5344CB8AC3E}">
        <p14:creationId xmlns:p14="http://schemas.microsoft.com/office/powerpoint/2010/main" val="697012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2_Concours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3f58b90-9720-4c8a-9b45-256d8be94228">
      <UserInfo>
        <DisplayName>Todd Yurkovic</DisplayName>
        <AccountId>204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42002D006CA04291A369CCC4AC1336" ma:contentTypeVersion="4" ma:contentTypeDescription="Create a new document." ma:contentTypeScope="" ma:versionID="a6ff073297953e5c89b4fee4622346a8">
  <xsd:schema xmlns:xsd="http://www.w3.org/2001/XMLSchema" xmlns:xs="http://www.w3.org/2001/XMLSchema" xmlns:p="http://schemas.microsoft.com/office/2006/metadata/properties" xmlns:ns2="ae1e0e02-7e3f-484b-9473-5843b5a8b5a9" xmlns:ns3="d3f58b90-9720-4c8a-9b45-256d8be94228" targetNamespace="http://schemas.microsoft.com/office/2006/metadata/properties" ma:root="true" ma:fieldsID="ea0ae3242d34272e608c498fec2c4160" ns2:_="" ns3:_="">
    <xsd:import namespace="ae1e0e02-7e3f-484b-9473-5843b5a8b5a9"/>
    <xsd:import namespace="d3f58b90-9720-4c8a-9b45-256d8be942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1e0e02-7e3f-484b-9473-5843b5a8b5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f58b90-9720-4c8a-9b45-256d8be942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3D9036-79E3-48F2-969F-BFA15AFBF90F}">
  <ds:schemaRefs>
    <ds:schemaRef ds:uri="http://purl.org/dc/terms/"/>
    <ds:schemaRef ds:uri="http://schemas.openxmlformats.org/package/2006/metadata/core-properties"/>
    <ds:schemaRef ds:uri="http://purl.org/dc/dcmitype/"/>
    <ds:schemaRef ds:uri="http://schemas.microsoft.com/office/infopath/2007/PartnerControls"/>
    <ds:schemaRef ds:uri="ae1e0e02-7e3f-484b-9473-5843b5a8b5a9"/>
    <ds:schemaRef ds:uri="http://purl.org/dc/elements/1.1/"/>
    <ds:schemaRef ds:uri="http://schemas.microsoft.com/office/2006/documentManagement/types"/>
    <ds:schemaRef ds:uri="d3f58b90-9720-4c8a-9b45-256d8be9422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DC1C681-4973-479B-BE72-1B5470FDAF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1e0e02-7e3f-484b-9473-5843b5a8b5a9"/>
    <ds:schemaRef ds:uri="d3f58b90-9720-4c8a-9b45-256d8be942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4927F5-6234-4A4D-B5D1-70FCD88304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24884</TotalTime>
  <Words>6890</Words>
  <Application>Microsoft Office PowerPoint</Application>
  <PresentationFormat>On-screen Show (4:3)</PresentationFormat>
  <Paragraphs>926</Paragraphs>
  <Slides>101</Slides>
  <Notes>58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101</vt:i4>
      </vt:variant>
    </vt:vector>
  </HeadingPairs>
  <TitlesOfParts>
    <vt:vector size="113" baseType="lpstr">
      <vt:lpstr>Arial</vt:lpstr>
      <vt:lpstr>Arial Black</vt:lpstr>
      <vt:lpstr>Arial Narrow</vt:lpstr>
      <vt:lpstr>Calibri</vt:lpstr>
      <vt:lpstr>Lucida Sans Unicode</vt:lpstr>
      <vt:lpstr>Times New Roman</vt:lpstr>
      <vt:lpstr>Wingdings</vt:lpstr>
      <vt:lpstr>Wingdings 2</vt:lpstr>
      <vt:lpstr>Wingdings,Sans-Serif</vt:lpstr>
      <vt:lpstr>Concourse</vt:lpstr>
      <vt:lpstr>1_Concourse</vt:lpstr>
      <vt:lpstr>2_Concourse</vt:lpstr>
      <vt:lpstr>PowerPoint Presentation</vt:lpstr>
      <vt:lpstr>Organization of Storyboard: Course Modules</vt:lpstr>
      <vt:lpstr>Organization of Storyboard: Handouts and Hands-on Activities</vt:lpstr>
      <vt:lpstr>Tutorial 1: Introduction and Foundations of Clinical Workflow Modeling</vt:lpstr>
      <vt:lpstr>Introduction to all modules in course</vt:lpstr>
      <vt:lpstr>Course Objectives </vt:lpstr>
      <vt:lpstr>Modeling Methodology</vt:lpstr>
      <vt:lpstr>Foundational Modeling Concepts</vt:lpstr>
      <vt:lpstr>Foundational Modeling Concepts</vt:lpstr>
      <vt:lpstr>Modeling Concepts</vt:lpstr>
      <vt:lpstr>Modeling Tools</vt:lpstr>
      <vt:lpstr>Notation Overview</vt:lpstr>
      <vt:lpstr>Tutorial 2: Notation Styles and Standards </vt:lpstr>
      <vt:lpstr>Objective</vt:lpstr>
      <vt:lpstr>BPMN Basic Notation and Concepts</vt:lpstr>
      <vt:lpstr>CMMN Basic Notation and Concepts</vt:lpstr>
      <vt:lpstr>DMN Basic Notation and Concepts</vt:lpstr>
      <vt:lpstr>UML Basic Notations and Concepts</vt:lpstr>
      <vt:lpstr>Modeling Notation:  Compare and Contrast</vt:lpstr>
      <vt:lpstr>Basic Emergency Encounter: Triage and Immediate Care Required</vt:lpstr>
      <vt:lpstr>Emergency Encounter: Triage Finished Model</vt:lpstr>
      <vt:lpstr>VA National Telestroke Program Video</vt:lpstr>
      <vt:lpstr>Telestroke Model Walk-Through Outline </vt:lpstr>
      <vt:lpstr>Emergency Encounter with Telehealth Consult</vt:lpstr>
      <vt:lpstr> Other Notations</vt:lpstr>
      <vt:lpstr>Tutorial 3: Basic models in CMMN, DMN, UML</vt:lpstr>
      <vt:lpstr>Objective</vt:lpstr>
      <vt:lpstr>Modeling Notation:  Compare and Contrast</vt:lpstr>
      <vt:lpstr>Basic Models</vt:lpstr>
      <vt:lpstr>Tutorial 4: MS Office “Buttonology” </vt:lpstr>
      <vt:lpstr>Objective</vt:lpstr>
      <vt:lpstr>Basic Emergency Encounter: Triage and Immediate Care Required</vt:lpstr>
      <vt:lpstr>Basic Emergency Encounter: Triage and Immediate Care Required</vt:lpstr>
      <vt:lpstr>Emergency Encounter: Triage Finished Model</vt:lpstr>
      <vt:lpstr>BPMN Basic Notation and Concepts</vt:lpstr>
      <vt:lpstr>BPMN Basic Notation and Concepts</vt:lpstr>
      <vt:lpstr>PowerPoint Hands-On</vt:lpstr>
      <vt:lpstr>VA National Telestroke Program Video</vt:lpstr>
      <vt:lpstr>PPT Hands-On Activity</vt:lpstr>
      <vt:lpstr>PowerPoint Hands-On: Other notations</vt:lpstr>
      <vt:lpstr>Tutorial 5: MS Visio “Buttonology” </vt:lpstr>
      <vt:lpstr>PowerPoint Presentation</vt:lpstr>
      <vt:lpstr>Objective</vt:lpstr>
      <vt:lpstr>Basic Emergency Encounter: Triage and Immediate Care Required</vt:lpstr>
      <vt:lpstr>Basic Emergency Encounter: Triage and Immediate Care Required</vt:lpstr>
      <vt:lpstr>Emergency Encounter: Triage Finished Model</vt:lpstr>
      <vt:lpstr>BPMN Basic Notation and Concepts</vt:lpstr>
      <vt:lpstr>BPMN Basic Notation and Concepts</vt:lpstr>
      <vt:lpstr>Visio Hands-On</vt:lpstr>
      <vt:lpstr>VA National Telestroke Program Video</vt:lpstr>
      <vt:lpstr>Telestroke Model Walk-Through Outline </vt:lpstr>
      <vt:lpstr>Emergency Encounter with Telehealth Consult</vt:lpstr>
      <vt:lpstr>Visio Hands-On</vt:lpstr>
      <vt:lpstr>Visio Hands-On: Other notations</vt:lpstr>
      <vt:lpstr>Tutorial 6: Eliciting Data for the Creation of Workflow Models</vt:lpstr>
      <vt:lpstr>Objective</vt:lpstr>
      <vt:lpstr>What is Knowledge Elicitation</vt:lpstr>
      <vt:lpstr>Purpose of Knowledge Elicitation</vt:lpstr>
      <vt:lpstr>Overview of Knowledge Elicitation Methods</vt:lpstr>
      <vt:lpstr>Observations</vt:lpstr>
      <vt:lpstr>Interviews </vt:lpstr>
      <vt:lpstr>Focus Groups</vt:lpstr>
      <vt:lpstr>(Cognitive) Walkthroughs</vt:lpstr>
      <vt:lpstr>Tabletop Exercises</vt:lpstr>
      <vt:lpstr>Simulation</vt:lpstr>
      <vt:lpstr>Compare and Contrast</vt:lpstr>
      <vt:lpstr>Considerations for Selecting Methods</vt:lpstr>
      <vt:lpstr>Tutorial 7: Drafting a Model</vt:lpstr>
      <vt:lpstr>Objective</vt:lpstr>
      <vt:lpstr>Text narrative</vt:lpstr>
      <vt:lpstr>Flow diagrams</vt:lpstr>
      <vt:lpstr>Tutorial 8: Validating a Model</vt:lpstr>
      <vt:lpstr>Objective</vt:lpstr>
      <vt:lpstr>Validation (1 of 2)</vt:lpstr>
      <vt:lpstr>Validation (2 of 2)</vt:lpstr>
      <vt:lpstr>Tutorial 9: Analyzing Models</vt:lpstr>
      <vt:lpstr>Objective</vt:lpstr>
      <vt:lpstr>PowerPoint Presentation</vt:lpstr>
      <vt:lpstr>Timing</vt:lpstr>
      <vt:lpstr>Errors</vt:lpstr>
      <vt:lpstr>Resource usage</vt:lpstr>
      <vt:lpstr>Tutorial 10: Advancing Your Modeling Skills</vt:lpstr>
      <vt:lpstr>Objective</vt:lpstr>
      <vt:lpstr>PowerPoint Presentation</vt:lpstr>
      <vt:lpstr>PowerPoint Presentation</vt:lpstr>
      <vt:lpstr>Handouts: Vignettes</vt:lpstr>
      <vt:lpstr>Encounter Vignette:  Persistent Cough</vt:lpstr>
      <vt:lpstr>Encounter Vignette:  Persistent Cough (cont.)</vt:lpstr>
      <vt:lpstr>Encounter Vignette:  Diabetes</vt:lpstr>
      <vt:lpstr>Encounter Vignette:  Diabetes (cont.)</vt:lpstr>
      <vt:lpstr>Encounter Vignette:  Severe Headache</vt:lpstr>
      <vt:lpstr>Encounter Vignette:  Severe Headache (cont.)</vt:lpstr>
      <vt:lpstr>Encounter Vignette:  Back Pain</vt:lpstr>
      <vt:lpstr>Encounter Vignette:  Back Pain (cont.)</vt:lpstr>
      <vt:lpstr>Encounter Vignette:  Diabetes #2</vt:lpstr>
      <vt:lpstr>Possible vignettes to add</vt:lpstr>
      <vt:lpstr>Handouts: Educational supplements</vt:lpstr>
      <vt:lpstr>Handouts to Supplement Tutorials</vt:lpstr>
      <vt:lpstr>Tests/Quizzes (pre, post)</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Cason</dc:creator>
  <cp:lastModifiedBy>Claire Hayes Watson</cp:lastModifiedBy>
  <cp:revision>714</cp:revision>
  <cp:lastPrinted>2020-03-12T14:46:33Z</cp:lastPrinted>
  <dcterms:created xsi:type="dcterms:W3CDTF">2016-02-09T22:16:08Z</dcterms:created>
  <dcterms:modified xsi:type="dcterms:W3CDTF">2020-03-13T20:34:53Z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0x010100C742002D006CA04291A369CCC4AC1336</vt:lpwstr>
  </property>
</Properties>
</file>