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notesMasterIdLst>
    <p:notesMasterId r:id="rId41"/>
  </p:notesMasterIdLst>
  <p:handoutMasterIdLst>
    <p:handoutMasterId r:id="rId42"/>
  </p:handoutMasterIdLst>
  <p:sldIdLst>
    <p:sldId id="256" r:id="rId5"/>
    <p:sldId id="273" r:id="rId6"/>
    <p:sldId id="268" r:id="rId7"/>
    <p:sldId id="287" r:id="rId8"/>
    <p:sldId id="265" r:id="rId9"/>
    <p:sldId id="286" r:id="rId10"/>
    <p:sldId id="274" r:id="rId11"/>
    <p:sldId id="306" r:id="rId12"/>
    <p:sldId id="266" r:id="rId13"/>
    <p:sldId id="289" r:id="rId14"/>
    <p:sldId id="290" r:id="rId15"/>
    <p:sldId id="275" r:id="rId16"/>
    <p:sldId id="314" r:id="rId17"/>
    <p:sldId id="304" r:id="rId18"/>
    <p:sldId id="269" r:id="rId19"/>
    <p:sldId id="272" r:id="rId20"/>
    <p:sldId id="291" r:id="rId21"/>
    <p:sldId id="307" r:id="rId22"/>
    <p:sldId id="308" r:id="rId23"/>
    <p:sldId id="309" r:id="rId24"/>
    <p:sldId id="312" r:id="rId25"/>
    <p:sldId id="310" r:id="rId26"/>
    <p:sldId id="311" r:id="rId27"/>
    <p:sldId id="313" r:id="rId28"/>
    <p:sldId id="292" r:id="rId29"/>
    <p:sldId id="295" r:id="rId30"/>
    <p:sldId id="315" r:id="rId31"/>
    <p:sldId id="293" r:id="rId32"/>
    <p:sldId id="297" r:id="rId33"/>
    <p:sldId id="296" r:id="rId34"/>
    <p:sldId id="298" r:id="rId35"/>
    <p:sldId id="299" r:id="rId36"/>
    <p:sldId id="300" r:id="rId37"/>
    <p:sldId id="301" r:id="rId38"/>
    <p:sldId id="302" r:id="rId39"/>
    <p:sldId id="303" r:id="rId40"/>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ヒラギノ角ゴ Pro W3"/>
        <a:cs typeface="Arial" charset="0"/>
      </a:defRPr>
    </a:lvl1pPr>
    <a:lvl2pPr marL="457200" algn="l" rtl="0" fontAlgn="base">
      <a:spcBef>
        <a:spcPct val="0"/>
      </a:spcBef>
      <a:spcAft>
        <a:spcPct val="0"/>
      </a:spcAft>
      <a:defRPr kern="1200">
        <a:solidFill>
          <a:schemeClr val="tx1"/>
        </a:solidFill>
        <a:latin typeface="Arial" charset="0"/>
        <a:ea typeface="ヒラギノ角ゴ Pro W3"/>
        <a:cs typeface="Arial" charset="0"/>
      </a:defRPr>
    </a:lvl2pPr>
    <a:lvl3pPr marL="914400" algn="l" rtl="0" fontAlgn="base">
      <a:spcBef>
        <a:spcPct val="0"/>
      </a:spcBef>
      <a:spcAft>
        <a:spcPct val="0"/>
      </a:spcAft>
      <a:defRPr kern="1200">
        <a:solidFill>
          <a:schemeClr val="tx1"/>
        </a:solidFill>
        <a:latin typeface="Arial" charset="0"/>
        <a:ea typeface="ヒラギノ角ゴ Pro W3"/>
        <a:cs typeface="Arial" charset="0"/>
      </a:defRPr>
    </a:lvl3pPr>
    <a:lvl4pPr marL="1371600" algn="l" rtl="0" fontAlgn="base">
      <a:spcBef>
        <a:spcPct val="0"/>
      </a:spcBef>
      <a:spcAft>
        <a:spcPct val="0"/>
      </a:spcAft>
      <a:defRPr kern="1200">
        <a:solidFill>
          <a:schemeClr val="tx1"/>
        </a:solidFill>
        <a:latin typeface="Arial" charset="0"/>
        <a:ea typeface="ヒラギノ角ゴ Pro W3"/>
        <a:cs typeface="Arial" charset="0"/>
      </a:defRPr>
    </a:lvl4pPr>
    <a:lvl5pPr marL="1828800" algn="l" rtl="0" fontAlgn="base">
      <a:spcBef>
        <a:spcPct val="0"/>
      </a:spcBef>
      <a:spcAft>
        <a:spcPct val="0"/>
      </a:spcAft>
      <a:defRPr kern="1200">
        <a:solidFill>
          <a:schemeClr val="tx1"/>
        </a:solidFill>
        <a:latin typeface="Arial" charset="0"/>
        <a:ea typeface="ヒラギノ角ゴ Pro W3"/>
        <a:cs typeface="Arial" charset="0"/>
      </a:defRPr>
    </a:lvl5pPr>
    <a:lvl6pPr marL="2286000" algn="l" defTabSz="914400" rtl="0" eaLnBrk="1" latinLnBrk="0" hangingPunct="1">
      <a:defRPr kern="1200">
        <a:solidFill>
          <a:schemeClr val="tx1"/>
        </a:solidFill>
        <a:latin typeface="Arial" charset="0"/>
        <a:ea typeface="ヒラギノ角ゴ Pro W3"/>
        <a:cs typeface="Arial" charset="0"/>
      </a:defRPr>
    </a:lvl6pPr>
    <a:lvl7pPr marL="2743200" algn="l" defTabSz="914400" rtl="0" eaLnBrk="1" latinLnBrk="0" hangingPunct="1">
      <a:defRPr kern="1200">
        <a:solidFill>
          <a:schemeClr val="tx1"/>
        </a:solidFill>
        <a:latin typeface="Arial" charset="0"/>
        <a:ea typeface="ヒラギノ角ゴ Pro W3"/>
        <a:cs typeface="Arial" charset="0"/>
      </a:defRPr>
    </a:lvl7pPr>
    <a:lvl8pPr marL="3200400" algn="l" defTabSz="914400" rtl="0" eaLnBrk="1" latinLnBrk="0" hangingPunct="1">
      <a:defRPr kern="1200">
        <a:solidFill>
          <a:schemeClr val="tx1"/>
        </a:solidFill>
        <a:latin typeface="Arial" charset="0"/>
        <a:ea typeface="ヒラギノ角ゴ Pro W3"/>
        <a:cs typeface="Arial" charset="0"/>
      </a:defRPr>
    </a:lvl8pPr>
    <a:lvl9pPr marL="3657600" algn="l" defTabSz="914400" rtl="0" eaLnBrk="1" latinLnBrk="0" hangingPunct="1">
      <a:defRPr kern="1200">
        <a:solidFill>
          <a:schemeClr val="tx1"/>
        </a:solidFill>
        <a:latin typeface="Arial" charset="0"/>
        <a:ea typeface="ヒラギノ角ゴ Pro W3"/>
        <a:cs typeface="Arial" charset="0"/>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guide id="3" orient="horz" pos="2909">
          <p15:clr>
            <a:srgbClr val="A4A3A4"/>
          </p15:clr>
        </p15:guide>
        <p15:guide id="4" pos="2197">
          <p15:clr>
            <a:srgbClr val="A4A3A4"/>
          </p15:clr>
        </p15:guide>
        <p15:guide id="5" orient="horz" pos="2943">
          <p15:clr>
            <a:srgbClr val="A4A3A4"/>
          </p15:clr>
        </p15:guide>
        <p15:guide id="6" orient="horz" pos="2928">
          <p15:clr>
            <a:srgbClr val="A4A3A4"/>
          </p15:clr>
        </p15:guide>
        <p15:guide id="7" pos="2167">
          <p15:clr>
            <a:srgbClr val="A4A3A4"/>
          </p15:clr>
        </p15:guide>
        <p15:guide id="8"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partment of Veterans Affairs" initials="DoVA" lastIdx="9" clrIdx="0"/>
  <p:cmAuthor id="1" name="Department of Veterans Affairs" initials="TL" lastIdx="5" clrIdx="1"/>
  <p:cmAuthor id="2" name="David Clarke" initials="DC" lastIdx="6" clrIdx="2">
    <p:extLst>
      <p:ext uri="{19B8F6BF-5375-455C-9EA6-DF929625EA0E}">
        <p15:presenceInfo xmlns:p15="http://schemas.microsoft.com/office/powerpoint/2012/main" userId="9b9ff877230e2a9e" providerId="Windows Live"/>
      </p:ext>
    </p:extLst>
  </p:cmAuthor>
  <p:cmAuthor id="3" name="Alaina Wood" initials="AW" lastIdx="10" clrIdx="3">
    <p:extLst>
      <p:ext uri="{19B8F6BF-5375-455C-9EA6-DF929625EA0E}">
        <p15:presenceInfo xmlns:p15="http://schemas.microsoft.com/office/powerpoint/2012/main" userId="83630c2a7dfa9628" providerId="Windows Live"/>
      </p:ext>
    </p:extLst>
  </p:cmAuthor>
  <p:cmAuthor id="4" name="David Clarke" initials="DC [2]" lastIdx="1" clrIdx="4">
    <p:extLst>
      <p:ext uri="{19B8F6BF-5375-455C-9EA6-DF929625EA0E}">
        <p15:presenceInfo xmlns:p15="http://schemas.microsoft.com/office/powerpoint/2012/main" userId="36425407_tp_dropbox"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3FF"/>
    <a:srgbClr val="E8E8E8"/>
    <a:srgbClr val="0000CC"/>
    <a:srgbClr val="FFFFFF"/>
    <a:srgbClr val="174782"/>
    <a:srgbClr val="00FF00"/>
    <a:srgbClr val="66FF66"/>
    <a:srgbClr val="FFFF33"/>
    <a:srgbClr val="E0A3FF"/>
    <a:srgbClr val="FF9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72" autoAdjust="0"/>
    <p:restoredTop sz="79041" autoAdjust="0"/>
  </p:normalViewPr>
  <p:slideViewPr>
    <p:cSldViewPr snapToGrid="0">
      <p:cViewPr varScale="1">
        <p:scale>
          <a:sx n="123" d="100"/>
          <a:sy n="123" d="100"/>
        </p:scale>
        <p:origin x="1470" y="108"/>
      </p:cViewPr>
      <p:guideLst>
        <p:guide orient="horz"/>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304" y="-72"/>
      </p:cViewPr>
      <p:guideLst>
        <p:guide orient="horz" pos="2924"/>
        <p:guide pos="2204"/>
        <p:guide orient="horz" pos="2909"/>
        <p:guide pos="2197"/>
        <p:guide orient="horz" pos="2943"/>
        <p:guide orient="horz" pos="2928"/>
        <p:guide pos="2167"/>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F8C5E3-568F-442E-99D9-AD16A0A42157}" type="doc">
      <dgm:prSet loTypeId="urn:microsoft.com/office/officeart/2005/8/layout/lProcess3" loCatId="process" qsTypeId="urn:microsoft.com/office/officeart/2005/8/quickstyle/simple1" qsCatId="simple" csTypeId="urn:microsoft.com/office/officeart/2005/8/colors/accent1_2" csCatId="accent1" phldr="1"/>
      <dgm:spPr/>
    </dgm:pt>
    <dgm:pt modelId="{EA493A8B-3D21-4FAE-8844-677EFE08AF27}">
      <dgm:prSet phldrT="[Text]"/>
      <dgm:spPr/>
      <dgm:t>
        <a:bodyPr/>
        <a:lstStyle/>
        <a:p>
          <a:r>
            <a:rPr lang="en-US" dirty="0"/>
            <a:t>Release 1</a:t>
          </a:r>
        </a:p>
      </dgm:t>
    </dgm:pt>
    <dgm:pt modelId="{CD5237F5-CFE8-4027-80AE-26AC48C9E441}" type="parTrans" cxnId="{B6FB0AA6-7AC2-460B-A2B3-38215FA08671}">
      <dgm:prSet/>
      <dgm:spPr/>
      <dgm:t>
        <a:bodyPr/>
        <a:lstStyle/>
        <a:p>
          <a:endParaRPr lang="en-US"/>
        </a:p>
      </dgm:t>
    </dgm:pt>
    <dgm:pt modelId="{9B6F37E3-3CB7-4B14-8902-6E855EDCE8D3}" type="sibTrans" cxnId="{B6FB0AA6-7AC2-460B-A2B3-38215FA08671}">
      <dgm:prSet/>
      <dgm:spPr/>
      <dgm:t>
        <a:bodyPr/>
        <a:lstStyle/>
        <a:p>
          <a:endParaRPr lang="en-US"/>
        </a:p>
      </dgm:t>
    </dgm:pt>
    <dgm:pt modelId="{1EF18E66-1498-4042-A8B9-7A5E49635E85}">
      <dgm:prSet phldrT="[Text]"/>
      <dgm:spPr/>
      <dgm:t>
        <a:bodyPr/>
        <a:lstStyle/>
        <a:p>
          <a:r>
            <a:rPr lang="en-US" dirty="0"/>
            <a:t>User Testing </a:t>
          </a:r>
        </a:p>
      </dgm:t>
    </dgm:pt>
    <dgm:pt modelId="{FD54E810-9921-4FEA-9F78-115EDD46223B}" type="parTrans" cxnId="{4DEDFA91-747B-4E34-A83F-91C866E99626}">
      <dgm:prSet/>
      <dgm:spPr/>
      <dgm:t>
        <a:bodyPr/>
        <a:lstStyle/>
        <a:p>
          <a:endParaRPr lang="en-US"/>
        </a:p>
      </dgm:t>
    </dgm:pt>
    <dgm:pt modelId="{BBDD3347-B2CC-44FA-B745-69371545C54F}" type="sibTrans" cxnId="{4DEDFA91-747B-4E34-A83F-91C866E99626}">
      <dgm:prSet/>
      <dgm:spPr/>
      <dgm:t>
        <a:bodyPr/>
        <a:lstStyle/>
        <a:p>
          <a:endParaRPr lang="en-US"/>
        </a:p>
      </dgm:t>
    </dgm:pt>
    <dgm:pt modelId="{C87FBCE0-CA39-4BE8-94B1-E4F05A8D16DC}">
      <dgm:prSet phldrT="[Text]"/>
      <dgm:spPr/>
      <dgm:t>
        <a:bodyPr/>
        <a:lstStyle/>
        <a:p>
          <a:r>
            <a:rPr lang="en-US" dirty="0"/>
            <a:t>Release 3</a:t>
          </a:r>
        </a:p>
      </dgm:t>
    </dgm:pt>
    <dgm:pt modelId="{F69F08D0-033E-4815-BC75-A4C6C13207ED}" type="parTrans" cxnId="{CCE6AE6E-C61A-4DCB-9723-8A0AAF9F3A0E}">
      <dgm:prSet/>
      <dgm:spPr/>
      <dgm:t>
        <a:bodyPr/>
        <a:lstStyle/>
        <a:p>
          <a:endParaRPr lang="en-US"/>
        </a:p>
      </dgm:t>
    </dgm:pt>
    <dgm:pt modelId="{85A5C28E-A0EB-4C37-9357-017294FF7893}" type="sibTrans" cxnId="{CCE6AE6E-C61A-4DCB-9723-8A0AAF9F3A0E}">
      <dgm:prSet/>
      <dgm:spPr/>
      <dgm:t>
        <a:bodyPr/>
        <a:lstStyle/>
        <a:p>
          <a:endParaRPr lang="en-US"/>
        </a:p>
      </dgm:t>
    </dgm:pt>
    <dgm:pt modelId="{D8F79BA5-77AA-4184-AF8A-031F35C31DE1}">
      <dgm:prSet phldrT="[Text]"/>
      <dgm:spPr/>
      <dgm:t>
        <a:bodyPr/>
        <a:lstStyle/>
        <a:p>
          <a:r>
            <a:rPr lang="en-US" dirty="0"/>
            <a:t>Develop/Update New Content </a:t>
          </a:r>
        </a:p>
      </dgm:t>
    </dgm:pt>
    <dgm:pt modelId="{8080B1BA-A7C1-43F3-9A02-B1667437461A}" type="parTrans" cxnId="{DF81E4F4-78BB-4FC8-A180-34DD1B54F13D}">
      <dgm:prSet/>
      <dgm:spPr/>
      <dgm:t>
        <a:bodyPr/>
        <a:lstStyle/>
        <a:p>
          <a:endParaRPr lang="en-US"/>
        </a:p>
      </dgm:t>
    </dgm:pt>
    <dgm:pt modelId="{245D675B-B1C5-41AF-B591-D25057C0864F}" type="sibTrans" cxnId="{DF81E4F4-78BB-4FC8-A180-34DD1B54F13D}">
      <dgm:prSet/>
      <dgm:spPr/>
      <dgm:t>
        <a:bodyPr/>
        <a:lstStyle/>
        <a:p>
          <a:endParaRPr lang="en-US"/>
        </a:p>
      </dgm:t>
    </dgm:pt>
    <dgm:pt modelId="{093016B4-4C2A-4AA6-8CFA-BB4AED439818}">
      <dgm:prSet phldrT="[Text]"/>
      <dgm:spPr/>
      <dgm:t>
        <a:bodyPr/>
        <a:lstStyle/>
        <a:p>
          <a:r>
            <a:rPr lang="en-US" dirty="0"/>
            <a:t>Release 2</a:t>
          </a:r>
        </a:p>
      </dgm:t>
    </dgm:pt>
    <dgm:pt modelId="{B7CBBFE2-7771-41DF-91A0-4A5EC32278AB}" type="parTrans" cxnId="{315264A2-6537-49FE-B359-680DD4DE1639}">
      <dgm:prSet/>
      <dgm:spPr/>
      <dgm:t>
        <a:bodyPr/>
        <a:lstStyle/>
        <a:p>
          <a:endParaRPr lang="en-US"/>
        </a:p>
      </dgm:t>
    </dgm:pt>
    <dgm:pt modelId="{2D15238E-6BD5-4B76-ABC4-A5513840199B}" type="sibTrans" cxnId="{315264A2-6537-49FE-B359-680DD4DE1639}">
      <dgm:prSet/>
      <dgm:spPr/>
      <dgm:t>
        <a:bodyPr/>
        <a:lstStyle/>
        <a:p>
          <a:endParaRPr lang="en-US"/>
        </a:p>
      </dgm:t>
    </dgm:pt>
    <dgm:pt modelId="{2D35250F-EEC4-4EB3-976D-1700B5383E30}">
      <dgm:prSet custT="1"/>
      <dgm:spPr/>
      <dgm:t>
        <a:bodyPr/>
        <a:lstStyle/>
        <a:p>
          <a:r>
            <a:rPr lang="en-US" sz="1000" dirty="0"/>
            <a:t>CMS (WordPress) configuration</a:t>
          </a:r>
        </a:p>
      </dgm:t>
    </dgm:pt>
    <dgm:pt modelId="{8D805F63-105D-4136-85FC-26AD41AC55CD}" type="parTrans" cxnId="{02605D6B-48B5-4697-8ADD-9AEFEED5BAD2}">
      <dgm:prSet/>
      <dgm:spPr/>
      <dgm:t>
        <a:bodyPr/>
        <a:lstStyle/>
        <a:p>
          <a:endParaRPr lang="en-US"/>
        </a:p>
      </dgm:t>
    </dgm:pt>
    <dgm:pt modelId="{9D79B4B8-16A0-461D-B834-A075CCB257B9}" type="sibTrans" cxnId="{02605D6B-48B5-4697-8ADD-9AEFEED5BAD2}">
      <dgm:prSet/>
      <dgm:spPr/>
      <dgm:t>
        <a:bodyPr/>
        <a:lstStyle/>
        <a:p>
          <a:endParaRPr lang="en-US"/>
        </a:p>
      </dgm:t>
    </dgm:pt>
    <dgm:pt modelId="{4D04D686-6718-409D-8931-58397FAFD3E3}">
      <dgm:prSet custT="1"/>
      <dgm:spPr/>
      <dgm:t>
        <a:bodyPr/>
        <a:lstStyle/>
        <a:p>
          <a:r>
            <a:rPr lang="en-US" sz="1000" dirty="0"/>
            <a:t>User requirements gathering – First user group CACs</a:t>
          </a:r>
        </a:p>
      </dgm:t>
    </dgm:pt>
    <dgm:pt modelId="{5404183D-D5F1-4A8E-BEB3-C6A51C2D3EC7}" type="parTrans" cxnId="{D2CBE7D1-E48B-465B-A55A-FC4C5CFD012D}">
      <dgm:prSet/>
      <dgm:spPr/>
      <dgm:t>
        <a:bodyPr/>
        <a:lstStyle/>
        <a:p>
          <a:endParaRPr lang="en-US"/>
        </a:p>
      </dgm:t>
    </dgm:pt>
    <dgm:pt modelId="{D94ABEB4-464E-4041-B342-8CB54CCF7DA8}" type="sibTrans" cxnId="{D2CBE7D1-E48B-465B-A55A-FC4C5CFD012D}">
      <dgm:prSet/>
      <dgm:spPr/>
      <dgm:t>
        <a:bodyPr/>
        <a:lstStyle/>
        <a:p>
          <a:endParaRPr lang="en-US"/>
        </a:p>
      </dgm:t>
    </dgm:pt>
    <dgm:pt modelId="{2EF31190-CF14-41E6-A01E-F7E994F26618}">
      <dgm:prSet custT="1"/>
      <dgm:spPr/>
      <dgm:t>
        <a:bodyPr/>
        <a:lstStyle/>
        <a:p>
          <a:r>
            <a:rPr lang="en-US" sz="1000" dirty="0"/>
            <a:t>Convert existing content to new theme</a:t>
          </a:r>
        </a:p>
      </dgm:t>
    </dgm:pt>
    <dgm:pt modelId="{7062E7EA-8B03-4567-B94A-C56E1687E870}" type="parTrans" cxnId="{080B7A8A-2D24-4C34-A12B-729E42D00718}">
      <dgm:prSet/>
      <dgm:spPr/>
      <dgm:t>
        <a:bodyPr/>
        <a:lstStyle/>
        <a:p>
          <a:endParaRPr lang="en-US"/>
        </a:p>
      </dgm:t>
    </dgm:pt>
    <dgm:pt modelId="{ABBCC5BE-BFA5-452A-A4DE-91ABB1E6CEC8}" type="sibTrans" cxnId="{080B7A8A-2D24-4C34-A12B-729E42D00718}">
      <dgm:prSet/>
      <dgm:spPr/>
      <dgm:t>
        <a:bodyPr/>
        <a:lstStyle/>
        <a:p>
          <a:endParaRPr lang="en-US"/>
        </a:p>
      </dgm:t>
    </dgm:pt>
    <dgm:pt modelId="{1DE8D919-487E-4AFC-AD13-C664FBBD24FF}">
      <dgm:prSet custT="1"/>
      <dgm:spPr/>
      <dgm:t>
        <a:bodyPr/>
        <a:lstStyle/>
        <a:p>
          <a:r>
            <a:rPr lang="en-US" sz="1000" dirty="0"/>
            <a:t>Install/configure plugins</a:t>
          </a:r>
        </a:p>
      </dgm:t>
    </dgm:pt>
    <dgm:pt modelId="{653C0507-ECCA-438F-B9EA-24EBAD3B8CCE}" type="parTrans" cxnId="{DB6F0DFA-8F98-4403-9773-A60A69BF7CAD}">
      <dgm:prSet/>
      <dgm:spPr/>
      <dgm:t>
        <a:bodyPr/>
        <a:lstStyle/>
        <a:p>
          <a:endParaRPr lang="en-US"/>
        </a:p>
      </dgm:t>
    </dgm:pt>
    <dgm:pt modelId="{7A4B8894-8BA2-4094-9105-826C8003FACC}" type="sibTrans" cxnId="{DB6F0DFA-8F98-4403-9773-A60A69BF7CAD}">
      <dgm:prSet/>
      <dgm:spPr/>
      <dgm:t>
        <a:bodyPr/>
        <a:lstStyle/>
        <a:p>
          <a:endParaRPr lang="en-US"/>
        </a:p>
      </dgm:t>
    </dgm:pt>
    <dgm:pt modelId="{65C41538-E9B3-470D-A26A-56EC1523C8BB}">
      <dgm:prSet custT="1"/>
      <dgm:spPr/>
      <dgm:t>
        <a:bodyPr/>
        <a:lstStyle/>
        <a:p>
          <a:r>
            <a:rPr lang="en-US" sz="1000" dirty="0"/>
            <a:t>Visual design/layout of pages</a:t>
          </a:r>
        </a:p>
      </dgm:t>
    </dgm:pt>
    <dgm:pt modelId="{4C4CB6B0-79C2-42AF-BEAF-287B87AD60D7}" type="parTrans" cxnId="{A73741C5-EFE8-4F95-B9BC-92D315B4C183}">
      <dgm:prSet/>
      <dgm:spPr/>
      <dgm:t>
        <a:bodyPr/>
        <a:lstStyle/>
        <a:p>
          <a:endParaRPr lang="en-US"/>
        </a:p>
      </dgm:t>
    </dgm:pt>
    <dgm:pt modelId="{416E6B29-84E7-407C-8042-F8B9D017A743}" type="sibTrans" cxnId="{A73741C5-EFE8-4F95-B9BC-92D315B4C183}">
      <dgm:prSet/>
      <dgm:spPr/>
      <dgm:t>
        <a:bodyPr/>
        <a:lstStyle/>
        <a:p>
          <a:endParaRPr lang="en-US"/>
        </a:p>
      </dgm:t>
    </dgm:pt>
    <dgm:pt modelId="{808B8CE3-326A-4E07-B9C7-1B135637723B}">
      <dgm:prSet custT="1"/>
      <dgm:spPr/>
      <dgm:t>
        <a:bodyPr/>
        <a:lstStyle/>
        <a:p>
          <a:r>
            <a:rPr lang="en-US" sz="1000" dirty="0"/>
            <a:t>Information architecture</a:t>
          </a:r>
        </a:p>
      </dgm:t>
    </dgm:pt>
    <dgm:pt modelId="{F4D4EAB7-FB08-471B-94C2-F21B3FD837BA}" type="parTrans" cxnId="{1F2BBEF2-2A99-4D75-8542-B4916ECB4611}">
      <dgm:prSet/>
      <dgm:spPr/>
      <dgm:t>
        <a:bodyPr/>
        <a:lstStyle/>
        <a:p>
          <a:endParaRPr lang="en-US"/>
        </a:p>
      </dgm:t>
    </dgm:pt>
    <dgm:pt modelId="{50F12B1A-5B4F-4CDC-BA3C-81064EDFDA16}" type="sibTrans" cxnId="{1F2BBEF2-2A99-4D75-8542-B4916ECB4611}">
      <dgm:prSet/>
      <dgm:spPr/>
      <dgm:t>
        <a:bodyPr/>
        <a:lstStyle/>
        <a:p>
          <a:endParaRPr lang="en-US"/>
        </a:p>
      </dgm:t>
    </dgm:pt>
    <dgm:pt modelId="{A8B2C423-4AF0-4F96-A177-4A2EC7013BAD}">
      <dgm:prSet custT="1"/>
      <dgm:spPr/>
      <dgm:t>
        <a:bodyPr/>
        <a:lstStyle/>
        <a:p>
          <a:r>
            <a:rPr lang="en-US" sz="1000" dirty="0"/>
            <a:t>UXG terminology</a:t>
          </a:r>
        </a:p>
      </dgm:t>
    </dgm:pt>
    <dgm:pt modelId="{28C456C4-BA5C-44DF-8EB8-5CE8BA3DBAB2}" type="parTrans" cxnId="{47D49429-C669-49D3-984C-AE8A8E0F0719}">
      <dgm:prSet/>
      <dgm:spPr/>
      <dgm:t>
        <a:bodyPr/>
        <a:lstStyle/>
        <a:p>
          <a:endParaRPr lang="en-US"/>
        </a:p>
      </dgm:t>
    </dgm:pt>
    <dgm:pt modelId="{F57EB841-9C07-494C-AA0F-9A4D0ABBEC06}" type="sibTrans" cxnId="{47D49429-C669-49D3-984C-AE8A8E0F0719}">
      <dgm:prSet/>
      <dgm:spPr/>
      <dgm:t>
        <a:bodyPr/>
        <a:lstStyle/>
        <a:p>
          <a:endParaRPr lang="en-US"/>
        </a:p>
      </dgm:t>
    </dgm:pt>
    <dgm:pt modelId="{0F22FAC3-C550-4BB7-9BC5-19D0C7C91004}">
      <dgm:prSet custT="1"/>
      <dgm:spPr/>
      <dgm:t>
        <a:bodyPr/>
        <a:lstStyle/>
        <a:p>
          <a:r>
            <a:rPr lang="en-US" sz="1000" dirty="0"/>
            <a:t>Key HCD concepts</a:t>
          </a:r>
        </a:p>
      </dgm:t>
    </dgm:pt>
    <dgm:pt modelId="{C6760B9A-59B2-4714-81B6-564869356826}" type="parTrans" cxnId="{1F791393-427B-4EDE-95DD-01643F9AED91}">
      <dgm:prSet/>
      <dgm:spPr/>
      <dgm:t>
        <a:bodyPr/>
        <a:lstStyle/>
        <a:p>
          <a:endParaRPr lang="en-US"/>
        </a:p>
      </dgm:t>
    </dgm:pt>
    <dgm:pt modelId="{E6457075-A383-4519-AA90-3209E41DE1CA}" type="sibTrans" cxnId="{1F791393-427B-4EDE-95DD-01643F9AED91}">
      <dgm:prSet/>
      <dgm:spPr/>
      <dgm:t>
        <a:bodyPr/>
        <a:lstStyle/>
        <a:p>
          <a:endParaRPr lang="en-US"/>
        </a:p>
      </dgm:t>
    </dgm:pt>
    <dgm:pt modelId="{B0F5DE7D-D027-440F-ABD2-E7A5B8F3802B}">
      <dgm:prSet custT="1"/>
      <dgm:spPr/>
      <dgm:t>
        <a:bodyPr/>
        <a:lstStyle/>
        <a:p>
          <a:r>
            <a:rPr lang="en-US" sz="1000" dirty="0"/>
            <a:t>Curate content for v2</a:t>
          </a:r>
        </a:p>
      </dgm:t>
    </dgm:pt>
    <dgm:pt modelId="{E5ED9368-695A-41B8-85C7-DC29E399BA07}" type="parTrans" cxnId="{ABED40A3-1C8D-46C4-89CA-7F67971E7499}">
      <dgm:prSet/>
      <dgm:spPr/>
      <dgm:t>
        <a:bodyPr/>
        <a:lstStyle/>
        <a:p>
          <a:endParaRPr lang="en-US"/>
        </a:p>
      </dgm:t>
    </dgm:pt>
    <dgm:pt modelId="{274CD68E-05D5-4ABB-89A5-E9F073AD9B44}" type="sibTrans" cxnId="{ABED40A3-1C8D-46C4-89CA-7F67971E7499}">
      <dgm:prSet/>
      <dgm:spPr/>
      <dgm:t>
        <a:bodyPr/>
        <a:lstStyle/>
        <a:p>
          <a:endParaRPr lang="en-US"/>
        </a:p>
      </dgm:t>
    </dgm:pt>
    <dgm:pt modelId="{9D60C969-E41F-42A6-82E3-2205109E70E4}">
      <dgm:prSet custT="1"/>
      <dgm:spPr/>
      <dgm:t>
        <a:bodyPr/>
        <a:lstStyle/>
        <a:p>
          <a:r>
            <a:rPr lang="en-US" sz="1000" dirty="0"/>
            <a:t>Design site to meet the needs of intended users</a:t>
          </a:r>
        </a:p>
      </dgm:t>
    </dgm:pt>
    <dgm:pt modelId="{73F0787C-9918-4933-ACBF-E55136ABED97}" type="parTrans" cxnId="{A808A7F1-A8D4-4EA3-B2E9-8A3FF490BDFF}">
      <dgm:prSet/>
      <dgm:spPr/>
      <dgm:t>
        <a:bodyPr/>
        <a:lstStyle/>
        <a:p>
          <a:endParaRPr lang="en-US"/>
        </a:p>
      </dgm:t>
    </dgm:pt>
    <dgm:pt modelId="{970CAAD8-550B-4313-ABA1-A4F55ABC748C}" type="sibTrans" cxnId="{A808A7F1-A8D4-4EA3-B2E9-8A3FF490BDFF}">
      <dgm:prSet/>
      <dgm:spPr/>
      <dgm:t>
        <a:bodyPr/>
        <a:lstStyle/>
        <a:p>
          <a:endParaRPr lang="en-US"/>
        </a:p>
      </dgm:t>
    </dgm:pt>
    <dgm:pt modelId="{9C6CDA07-7FCD-42C3-9967-8BF4C2D10597}">
      <dgm:prSet custT="1"/>
      <dgm:spPr/>
      <dgm:t>
        <a:bodyPr/>
        <a:lstStyle/>
        <a:p>
          <a:r>
            <a:rPr lang="en-US" sz="1000" dirty="0"/>
            <a:t>Update with new content</a:t>
          </a:r>
        </a:p>
      </dgm:t>
    </dgm:pt>
    <dgm:pt modelId="{B4BF418E-E4F3-42C3-BFA4-6B0627082892}" type="parTrans" cxnId="{6962F38E-4E7A-41F5-A56D-65EFB2C27BAD}">
      <dgm:prSet/>
      <dgm:spPr/>
      <dgm:t>
        <a:bodyPr/>
        <a:lstStyle/>
        <a:p>
          <a:endParaRPr lang="en-US"/>
        </a:p>
      </dgm:t>
    </dgm:pt>
    <dgm:pt modelId="{FE87BC9E-ECFC-41F6-81B0-2D99BF36AC47}" type="sibTrans" cxnId="{6962F38E-4E7A-41F5-A56D-65EFB2C27BAD}">
      <dgm:prSet/>
      <dgm:spPr/>
      <dgm:t>
        <a:bodyPr/>
        <a:lstStyle/>
        <a:p>
          <a:endParaRPr lang="en-US"/>
        </a:p>
      </dgm:t>
    </dgm:pt>
    <dgm:pt modelId="{24AD8760-3CFF-4B4C-B9BE-5E38424FF105}">
      <dgm:prSet custT="1"/>
      <dgm:spPr/>
      <dgm:t>
        <a:bodyPr/>
        <a:lstStyle/>
        <a:p>
          <a:r>
            <a:rPr lang="en-US" sz="1000" dirty="0"/>
            <a:t>Conduct user testing – 6 users</a:t>
          </a:r>
        </a:p>
      </dgm:t>
    </dgm:pt>
    <dgm:pt modelId="{160A7A42-93CA-4E5A-9DE5-37CA5B3DC30C}" type="parTrans" cxnId="{D306785A-D72C-4050-AA47-1601C6CAB3E2}">
      <dgm:prSet/>
      <dgm:spPr/>
      <dgm:t>
        <a:bodyPr/>
        <a:lstStyle/>
        <a:p>
          <a:endParaRPr lang="en-US"/>
        </a:p>
      </dgm:t>
    </dgm:pt>
    <dgm:pt modelId="{9C3AF512-0F3A-4343-8FCC-76769784881E}" type="sibTrans" cxnId="{D306785A-D72C-4050-AA47-1601C6CAB3E2}">
      <dgm:prSet/>
      <dgm:spPr/>
      <dgm:t>
        <a:bodyPr/>
        <a:lstStyle/>
        <a:p>
          <a:endParaRPr lang="en-US"/>
        </a:p>
      </dgm:t>
    </dgm:pt>
    <dgm:pt modelId="{751D17BD-DCDA-4FFC-B087-6B3C264E8F8C}">
      <dgm:prSet custT="1"/>
      <dgm:spPr/>
      <dgm:t>
        <a:bodyPr/>
        <a:lstStyle/>
        <a:p>
          <a:r>
            <a:rPr lang="en-US" sz="1000" dirty="0"/>
            <a:t>Revise site based on findings </a:t>
          </a:r>
        </a:p>
      </dgm:t>
    </dgm:pt>
    <dgm:pt modelId="{61653D9A-4213-4F93-875B-E55D61FFCE00}" type="parTrans" cxnId="{FE51794B-9710-47E6-A0AE-0E7208068439}">
      <dgm:prSet/>
      <dgm:spPr/>
      <dgm:t>
        <a:bodyPr/>
        <a:lstStyle/>
        <a:p>
          <a:endParaRPr lang="en-US"/>
        </a:p>
      </dgm:t>
    </dgm:pt>
    <dgm:pt modelId="{4BA032E2-C14F-4B17-AA6B-4F517EA60AB6}" type="sibTrans" cxnId="{FE51794B-9710-47E6-A0AE-0E7208068439}">
      <dgm:prSet/>
      <dgm:spPr/>
      <dgm:t>
        <a:bodyPr/>
        <a:lstStyle/>
        <a:p>
          <a:endParaRPr lang="en-US"/>
        </a:p>
      </dgm:t>
    </dgm:pt>
    <dgm:pt modelId="{D9ACD7D3-4289-4DF5-8A5E-AB4700994787}">
      <dgm:prSet phldrT="[Text]"/>
      <dgm:spPr/>
      <dgm:t>
        <a:bodyPr/>
        <a:lstStyle/>
        <a:p>
          <a:r>
            <a:rPr lang="en-US" dirty="0"/>
            <a:t>Data Analytics</a:t>
          </a:r>
        </a:p>
      </dgm:t>
    </dgm:pt>
    <dgm:pt modelId="{807A0210-DB92-4C9C-B092-B35F9086F47D}" type="parTrans" cxnId="{B0404966-0ACA-42A3-A9DD-67445324A04C}">
      <dgm:prSet/>
      <dgm:spPr/>
      <dgm:t>
        <a:bodyPr/>
        <a:lstStyle/>
        <a:p>
          <a:endParaRPr lang="en-US"/>
        </a:p>
      </dgm:t>
    </dgm:pt>
    <dgm:pt modelId="{136A3385-3B1F-4B33-890D-7EAD8EF57706}" type="sibTrans" cxnId="{B0404966-0ACA-42A3-A9DD-67445324A04C}">
      <dgm:prSet/>
      <dgm:spPr/>
      <dgm:t>
        <a:bodyPr/>
        <a:lstStyle/>
        <a:p>
          <a:endParaRPr lang="en-US"/>
        </a:p>
      </dgm:t>
    </dgm:pt>
    <dgm:pt modelId="{D6F2BD6D-4D98-41A3-B470-5AC7863107BE}">
      <dgm:prSet phldrT="[Text]" custT="1"/>
      <dgm:spPr/>
      <dgm:t>
        <a:bodyPr/>
        <a:lstStyle/>
        <a:p>
          <a:r>
            <a:rPr lang="en-US" sz="1000" dirty="0"/>
            <a:t>Develop marketing strategy</a:t>
          </a:r>
        </a:p>
      </dgm:t>
    </dgm:pt>
    <dgm:pt modelId="{3A73A028-2D59-4F8F-B83A-0F1239D84A38}" type="parTrans" cxnId="{DB6EDC15-ACC8-4809-948C-B313FFB33AE2}">
      <dgm:prSet/>
      <dgm:spPr/>
      <dgm:t>
        <a:bodyPr/>
        <a:lstStyle/>
        <a:p>
          <a:endParaRPr lang="en-US"/>
        </a:p>
      </dgm:t>
    </dgm:pt>
    <dgm:pt modelId="{1BCD922C-3481-4C38-8482-976D8DCE5936}" type="sibTrans" cxnId="{DB6EDC15-ACC8-4809-948C-B313FFB33AE2}">
      <dgm:prSet/>
      <dgm:spPr/>
      <dgm:t>
        <a:bodyPr/>
        <a:lstStyle/>
        <a:p>
          <a:endParaRPr lang="en-US"/>
        </a:p>
      </dgm:t>
    </dgm:pt>
    <dgm:pt modelId="{4EABCABF-C439-4F84-A076-921AA30FC08B}">
      <dgm:prSet phldrT="[Text]"/>
      <dgm:spPr/>
      <dgm:t>
        <a:bodyPr/>
        <a:lstStyle/>
        <a:p>
          <a:r>
            <a:rPr lang="en-US" dirty="0"/>
            <a:t>UXG Maintenance</a:t>
          </a:r>
        </a:p>
      </dgm:t>
    </dgm:pt>
    <dgm:pt modelId="{BE4F127E-BBDE-40BD-9A99-469C4D1571CC}" type="parTrans" cxnId="{E9D6EE46-E75B-4C26-BA05-EB39BA9290D2}">
      <dgm:prSet/>
      <dgm:spPr/>
      <dgm:t>
        <a:bodyPr/>
        <a:lstStyle/>
        <a:p>
          <a:endParaRPr lang="en-US"/>
        </a:p>
      </dgm:t>
    </dgm:pt>
    <dgm:pt modelId="{E819E64B-E3BB-4335-AC2B-BC7CA0340AAA}" type="sibTrans" cxnId="{E9D6EE46-E75B-4C26-BA05-EB39BA9290D2}">
      <dgm:prSet/>
      <dgm:spPr/>
      <dgm:t>
        <a:bodyPr/>
        <a:lstStyle/>
        <a:p>
          <a:endParaRPr lang="en-US"/>
        </a:p>
      </dgm:t>
    </dgm:pt>
    <dgm:pt modelId="{6199E44C-A903-4ECB-A359-EC721664B068}">
      <dgm:prSet custT="1"/>
      <dgm:spPr/>
      <dgm:t>
        <a:bodyPr/>
        <a:lstStyle/>
        <a:p>
          <a:r>
            <a:rPr lang="en-US" sz="1000" dirty="0"/>
            <a:t>Support an information architecture</a:t>
          </a:r>
        </a:p>
      </dgm:t>
    </dgm:pt>
    <dgm:pt modelId="{BDD92BBC-545B-4248-BF11-379FAC3AFD64}" type="parTrans" cxnId="{7696E49A-52A2-458B-8432-7D56D04C4490}">
      <dgm:prSet/>
      <dgm:spPr/>
      <dgm:t>
        <a:bodyPr/>
        <a:lstStyle/>
        <a:p>
          <a:endParaRPr lang="en-US"/>
        </a:p>
      </dgm:t>
    </dgm:pt>
    <dgm:pt modelId="{32529B45-1627-426D-99B7-93CB29EB5112}" type="sibTrans" cxnId="{7696E49A-52A2-458B-8432-7D56D04C4490}">
      <dgm:prSet/>
      <dgm:spPr/>
      <dgm:t>
        <a:bodyPr/>
        <a:lstStyle/>
        <a:p>
          <a:endParaRPr lang="en-US"/>
        </a:p>
      </dgm:t>
    </dgm:pt>
    <dgm:pt modelId="{190B03E8-9C42-4F5E-B01F-1DEB5BF6142F}">
      <dgm:prSet custT="1"/>
      <dgm:spPr/>
      <dgm:t>
        <a:bodyPr/>
        <a:lstStyle/>
        <a:p>
          <a:r>
            <a:rPr lang="en-US" sz="1000" dirty="0"/>
            <a:t>Develop content management system</a:t>
          </a:r>
        </a:p>
      </dgm:t>
    </dgm:pt>
    <dgm:pt modelId="{A6F893B0-7025-492B-87E8-9F448CC44056}" type="parTrans" cxnId="{F3B4B14D-78DF-4D46-A0CE-9490BC5A3F40}">
      <dgm:prSet/>
      <dgm:spPr/>
      <dgm:t>
        <a:bodyPr/>
        <a:lstStyle/>
        <a:p>
          <a:endParaRPr lang="en-US"/>
        </a:p>
      </dgm:t>
    </dgm:pt>
    <dgm:pt modelId="{B886BD91-B0DC-4B07-9B72-51506C248CCF}" type="sibTrans" cxnId="{F3B4B14D-78DF-4D46-A0CE-9490BC5A3F40}">
      <dgm:prSet/>
      <dgm:spPr/>
      <dgm:t>
        <a:bodyPr/>
        <a:lstStyle/>
        <a:p>
          <a:endParaRPr lang="en-US"/>
        </a:p>
      </dgm:t>
    </dgm:pt>
    <dgm:pt modelId="{08E1D78A-7F2E-4D7D-A577-E681DD39142F}">
      <dgm:prSet phldrT="[Text]" custT="1"/>
      <dgm:spPr/>
      <dgm:t>
        <a:bodyPr/>
        <a:lstStyle/>
        <a:p>
          <a:r>
            <a:rPr lang="en-US" sz="1000" dirty="0"/>
            <a:t>Distribute and promote UXG</a:t>
          </a:r>
        </a:p>
      </dgm:t>
    </dgm:pt>
    <dgm:pt modelId="{A7FA26DB-BD9B-4CA3-BF18-869FC39DF772}" type="parTrans" cxnId="{83FF1A52-2C45-4581-8DD6-08A6392235D6}">
      <dgm:prSet/>
      <dgm:spPr/>
      <dgm:t>
        <a:bodyPr/>
        <a:lstStyle/>
        <a:p>
          <a:endParaRPr lang="en-US"/>
        </a:p>
      </dgm:t>
    </dgm:pt>
    <dgm:pt modelId="{F2CF6497-2CF6-41DB-90DB-B55BF188BF22}" type="sibTrans" cxnId="{83FF1A52-2C45-4581-8DD6-08A6392235D6}">
      <dgm:prSet/>
      <dgm:spPr/>
      <dgm:t>
        <a:bodyPr/>
        <a:lstStyle/>
        <a:p>
          <a:endParaRPr lang="en-US"/>
        </a:p>
      </dgm:t>
    </dgm:pt>
    <dgm:pt modelId="{97CA4DF0-D4AC-44DE-9FEE-154F96E1E958}">
      <dgm:prSet phldrT="[Text]" custT="1"/>
      <dgm:spPr/>
      <dgm:t>
        <a:bodyPr/>
        <a:lstStyle/>
        <a:p>
          <a:r>
            <a:rPr lang="en-US" sz="1000" dirty="0"/>
            <a:t>Site usage and analytics</a:t>
          </a:r>
        </a:p>
      </dgm:t>
    </dgm:pt>
    <dgm:pt modelId="{18F1F3D6-15BA-4834-8392-5DEC745A3A96}" type="parTrans" cxnId="{8FAA8E69-8816-488A-8FCF-59130F141586}">
      <dgm:prSet/>
      <dgm:spPr/>
      <dgm:t>
        <a:bodyPr/>
        <a:lstStyle/>
        <a:p>
          <a:endParaRPr lang="en-US"/>
        </a:p>
      </dgm:t>
    </dgm:pt>
    <dgm:pt modelId="{62C9E7C2-F2C0-4C83-AA1D-D39C89F4FFEA}" type="sibTrans" cxnId="{8FAA8E69-8816-488A-8FCF-59130F141586}">
      <dgm:prSet/>
      <dgm:spPr/>
      <dgm:t>
        <a:bodyPr/>
        <a:lstStyle/>
        <a:p>
          <a:endParaRPr lang="en-US"/>
        </a:p>
      </dgm:t>
    </dgm:pt>
    <dgm:pt modelId="{820882A6-CDA8-42A1-A2C1-E12DB4522960}">
      <dgm:prSet phldrT="[Text]" custT="1"/>
      <dgm:spPr/>
      <dgm:t>
        <a:bodyPr/>
        <a:lstStyle/>
        <a:p>
          <a:r>
            <a:rPr lang="en-US" sz="1000" dirty="0"/>
            <a:t>Create content management plan</a:t>
          </a:r>
        </a:p>
      </dgm:t>
    </dgm:pt>
    <dgm:pt modelId="{D4657A59-BBF4-4802-B431-12B9AFBBD54C}" type="parTrans" cxnId="{A7EA0B14-6626-4CE0-80ED-987AEAD127C9}">
      <dgm:prSet/>
      <dgm:spPr/>
      <dgm:t>
        <a:bodyPr/>
        <a:lstStyle/>
        <a:p>
          <a:endParaRPr lang="en-US"/>
        </a:p>
      </dgm:t>
    </dgm:pt>
    <dgm:pt modelId="{84689EA2-390A-45EA-9798-0E1C62CF27BD}" type="sibTrans" cxnId="{A7EA0B14-6626-4CE0-80ED-987AEAD127C9}">
      <dgm:prSet/>
      <dgm:spPr/>
      <dgm:t>
        <a:bodyPr/>
        <a:lstStyle/>
        <a:p>
          <a:endParaRPr lang="en-US"/>
        </a:p>
      </dgm:t>
    </dgm:pt>
    <dgm:pt modelId="{3D60BF37-0C06-48CA-A2AD-5879F3203891}">
      <dgm:prSet phldrT="[Text]" custT="1"/>
      <dgm:spPr/>
      <dgm:t>
        <a:bodyPr/>
        <a:lstStyle/>
        <a:p>
          <a:r>
            <a:rPr lang="en-US" sz="1000" dirty="0"/>
            <a:t>Support content curation</a:t>
          </a:r>
        </a:p>
      </dgm:t>
    </dgm:pt>
    <dgm:pt modelId="{F1F21A15-4DC4-4CFB-8079-6558003BA33E}" type="parTrans" cxnId="{34E9C2C7-B37C-4C80-8707-62AA0313CFEA}">
      <dgm:prSet/>
      <dgm:spPr/>
      <dgm:t>
        <a:bodyPr/>
        <a:lstStyle/>
        <a:p>
          <a:endParaRPr lang="en-US"/>
        </a:p>
      </dgm:t>
    </dgm:pt>
    <dgm:pt modelId="{6633B806-7621-436A-BBBE-2512A543D519}" type="sibTrans" cxnId="{34E9C2C7-B37C-4C80-8707-62AA0313CFEA}">
      <dgm:prSet/>
      <dgm:spPr/>
      <dgm:t>
        <a:bodyPr/>
        <a:lstStyle/>
        <a:p>
          <a:endParaRPr lang="en-US"/>
        </a:p>
      </dgm:t>
    </dgm:pt>
    <dgm:pt modelId="{8BE7184B-6750-4760-A281-14C63218F870}">
      <dgm:prSet phldrT="[Text]" custT="1"/>
      <dgm:spPr/>
      <dgm:t>
        <a:bodyPr/>
        <a:lstStyle/>
        <a:p>
          <a:r>
            <a:rPr lang="en-US" sz="1000" dirty="0"/>
            <a:t>Perform ongoing site testing</a:t>
          </a:r>
        </a:p>
      </dgm:t>
    </dgm:pt>
    <dgm:pt modelId="{0F671E5B-838C-4A8B-92B8-9B30662C31E7}" type="parTrans" cxnId="{14E0AD84-404F-4663-B5E6-6AD38E4168AC}">
      <dgm:prSet/>
      <dgm:spPr/>
      <dgm:t>
        <a:bodyPr/>
        <a:lstStyle/>
        <a:p>
          <a:endParaRPr lang="en-US"/>
        </a:p>
      </dgm:t>
    </dgm:pt>
    <dgm:pt modelId="{CC7BF2B5-CCBA-4DB3-8B10-85F35A51CC77}" type="sibTrans" cxnId="{14E0AD84-404F-4663-B5E6-6AD38E4168AC}">
      <dgm:prSet/>
      <dgm:spPr/>
      <dgm:t>
        <a:bodyPr/>
        <a:lstStyle/>
        <a:p>
          <a:endParaRPr lang="en-US"/>
        </a:p>
      </dgm:t>
    </dgm:pt>
    <dgm:pt modelId="{CECA8600-62CB-4A72-89B4-33EDBFB8C8ED}">
      <dgm:prSet phldrT="[Text]" custT="1"/>
      <dgm:spPr/>
      <dgm:t>
        <a:bodyPr/>
        <a:lstStyle/>
        <a:p>
          <a:r>
            <a:rPr lang="en-US" sz="1000" dirty="0"/>
            <a:t>Perform ongoing WordPress and Plugin updates</a:t>
          </a:r>
        </a:p>
      </dgm:t>
    </dgm:pt>
    <dgm:pt modelId="{259E6B89-C86C-4BDC-91DF-4E914ED707F0}" type="parTrans" cxnId="{5B153B54-27C7-4C92-B3FC-DDCCE2A0D72C}">
      <dgm:prSet/>
      <dgm:spPr/>
      <dgm:t>
        <a:bodyPr/>
        <a:lstStyle/>
        <a:p>
          <a:endParaRPr lang="en-US"/>
        </a:p>
      </dgm:t>
    </dgm:pt>
    <dgm:pt modelId="{2DDDBCBF-0339-44FE-84D0-8B0CB8CFE7D2}" type="sibTrans" cxnId="{5B153B54-27C7-4C92-B3FC-DDCCE2A0D72C}">
      <dgm:prSet/>
      <dgm:spPr/>
      <dgm:t>
        <a:bodyPr/>
        <a:lstStyle/>
        <a:p>
          <a:endParaRPr lang="en-US"/>
        </a:p>
      </dgm:t>
    </dgm:pt>
    <dgm:pt modelId="{687A1691-8FCC-483B-AD93-0E287E9EE94C}" type="pres">
      <dgm:prSet presAssocID="{69F8C5E3-568F-442E-99D9-AD16A0A42157}" presName="Name0" presStyleCnt="0">
        <dgm:presLayoutVars>
          <dgm:chPref val="3"/>
          <dgm:dir/>
          <dgm:animLvl val="lvl"/>
          <dgm:resizeHandles/>
        </dgm:presLayoutVars>
      </dgm:prSet>
      <dgm:spPr/>
    </dgm:pt>
    <dgm:pt modelId="{D35962C2-A953-40D0-86D7-0AF39DAA1556}" type="pres">
      <dgm:prSet presAssocID="{EA493A8B-3D21-4FAE-8844-677EFE08AF27}" presName="horFlow" presStyleCnt="0"/>
      <dgm:spPr/>
    </dgm:pt>
    <dgm:pt modelId="{579F400A-BBB5-4D01-AEBE-9D3F703EE9E1}" type="pres">
      <dgm:prSet presAssocID="{EA493A8B-3D21-4FAE-8844-677EFE08AF27}" presName="bigChev" presStyleLbl="node1" presStyleIdx="0" presStyleCnt="7"/>
      <dgm:spPr/>
    </dgm:pt>
    <dgm:pt modelId="{7504B0F2-0FE6-4836-AD3D-E6FC7DFF26E3}" type="pres">
      <dgm:prSet presAssocID="{8D805F63-105D-4136-85FC-26AD41AC55CD}" presName="parTrans" presStyleCnt="0"/>
      <dgm:spPr/>
    </dgm:pt>
    <dgm:pt modelId="{2AA366A7-32AB-4501-B921-8D61D4BA5709}" type="pres">
      <dgm:prSet presAssocID="{2D35250F-EEC4-4EB3-976D-1700B5383E30}" presName="node" presStyleLbl="alignAccFollowNode1" presStyleIdx="0" presStyleCnt="22" custScaleX="133121">
        <dgm:presLayoutVars>
          <dgm:bulletEnabled val="1"/>
        </dgm:presLayoutVars>
      </dgm:prSet>
      <dgm:spPr/>
    </dgm:pt>
    <dgm:pt modelId="{5D348A47-7848-4023-B2CF-DFE5D44017D5}" type="pres">
      <dgm:prSet presAssocID="{9D79B4B8-16A0-461D-B834-A075CCB257B9}" presName="sibTrans" presStyleCnt="0"/>
      <dgm:spPr/>
    </dgm:pt>
    <dgm:pt modelId="{FF01DA86-7E81-48D3-BF24-3189F87E6F38}" type="pres">
      <dgm:prSet presAssocID="{2EF31190-CF14-41E6-A01E-F7E994F26618}" presName="node" presStyleLbl="alignAccFollowNode1" presStyleIdx="1" presStyleCnt="22" custScaleX="133687">
        <dgm:presLayoutVars>
          <dgm:bulletEnabled val="1"/>
        </dgm:presLayoutVars>
      </dgm:prSet>
      <dgm:spPr/>
    </dgm:pt>
    <dgm:pt modelId="{BD2CAB50-9364-4664-8526-74DD81B9F60C}" type="pres">
      <dgm:prSet presAssocID="{ABBCC5BE-BFA5-452A-A4DE-91ABB1E6CEC8}" presName="sibTrans" presStyleCnt="0"/>
      <dgm:spPr/>
    </dgm:pt>
    <dgm:pt modelId="{6127ED2D-772E-4A12-B570-F9735E89E5E7}" type="pres">
      <dgm:prSet presAssocID="{1DE8D919-487E-4AFC-AD13-C664FBBD24FF}" presName="node" presStyleLbl="alignAccFollowNode1" presStyleIdx="2" presStyleCnt="22" custScaleX="120443">
        <dgm:presLayoutVars>
          <dgm:bulletEnabled val="1"/>
        </dgm:presLayoutVars>
      </dgm:prSet>
      <dgm:spPr/>
    </dgm:pt>
    <dgm:pt modelId="{8DC59C38-A5CD-498B-86D0-5EB9DC5D7CBE}" type="pres">
      <dgm:prSet presAssocID="{7A4B8894-8BA2-4094-9105-826C8003FACC}" presName="sibTrans" presStyleCnt="0"/>
      <dgm:spPr/>
    </dgm:pt>
    <dgm:pt modelId="{44E258E8-C45C-4FEF-B3CB-A5F01CFBE314}" type="pres">
      <dgm:prSet presAssocID="{65C41538-E9B3-470D-A26A-56EC1523C8BB}" presName="node" presStyleLbl="alignAccFollowNode1" presStyleIdx="3" presStyleCnt="22" custScaleX="105679">
        <dgm:presLayoutVars>
          <dgm:bulletEnabled val="1"/>
        </dgm:presLayoutVars>
      </dgm:prSet>
      <dgm:spPr/>
    </dgm:pt>
    <dgm:pt modelId="{B4282C3A-76EE-4CC0-AA7B-CA49C9C2C41E}" type="pres">
      <dgm:prSet presAssocID="{EA493A8B-3D21-4FAE-8844-677EFE08AF27}" presName="vSp" presStyleCnt="0"/>
      <dgm:spPr/>
    </dgm:pt>
    <dgm:pt modelId="{83026E0D-5D45-4964-BA79-9EAED9AE5290}" type="pres">
      <dgm:prSet presAssocID="{D8F79BA5-77AA-4184-AF8A-031F35C31DE1}" presName="horFlow" presStyleCnt="0"/>
      <dgm:spPr/>
    </dgm:pt>
    <dgm:pt modelId="{8D15CAD9-4A8C-4EE0-8FD2-82D8FF0C96BB}" type="pres">
      <dgm:prSet presAssocID="{D8F79BA5-77AA-4184-AF8A-031F35C31DE1}" presName="bigChev" presStyleLbl="node1" presStyleIdx="1" presStyleCnt="7"/>
      <dgm:spPr/>
    </dgm:pt>
    <dgm:pt modelId="{6BC46B1E-1651-4AF8-AE5A-2B754264B0DE}" type="pres">
      <dgm:prSet presAssocID="{5404183D-D5F1-4A8E-BEB3-C6A51C2D3EC7}" presName="parTrans" presStyleCnt="0"/>
      <dgm:spPr/>
    </dgm:pt>
    <dgm:pt modelId="{EF3C11F4-24FB-4EBA-A59B-1A88EC0D99D2}" type="pres">
      <dgm:prSet presAssocID="{4D04D686-6718-409D-8931-58397FAFD3E3}" presName="node" presStyleLbl="alignAccFollowNode1" presStyleIdx="4" presStyleCnt="22" custScaleX="139026">
        <dgm:presLayoutVars>
          <dgm:bulletEnabled val="1"/>
        </dgm:presLayoutVars>
      </dgm:prSet>
      <dgm:spPr/>
    </dgm:pt>
    <dgm:pt modelId="{67F4EA22-7BB6-49C1-80B1-517EE7B48F18}" type="pres">
      <dgm:prSet presAssocID="{D94ABEB4-464E-4041-B342-8CB54CCF7DA8}" presName="sibTrans" presStyleCnt="0"/>
      <dgm:spPr/>
    </dgm:pt>
    <dgm:pt modelId="{1B9654DC-CEE0-4B86-8E0E-84D7B3FD3931}" type="pres">
      <dgm:prSet presAssocID="{808B8CE3-326A-4E07-B9C7-1B135637723B}" presName="node" presStyleLbl="alignAccFollowNode1" presStyleIdx="5" presStyleCnt="22" custScaleX="118669">
        <dgm:presLayoutVars>
          <dgm:bulletEnabled val="1"/>
        </dgm:presLayoutVars>
      </dgm:prSet>
      <dgm:spPr/>
    </dgm:pt>
    <dgm:pt modelId="{AA88BB6E-B67B-4AC9-9608-1D7E38BAF29C}" type="pres">
      <dgm:prSet presAssocID="{50F12B1A-5B4F-4CDC-BA3C-81064EDFDA16}" presName="sibTrans" presStyleCnt="0"/>
      <dgm:spPr/>
    </dgm:pt>
    <dgm:pt modelId="{2EC29452-7E11-4E4F-8C4D-5B72A2020A01}" type="pres">
      <dgm:prSet presAssocID="{A8B2C423-4AF0-4F96-A177-4A2EC7013BAD}" presName="node" presStyleLbl="alignAccFollowNode1" presStyleIdx="6" presStyleCnt="22" custScaleX="120597">
        <dgm:presLayoutVars>
          <dgm:bulletEnabled val="1"/>
        </dgm:presLayoutVars>
      </dgm:prSet>
      <dgm:spPr/>
    </dgm:pt>
    <dgm:pt modelId="{CD777983-7D56-43E7-896F-6BAB8A343FB1}" type="pres">
      <dgm:prSet presAssocID="{F57EB841-9C07-494C-AA0F-9A4D0ABBEC06}" presName="sibTrans" presStyleCnt="0"/>
      <dgm:spPr/>
    </dgm:pt>
    <dgm:pt modelId="{7327FA12-4DA0-4208-98FA-95EC4D84F9D5}" type="pres">
      <dgm:prSet presAssocID="{0F22FAC3-C550-4BB7-9BC5-19D0C7C91004}" presName="node" presStyleLbl="alignAccFollowNode1" presStyleIdx="7" presStyleCnt="22" custScaleX="109342">
        <dgm:presLayoutVars>
          <dgm:bulletEnabled val="1"/>
        </dgm:presLayoutVars>
      </dgm:prSet>
      <dgm:spPr/>
    </dgm:pt>
    <dgm:pt modelId="{61673FBA-603F-4EB8-B782-4CF4F4C36572}" type="pres">
      <dgm:prSet presAssocID="{E6457075-A383-4519-AA90-3209E41DE1CA}" presName="sibTrans" presStyleCnt="0"/>
      <dgm:spPr/>
    </dgm:pt>
    <dgm:pt modelId="{2D94B911-152D-413B-B431-34D4604AB0D3}" type="pres">
      <dgm:prSet presAssocID="{B0F5DE7D-D027-440F-ABD2-E7A5B8F3802B}" presName="node" presStyleLbl="alignAccFollowNode1" presStyleIdx="8" presStyleCnt="22" custScaleX="102687">
        <dgm:presLayoutVars>
          <dgm:bulletEnabled val="1"/>
        </dgm:presLayoutVars>
      </dgm:prSet>
      <dgm:spPr/>
    </dgm:pt>
    <dgm:pt modelId="{3D749B0A-778D-4D1B-8BB3-DEFB76ADCF83}" type="pres">
      <dgm:prSet presAssocID="{D8F79BA5-77AA-4184-AF8A-031F35C31DE1}" presName="vSp" presStyleCnt="0"/>
      <dgm:spPr/>
    </dgm:pt>
    <dgm:pt modelId="{775B4115-773D-464C-8345-E321232C1210}" type="pres">
      <dgm:prSet presAssocID="{093016B4-4C2A-4AA6-8CFA-BB4AED439818}" presName="horFlow" presStyleCnt="0"/>
      <dgm:spPr/>
    </dgm:pt>
    <dgm:pt modelId="{1AE7B715-7C0A-4103-B082-F8FA7E3B54B8}" type="pres">
      <dgm:prSet presAssocID="{093016B4-4C2A-4AA6-8CFA-BB4AED439818}" presName="bigChev" presStyleLbl="node1" presStyleIdx="2" presStyleCnt="7"/>
      <dgm:spPr/>
    </dgm:pt>
    <dgm:pt modelId="{E3B27E7E-F248-4013-B9A8-23C6111017DA}" type="pres">
      <dgm:prSet presAssocID="{73F0787C-9918-4933-ACBF-E55136ABED97}" presName="parTrans" presStyleCnt="0"/>
      <dgm:spPr/>
    </dgm:pt>
    <dgm:pt modelId="{75041CE6-8EDC-4CED-8124-A7C2BB7C7F0D}" type="pres">
      <dgm:prSet presAssocID="{9D60C969-E41F-42A6-82E3-2205109E70E4}" presName="node" presStyleLbl="alignAccFollowNode1" presStyleIdx="9" presStyleCnt="22" custScaleX="157199">
        <dgm:presLayoutVars>
          <dgm:bulletEnabled val="1"/>
        </dgm:presLayoutVars>
      </dgm:prSet>
      <dgm:spPr/>
    </dgm:pt>
    <dgm:pt modelId="{D028DF7A-301F-4EBA-A490-39736452F8AD}" type="pres">
      <dgm:prSet presAssocID="{970CAAD8-550B-4313-ABA1-A4F55ABC748C}" presName="sibTrans" presStyleCnt="0"/>
      <dgm:spPr/>
    </dgm:pt>
    <dgm:pt modelId="{D15BB5D0-3F2A-47EF-8AC3-90CE74065A75}" type="pres">
      <dgm:prSet presAssocID="{6199E44C-A903-4ECB-A359-EC721664B068}" presName="node" presStyleLbl="alignAccFollowNode1" presStyleIdx="10" presStyleCnt="22">
        <dgm:presLayoutVars>
          <dgm:bulletEnabled val="1"/>
        </dgm:presLayoutVars>
      </dgm:prSet>
      <dgm:spPr/>
    </dgm:pt>
    <dgm:pt modelId="{5280FE78-D986-4717-94C4-12CD54AF620A}" type="pres">
      <dgm:prSet presAssocID="{32529B45-1627-426D-99B7-93CB29EB5112}" presName="sibTrans" presStyleCnt="0"/>
      <dgm:spPr/>
    </dgm:pt>
    <dgm:pt modelId="{F51D1388-FAAC-44C4-A76C-5806D7AA95BF}" type="pres">
      <dgm:prSet presAssocID="{9C6CDA07-7FCD-42C3-9967-8BF4C2D10597}" presName="node" presStyleLbl="alignAccFollowNode1" presStyleIdx="11" presStyleCnt="22" custScaleX="135018">
        <dgm:presLayoutVars>
          <dgm:bulletEnabled val="1"/>
        </dgm:presLayoutVars>
      </dgm:prSet>
      <dgm:spPr/>
    </dgm:pt>
    <dgm:pt modelId="{C3BB2F1B-42AA-44BF-A9C6-F28DF6A61F50}" type="pres">
      <dgm:prSet presAssocID="{FE87BC9E-ECFC-41F6-81B0-2D99BF36AC47}" presName="sibTrans" presStyleCnt="0"/>
      <dgm:spPr/>
    </dgm:pt>
    <dgm:pt modelId="{284B58F3-72B8-41C5-90DB-D3A1014210D3}" type="pres">
      <dgm:prSet presAssocID="{190B03E8-9C42-4F5E-B01F-1DEB5BF6142F}" presName="node" presStyleLbl="alignAccFollowNode1" presStyleIdx="12" presStyleCnt="22" custScaleX="143288">
        <dgm:presLayoutVars>
          <dgm:bulletEnabled val="1"/>
        </dgm:presLayoutVars>
      </dgm:prSet>
      <dgm:spPr/>
    </dgm:pt>
    <dgm:pt modelId="{33E89F2B-67B1-4DF5-BAFB-27A4F04BD1F9}" type="pres">
      <dgm:prSet presAssocID="{093016B4-4C2A-4AA6-8CFA-BB4AED439818}" presName="vSp" presStyleCnt="0"/>
      <dgm:spPr/>
    </dgm:pt>
    <dgm:pt modelId="{AAB43CB1-063A-4915-AF08-6F955541B27F}" type="pres">
      <dgm:prSet presAssocID="{1EF18E66-1498-4042-A8B9-7A5E49635E85}" presName="horFlow" presStyleCnt="0"/>
      <dgm:spPr/>
    </dgm:pt>
    <dgm:pt modelId="{53FCEBCD-4971-4968-864E-9F3FBC898CC5}" type="pres">
      <dgm:prSet presAssocID="{1EF18E66-1498-4042-A8B9-7A5E49635E85}" presName="bigChev" presStyleLbl="node1" presStyleIdx="3" presStyleCnt="7"/>
      <dgm:spPr/>
    </dgm:pt>
    <dgm:pt modelId="{D3E5F53A-5F37-46BF-8FBA-ECB30235F6B6}" type="pres">
      <dgm:prSet presAssocID="{160A7A42-93CA-4E5A-9DE5-37CA5B3DC30C}" presName="parTrans" presStyleCnt="0"/>
      <dgm:spPr/>
    </dgm:pt>
    <dgm:pt modelId="{0BEA5F3D-B2E9-484A-954F-5692B820EFE2}" type="pres">
      <dgm:prSet presAssocID="{24AD8760-3CFF-4B4C-B9BE-5E38424FF105}" presName="node" presStyleLbl="alignAccFollowNode1" presStyleIdx="13" presStyleCnt="22">
        <dgm:presLayoutVars>
          <dgm:bulletEnabled val="1"/>
        </dgm:presLayoutVars>
      </dgm:prSet>
      <dgm:spPr/>
    </dgm:pt>
    <dgm:pt modelId="{61B9927E-4051-4497-8FE7-0713789C3E8B}" type="pres">
      <dgm:prSet presAssocID="{9C3AF512-0F3A-4343-8FCC-76769784881E}" presName="sibTrans" presStyleCnt="0"/>
      <dgm:spPr/>
    </dgm:pt>
    <dgm:pt modelId="{90FBDEBF-4D60-4A23-9100-EA128AD61A25}" type="pres">
      <dgm:prSet presAssocID="{751D17BD-DCDA-4FFC-B087-6B3C264E8F8C}" presName="node" presStyleLbl="alignAccFollowNode1" presStyleIdx="14" presStyleCnt="22" custScaleX="130272">
        <dgm:presLayoutVars>
          <dgm:bulletEnabled val="1"/>
        </dgm:presLayoutVars>
      </dgm:prSet>
      <dgm:spPr/>
    </dgm:pt>
    <dgm:pt modelId="{EC60ED5F-73EB-45E1-AF4F-86CFC8CA7F85}" type="pres">
      <dgm:prSet presAssocID="{1EF18E66-1498-4042-A8B9-7A5E49635E85}" presName="vSp" presStyleCnt="0"/>
      <dgm:spPr/>
    </dgm:pt>
    <dgm:pt modelId="{3D7BB6C0-D9BF-4827-924B-84409B510A84}" type="pres">
      <dgm:prSet presAssocID="{C87FBCE0-CA39-4BE8-94B1-E4F05A8D16DC}" presName="horFlow" presStyleCnt="0"/>
      <dgm:spPr/>
    </dgm:pt>
    <dgm:pt modelId="{E9849000-2C87-4976-A19B-D6D78F84E0D8}" type="pres">
      <dgm:prSet presAssocID="{C87FBCE0-CA39-4BE8-94B1-E4F05A8D16DC}" presName="bigChev" presStyleLbl="node1" presStyleIdx="4" presStyleCnt="7"/>
      <dgm:spPr/>
    </dgm:pt>
    <dgm:pt modelId="{3F680D0D-D879-43D9-A689-00DE53BB0920}" type="pres">
      <dgm:prSet presAssocID="{3A73A028-2D59-4F8F-B83A-0F1239D84A38}" presName="parTrans" presStyleCnt="0"/>
      <dgm:spPr/>
    </dgm:pt>
    <dgm:pt modelId="{4CECAED1-1684-4A6C-A4DE-1749B95C7F3F}" type="pres">
      <dgm:prSet presAssocID="{D6F2BD6D-4D98-41A3-B470-5AC7863107BE}" presName="node" presStyleLbl="alignAccFollowNode1" presStyleIdx="15" presStyleCnt="22">
        <dgm:presLayoutVars>
          <dgm:bulletEnabled val="1"/>
        </dgm:presLayoutVars>
      </dgm:prSet>
      <dgm:spPr/>
    </dgm:pt>
    <dgm:pt modelId="{05509FC0-F1F0-44F4-B595-4CD5E2C78C5D}" type="pres">
      <dgm:prSet presAssocID="{1BCD922C-3481-4C38-8482-976D8DCE5936}" presName="sibTrans" presStyleCnt="0"/>
      <dgm:spPr/>
    </dgm:pt>
    <dgm:pt modelId="{0E07D14D-A4BB-4C12-B3FB-9F2C5F084B5B}" type="pres">
      <dgm:prSet presAssocID="{08E1D78A-7F2E-4D7D-A577-E681DD39142F}" presName="node" presStyleLbl="alignAccFollowNode1" presStyleIdx="16" presStyleCnt="22">
        <dgm:presLayoutVars>
          <dgm:bulletEnabled val="1"/>
        </dgm:presLayoutVars>
      </dgm:prSet>
      <dgm:spPr/>
    </dgm:pt>
    <dgm:pt modelId="{9522F706-A084-4B6F-80F4-D96C83DB7EB9}" type="pres">
      <dgm:prSet presAssocID="{C87FBCE0-CA39-4BE8-94B1-E4F05A8D16DC}" presName="vSp" presStyleCnt="0"/>
      <dgm:spPr/>
    </dgm:pt>
    <dgm:pt modelId="{3A601633-02E9-4552-8C9D-71B88FDD37DD}" type="pres">
      <dgm:prSet presAssocID="{D9ACD7D3-4289-4DF5-8A5E-AB4700994787}" presName="horFlow" presStyleCnt="0"/>
      <dgm:spPr/>
    </dgm:pt>
    <dgm:pt modelId="{C521BE27-C320-42B9-A9C9-DE404C87CEE1}" type="pres">
      <dgm:prSet presAssocID="{D9ACD7D3-4289-4DF5-8A5E-AB4700994787}" presName="bigChev" presStyleLbl="node1" presStyleIdx="5" presStyleCnt="7"/>
      <dgm:spPr/>
    </dgm:pt>
    <dgm:pt modelId="{B498056C-B54C-4B51-976A-689018C8A710}" type="pres">
      <dgm:prSet presAssocID="{18F1F3D6-15BA-4834-8392-5DEC745A3A96}" presName="parTrans" presStyleCnt="0"/>
      <dgm:spPr/>
    </dgm:pt>
    <dgm:pt modelId="{95945DD1-5F75-4703-B7CD-11F4DD1952F9}" type="pres">
      <dgm:prSet presAssocID="{97CA4DF0-D4AC-44DE-9FEE-154F96E1E958}" presName="node" presStyleLbl="alignAccFollowNode1" presStyleIdx="17" presStyleCnt="22">
        <dgm:presLayoutVars>
          <dgm:bulletEnabled val="1"/>
        </dgm:presLayoutVars>
      </dgm:prSet>
      <dgm:spPr/>
    </dgm:pt>
    <dgm:pt modelId="{6FB95952-6BA3-4843-8970-037F5C8A4C14}" type="pres">
      <dgm:prSet presAssocID="{D9ACD7D3-4289-4DF5-8A5E-AB4700994787}" presName="vSp" presStyleCnt="0"/>
      <dgm:spPr/>
    </dgm:pt>
    <dgm:pt modelId="{D690B982-3832-414C-8334-CFF5F022EC2C}" type="pres">
      <dgm:prSet presAssocID="{4EABCABF-C439-4F84-A076-921AA30FC08B}" presName="horFlow" presStyleCnt="0"/>
      <dgm:spPr/>
    </dgm:pt>
    <dgm:pt modelId="{0E46A999-55AA-4ECA-B984-F3E47F3E12E1}" type="pres">
      <dgm:prSet presAssocID="{4EABCABF-C439-4F84-A076-921AA30FC08B}" presName="bigChev" presStyleLbl="node1" presStyleIdx="6" presStyleCnt="7"/>
      <dgm:spPr/>
    </dgm:pt>
    <dgm:pt modelId="{5647257B-E171-40BF-88E9-07D27FF96B48}" type="pres">
      <dgm:prSet presAssocID="{D4657A59-BBF4-4802-B431-12B9AFBBD54C}" presName="parTrans" presStyleCnt="0"/>
      <dgm:spPr/>
    </dgm:pt>
    <dgm:pt modelId="{FF9A7385-F367-4029-9963-30E2E0583C84}" type="pres">
      <dgm:prSet presAssocID="{820882A6-CDA8-42A1-A2C1-E12DB4522960}" presName="node" presStyleLbl="alignAccFollowNode1" presStyleIdx="18" presStyleCnt="22" custScaleX="131178">
        <dgm:presLayoutVars>
          <dgm:bulletEnabled val="1"/>
        </dgm:presLayoutVars>
      </dgm:prSet>
      <dgm:spPr/>
    </dgm:pt>
    <dgm:pt modelId="{C234C627-A742-4F63-B8EE-DB7F4E8B9CEE}" type="pres">
      <dgm:prSet presAssocID="{84689EA2-390A-45EA-9798-0E1C62CF27BD}" presName="sibTrans" presStyleCnt="0"/>
      <dgm:spPr/>
    </dgm:pt>
    <dgm:pt modelId="{CBA7E60C-AC89-4067-9EA9-1F401B543F67}" type="pres">
      <dgm:prSet presAssocID="{3D60BF37-0C06-48CA-A2AD-5879F3203891}" presName="node" presStyleLbl="alignAccFollowNode1" presStyleIdx="19" presStyleCnt="22">
        <dgm:presLayoutVars>
          <dgm:bulletEnabled val="1"/>
        </dgm:presLayoutVars>
      </dgm:prSet>
      <dgm:spPr/>
    </dgm:pt>
    <dgm:pt modelId="{41E4C9BD-CE00-4B97-B5B9-4D8146F7681E}" type="pres">
      <dgm:prSet presAssocID="{6633B806-7621-436A-BBBE-2512A543D519}" presName="sibTrans" presStyleCnt="0"/>
      <dgm:spPr/>
    </dgm:pt>
    <dgm:pt modelId="{6BAF285C-D2DA-4293-BD43-E322B343F85B}" type="pres">
      <dgm:prSet presAssocID="{8BE7184B-6750-4760-A281-14C63218F870}" presName="node" presStyleLbl="alignAccFollowNode1" presStyleIdx="20" presStyleCnt="22">
        <dgm:presLayoutVars>
          <dgm:bulletEnabled val="1"/>
        </dgm:presLayoutVars>
      </dgm:prSet>
      <dgm:spPr/>
    </dgm:pt>
    <dgm:pt modelId="{9CA4CAAF-5C11-4D6E-ACCD-A815E236D2C7}" type="pres">
      <dgm:prSet presAssocID="{CC7BF2B5-CCBA-4DB3-8B10-85F35A51CC77}" presName="sibTrans" presStyleCnt="0"/>
      <dgm:spPr/>
    </dgm:pt>
    <dgm:pt modelId="{297A5FE2-D119-44E1-89D9-CC4C41BB67BF}" type="pres">
      <dgm:prSet presAssocID="{CECA8600-62CB-4A72-89B4-33EDBFB8C8ED}" presName="node" presStyleLbl="alignAccFollowNode1" presStyleIdx="21" presStyleCnt="22" custScaleX="139294">
        <dgm:presLayoutVars>
          <dgm:bulletEnabled val="1"/>
        </dgm:presLayoutVars>
      </dgm:prSet>
      <dgm:spPr/>
    </dgm:pt>
  </dgm:ptLst>
  <dgm:cxnLst>
    <dgm:cxn modelId="{C6B6F301-B6AE-422B-A93B-D1D8E056CED3}" type="presOf" srcId="{2EF31190-CF14-41E6-A01E-F7E994F26618}" destId="{FF01DA86-7E81-48D3-BF24-3189F87E6F38}" srcOrd="0" destOrd="0" presId="urn:microsoft.com/office/officeart/2005/8/layout/lProcess3"/>
    <dgm:cxn modelId="{5A8C8902-83FB-4194-9947-66D76028B4FC}" type="presOf" srcId="{1EF18E66-1498-4042-A8B9-7A5E49635E85}" destId="{53FCEBCD-4971-4968-864E-9F3FBC898CC5}" srcOrd="0" destOrd="0" presId="urn:microsoft.com/office/officeart/2005/8/layout/lProcess3"/>
    <dgm:cxn modelId="{DF33D902-9D25-4B6A-8552-F4FD04A792E5}" type="presOf" srcId="{A8B2C423-4AF0-4F96-A177-4A2EC7013BAD}" destId="{2EC29452-7E11-4E4F-8C4D-5B72A2020A01}" srcOrd="0" destOrd="0" presId="urn:microsoft.com/office/officeart/2005/8/layout/lProcess3"/>
    <dgm:cxn modelId="{31531606-29B8-4133-8F7E-8F20D78CFDB8}" type="presOf" srcId="{D6F2BD6D-4D98-41A3-B470-5AC7863107BE}" destId="{4CECAED1-1684-4A6C-A4DE-1749B95C7F3F}" srcOrd="0" destOrd="0" presId="urn:microsoft.com/office/officeart/2005/8/layout/lProcess3"/>
    <dgm:cxn modelId="{576F7E11-C9E5-4411-93B5-E3AF264B5150}" type="presOf" srcId="{808B8CE3-326A-4E07-B9C7-1B135637723B}" destId="{1B9654DC-CEE0-4B86-8E0E-84D7B3FD3931}" srcOrd="0" destOrd="0" presId="urn:microsoft.com/office/officeart/2005/8/layout/lProcess3"/>
    <dgm:cxn modelId="{A7EA0B14-6626-4CE0-80ED-987AEAD127C9}" srcId="{4EABCABF-C439-4F84-A076-921AA30FC08B}" destId="{820882A6-CDA8-42A1-A2C1-E12DB4522960}" srcOrd="0" destOrd="0" parTransId="{D4657A59-BBF4-4802-B431-12B9AFBBD54C}" sibTransId="{84689EA2-390A-45EA-9798-0E1C62CF27BD}"/>
    <dgm:cxn modelId="{DB6EDC15-ACC8-4809-948C-B313FFB33AE2}" srcId="{C87FBCE0-CA39-4BE8-94B1-E4F05A8D16DC}" destId="{D6F2BD6D-4D98-41A3-B470-5AC7863107BE}" srcOrd="0" destOrd="0" parTransId="{3A73A028-2D59-4F8F-B83A-0F1239D84A38}" sibTransId="{1BCD922C-3481-4C38-8482-976D8DCE5936}"/>
    <dgm:cxn modelId="{AC8C3623-DEA6-49E4-A1F5-0A153A36F9D2}" type="presOf" srcId="{0F22FAC3-C550-4BB7-9BC5-19D0C7C91004}" destId="{7327FA12-4DA0-4208-98FA-95EC4D84F9D5}" srcOrd="0" destOrd="0" presId="urn:microsoft.com/office/officeart/2005/8/layout/lProcess3"/>
    <dgm:cxn modelId="{47D49429-C669-49D3-984C-AE8A8E0F0719}" srcId="{D8F79BA5-77AA-4184-AF8A-031F35C31DE1}" destId="{A8B2C423-4AF0-4F96-A177-4A2EC7013BAD}" srcOrd="2" destOrd="0" parTransId="{28C456C4-BA5C-44DF-8EB8-5CE8BA3DBAB2}" sibTransId="{F57EB841-9C07-494C-AA0F-9A4D0ABBEC06}"/>
    <dgm:cxn modelId="{272CFE44-6186-4F5B-8E2A-E0D4DC6DA4C0}" type="presOf" srcId="{CECA8600-62CB-4A72-89B4-33EDBFB8C8ED}" destId="{297A5FE2-D119-44E1-89D9-CC4C41BB67BF}" srcOrd="0" destOrd="0" presId="urn:microsoft.com/office/officeart/2005/8/layout/lProcess3"/>
    <dgm:cxn modelId="{B0404966-0ACA-42A3-A9DD-67445324A04C}" srcId="{69F8C5E3-568F-442E-99D9-AD16A0A42157}" destId="{D9ACD7D3-4289-4DF5-8A5E-AB4700994787}" srcOrd="5" destOrd="0" parTransId="{807A0210-DB92-4C9C-B092-B35F9086F47D}" sibTransId="{136A3385-3B1F-4B33-890D-7EAD8EF57706}"/>
    <dgm:cxn modelId="{E9D6EE46-E75B-4C26-BA05-EB39BA9290D2}" srcId="{69F8C5E3-568F-442E-99D9-AD16A0A42157}" destId="{4EABCABF-C439-4F84-A076-921AA30FC08B}" srcOrd="6" destOrd="0" parTransId="{BE4F127E-BBDE-40BD-9A99-469C4D1571CC}" sibTransId="{E819E64B-E3BB-4335-AC2B-BC7CA0340AAA}"/>
    <dgm:cxn modelId="{63B73C47-E1B5-459C-9C93-36356361A007}" type="presOf" srcId="{D9ACD7D3-4289-4DF5-8A5E-AB4700994787}" destId="{C521BE27-C320-42B9-A9C9-DE404C87CEE1}" srcOrd="0" destOrd="0" presId="urn:microsoft.com/office/officeart/2005/8/layout/lProcess3"/>
    <dgm:cxn modelId="{506CAA67-0BF4-4C0E-AF8C-9E06A3095BF9}" type="presOf" srcId="{1DE8D919-487E-4AFC-AD13-C664FBBD24FF}" destId="{6127ED2D-772E-4A12-B570-F9735E89E5E7}" srcOrd="0" destOrd="0" presId="urn:microsoft.com/office/officeart/2005/8/layout/lProcess3"/>
    <dgm:cxn modelId="{FE87EA48-3F16-47DE-BEBE-EE83069C76F8}" type="presOf" srcId="{820882A6-CDA8-42A1-A2C1-E12DB4522960}" destId="{FF9A7385-F367-4029-9963-30E2E0583C84}" srcOrd="0" destOrd="0" presId="urn:microsoft.com/office/officeart/2005/8/layout/lProcess3"/>
    <dgm:cxn modelId="{8FAA8E69-8816-488A-8FCF-59130F141586}" srcId="{D9ACD7D3-4289-4DF5-8A5E-AB4700994787}" destId="{97CA4DF0-D4AC-44DE-9FEE-154F96E1E958}" srcOrd="0" destOrd="0" parTransId="{18F1F3D6-15BA-4834-8392-5DEC745A3A96}" sibTransId="{62C9E7C2-F2C0-4C83-AA1D-D39C89F4FFEA}"/>
    <dgm:cxn modelId="{1CD0B64A-B919-4DFC-B54B-70EE046E89EB}" type="presOf" srcId="{2D35250F-EEC4-4EB3-976D-1700B5383E30}" destId="{2AA366A7-32AB-4501-B921-8D61D4BA5709}" srcOrd="0" destOrd="0" presId="urn:microsoft.com/office/officeart/2005/8/layout/lProcess3"/>
    <dgm:cxn modelId="{F34AB84A-C362-4312-8AE9-921C2889912B}" type="presOf" srcId="{9C6CDA07-7FCD-42C3-9967-8BF4C2D10597}" destId="{F51D1388-FAAC-44C4-A76C-5806D7AA95BF}" srcOrd="0" destOrd="0" presId="urn:microsoft.com/office/officeart/2005/8/layout/lProcess3"/>
    <dgm:cxn modelId="{97AACC6A-1924-4E37-9B26-A6F5BB50E153}" type="presOf" srcId="{08E1D78A-7F2E-4D7D-A577-E681DD39142F}" destId="{0E07D14D-A4BB-4C12-B3FB-9F2C5F084B5B}" srcOrd="0" destOrd="0" presId="urn:microsoft.com/office/officeart/2005/8/layout/lProcess3"/>
    <dgm:cxn modelId="{02605D6B-48B5-4697-8ADD-9AEFEED5BAD2}" srcId="{EA493A8B-3D21-4FAE-8844-677EFE08AF27}" destId="{2D35250F-EEC4-4EB3-976D-1700B5383E30}" srcOrd="0" destOrd="0" parTransId="{8D805F63-105D-4136-85FC-26AD41AC55CD}" sibTransId="{9D79B4B8-16A0-461D-B834-A075CCB257B9}"/>
    <dgm:cxn modelId="{FE51794B-9710-47E6-A0AE-0E7208068439}" srcId="{1EF18E66-1498-4042-A8B9-7A5E49635E85}" destId="{751D17BD-DCDA-4FFC-B087-6B3C264E8F8C}" srcOrd="1" destOrd="0" parTransId="{61653D9A-4213-4F93-875B-E55D61FFCE00}" sibTransId="{4BA032E2-C14F-4B17-AA6B-4F517EA60AB6}"/>
    <dgm:cxn modelId="{40A7264D-7B00-4C8E-A13C-08D04B5C3ABF}" type="presOf" srcId="{D8F79BA5-77AA-4184-AF8A-031F35C31DE1}" destId="{8D15CAD9-4A8C-4EE0-8FD2-82D8FF0C96BB}" srcOrd="0" destOrd="0" presId="urn:microsoft.com/office/officeart/2005/8/layout/lProcess3"/>
    <dgm:cxn modelId="{F3B4B14D-78DF-4D46-A0CE-9490BC5A3F40}" srcId="{093016B4-4C2A-4AA6-8CFA-BB4AED439818}" destId="{190B03E8-9C42-4F5E-B01F-1DEB5BF6142F}" srcOrd="3" destOrd="0" parTransId="{A6F893B0-7025-492B-87E8-9F448CC44056}" sibTransId="{B886BD91-B0DC-4B07-9B72-51506C248CCF}"/>
    <dgm:cxn modelId="{CCE6AE6E-C61A-4DCB-9723-8A0AAF9F3A0E}" srcId="{69F8C5E3-568F-442E-99D9-AD16A0A42157}" destId="{C87FBCE0-CA39-4BE8-94B1-E4F05A8D16DC}" srcOrd="4" destOrd="0" parTransId="{F69F08D0-033E-4815-BC75-A4C6C13207ED}" sibTransId="{85A5C28E-A0EB-4C37-9357-017294FF7893}"/>
    <dgm:cxn modelId="{83FF1A52-2C45-4581-8DD6-08A6392235D6}" srcId="{C87FBCE0-CA39-4BE8-94B1-E4F05A8D16DC}" destId="{08E1D78A-7F2E-4D7D-A577-E681DD39142F}" srcOrd="1" destOrd="0" parTransId="{A7FA26DB-BD9B-4CA3-BF18-869FC39DF772}" sibTransId="{F2CF6497-2CF6-41DB-90DB-B55BF188BF22}"/>
    <dgm:cxn modelId="{5F41A352-ACAB-4C87-9069-D458BCADFBBF}" type="presOf" srcId="{65C41538-E9B3-470D-A26A-56EC1523C8BB}" destId="{44E258E8-C45C-4FEF-B3CB-A5F01CFBE314}" srcOrd="0" destOrd="0" presId="urn:microsoft.com/office/officeart/2005/8/layout/lProcess3"/>
    <dgm:cxn modelId="{5B153B54-27C7-4C92-B3FC-DDCCE2A0D72C}" srcId="{4EABCABF-C439-4F84-A076-921AA30FC08B}" destId="{CECA8600-62CB-4A72-89B4-33EDBFB8C8ED}" srcOrd="3" destOrd="0" parTransId="{259E6B89-C86C-4BDC-91DF-4E914ED707F0}" sibTransId="{2DDDBCBF-0339-44FE-84D0-8B0CB8CFE7D2}"/>
    <dgm:cxn modelId="{A4BD0176-1223-4572-B22B-4E9DC19394FD}" type="presOf" srcId="{B0F5DE7D-D027-440F-ABD2-E7A5B8F3802B}" destId="{2D94B911-152D-413B-B431-34D4604AB0D3}" srcOrd="0" destOrd="0" presId="urn:microsoft.com/office/officeart/2005/8/layout/lProcess3"/>
    <dgm:cxn modelId="{1B983B77-FD84-44CF-9937-5A8098A8BFAF}" type="presOf" srcId="{69F8C5E3-568F-442E-99D9-AD16A0A42157}" destId="{687A1691-8FCC-483B-AD93-0E287E9EE94C}" srcOrd="0" destOrd="0" presId="urn:microsoft.com/office/officeart/2005/8/layout/lProcess3"/>
    <dgm:cxn modelId="{D306785A-D72C-4050-AA47-1601C6CAB3E2}" srcId="{1EF18E66-1498-4042-A8B9-7A5E49635E85}" destId="{24AD8760-3CFF-4B4C-B9BE-5E38424FF105}" srcOrd="0" destOrd="0" parTransId="{160A7A42-93CA-4E5A-9DE5-37CA5B3DC30C}" sibTransId="{9C3AF512-0F3A-4343-8FCC-76769784881E}"/>
    <dgm:cxn modelId="{14E0AD84-404F-4663-B5E6-6AD38E4168AC}" srcId="{4EABCABF-C439-4F84-A076-921AA30FC08B}" destId="{8BE7184B-6750-4760-A281-14C63218F870}" srcOrd="2" destOrd="0" parTransId="{0F671E5B-838C-4A8B-92B8-9B30662C31E7}" sibTransId="{CC7BF2B5-CCBA-4DB3-8B10-85F35A51CC77}"/>
    <dgm:cxn modelId="{AA851488-5637-408A-B657-9D4A40894726}" type="presOf" srcId="{9D60C969-E41F-42A6-82E3-2205109E70E4}" destId="{75041CE6-8EDC-4CED-8124-A7C2BB7C7F0D}" srcOrd="0" destOrd="0" presId="urn:microsoft.com/office/officeart/2005/8/layout/lProcess3"/>
    <dgm:cxn modelId="{080B7A8A-2D24-4C34-A12B-729E42D00718}" srcId="{EA493A8B-3D21-4FAE-8844-677EFE08AF27}" destId="{2EF31190-CF14-41E6-A01E-F7E994F26618}" srcOrd="1" destOrd="0" parTransId="{7062E7EA-8B03-4567-B94A-C56E1687E870}" sibTransId="{ABBCC5BE-BFA5-452A-A4DE-91ABB1E6CEC8}"/>
    <dgm:cxn modelId="{D9FDFA8C-FBF0-4CA4-B3C2-570CA45B9401}" type="presOf" srcId="{4D04D686-6718-409D-8931-58397FAFD3E3}" destId="{EF3C11F4-24FB-4EBA-A59B-1A88EC0D99D2}" srcOrd="0" destOrd="0" presId="urn:microsoft.com/office/officeart/2005/8/layout/lProcess3"/>
    <dgm:cxn modelId="{AFC3A08E-E9F7-4A18-8C6D-E1088AB58009}" type="presOf" srcId="{751D17BD-DCDA-4FFC-B087-6B3C264E8F8C}" destId="{90FBDEBF-4D60-4A23-9100-EA128AD61A25}" srcOrd="0" destOrd="0" presId="urn:microsoft.com/office/officeart/2005/8/layout/lProcess3"/>
    <dgm:cxn modelId="{6962F38E-4E7A-41F5-A56D-65EFB2C27BAD}" srcId="{093016B4-4C2A-4AA6-8CFA-BB4AED439818}" destId="{9C6CDA07-7FCD-42C3-9967-8BF4C2D10597}" srcOrd="2" destOrd="0" parTransId="{B4BF418E-E4F3-42C3-BFA4-6B0627082892}" sibTransId="{FE87BC9E-ECFC-41F6-81B0-2D99BF36AC47}"/>
    <dgm:cxn modelId="{4DEDFA91-747B-4E34-A83F-91C866E99626}" srcId="{69F8C5E3-568F-442E-99D9-AD16A0A42157}" destId="{1EF18E66-1498-4042-A8B9-7A5E49635E85}" srcOrd="3" destOrd="0" parTransId="{FD54E810-9921-4FEA-9F78-115EDD46223B}" sibTransId="{BBDD3347-B2CC-44FA-B745-69371545C54F}"/>
    <dgm:cxn modelId="{1F791393-427B-4EDE-95DD-01643F9AED91}" srcId="{D8F79BA5-77AA-4184-AF8A-031F35C31DE1}" destId="{0F22FAC3-C550-4BB7-9BC5-19D0C7C91004}" srcOrd="3" destOrd="0" parTransId="{C6760B9A-59B2-4714-81B6-564869356826}" sibTransId="{E6457075-A383-4519-AA90-3209E41DE1CA}"/>
    <dgm:cxn modelId="{7696E49A-52A2-458B-8432-7D56D04C4490}" srcId="{093016B4-4C2A-4AA6-8CFA-BB4AED439818}" destId="{6199E44C-A903-4ECB-A359-EC721664B068}" srcOrd="1" destOrd="0" parTransId="{BDD92BBC-545B-4248-BF11-379FAC3AFD64}" sibTransId="{32529B45-1627-426D-99B7-93CB29EB5112}"/>
    <dgm:cxn modelId="{B3506D9E-4203-4E5D-8119-D89C94B345BD}" type="presOf" srcId="{093016B4-4C2A-4AA6-8CFA-BB4AED439818}" destId="{1AE7B715-7C0A-4103-B082-F8FA7E3B54B8}" srcOrd="0" destOrd="0" presId="urn:microsoft.com/office/officeart/2005/8/layout/lProcess3"/>
    <dgm:cxn modelId="{315264A2-6537-49FE-B359-680DD4DE1639}" srcId="{69F8C5E3-568F-442E-99D9-AD16A0A42157}" destId="{093016B4-4C2A-4AA6-8CFA-BB4AED439818}" srcOrd="2" destOrd="0" parTransId="{B7CBBFE2-7771-41DF-91A0-4A5EC32278AB}" sibTransId="{2D15238E-6BD5-4B76-ABC4-A5513840199B}"/>
    <dgm:cxn modelId="{ABED40A3-1C8D-46C4-89CA-7F67971E7499}" srcId="{D8F79BA5-77AA-4184-AF8A-031F35C31DE1}" destId="{B0F5DE7D-D027-440F-ABD2-E7A5B8F3802B}" srcOrd="4" destOrd="0" parTransId="{E5ED9368-695A-41B8-85C7-DC29E399BA07}" sibTransId="{274CD68E-05D5-4ABB-89A5-E9F073AD9B44}"/>
    <dgm:cxn modelId="{B6FB0AA6-7AC2-460B-A2B3-38215FA08671}" srcId="{69F8C5E3-568F-442E-99D9-AD16A0A42157}" destId="{EA493A8B-3D21-4FAE-8844-677EFE08AF27}" srcOrd="0" destOrd="0" parTransId="{CD5237F5-CFE8-4027-80AE-26AC48C9E441}" sibTransId="{9B6F37E3-3CB7-4B14-8902-6E855EDCE8D3}"/>
    <dgm:cxn modelId="{B14100AA-AE16-4979-B8D3-E7300EC38E4E}" type="presOf" srcId="{EA493A8B-3D21-4FAE-8844-677EFE08AF27}" destId="{579F400A-BBB5-4D01-AEBE-9D3F703EE9E1}" srcOrd="0" destOrd="0" presId="urn:microsoft.com/office/officeart/2005/8/layout/lProcess3"/>
    <dgm:cxn modelId="{F88FA0BD-B691-4F30-973A-9A63AA0882FF}" type="presOf" srcId="{C87FBCE0-CA39-4BE8-94B1-E4F05A8D16DC}" destId="{E9849000-2C87-4976-A19B-D6D78F84E0D8}" srcOrd="0" destOrd="0" presId="urn:microsoft.com/office/officeart/2005/8/layout/lProcess3"/>
    <dgm:cxn modelId="{A5503FC0-C9DE-46A5-BF84-FE19072CA6DE}" type="presOf" srcId="{4EABCABF-C439-4F84-A076-921AA30FC08B}" destId="{0E46A999-55AA-4ECA-B984-F3E47F3E12E1}" srcOrd="0" destOrd="0" presId="urn:microsoft.com/office/officeart/2005/8/layout/lProcess3"/>
    <dgm:cxn modelId="{B32481C3-6E0E-4BA5-94FB-CACA2ED72D95}" type="presOf" srcId="{190B03E8-9C42-4F5E-B01F-1DEB5BF6142F}" destId="{284B58F3-72B8-41C5-90DB-D3A1014210D3}" srcOrd="0" destOrd="0" presId="urn:microsoft.com/office/officeart/2005/8/layout/lProcess3"/>
    <dgm:cxn modelId="{2F46A2C3-7A81-42F0-A315-31B45F8EDBA5}" type="presOf" srcId="{6199E44C-A903-4ECB-A359-EC721664B068}" destId="{D15BB5D0-3F2A-47EF-8AC3-90CE74065A75}" srcOrd="0" destOrd="0" presId="urn:microsoft.com/office/officeart/2005/8/layout/lProcess3"/>
    <dgm:cxn modelId="{5EC662C4-DA08-4F0A-BCB2-791A142A9423}" type="presOf" srcId="{97CA4DF0-D4AC-44DE-9FEE-154F96E1E958}" destId="{95945DD1-5F75-4703-B7CD-11F4DD1952F9}" srcOrd="0" destOrd="0" presId="urn:microsoft.com/office/officeart/2005/8/layout/lProcess3"/>
    <dgm:cxn modelId="{A73741C5-EFE8-4F95-B9BC-92D315B4C183}" srcId="{EA493A8B-3D21-4FAE-8844-677EFE08AF27}" destId="{65C41538-E9B3-470D-A26A-56EC1523C8BB}" srcOrd="3" destOrd="0" parTransId="{4C4CB6B0-79C2-42AF-BEAF-287B87AD60D7}" sibTransId="{416E6B29-84E7-407C-8042-F8B9D017A743}"/>
    <dgm:cxn modelId="{34E9C2C7-B37C-4C80-8707-62AA0313CFEA}" srcId="{4EABCABF-C439-4F84-A076-921AA30FC08B}" destId="{3D60BF37-0C06-48CA-A2AD-5879F3203891}" srcOrd="1" destOrd="0" parTransId="{F1F21A15-4DC4-4CFB-8079-6558003BA33E}" sibTransId="{6633B806-7621-436A-BBBE-2512A543D519}"/>
    <dgm:cxn modelId="{D2CBE7D1-E48B-465B-A55A-FC4C5CFD012D}" srcId="{D8F79BA5-77AA-4184-AF8A-031F35C31DE1}" destId="{4D04D686-6718-409D-8931-58397FAFD3E3}" srcOrd="0" destOrd="0" parTransId="{5404183D-D5F1-4A8E-BEB3-C6A51C2D3EC7}" sibTransId="{D94ABEB4-464E-4041-B342-8CB54CCF7DA8}"/>
    <dgm:cxn modelId="{5F3BF0DF-FCF4-46EF-8E71-C518F9F625B8}" type="presOf" srcId="{3D60BF37-0C06-48CA-A2AD-5879F3203891}" destId="{CBA7E60C-AC89-4067-9EA9-1F401B543F67}" srcOrd="0" destOrd="0" presId="urn:microsoft.com/office/officeart/2005/8/layout/lProcess3"/>
    <dgm:cxn modelId="{8D7B77E0-EE22-47C4-80F8-AC5B2986F933}" type="presOf" srcId="{8BE7184B-6750-4760-A281-14C63218F870}" destId="{6BAF285C-D2DA-4293-BD43-E322B343F85B}" srcOrd="0" destOrd="0" presId="urn:microsoft.com/office/officeart/2005/8/layout/lProcess3"/>
    <dgm:cxn modelId="{A808A7F1-A8D4-4EA3-B2E9-8A3FF490BDFF}" srcId="{093016B4-4C2A-4AA6-8CFA-BB4AED439818}" destId="{9D60C969-E41F-42A6-82E3-2205109E70E4}" srcOrd="0" destOrd="0" parTransId="{73F0787C-9918-4933-ACBF-E55136ABED97}" sibTransId="{970CAAD8-550B-4313-ABA1-A4F55ABC748C}"/>
    <dgm:cxn modelId="{1F2BBEF2-2A99-4D75-8542-B4916ECB4611}" srcId="{D8F79BA5-77AA-4184-AF8A-031F35C31DE1}" destId="{808B8CE3-326A-4E07-B9C7-1B135637723B}" srcOrd="1" destOrd="0" parTransId="{F4D4EAB7-FB08-471B-94C2-F21B3FD837BA}" sibTransId="{50F12B1A-5B4F-4CDC-BA3C-81064EDFDA16}"/>
    <dgm:cxn modelId="{DF81E4F4-78BB-4FC8-A180-34DD1B54F13D}" srcId="{69F8C5E3-568F-442E-99D9-AD16A0A42157}" destId="{D8F79BA5-77AA-4184-AF8A-031F35C31DE1}" srcOrd="1" destOrd="0" parTransId="{8080B1BA-A7C1-43F3-9A02-B1667437461A}" sibTransId="{245D675B-B1C5-41AF-B591-D25057C0864F}"/>
    <dgm:cxn modelId="{DB6F0DFA-8F98-4403-9773-A60A69BF7CAD}" srcId="{EA493A8B-3D21-4FAE-8844-677EFE08AF27}" destId="{1DE8D919-487E-4AFC-AD13-C664FBBD24FF}" srcOrd="2" destOrd="0" parTransId="{653C0507-ECCA-438F-B9EA-24EBAD3B8CCE}" sibTransId="{7A4B8894-8BA2-4094-9105-826C8003FACC}"/>
    <dgm:cxn modelId="{5D58D2FD-B9D0-47A0-8447-AE2C06D5B42E}" type="presOf" srcId="{24AD8760-3CFF-4B4C-B9BE-5E38424FF105}" destId="{0BEA5F3D-B2E9-484A-954F-5692B820EFE2}" srcOrd="0" destOrd="0" presId="urn:microsoft.com/office/officeart/2005/8/layout/lProcess3"/>
    <dgm:cxn modelId="{108C7380-C284-4F9E-8F38-4B391374B449}" type="presParOf" srcId="{687A1691-8FCC-483B-AD93-0E287E9EE94C}" destId="{D35962C2-A953-40D0-86D7-0AF39DAA1556}" srcOrd="0" destOrd="0" presId="urn:microsoft.com/office/officeart/2005/8/layout/lProcess3"/>
    <dgm:cxn modelId="{818E70E4-2F98-4DE0-82EA-6171DD334874}" type="presParOf" srcId="{D35962C2-A953-40D0-86D7-0AF39DAA1556}" destId="{579F400A-BBB5-4D01-AEBE-9D3F703EE9E1}" srcOrd="0" destOrd="0" presId="urn:microsoft.com/office/officeart/2005/8/layout/lProcess3"/>
    <dgm:cxn modelId="{9A9209D7-A370-475F-BAC7-62D0AF030071}" type="presParOf" srcId="{D35962C2-A953-40D0-86D7-0AF39DAA1556}" destId="{7504B0F2-0FE6-4836-AD3D-E6FC7DFF26E3}" srcOrd="1" destOrd="0" presId="urn:microsoft.com/office/officeart/2005/8/layout/lProcess3"/>
    <dgm:cxn modelId="{E81C3BDA-67F7-4873-B052-A552D47B222B}" type="presParOf" srcId="{D35962C2-A953-40D0-86D7-0AF39DAA1556}" destId="{2AA366A7-32AB-4501-B921-8D61D4BA5709}" srcOrd="2" destOrd="0" presId="urn:microsoft.com/office/officeart/2005/8/layout/lProcess3"/>
    <dgm:cxn modelId="{BC45E777-8294-4FF7-A1C2-28EBC8B038AA}" type="presParOf" srcId="{D35962C2-A953-40D0-86D7-0AF39DAA1556}" destId="{5D348A47-7848-4023-B2CF-DFE5D44017D5}" srcOrd="3" destOrd="0" presId="urn:microsoft.com/office/officeart/2005/8/layout/lProcess3"/>
    <dgm:cxn modelId="{0EE1683F-98AC-4924-8650-70617AAD0404}" type="presParOf" srcId="{D35962C2-A953-40D0-86D7-0AF39DAA1556}" destId="{FF01DA86-7E81-48D3-BF24-3189F87E6F38}" srcOrd="4" destOrd="0" presId="urn:microsoft.com/office/officeart/2005/8/layout/lProcess3"/>
    <dgm:cxn modelId="{3FF8E14B-A1E4-41F0-848D-E2CD2C996761}" type="presParOf" srcId="{D35962C2-A953-40D0-86D7-0AF39DAA1556}" destId="{BD2CAB50-9364-4664-8526-74DD81B9F60C}" srcOrd="5" destOrd="0" presId="urn:microsoft.com/office/officeart/2005/8/layout/lProcess3"/>
    <dgm:cxn modelId="{71483718-5C6E-4A6E-A414-3875E8F4D2E5}" type="presParOf" srcId="{D35962C2-A953-40D0-86D7-0AF39DAA1556}" destId="{6127ED2D-772E-4A12-B570-F9735E89E5E7}" srcOrd="6" destOrd="0" presId="urn:microsoft.com/office/officeart/2005/8/layout/lProcess3"/>
    <dgm:cxn modelId="{0D5EE44D-B64C-4293-8D15-A6FF4B7E7B47}" type="presParOf" srcId="{D35962C2-A953-40D0-86D7-0AF39DAA1556}" destId="{8DC59C38-A5CD-498B-86D0-5EB9DC5D7CBE}" srcOrd="7" destOrd="0" presId="urn:microsoft.com/office/officeart/2005/8/layout/lProcess3"/>
    <dgm:cxn modelId="{3CAECE4E-6178-4BEE-A16B-AEC47EE9F0DA}" type="presParOf" srcId="{D35962C2-A953-40D0-86D7-0AF39DAA1556}" destId="{44E258E8-C45C-4FEF-B3CB-A5F01CFBE314}" srcOrd="8" destOrd="0" presId="urn:microsoft.com/office/officeart/2005/8/layout/lProcess3"/>
    <dgm:cxn modelId="{96C46333-74C0-4E4F-9C0F-50B88E36FF3A}" type="presParOf" srcId="{687A1691-8FCC-483B-AD93-0E287E9EE94C}" destId="{B4282C3A-76EE-4CC0-AA7B-CA49C9C2C41E}" srcOrd="1" destOrd="0" presId="urn:microsoft.com/office/officeart/2005/8/layout/lProcess3"/>
    <dgm:cxn modelId="{DA5E1903-8F81-4EFB-A2B9-1C62BE8CDBEC}" type="presParOf" srcId="{687A1691-8FCC-483B-AD93-0E287E9EE94C}" destId="{83026E0D-5D45-4964-BA79-9EAED9AE5290}" srcOrd="2" destOrd="0" presId="urn:microsoft.com/office/officeart/2005/8/layout/lProcess3"/>
    <dgm:cxn modelId="{EE5DCBFD-2763-4049-AAAC-38F752C0BEC5}" type="presParOf" srcId="{83026E0D-5D45-4964-BA79-9EAED9AE5290}" destId="{8D15CAD9-4A8C-4EE0-8FD2-82D8FF0C96BB}" srcOrd="0" destOrd="0" presId="urn:microsoft.com/office/officeart/2005/8/layout/lProcess3"/>
    <dgm:cxn modelId="{4BD75629-3E00-4830-B42F-8A3489BC5484}" type="presParOf" srcId="{83026E0D-5D45-4964-BA79-9EAED9AE5290}" destId="{6BC46B1E-1651-4AF8-AE5A-2B754264B0DE}" srcOrd="1" destOrd="0" presId="urn:microsoft.com/office/officeart/2005/8/layout/lProcess3"/>
    <dgm:cxn modelId="{BB53575C-2AAD-448F-83F8-A48C514DF45C}" type="presParOf" srcId="{83026E0D-5D45-4964-BA79-9EAED9AE5290}" destId="{EF3C11F4-24FB-4EBA-A59B-1A88EC0D99D2}" srcOrd="2" destOrd="0" presId="urn:microsoft.com/office/officeart/2005/8/layout/lProcess3"/>
    <dgm:cxn modelId="{C895531A-15C8-4E45-BAA1-B2F66D46B2E7}" type="presParOf" srcId="{83026E0D-5D45-4964-BA79-9EAED9AE5290}" destId="{67F4EA22-7BB6-49C1-80B1-517EE7B48F18}" srcOrd="3" destOrd="0" presId="urn:microsoft.com/office/officeart/2005/8/layout/lProcess3"/>
    <dgm:cxn modelId="{FBB5D7C8-BEF4-4B80-9651-68978BF90F7D}" type="presParOf" srcId="{83026E0D-5D45-4964-BA79-9EAED9AE5290}" destId="{1B9654DC-CEE0-4B86-8E0E-84D7B3FD3931}" srcOrd="4" destOrd="0" presId="urn:microsoft.com/office/officeart/2005/8/layout/lProcess3"/>
    <dgm:cxn modelId="{BAEB2A34-BF75-4D9E-B99C-09A545BC60BF}" type="presParOf" srcId="{83026E0D-5D45-4964-BA79-9EAED9AE5290}" destId="{AA88BB6E-B67B-4AC9-9608-1D7E38BAF29C}" srcOrd="5" destOrd="0" presId="urn:microsoft.com/office/officeart/2005/8/layout/lProcess3"/>
    <dgm:cxn modelId="{90507D5D-2126-4669-B90F-49963A19B9A6}" type="presParOf" srcId="{83026E0D-5D45-4964-BA79-9EAED9AE5290}" destId="{2EC29452-7E11-4E4F-8C4D-5B72A2020A01}" srcOrd="6" destOrd="0" presId="urn:microsoft.com/office/officeart/2005/8/layout/lProcess3"/>
    <dgm:cxn modelId="{2A2E06FE-7941-47B3-9529-517EC6076162}" type="presParOf" srcId="{83026E0D-5D45-4964-BA79-9EAED9AE5290}" destId="{CD777983-7D56-43E7-896F-6BAB8A343FB1}" srcOrd="7" destOrd="0" presId="urn:microsoft.com/office/officeart/2005/8/layout/lProcess3"/>
    <dgm:cxn modelId="{AC029EAD-0477-461F-96F6-E1753957960B}" type="presParOf" srcId="{83026E0D-5D45-4964-BA79-9EAED9AE5290}" destId="{7327FA12-4DA0-4208-98FA-95EC4D84F9D5}" srcOrd="8" destOrd="0" presId="urn:microsoft.com/office/officeart/2005/8/layout/lProcess3"/>
    <dgm:cxn modelId="{E2B96EB7-D7D0-4B25-B106-76D00D5573D1}" type="presParOf" srcId="{83026E0D-5D45-4964-BA79-9EAED9AE5290}" destId="{61673FBA-603F-4EB8-B782-4CF4F4C36572}" srcOrd="9" destOrd="0" presId="urn:microsoft.com/office/officeart/2005/8/layout/lProcess3"/>
    <dgm:cxn modelId="{0A97D4F3-4205-466D-AA25-CFBDB6C66763}" type="presParOf" srcId="{83026E0D-5D45-4964-BA79-9EAED9AE5290}" destId="{2D94B911-152D-413B-B431-34D4604AB0D3}" srcOrd="10" destOrd="0" presId="urn:microsoft.com/office/officeart/2005/8/layout/lProcess3"/>
    <dgm:cxn modelId="{01465F16-952B-4A4A-AC22-0030640DBE3D}" type="presParOf" srcId="{687A1691-8FCC-483B-AD93-0E287E9EE94C}" destId="{3D749B0A-778D-4D1B-8BB3-DEFB76ADCF83}" srcOrd="3" destOrd="0" presId="urn:microsoft.com/office/officeart/2005/8/layout/lProcess3"/>
    <dgm:cxn modelId="{2AEF5B3D-7D85-4CC6-88E0-88DBE3631BFD}" type="presParOf" srcId="{687A1691-8FCC-483B-AD93-0E287E9EE94C}" destId="{775B4115-773D-464C-8345-E321232C1210}" srcOrd="4" destOrd="0" presId="urn:microsoft.com/office/officeart/2005/8/layout/lProcess3"/>
    <dgm:cxn modelId="{CE06BDB3-33E7-4D13-8A8F-51D2F5C53740}" type="presParOf" srcId="{775B4115-773D-464C-8345-E321232C1210}" destId="{1AE7B715-7C0A-4103-B082-F8FA7E3B54B8}" srcOrd="0" destOrd="0" presId="urn:microsoft.com/office/officeart/2005/8/layout/lProcess3"/>
    <dgm:cxn modelId="{BE034D24-C08D-4CB1-ADE9-C36270809C45}" type="presParOf" srcId="{775B4115-773D-464C-8345-E321232C1210}" destId="{E3B27E7E-F248-4013-B9A8-23C6111017DA}" srcOrd="1" destOrd="0" presId="urn:microsoft.com/office/officeart/2005/8/layout/lProcess3"/>
    <dgm:cxn modelId="{0E0C10E8-BB8E-4F66-9228-4F5DCA99EAF5}" type="presParOf" srcId="{775B4115-773D-464C-8345-E321232C1210}" destId="{75041CE6-8EDC-4CED-8124-A7C2BB7C7F0D}" srcOrd="2" destOrd="0" presId="urn:microsoft.com/office/officeart/2005/8/layout/lProcess3"/>
    <dgm:cxn modelId="{8DAA70B1-8BBE-42AA-9417-2727FF1A1952}" type="presParOf" srcId="{775B4115-773D-464C-8345-E321232C1210}" destId="{D028DF7A-301F-4EBA-A490-39736452F8AD}" srcOrd="3" destOrd="0" presId="urn:microsoft.com/office/officeart/2005/8/layout/lProcess3"/>
    <dgm:cxn modelId="{945E42D2-3EE5-4D94-ABFF-12811082DD11}" type="presParOf" srcId="{775B4115-773D-464C-8345-E321232C1210}" destId="{D15BB5D0-3F2A-47EF-8AC3-90CE74065A75}" srcOrd="4" destOrd="0" presId="urn:microsoft.com/office/officeart/2005/8/layout/lProcess3"/>
    <dgm:cxn modelId="{B2F5866F-6FB5-44B2-9A90-8BEB2A62E055}" type="presParOf" srcId="{775B4115-773D-464C-8345-E321232C1210}" destId="{5280FE78-D986-4717-94C4-12CD54AF620A}" srcOrd="5" destOrd="0" presId="urn:microsoft.com/office/officeart/2005/8/layout/lProcess3"/>
    <dgm:cxn modelId="{EF80EA36-8BEE-40D2-81D3-C4E23D105467}" type="presParOf" srcId="{775B4115-773D-464C-8345-E321232C1210}" destId="{F51D1388-FAAC-44C4-A76C-5806D7AA95BF}" srcOrd="6" destOrd="0" presId="urn:microsoft.com/office/officeart/2005/8/layout/lProcess3"/>
    <dgm:cxn modelId="{ADA5E98D-AAD5-4595-BCE2-E9B689F5D4F1}" type="presParOf" srcId="{775B4115-773D-464C-8345-E321232C1210}" destId="{C3BB2F1B-42AA-44BF-A9C6-F28DF6A61F50}" srcOrd="7" destOrd="0" presId="urn:microsoft.com/office/officeart/2005/8/layout/lProcess3"/>
    <dgm:cxn modelId="{E3756BB7-F0DA-4C9C-B16E-BD790E289B0F}" type="presParOf" srcId="{775B4115-773D-464C-8345-E321232C1210}" destId="{284B58F3-72B8-41C5-90DB-D3A1014210D3}" srcOrd="8" destOrd="0" presId="urn:microsoft.com/office/officeart/2005/8/layout/lProcess3"/>
    <dgm:cxn modelId="{E15A8698-13D4-40D1-8EBE-CFE5B123C09B}" type="presParOf" srcId="{687A1691-8FCC-483B-AD93-0E287E9EE94C}" destId="{33E89F2B-67B1-4DF5-BAFB-27A4F04BD1F9}" srcOrd="5" destOrd="0" presId="urn:microsoft.com/office/officeart/2005/8/layout/lProcess3"/>
    <dgm:cxn modelId="{4BA9087D-9118-41FE-83FE-DD0C094D6384}" type="presParOf" srcId="{687A1691-8FCC-483B-AD93-0E287E9EE94C}" destId="{AAB43CB1-063A-4915-AF08-6F955541B27F}" srcOrd="6" destOrd="0" presId="urn:microsoft.com/office/officeart/2005/8/layout/lProcess3"/>
    <dgm:cxn modelId="{E08B0E72-5E68-4877-93AB-452C489F448C}" type="presParOf" srcId="{AAB43CB1-063A-4915-AF08-6F955541B27F}" destId="{53FCEBCD-4971-4968-864E-9F3FBC898CC5}" srcOrd="0" destOrd="0" presId="urn:microsoft.com/office/officeart/2005/8/layout/lProcess3"/>
    <dgm:cxn modelId="{5AD5DC71-0760-4CCD-AA8C-3668040CFD28}" type="presParOf" srcId="{AAB43CB1-063A-4915-AF08-6F955541B27F}" destId="{D3E5F53A-5F37-46BF-8FBA-ECB30235F6B6}" srcOrd="1" destOrd="0" presId="urn:microsoft.com/office/officeart/2005/8/layout/lProcess3"/>
    <dgm:cxn modelId="{D086E7EA-87BA-4464-A1B6-0DA84927E919}" type="presParOf" srcId="{AAB43CB1-063A-4915-AF08-6F955541B27F}" destId="{0BEA5F3D-B2E9-484A-954F-5692B820EFE2}" srcOrd="2" destOrd="0" presId="urn:microsoft.com/office/officeart/2005/8/layout/lProcess3"/>
    <dgm:cxn modelId="{75337715-C55E-480C-9AFE-57A35095B5C2}" type="presParOf" srcId="{AAB43CB1-063A-4915-AF08-6F955541B27F}" destId="{61B9927E-4051-4497-8FE7-0713789C3E8B}" srcOrd="3" destOrd="0" presId="urn:microsoft.com/office/officeart/2005/8/layout/lProcess3"/>
    <dgm:cxn modelId="{9D39A925-791C-4A07-8341-3FED44C3033C}" type="presParOf" srcId="{AAB43CB1-063A-4915-AF08-6F955541B27F}" destId="{90FBDEBF-4D60-4A23-9100-EA128AD61A25}" srcOrd="4" destOrd="0" presId="urn:microsoft.com/office/officeart/2005/8/layout/lProcess3"/>
    <dgm:cxn modelId="{309159F0-9BB1-450D-B54D-3EA644229867}" type="presParOf" srcId="{687A1691-8FCC-483B-AD93-0E287E9EE94C}" destId="{EC60ED5F-73EB-45E1-AF4F-86CFC8CA7F85}" srcOrd="7" destOrd="0" presId="urn:microsoft.com/office/officeart/2005/8/layout/lProcess3"/>
    <dgm:cxn modelId="{3AEFE90A-82B6-444C-BE2F-6304AC6666F9}" type="presParOf" srcId="{687A1691-8FCC-483B-AD93-0E287E9EE94C}" destId="{3D7BB6C0-D9BF-4827-924B-84409B510A84}" srcOrd="8" destOrd="0" presId="urn:microsoft.com/office/officeart/2005/8/layout/lProcess3"/>
    <dgm:cxn modelId="{CF0B8AE7-239B-4F93-8608-A975CBD606C4}" type="presParOf" srcId="{3D7BB6C0-D9BF-4827-924B-84409B510A84}" destId="{E9849000-2C87-4976-A19B-D6D78F84E0D8}" srcOrd="0" destOrd="0" presId="urn:microsoft.com/office/officeart/2005/8/layout/lProcess3"/>
    <dgm:cxn modelId="{56D11FC3-5114-40C5-81A8-A6D02B7ECF99}" type="presParOf" srcId="{3D7BB6C0-D9BF-4827-924B-84409B510A84}" destId="{3F680D0D-D879-43D9-A689-00DE53BB0920}" srcOrd="1" destOrd="0" presId="urn:microsoft.com/office/officeart/2005/8/layout/lProcess3"/>
    <dgm:cxn modelId="{164123AB-E998-4525-84DE-F4800FA13DF1}" type="presParOf" srcId="{3D7BB6C0-D9BF-4827-924B-84409B510A84}" destId="{4CECAED1-1684-4A6C-A4DE-1749B95C7F3F}" srcOrd="2" destOrd="0" presId="urn:microsoft.com/office/officeart/2005/8/layout/lProcess3"/>
    <dgm:cxn modelId="{02EDD49A-2980-41E0-80B7-C6C086D2745B}" type="presParOf" srcId="{3D7BB6C0-D9BF-4827-924B-84409B510A84}" destId="{05509FC0-F1F0-44F4-B595-4CD5E2C78C5D}" srcOrd="3" destOrd="0" presId="urn:microsoft.com/office/officeart/2005/8/layout/lProcess3"/>
    <dgm:cxn modelId="{5FDB363F-EAF0-4869-94E5-A6E4C58BACCD}" type="presParOf" srcId="{3D7BB6C0-D9BF-4827-924B-84409B510A84}" destId="{0E07D14D-A4BB-4C12-B3FB-9F2C5F084B5B}" srcOrd="4" destOrd="0" presId="urn:microsoft.com/office/officeart/2005/8/layout/lProcess3"/>
    <dgm:cxn modelId="{8AF1C755-6C7F-4EC3-9849-C1BB8FD74A32}" type="presParOf" srcId="{687A1691-8FCC-483B-AD93-0E287E9EE94C}" destId="{9522F706-A084-4B6F-80F4-D96C83DB7EB9}" srcOrd="9" destOrd="0" presId="urn:microsoft.com/office/officeart/2005/8/layout/lProcess3"/>
    <dgm:cxn modelId="{3233C464-EE0A-4EAE-9433-54B5D0332E83}" type="presParOf" srcId="{687A1691-8FCC-483B-AD93-0E287E9EE94C}" destId="{3A601633-02E9-4552-8C9D-71B88FDD37DD}" srcOrd="10" destOrd="0" presId="urn:microsoft.com/office/officeart/2005/8/layout/lProcess3"/>
    <dgm:cxn modelId="{6CDE461F-4F35-433F-B1AE-2560C85EC7F8}" type="presParOf" srcId="{3A601633-02E9-4552-8C9D-71B88FDD37DD}" destId="{C521BE27-C320-42B9-A9C9-DE404C87CEE1}" srcOrd="0" destOrd="0" presId="urn:microsoft.com/office/officeart/2005/8/layout/lProcess3"/>
    <dgm:cxn modelId="{DC709F6A-9D96-417C-A304-2A75D16149CE}" type="presParOf" srcId="{3A601633-02E9-4552-8C9D-71B88FDD37DD}" destId="{B498056C-B54C-4B51-976A-689018C8A710}" srcOrd="1" destOrd="0" presId="urn:microsoft.com/office/officeart/2005/8/layout/lProcess3"/>
    <dgm:cxn modelId="{7E69E873-AC52-4B77-98D8-F7D9A88A9355}" type="presParOf" srcId="{3A601633-02E9-4552-8C9D-71B88FDD37DD}" destId="{95945DD1-5F75-4703-B7CD-11F4DD1952F9}" srcOrd="2" destOrd="0" presId="urn:microsoft.com/office/officeart/2005/8/layout/lProcess3"/>
    <dgm:cxn modelId="{34BA5BB5-B124-45DF-8E7B-398C2A0E6F66}" type="presParOf" srcId="{687A1691-8FCC-483B-AD93-0E287E9EE94C}" destId="{6FB95952-6BA3-4843-8970-037F5C8A4C14}" srcOrd="11" destOrd="0" presId="urn:microsoft.com/office/officeart/2005/8/layout/lProcess3"/>
    <dgm:cxn modelId="{9A0F0EE9-E078-42E1-83C0-AAD16B85A5BB}" type="presParOf" srcId="{687A1691-8FCC-483B-AD93-0E287E9EE94C}" destId="{D690B982-3832-414C-8334-CFF5F022EC2C}" srcOrd="12" destOrd="0" presId="urn:microsoft.com/office/officeart/2005/8/layout/lProcess3"/>
    <dgm:cxn modelId="{FA3C9FBC-ACDE-4854-A0A7-29EE2E5484E0}" type="presParOf" srcId="{D690B982-3832-414C-8334-CFF5F022EC2C}" destId="{0E46A999-55AA-4ECA-B984-F3E47F3E12E1}" srcOrd="0" destOrd="0" presId="urn:microsoft.com/office/officeart/2005/8/layout/lProcess3"/>
    <dgm:cxn modelId="{53BD543C-D418-49AD-A300-E2BB456B44FB}" type="presParOf" srcId="{D690B982-3832-414C-8334-CFF5F022EC2C}" destId="{5647257B-E171-40BF-88E9-07D27FF96B48}" srcOrd="1" destOrd="0" presId="urn:microsoft.com/office/officeart/2005/8/layout/lProcess3"/>
    <dgm:cxn modelId="{8010F6F4-B50B-420A-872C-D2188D5A4AC1}" type="presParOf" srcId="{D690B982-3832-414C-8334-CFF5F022EC2C}" destId="{FF9A7385-F367-4029-9963-30E2E0583C84}" srcOrd="2" destOrd="0" presId="urn:microsoft.com/office/officeart/2005/8/layout/lProcess3"/>
    <dgm:cxn modelId="{DB438B4A-978B-4939-B362-6F15BDFBD459}" type="presParOf" srcId="{D690B982-3832-414C-8334-CFF5F022EC2C}" destId="{C234C627-A742-4F63-B8EE-DB7F4E8B9CEE}" srcOrd="3" destOrd="0" presId="urn:microsoft.com/office/officeart/2005/8/layout/lProcess3"/>
    <dgm:cxn modelId="{211B4026-9FB8-485A-AC60-EE177BADF869}" type="presParOf" srcId="{D690B982-3832-414C-8334-CFF5F022EC2C}" destId="{CBA7E60C-AC89-4067-9EA9-1F401B543F67}" srcOrd="4" destOrd="0" presId="urn:microsoft.com/office/officeart/2005/8/layout/lProcess3"/>
    <dgm:cxn modelId="{4570F54E-6E0B-4E17-9FDC-43C66042325D}" type="presParOf" srcId="{D690B982-3832-414C-8334-CFF5F022EC2C}" destId="{41E4C9BD-CE00-4B97-B5B9-4D8146F7681E}" srcOrd="5" destOrd="0" presId="urn:microsoft.com/office/officeart/2005/8/layout/lProcess3"/>
    <dgm:cxn modelId="{314F18A8-4A8B-472D-B759-26DFC8CEB723}" type="presParOf" srcId="{D690B982-3832-414C-8334-CFF5F022EC2C}" destId="{6BAF285C-D2DA-4293-BD43-E322B343F85B}" srcOrd="6" destOrd="0" presId="urn:microsoft.com/office/officeart/2005/8/layout/lProcess3"/>
    <dgm:cxn modelId="{FD1A17DB-3C8D-4158-86DD-F0F757E4D26B}" type="presParOf" srcId="{D690B982-3832-414C-8334-CFF5F022EC2C}" destId="{9CA4CAAF-5C11-4D6E-ACCD-A815E236D2C7}" srcOrd="7" destOrd="0" presId="urn:microsoft.com/office/officeart/2005/8/layout/lProcess3"/>
    <dgm:cxn modelId="{157C7EB6-EF10-4079-B2EA-95C7E59194B6}" type="presParOf" srcId="{D690B982-3832-414C-8334-CFF5F022EC2C}" destId="{297A5FE2-D119-44E1-89D9-CC4C41BB67BF}" srcOrd="8"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F400A-BBB5-4D01-AEBE-9D3F703EE9E1}">
      <dsp:nvSpPr>
        <dsp:cNvPr id="0" name=""/>
        <dsp:cNvSpPr/>
      </dsp:nvSpPr>
      <dsp:spPr>
        <a:xfrm>
          <a:off x="630" y="22750"/>
          <a:ext cx="1510092" cy="6040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kern="1200" dirty="0"/>
            <a:t>Release 1</a:t>
          </a:r>
        </a:p>
      </dsp:txBody>
      <dsp:txXfrm>
        <a:off x="302649" y="22750"/>
        <a:ext cx="906055" cy="604037"/>
      </dsp:txXfrm>
    </dsp:sp>
    <dsp:sp modelId="{2AA366A7-32AB-4501-B921-8D61D4BA5709}">
      <dsp:nvSpPr>
        <dsp:cNvPr id="0" name=""/>
        <dsp:cNvSpPr/>
      </dsp:nvSpPr>
      <dsp:spPr>
        <a:xfrm>
          <a:off x="1314411" y="74093"/>
          <a:ext cx="1668507"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CMS (WordPress) configuration</a:t>
          </a:r>
        </a:p>
      </dsp:txBody>
      <dsp:txXfrm>
        <a:off x="1565086" y="74093"/>
        <a:ext cx="1167157" cy="501350"/>
      </dsp:txXfrm>
    </dsp:sp>
    <dsp:sp modelId="{FF01DA86-7E81-48D3-BF24-3189F87E6F38}">
      <dsp:nvSpPr>
        <dsp:cNvPr id="0" name=""/>
        <dsp:cNvSpPr/>
      </dsp:nvSpPr>
      <dsp:spPr>
        <a:xfrm>
          <a:off x="2807446" y="74093"/>
          <a:ext cx="1675602"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Convert existing content to new theme</a:t>
          </a:r>
        </a:p>
      </dsp:txBody>
      <dsp:txXfrm>
        <a:off x="3058121" y="74093"/>
        <a:ext cx="1174252" cy="501350"/>
      </dsp:txXfrm>
    </dsp:sp>
    <dsp:sp modelId="{6127ED2D-772E-4A12-B570-F9735E89E5E7}">
      <dsp:nvSpPr>
        <dsp:cNvPr id="0" name=""/>
        <dsp:cNvSpPr/>
      </dsp:nvSpPr>
      <dsp:spPr>
        <a:xfrm>
          <a:off x="4307575" y="74093"/>
          <a:ext cx="1509604"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Install/configure plugins</a:t>
          </a:r>
        </a:p>
      </dsp:txBody>
      <dsp:txXfrm>
        <a:off x="4558250" y="74093"/>
        <a:ext cx="1008254" cy="501350"/>
      </dsp:txXfrm>
    </dsp:sp>
    <dsp:sp modelId="{44E258E8-C45C-4FEF-B3CB-A5F01CFBE314}">
      <dsp:nvSpPr>
        <dsp:cNvPr id="0" name=""/>
        <dsp:cNvSpPr/>
      </dsp:nvSpPr>
      <dsp:spPr>
        <a:xfrm>
          <a:off x="5641707" y="74093"/>
          <a:ext cx="1324556"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Visual design/layout of pages</a:t>
          </a:r>
        </a:p>
      </dsp:txBody>
      <dsp:txXfrm>
        <a:off x="5892382" y="74093"/>
        <a:ext cx="823206" cy="501350"/>
      </dsp:txXfrm>
    </dsp:sp>
    <dsp:sp modelId="{8D15CAD9-4A8C-4EE0-8FD2-82D8FF0C96BB}">
      <dsp:nvSpPr>
        <dsp:cNvPr id="0" name=""/>
        <dsp:cNvSpPr/>
      </dsp:nvSpPr>
      <dsp:spPr>
        <a:xfrm>
          <a:off x="630" y="711352"/>
          <a:ext cx="1510092" cy="6040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kern="1200" dirty="0"/>
            <a:t>Develop/Update New Content </a:t>
          </a:r>
        </a:p>
      </dsp:txBody>
      <dsp:txXfrm>
        <a:off x="302649" y="711352"/>
        <a:ext cx="906055" cy="604037"/>
      </dsp:txXfrm>
    </dsp:sp>
    <dsp:sp modelId="{EF3C11F4-24FB-4EBA-A59B-1A88EC0D99D2}">
      <dsp:nvSpPr>
        <dsp:cNvPr id="0" name=""/>
        <dsp:cNvSpPr/>
      </dsp:nvSpPr>
      <dsp:spPr>
        <a:xfrm>
          <a:off x="1314411" y="762695"/>
          <a:ext cx="1742519"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User requirements gathering – First user group CACs</a:t>
          </a:r>
        </a:p>
      </dsp:txBody>
      <dsp:txXfrm>
        <a:off x="1565086" y="762695"/>
        <a:ext cx="1241169" cy="501350"/>
      </dsp:txXfrm>
    </dsp:sp>
    <dsp:sp modelId="{1B9654DC-CEE0-4B86-8E0E-84D7B3FD3931}">
      <dsp:nvSpPr>
        <dsp:cNvPr id="0" name=""/>
        <dsp:cNvSpPr/>
      </dsp:nvSpPr>
      <dsp:spPr>
        <a:xfrm>
          <a:off x="2881458" y="762695"/>
          <a:ext cx="1487369"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Information architecture</a:t>
          </a:r>
        </a:p>
      </dsp:txBody>
      <dsp:txXfrm>
        <a:off x="3132133" y="762695"/>
        <a:ext cx="986019" cy="501350"/>
      </dsp:txXfrm>
    </dsp:sp>
    <dsp:sp modelId="{2EC29452-7E11-4E4F-8C4D-5B72A2020A01}">
      <dsp:nvSpPr>
        <dsp:cNvPr id="0" name=""/>
        <dsp:cNvSpPr/>
      </dsp:nvSpPr>
      <dsp:spPr>
        <a:xfrm>
          <a:off x="4193355" y="762695"/>
          <a:ext cx="1511534"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UXG terminology</a:t>
          </a:r>
        </a:p>
      </dsp:txBody>
      <dsp:txXfrm>
        <a:off x="4444030" y="762695"/>
        <a:ext cx="1010184" cy="501350"/>
      </dsp:txXfrm>
    </dsp:sp>
    <dsp:sp modelId="{7327FA12-4DA0-4208-98FA-95EC4D84F9D5}">
      <dsp:nvSpPr>
        <dsp:cNvPr id="0" name=""/>
        <dsp:cNvSpPr/>
      </dsp:nvSpPr>
      <dsp:spPr>
        <a:xfrm>
          <a:off x="5529417" y="762695"/>
          <a:ext cx="1370467"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Key HCD concepts</a:t>
          </a:r>
        </a:p>
      </dsp:txBody>
      <dsp:txXfrm>
        <a:off x="5780092" y="762695"/>
        <a:ext cx="869117" cy="501350"/>
      </dsp:txXfrm>
    </dsp:sp>
    <dsp:sp modelId="{2D94B911-152D-413B-B431-34D4604AB0D3}">
      <dsp:nvSpPr>
        <dsp:cNvPr id="0" name=""/>
        <dsp:cNvSpPr/>
      </dsp:nvSpPr>
      <dsp:spPr>
        <a:xfrm>
          <a:off x="6724412" y="762695"/>
          <a:ext cx="1287055"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Curate content for v2</a:t>
          </a:r>
        </a:p>
      </dsp:txBody>
      <dsp:txXfrm>
        <a:off x="6975087" y="762695"/>
        <a:ext cx="785705" cy="501350"/>
      </dsp:txXfrm>
    </dsp:sp>
    <dsp:sp modelId="{1AE7B715-7C0A-4103-B082-F8FA7E3B54B8}">
      <dsp:nvSpPr>
        <dsp:cNvPr id="0" name=""/>
        <dsp:cNvSpPr/>
      </dsp:nvSpPr>
      <dsp:spPr>
        <a:xfrm>
          <a:off x="630" y="1399954"/>
          <a:ext cx="1510092" cy="6040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kern="1200" dirty="0"/>
            <a:t>Release 2</a:t>
          </a:r>
        </a:p>
      </dsp:txBody>
      <dsp:txXfrm>
        <a:off x="302649" y="1399954"/>
        <a:ext cx="906055" cy="604037"/>
      </dsp:txXfrm>
    </dsp:sp>
    <dsp:sp modelId="{75041CE6-8EDC-4CED-8124-A7C2BB7C7F0D}">
      <dsp:nvSpPr>
        <dsp:cNvPr id="0" name=""/>
        <dsp:cNvSpPr/>
      </dsp:nvSpPr>
      <dsp:spPr>
        <a:xfrm>
          <a:off x="1314411" y="1451297"/>
          <a:ext cx="1970296"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Design site to meet the needs of intended users</a:t>
          </a:r>
        </a:p>
      </dsp:txBody>
      <dsp:txXfrm>
        <a:off x="1565086" y="1451297"/>
        <a:ext cx="1468946" cy="501350"/>
      </dsp:txXfrm>
    </dsp:sp>
    <dsp:sp modelId="{D15BB5D0-3F2A-47EF-8AC3-90CE74065A75}">
      <dsp:nvSpPr>
        <dsp:cNvPr id="0" name=""/>
        <dsp:cNvSpPr/>
      </dsp:nvSpPr>
      <dsp:spPr>
        <a:xfrm>
          <a:off x="3109234" y="1451297"/>
          <a:ext cx="1253376"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Support an information architecture</a:t>
          </a:r>
        </a:p>
      </dsp:txBody>
      <dsp:txXfrm>
        <a:off x="3359909" y="1451297"/>
        <a:ext cx="752026" cy="501350"/>
      </dsp:txXfrm>
    </dsp:sp>
    <dsp:sp modelId="{F51D1388-FAAC-44C4-A76C-5806D7AA95BF}">
      <dsp:nvSpPr>
        <dsp:cNvPr id="0" name=""/>
        <dsp:cNvSpPr/>
      </dsp:nvSpPr>
      <dsp:spPr>
        <a:xfrm>
          <a:off x="4187138" y="1451297"/>
          <a:ext cx="1692284"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Update with new content</a:t>
          </a:r>
        </a:p>
      </dsp:txBody>
      <dsp:txXfrm>
        <a:off x="4437813" y="1451297"/>
        <a:ext cx="1190934" cy="501350"/>
      </dsp:txXfrm>
    </dsp:sp>
    <dsp:sp modelId="{284B58F3-72B8-41C5-90DB-D3A1014210D3}">
      <dsp:nvSpPr>
        <dsp:cNvPr id="0" name=""/>
        <dsp:cNvSpPr/>
      </dsp:nvSpPr>
      <dsp:spPr>
        <a:xfrm>
          <a:off x="5703950" y="1451297"/>
          <a:ext cx="1795938"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Develop content management system</a:t>
          </a:r>
        </a:p>
      </dsp:txBody>
      <dsp:txXfrm>
        <a:off x="5954625" y="1451297"/>
        <a:ext cx="1294588" cy="501350"/>
      </dsp:txXfrm>
    </dsp:sp>
    <dsp:sp modelId="{53FCEBCD-4971-4968-864E-9F3FBC898CC5}">
      <dsp:nvSpPr>
        <dsp:cNvPr id="0" name=""/>
        <dsp:cNvSpPr/>
      </dsp:nvSpPr>
      <dsp:spPr>
        <a:xfrm>
          <a:off x="630" y="2088556"/>
          <a:ext cx="1510092" cy="6040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kern="1200" dirty="0"/>
            <a:t>User Testing </a:t>
          </a:r>
        </a:p>
      </dsp:txBody>
      <dsp:txXfrm>
        <a:off x="302649" y="2088556"/>
        <a:ext cx="906055" cy="604037"/>
      </dsp:txXfrm>
    </dsp:sp>
    <dsp:sp modelId="{0BEA5F3D-B2E9-484A-954F-5692B820EFE2}">
      <dsp:nvSpPr>
        <dsp:cNvPr id="0" name=""/>
        <dsp:cNvSpPr/>
      </dsp:nvSpPr>
      <dsp:spPr>
        <a:xfrm>
          <a:off x="1314411" y="2139900"/>
          <a:ext cx="1253376"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Conduct user testing – 6 users</a:t>
          </a:r>
        </a:p>
      </dsp:txBody>
      <dsp:txXfrm>
        <a:off x="1565086" y="2139900"/>
        <a:ext cx="752026" cy="501350"/>
      </dsp:txXfrm>
    </dsp:sp>
    <dsp:sp modelId="{90FBDEBF-4D60-4A23-9100-EA128AD61A25}">
      <dsp:nvSpPr>
        <dsp:cNvPr id="0" name=""/>
        <dsp:cNvSpPr/>
      </dsp:nvSpPr>
      <dsp:spPr>
        <a:xfrm>
          <a:off x="2392315" y="2139900"/>
          <a:ext cx="1632799"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Revise site based on findings </a:t>
          </a:r>
        </a:p>
      </dsp:txBody>
      <dsp:txXfrm>
        <a:off x="2642990" y="2139900"/>
        <a:ext cx="1131449" cy="501350"/>
      </dsp:txXfrm>
    </dsp:sp>
    <dsp:sp modelId="{E9849000-2C87-4976-A19B-D6D78F84E0D8}">
      <dsp:nvSpPr>
        <dsp:cNvPr id="0" name=""/>
        <dsp:cNvSpPr/>
      </dsp:nvSpPr>
      <dsp:spPr>
        <a:xfrm>
          <a:off x="630" y="2777159"/>
          <a:ext cx="1510092" cy="6040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kern="1200" dirty="0"/>
            <a:t>Release 3</a:t>
          </a:r>
        </a:p>
      </dsp:txBody>
      <dsp:txXfrm>
        <a:off x="302649" y="2777159"/>
        <a:ext cx="906055" cy="604037"/>
      </dsp:txXfrm>
    </dsp:sp>
    <dsp:sp modelId="{4CECAED1-1684-4A6C-A4DE-1749B95C7F3F}">
      <dsp:nvSpPr>
        <dsp:cNvPr id="0" name=""/>
        <dsp:cNvSpPr/>
      </dsp:nvSpPr>
      <dsp:spPr>
        <a:xfrm>
          <a:off x="1314411" y="2828502"/>
          <a:ext cx="1253376"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Develop marketing strategy</a:t>
          </a:r>
        </a:p>
      </dsp:txBody>
      <dsp:txXfrm>
        <a:off x="1565086" y="2828502"/>
        <a:ext cx="752026" cy="501350"/>
      </dsp:txXfrm>
    </dsp:sp>
    <dsp:sp modelId="{0E07D14D-A4BB-4C12-B3FB-9F2C5F084B5B}">
      <dsp:nvSpPr>
        <dsp:cNvPr id="0" name=""/>
        <dsp:cNvSpPr/>
      </dsp:nvSpPr>
      <dsp:spPr>
        <a:xfrm>
          <a:off x="2392315" y="2828502"/>
          <a:ext cx="1253376"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Distribute and promote UXG</a:t>
          </a:r>
        </a:p>
      </dsp:txBody>
      <dsp:txXfrm>
        <a:off x="2642990" y="2828502"/>
        <a:ext cx="752026" cy="501350"/>
      </dsp:txXfrm>
    </dsp:sp>
    <dsp:sp modelId="{C521BE27-C320-42B9-A9C9-DE404C87CEE1}">
      <dsp:nvSpPr>
        <dsp:cNvPr id="0" name=""/>
        <dsp:cNvSpPr/>
      </dsp:nvSpPr>
      <dsp:spPr>
        <a:xfrm>
          <a:off x="630" y="3465761"/>
          <a:ext cx="1510092" cy="6040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kern="1200" dirty="0"/>
            <a:t>Data Analytics</a:t>
          </a:r>
        </a:p>
      </dsp:txBody>
      <dsp:txXfrm>
        <a:off x="302649" y="3465761"/>
        <a:ext cx="906055" cy="604037"/>
      </dsp:txXfrm>
    </dsp:sp>
    <dsp:sp modelId="{95945DD1-5F75-4703-B7CD-11F4DD1952F9}">
      <dsp:nvSpPr>
        <dsp:cNvPr id="0" name=""/>
        <dsp:cNvSpPr/>
      </dsp:nvSpPr>
      <dsp:spPr>
        <a:xfrm>
          <a:off x="1314411" y="3517104"/>
          <a:ext cx="1253376"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Site usage and analytics</a:t>
          </a:r>
        </a:p>
      </dsp:txBody>
      <dsp:txXfrm>
        <a:off x="1565086" y="3517104"/>
        <a:ext cx="752026" cy="501350"/>
      </dsp:txXfrm>
    </dsp:sp>
    <dsp:sp modelId="{0E46A999-55AA-4ECA-B984-F3E47F3E12E1}">
      <dsp:nvSpPr>
        <dsp:cNvPr id="0" name=""/>
        <dsp:cNvSpPr/>
      </dsp:nvSpPr>
      <dsp:spPr>
        <a:xfrm>
          <a:off x="630" y="4154363"/>
          <a:ext cx="1510092" cy="60403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US" sz="900" kern="1200" dirty="0"/>
            <a:t>UXG Maintenance</a:t>
          </a:r>
        </a:p>
      </dsp:txBody>
      <dsp:txXfrm>
        <a:off x="302649" y="4154363"/>
        <a:ext cx="906055" cy="604037"/>
      </dsp:txXfrm>
    </dsp:sp>
    <dsp:sp modelId="{FF9A7385-F367-4029-9963-30E2E0583C84}">
      <dsp:nvSpPr>
        <dsp:cNvPr id="0" name=""/>
        <dsp:cNvSpPr/>
      </dsp:nvSpPr>
      <dsp:spPr>
        <a:xfrm>
          <a:off x="1314411" y="4205706"/>
          <a:ext cx="1644154"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Create content management plan</a:t>
          </a:r>
        </a:p>
      </dsp:txBody>
      <dsp:txXfrm>
        <a:off x="1565086" y="4205706"/>
        <a:ext cx="1142804" cy="501350"/>
      </dsp:txXfrm>
    </dsp:sp>
    <dsp:sp modelId="{CBA7E60C-AC89-4067-9EA9-1F401B543F67}">
      <dsp:nvSpPr>
        <dsp:cNvPr id="0" name=""/>
        <dsp:cNvSpPr/>
      </dsp:nvSpPr>
      <dsp:spPr>
        <a:xfrm>
          <a:off x="2783093" y="4205706"/>
          <a:ext cx="1253376"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Support content curation</a:t>
          </a:r>
        </a:p>
      </dsp:txBody>
      <dsp:txXfrm>
        <a:off x="3033768" y="4205706"/>
        <a:ext cx="752026" cy="501350"/>
      </dsp:txXfrm>
    </dsp:sp>
    <dsp:sp modelId="{6BAF285C-D2DA-4293-BD43-E322B343F85B}">
      <dsp:nvSpPr>
        <dsp:cNvPr id="0" name=""/>
        <dsp:cNvSpPr/>
      </dsp:nvSpPr>
      <dsp:spPr>
        <a:xfrm>
          <a:off x="3860997" y="4205706"/>
          <a:ext cx="1253376"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Perform ongoing site testing</a:t>
          </a:r>
        </a:p>
      </dsp:txBody>
      <dsp:txXfrm>
        <a:off x="4111672" y="4205706"/>
        <a:ext cx="752026" cy="501350"/>
      </dsp:txXfrm>
    </dsp:sp>
    <dsp:sp modelId="{297A5FE2-D119-44E1-89D9-CC4C41BB67BF}">
      <dsp:nvSpPr>
        <dsp:cNvPr id="0" name=""/>
        <dsp:cNvSpPr/>
      </dsp:nvSpPr>
      <dsp:spPr>
        <a:xfrm>
          <a:off x="4938901" y="4205706"/>
          <a:ext cx="1745878" cy="501350"/>
        </a:xfrm>
        <a:prstGeom prst="chevron">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Perform ongoing WordPress and Plugin updates</a:t>
          </a:r>
        </a:p>
      </dsp:txBody>
      <dsp:txXfrm>
        <a:off x="5189576" y="4205706"/>
        <a:ext cx="1244528" cy="50135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71592" cy="464184"/>
          </a:xfrm>
          <a:prstGeom prst="rect">
            <a:avLst/>
          </a:prstGeom>
        </p:spPr>
        <p:txBody>
          <a:bodyPr vert="horz" wrap="square" lIns="91038" tIns="45519" rIns="91038" bIns="45519" numCol="1" anchor="t"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3" name="Date Placeholder 2"/>
          <p:cNvSpPr>
            <a:spLocks noGrp="1"/>
          </p:cNvSpPr>
          <p:nvPr>
            <p:ph type="dt" sz="quarter" idx="1"/>
          </p:nvPr>
        </p:nvSpPr>
        <p:spPr>
          <a:xfrm>
            <a:off x="3884854" y="0"/>
            <a:ext cx="2971592" cy="464184"/>
          </a:xfrm>
          <a:prstGeom prst="rect">
            <a:avLst/>
          </a:prstGeom>
        </p:spPr>
        <p:txBody>
          <a:bodyPr vert="horz" wrap="square" lIns="91038" tIns="45519" rIns="91038" bIns="45519" numCol="1" anchor="t" anchorCtr="0" compatLnSpc="1">
            <a:prstTxWarp prst="textNoShape">
              <a:avLst/>
            </a:prstTxWarp>
          </a:bodyPr>
          <a:lstStyle>
            <a:lvl1pPr algn="r">
              <a:defRPr sz="1200">
                <a:latin typeface="Georgia" pitchFamily="18" charset="0"/>
                <a:ea typeface="ヒラギノ角ゴ Pro W3" charset="-128"/>
                <a:cs typeface="+mn-cs"/>
              </a:defRPr>
            </a:lvl1pPr>
          </a:lstStyle>
          <a:p>
            <a:pPr>
              <a:defRPr/>
            </a:pPr>
            <a:fld id="{C4A1701C-3A80-49B7-A421-2256CA6AFE1F}" type="datetime1">
              <a:rPr lang="en-US"/>
              <a:pPr>
                <a:defRPr/>
              </a:pPr>
              <a:t>12/18/2019</a:t>
            </a:fld>
            <a:endParaRPr lang="en-US"/>
          </a:p>
        </p:txBody>
      </p:sp>
      <p:sp>
        <p:nvSpPr>
          <p:cNvPr id="4" name="Footer Placeholder 3"/>
          <p:cNvSpPr>
            <a:spLocks noGrp="1"/>
          </p:cNvSpPr>
          <p:nvPr>
            <p:ph type="ftr" sz="quarter" idx="2"/>
          </p:nvPr>
        </p:nvSpPr>
        <p:spPr>
          <a:xfrm>
            <a:off x="2" y="8830627"/>
            <a:ext cx="2971592" cy="464184"/>
          </a:xfrm>
          <a:prstGeom prst="rect">
            <a:avLst/>
          </a:prstGeom>
        </p:spPr>
        <p:txBody>
          <a:bodyPr vert="horz" wrap="square" lIns="91038" tIns="45519" rIns="91038" bIns="45519" numCol="1" anchor="b"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5" name="Slide Number Placeholder 4"/>
          <p:cNvSpPr>
            <a:spLocks noGrp="1"/>
          </p:cNvSpPr>
          <p:nvPr>
            <p:ph type="sldNum" sz="quarter" idx="3"/>
          </p:nvPr>
        </p:nvSpPr>
        <p:spPr>
          <a:xfrm>
            <a:off x="3884854" y="8830627"/>
            <a:ext cx="2971592" cy="464184"/>
          </a:xfrm>
          <a:prstGeom prst="rect">
            <a:avLst/>
          </a:prstGeom>
        </p:spPr>
        <p:txBody>
          <a:bodyPr vert="horz" wrap="square" lIns="91038" tIns="45519" rIns="91038" bIns="45519" numCol="1" anchor="b" anchorCtr="0" compatLnSpc="1">
            <a:prstTxWarp prst="textNoShape">
              <a:avLst/>
            </a:prstTxWarp>
          </a:bodyPr>
          <a:lstStyle>
            <a:lvl1pPr algn="r">
              <a:defRPr sz="1200">
                <a:latin typeface="Georgia" pitchFamily="18" charset="0"/>
                <a:ea typeface="ヒラギノ角ゴ Pro W3" charset="-128"/>
                <a:cs typeface="+mn-cs"/>
              </a:defRPr>
            </a:lvl1pPr>
          </a:lstStyle>
          <a:p>
            <a:pPr>
              <a:defRPr/>
            </a:pPr>
            <a:fld id="{4D50FBAC-DA63-4DA6-8AE3-136CD8FFD2AA}" type="slidenum">
              <a:rPr lang="en-US"/>
              <a:pPr>
                <a:defRPr/>
              </a:pPr>
              <a:t>‹#›</a:t>
            </a:fld>
            <a:endParaRPr lang="en-US"/>
          </a:p>
        </p:txBody>
      </p:sp>
    </p:spTree>
    <p:extLst>
      <p:ext uri="{BB962C8B-B14F-4D97-AF65-F5344CB8AC3E}">
        <p14:creationId xmlns:p14="http://schemas.microsoft.com/office/powerpoint/2010/main" val="35614235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71592" cy="464184"/>
          </a:xfrm>
          <a:prstGeom prst="rect">
            <a:avLst/>
          </a:prstGeom>
        </p:spPr>
        <p:txBody>
          <a:bodyPr vert="horz" wrap="square" lIns="92622" tIns="46311" rIns="92622" bIns="46311" numCol="1" anchor="t"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3" name="Date Placeholder 2"/>
          <p:cNvSpPr>
            <a:spLocks noGrp="1"/>
          </p:cNvSpPr>
          <p:nvPr>
            <p:ph type="dt" idx="1"/>
          </p:nvPr>
        </p:nvSpPr>
        <p:spPr>
          <a:xfrm>
            <a:off x="3884854" y="0"/>
            <a:ext cx="2971592" cy="464184"/>
          </a:xfrm>
          <a:prstGeom prst="rect">
            <a:avLst/>
          </a:prstGeom>
        </p:spPr>
        <p:txBody>
          <a:bodyPr vert="horz" wrap="square" lIns="92622" tIns="46311" rIns="92622" bIns="46311" numCol="1" anchor="t" anchorCtr="0" compatLnSpc="1">
            <a:prstTxWarp prst="textNoShape">
              <a:avLst/>
            </a:prstTxWarp>
          </a:bodyPr>
          <a:lstStyle>
            <a:lvl1pPr algn="r">
              <a:defRPr sz="1200">
                <a:latin typeface="Georgia" pitchFamily="18" charset="0"/>
                <a:ea typeface="ヒラギノ角ゴ Pro W3" charset="-128"/>
                <a:cs typeface="+mn-cs"/>
              </a:defRPr>
            </a:lvl1pPr>
          </a:lstStyle>
          <a:p>
            <a:pPr>
              <a:defRPr/>
            </a:pPr>
            <a:fld id="{D6DAF49A-045A-4EE2-87C8-167FB842D4E0}" type="datetime1">
              <a:rPr lang="en-US"/>
              <a:pPr>
                <a:defRPr/>
              </a:pPr>
              <a:t>12/18/2019</a:t>
            </a:fld>
            <a:endParaRPr lang="en-US"/>
          </a:p>
        </p:txBody>
      </p:sp>
      <p:sp>
        <p:nvSpPr>
          <p:cNvPr id="4" name="Slide Image Placeholder 3"/>
          <p:cNvSpPr>
            <a:spLocks noGrp="1" noRot="1" noChangeAspect="1"/>
          </p:cNvSpPr>
          <p:nvPr>
            <p:ph type="sldImg" idx="2"/>
          </p:nvPr>
        </p:nvSpPr>
        <p:spPr>
          <a:xfrm>
            <a:off x="1106488" y="698500"/>
            <a:ext cx="4645025" cy="3484563"/>
          </a:xfrm>
          <a:prstGeom prst="rect">
            <a:avLst/>
          </a:prstGeom>
          <a:noFill/>
          <a:ln w="12700">
            <a:solidFill>
              <a:prstClr val="black"/>
            </a:solidFill>
          </a:ln>
        </p:spPr>
        <p:txBody>
          <a:bodyPr vert="horz" wrap="square" lIns="92622" tIns="46311" rIns="92622" bIns="46311"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6112" y="4416109"/>
            <a:ext cx="5485778" cy="4182427"/>
          </a:xfrm>
          <a:prstGeom prst="rect">
            <a:avLst/>
          </a:prstGeom>
        </p:spPr>
        <p:txBody>
          <a:bodyPr vert="horz" wrap="square" lIns="92622" tIns="46311" rIns="92622" bIns="4631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30627"/>
            <a:ext cx="2971592" cy="464184"/>
          </a:xfrm>
          <a:prstGeom prst="rect">
            <a:avLst/>
          </a:prstGeom>
        </p:spPr>
        <p:txBody>
          <a:bodyPr vert="horz" wrap="square" lIns="92622" tIns="46311" rIns="92622" bIns="46311" numCol="1" anchor="b" anchorCtr="0" compatLnSpc="1">
            <a:prstTxWarp prst="textNoShape">
              <a:avLst/>
            </a:prstTxWarp>
          </a:bodyPr>
          <a:lstStyle>
            <a:lvl1pPr>
              <a:defRPr sz="1200">
                <a:latin typeface="Georgia" charset="0"/>
                <a:ea typeface="ヒラギノ角ゴ Pro W3" charset="-128"/>
                <a:cs typeface="+mn-cs"/>
              </a:defRPr>
            </a:lvl1pPr>
          </a:lstStyle>
          <a:p>
            <a:pPr>
              <a:defRPr/>
            </a:pPr>
            <a:endParaRPr lang="en-US"/>
          </a:p>
        </p:txBody>
      </p:sp>
      <p:sp>
        <p:nvSpPr>
          <p:cNvPr id="7" name="Slide Number Placeholder 6"/>
          <p:cNvSpPr>
            <a:spLocks noGrp="1"/>
          </p:cNvSpPr>
          <p:nvPr>
            <p:ph type="sldNum" sz="quarter" idx="5"/>
          </p:nvPr>
        </p:nvSpPr>
        <p:spPr>
          <a:xfrm>
            <a:off x="3884854" y="8830627"/>
            <a:ext cx="2971592" cy="464184"/>
          </a:xfrm>
          <a:prstGeom prst="rect">
            <a:avLst/>
          </a:prstGeom>
        </p:spPr>
        <p:txBody>
          <a:bodyPr vert="horz" wrap="square" lIns="92622" tIns="46311" rIns="92622" bIns="46311" numCol="1" anchor="b" anchorCtr="0" compatLnSpc="1">
            <a:prstTxWarp prst="textNoShape">
              <a:avLst/>
            </a:prstTxWarp>
          </a:bodyPr>
          <a:lstStyle>
            <a:lvl1pPr algn="r">
              <a:defRPr sz="1200">
                <a:latin typeface="Georgia" pitchFamily="18" charset="0"/>
                <a:ea typeface="ヒラギノ角ゴ Pro W3" charset="-128"/>
                <a:cs typeface="+mn-cs"/>
              </a:defRPr>
            </a:lvl1pPr>
          </a:lstStyle>
          <a:p>
            <a:pPr>
              <a:defRPr/>
            </a:pPr>
            <a:fld id="{1BBB6041-8FEF-43D3-A431-769F7C96659E}" type="slidenum">
              <a:rPr lang="en-US"/>
              <a:pPr>
                <a:defRPr/>
              </a:pPr>
              <a:t>‹#›</a:t>
            </a:fld>
            <a:endParaRPr lang="en-US"/>
          </a:p>
        </p:txBody>
      </p:sp>
    </p:spTree>
    <p:extLst>
      <p:ext uri="{BB962C8B-B14F-4D97-AF65-F5344CB8AC3E}">
        <p14:creationId xmlns:p14="http://schemas.microsoft.com/office/powerpoint/2010/main" val="38952275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Georgia"/>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Georgia"/>
        <a:ea typeface="ヒラギノ角ゴ Pro W3" charset="-128"/>
        <a:cs typeface="ヒラギノ角ゴ Pro W3" charset="0"/>
      </a:defRPr>
    </a:lvl2pPr>
    <a:lvl3pPr marL="914400" algn="l" rtl="0" eaLnBrk="0" fontAlgn="base" hangingPunct="0">
      <a:spcBef>
        <a:spcPct val="30000"/>
      </a:spcBef>
      <a:spcAft>
        <a:spcPct val="0"/>
      </a:spcAft>
      <a:defRPr sz="1200" kern="1200">
        <a:solidFill>
          <a:schemeClr val="tx1"/>
        </a:solidFill>
        <a:latin typeface="Georgia"/>
        <a:ea typeface="MS PGothic" pitchFamily="34" charset="-128"/>
        <a:cs typeface="ヒラギノ角ゴ Pro W3"/>
      </a:defRPr>
    </a:lvl3pPr>
    <a:lvl4pPr marL="1371600" algn="l" rtl="0" eaLnBrk="0" fontAlgn="base" hangingPunct="0">
      <a:spcBef>
        <a:spcPct val="30000"/>
      </a:spcBef>
      <a:spcAft>
        <a:spcPct val="0"/>
      </a:spcAft>
      <a:defRPr sz="1200" kern="1200">
        <a:solidFill>
          <a:schemeClr val="tx1"/>
        </a:solidFill>
        <a:latin typeface="Georgia"/>
        <a:ea typeface="MS PGothic" pitchFamily="34" charset="-128"/>
        <a:cs typeface="ヒラギノ角ゴ Pro W3"/>
      </a:defRPr>
    </a:lvl4pPr>
    <a:lvl5pPr marL="1828800" algn="l" rtl="0" eaLnBrk="0" fontAlgn="base" hangingPunct="0">
      <a:spcBef>
        <a:spcPct val="30000"/>
      </a:spcBef>
      <a:spcAft>
        <a:spcPct val="0"/>
      </a:spcAft>
      <a:defRPr sz="1200" kern="1200">
        <a:solidFill>
          <a:schemeClr val="tx1"/>
        </a:solidFill>
        <a:latin typeface="Georgia"/>
        <a:ea typeface="ヒラギノ角ゴ Pro W3" charset="-128"/>
        <a:cs typeface="ヒラギノ角ゴ Pro W3"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ext Placeholder 25">
            <a:extLst>
              <a:ext uri="{FF2B5EF4-FFF2-40B4-BE49-F238E27FC236}">
                <a16:creationId xmlns:a16="http://schemas.microsoft.com/office/drawing/2014/main" id="{B30BC172-227F-4833-9D38-7C498375650C}"/>
              </a:ext>
            </a:extLst>
          </p:cNvPr>
          <p:cNvSpPr>
            <a:spLocks noGrp="1"/>
          </p:cNvSpPr>
          <p:nvPr>
            <p:ph type="body" sz="quarter" idx="14" hasCustomPrompt="1"/>
          </p:nvPr>
        </p:nvSpPr>
        <p:spPr>
          <a:xfrm>
            <a:off x="234950" y="1708150"/>
            <a:ext cx="8763000" cy="762000"/>
          </a:xfrm>
          <a:prstGeom prst="rect">
            <a:avLst/>
          </a:prstGeom>
        </p:spPr>
        <p:txBody>
          <a:bodyPr anchor="ctr"/>
          <a:lstStyle>
            <a:lvl1pPr marL="0" indent="0" algn="ctr">
              <a:buNone/>
              <a:defRPr sz="3200" baseline="0">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pPr lvl="0"/>
            <a:r>
              <a:rPr lang="en-US" dirty="0"/>
              <a:t>Presentation Title – MS Sans Serif, 32</a:t>
            </a:r>
          </a:p>
        </p:txBody>
      </p:sp>
      <p:sp>
        <p:nvSpPr>
          <p:cNvPr id="8" name="Text Placeholder 6">
            <a:extLst>
              <a:ext uri="{FF2B5EF4-FFF2-40B4-BE49-F238E27FC236}">
                <a16:creationId xmlns:a16="http://schemas.microsoft.com/office/drawing/2014/main" id="{A5D24C02-8324-4571-B604-6C58CD79E070}"/>
              </a:ext>
            </a:extLst>
          </p:cNvPr>
          <p:cNvSpPr>
            <a:spLocks noGrp="1"/>
          </p:cNvSpPr>
          <p:nvPr>
            <p:ph type="body" sz="quarter" idx="15" hasCustomPrompt="1"/>
          </p:nvPr>
        </p:nvSpPr>
        <p:spPr>
          <a:xfrm>
            <a:off x="349250" y="3368675"/>
            <a:ext cx="8534400" cy="1142999"/>
          </a:xfrm>
        </p:spPr>
        <p:txBody>
          <a:bodyPr>
            <a:normAutofit/>
          </a:bodyPr>
          <a:lstStyle>
            <a:lvl1pPr>
              <a:defRPr sz="2200">
                <a:solidFill>
                  <a:schemeClr val="bg1"/>
                </a:solidFill>
              </a:defRPr>
            </a:lvl1pPr>
            <a:lvl2pPr>
              <a:defRPr sz="2200">
                <a:solidFill>
                  <a:schemeClr val="bg1"/>
                </a:solidFill>
              </a:defRPr>
            </a:lvl2pPr>
            <a:lvl3pPr>
              <a:defRPr sz="2200">
                <a:solidFill>
                  <a:schemeClr val="bg1"/>
                </a:solidFill>
              </a:defRPr>
            </a:lvl3pPr>
            <a:lvl4pPr>
              <a:defRPr sz="2200">
                <a:solidFill>
                  <a:schemeClr val="bg1"/>
                </a:solidFill>
              </a:defRPr>
            </a:lvl4pPr>
            <a:lvl5pPr marL="0" indent="0" algn="ctr">
              <a:spcBef>
                <a:spcPts val="580"/>
              </a:spcBef>
              <a:buNone/>
              <a:defRPr sz="2200" b="1" baseline="0">
                <a:solidFill>
                  <a:schemeClr val="bg1"/>
                </a:solidFill>
              </a:defRPr>
            </a:lvl5pPr>
          </a:lstStyle>
          <a:p>
            <a:pPr lvl="4"/>
            <a:r>
              <a:rPr lang="en-US" dirty="0"/>
              <a:t>Presenter, Title, VHA Human Factors Engineering</a:t>
            </a:r>
          </a:p>
          <a:p>
            <a:pPr lvl="4"/>
            <a:r>
              <a:rPr lang="en-US" dirty="0"/>
              <a:t>Contact Information – MS Sans Serif, 22</a:t>
            </a:r>
          </a:p>
        </p:txBody>
      </p:sp>
      <p:sp>
        <p:nvSpPr>
          <p:cNvPr id="9" name="TextBox 8">
            <a:extLst>
              <a:ext uri="{FF2B5EF4-FFF2-40B4-BE49-F238E27FC236}">
                <a16:creationId xmlns:a16="http://schemas.microsoft.com/office/drawing/2014/main" id="{2966EFEE-4F68-48D0-8582-A1C28A8DA501}"/>
              </a:ext>
            </a:extLst>
          </p:cNvPr>
          <p:cNvSpPr txBox="1"/>
          <p:nvPr userDrawn="1"/>
        </p:nvSpPr>
        <p:spPr>
          <a:xfrm>
            <a:off x="0" y="6553627"/>
            <a:ext cx="1981200" cy="276999"/>
          </a:xfrm>
          <a:prstGeom prst="rect">
            <a:avLst/>
          </a:prstGeom>
          <a:noFill/>
        </p:spPr>
        <p:txBody>
          <a:bodyPr wrap="square" rtlCol="0">
            <a:spAutoFit/>
          </a:bodyPr>
          <a:lstStyle/>
          <a:p>
            <a:r>
              <a:rPr lang="en-US" sz="1200" b="0" dirty="0">
                <a:solidFill>
                  <a:srgbClr val="00206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VHA10P2HFQ@va.gov</a:t>
            </a:r>
          </a:p>
        </p:txBody>
      </p:sp>
      <p:pic>
        <p:nvPicPr>
          <p:cNvPr id="3" name="Picture 2" descr="A picture containing clipart&#10;&#10;Description generated with very high confidence">
            <a:extLst>
              <a:ext uri="{FF2B5EF4-FFF2-40B4-BE49-F238E27FC236}">
                <a16:creationId xmlns:a16="http://schemas.microsoft.com/office/drawing/2014/main" id="{7EDBD9EC-CB59-4A55-8153-238739EA1305}"/>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ackgroundRemoval t="9783" b="89674" l="6150" r="93048">
                        <a14:foregroundMark x1="60428" y1="35326" x2="60428" y2="35326"/>
                        <a14:foregroundMark x1="78610" y1="52717" x2="78610" y2="52717"/>
                        <a14:foregroundMark x1="67112" y1="78261" x2="67112" y2="78261"/>
                        <a14:foregroundMark x1="23529" y1="48913" x2="23529" y2="48913"/>
                        <a14:foregroundMark x1="11497" y1="27174" x2="11497" y2="27174"/>
                        <a14:foregroundMark x1="11765" y1="21196" x2="11765" y2="21196"/>
                        <a14:foregroundMark x1="6417" y1="20652" x2="6417" y2="20652"/>
                        <a14:foregroundMark x1="12032" y1="33696" x2="12032" y2="33696"/>
                        <a14:foregroundMark x1="54011" y1="83696" x2="54011" y2="83696"/>
                        <a14:foregroundMark x1="74332" y1="83696" x2="74332" y2="83696"/>
                        <a14:foregroundMark x1="93048" y1="86413" x2="93048" y2="86413"/>
                        <a14:foregroundMark x1="91176" y1="84783" x2="91176" y2="84783"/>
                      </a14:backgroundRemoval>
                    </a14:imgEffect>
                  </a14:imgLayer>
                </a14:imgProps>
              </a:ext>
              <a:ext uri="{28A0092B-C50C-407E-A947-70E740481C1C}">
                <a14:useLocalDpi xmlns:a14="http://schemas.microsoft.com/office/drawing/2010/main" val="0"/>
              </a:ext>
            </a:extLst>
          </a:blip>
          <a:stretch>
            <a:fillRect/>
          </a:stretch>
        </p:blipFill>
        <p:spPr>
          <a:xfrm>
            <a:off x="7008586" y="355158"/>
            <a:ext cx="1551214" cy="762000"/>
          </a:xfrm>
          <a:prstGeom prst="rect">
            <a:avLst/>
          </a:prstGeom>
        </p:spPr>
      </p:pic>
    </p:spTree>
    <p:extLst>
      <p:ext uri="{BB962C8B-B14F-4D97-AF65-F5344CB8AC3E}">
        <p14:creationId xmlns:p14="http://schemas.microsoft.com/office/powerpoint/2010/main" val="377469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1A17AB7-9113-49F9-A06C-0B71F7C3DC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2164" cy="832757"/>
          </a:xfrm>
          <a:prstGeom prst="rect">
            <a:avLst/>
          </a:prstGeom>
        </p:spPr>
      </p:pic>
      <p:sp>
        <p:nvSpPr>
          <p:cNvPr id="3" name="Rectangle 2">
            <a:extLst>
              <a:ext uri="{FF2B5EF4-FFF2-40B4-BE49-F238E27FC236}">
                <a16:creationId xmlns:a16="http://schemas.microsoft.com/office/drawing/2014/main" id="{EB807836-C987-4A24-976B-69F67CFB7DB8}"/>
              </a:ext>
            </a:extLst>
          </p:cNvPr>
          <p:cNvSpPr/>
          <p:nvPr userDrawn="1"/>
        </p:nvSpPr>
        <p:spPr>
          <a:xfrm>
            <a:off x="952500" y="902520"/>
            <a:ext cx="7239000" cy="3200876"/>
          </a:xfrm>
          <a:prstGeom prst="rect">
            <a:avLst/>
          </a:prstGeom>
        </p:spPr>
        <p:txBody>
          <a:bodyPr wrap="square">
            <a:spAutoFit/>
          </a:bodyPr>
          <a:lstStyle/>
          <a:p>
            <a:r>
              <a:rPr lang="en-US" u="sng" dirty="0"/>
              <a:t>Removing the “Draft” Watermark</a:t>
            </a:r>
            <a:r>
              <a:rPr lang="en-US" dirty="0"/>
              <a:t>:</a:t>
            </a:r>
          </a:p>
          <a:p>
            <a:endParaRPr lang="en-US" dirty="0"/>
          </a:p>
          <a:p>
            <a:r>
              <a:rPr lang="en-US" dirty="0"/>
              <a:t>When you are ready to publish the final version of your PowerPoint.  You can remove the Watermark by following the instructions below:</a:t>
            </a:r>
          </a:p>
          <a:p>
            <a:endParaRPr lang="en-US" dirty="0"/>
          </a:p>
          <a:p>
            <a:pPr marL="342900" indent="-342900">
              <a:buAutoNum type="arabicPeriod"/>
            </a:pPr>
            <a:r>
              <a:rPr lang="en-US" sz="1600" dirty="0"/>
              <a:t>Click the </a:t>
            </a:r>
            <a:r>
              <a:rPr lang="en-US" sz="1600" b="1" dirty="0"/>
              <a:t>View</a:t>
            </a:r>
            <a:r>
              <a:rPr lang="en-US" sz="1600" dirty="0"/>
              <a:t> tab, and then click </a:t>
            </a:r>
            <a:r>
              <a:rPr lang="en-US" sz="1600" b="1" dirty="0"/>
              <a:t>Slide Master</a:t>
            </a:r>
            <a:r>
              <a:rPr lang="en-US" sz="1600" dirty="0"/>
              <a:t>.</a:t>
            </a:r>
          </a:p>
          <a:p>
            <a:pPr marL="342900" indent="-342900">
              <a:buAutoNum type="arabicPeriod"/>
            </a:pPr>
            <a:r>
              <a:rPr lang="en-US" sz="1600" dirty="0"/>
              <a:t>In the thumbnail pane on the left, click the Slide Master (see Figure 1). You may have to scroll up to see this slide. (This contains the watermark).</a:t>
            </a:r>
          </a:p>
          <a:p>
            <a:pPr marL="342900" indent="-342900">
              <a:buAutoNum type="arabicPeriod" startAt="3"/>
            </a:pPr>
            <a:r>
              <a:rPr lang="en-US" sz="1600" dirty="0"/>
              <a:t>On the slide, select the “DRAFT” image (You may have to move the text box in front temporarily).</a:t>
            </a:r>
          </a:p>
          <a:p>
            <a:pPr marL="342900" indent="-342900">
              <a:buAutoNum type="arabicPeriod" startAt="3"/>
            </a:pPr>
            <a:r>
              <a:rPr lang="en-US" sz="1600" dirty="0"/>
              <a:t>On the keyboard, press </a:t>
            </a:r>
            <a:r>
              <a:rPr lang="en-US" sz="1600" b="1" dirty="0"/>
              <a:t>Delete</a:t>
            </a:r>
            <a:r>
              <a:rPr lang="en-US" sz="1600" dirty="0"/>
              <a:t>.</a:t>
            </a:r>
          </a:p>
          <a:p>
            <a:pPr marL="342900" indent="-342900">
              <a:buAutoNum type="arabicPeriod" startAt="3"/>
            </a:pPr>
            <a:r>
              <a:rPr lang="en-US" sz="1600" dirty="0"/>
              <a:t>Close Master Slide View.</a:t>
            </a:r>
          </a:p>
        </p:txBody>
      </p:sp>
      <p:pic>
        <p:nvPicPr>
          <p:cNvPr id="4" name="Picture 3">
            <a:extLst>
              <a:ext uri="{FF2B5EF4-FFF2-40B4-BE49-F238E27FC236}">
                <a16:creationId xmlns:a16="http://schemas.microsoft.com/office/drawing/2014/main" id="{181554C3-6326-4677-916D-15F1033ADDB2}"/>
              </a:ext>
            </a:extLst>
          </p:cNvPr>
          <p:cNvPicPr/>
          <p:nvPr userDrawn="1"/>
        </p:nvPicPr>
        <p:blipFill>
          <a:blip r:embed="rId3"/>
          <a:stretch>
            <a:fillRect/>
          </a:stretch>
        </p:blipFill>
        <p:spPr>
          <a:xfrm>
            <a:off x="1755321" y="4193474"/>
            <a:ext cx="1429987" cy="2219201"/>
          </a:xfrm>
          <a:prstGeom prst="rect">
            <a:avLst/>
          </a:prstGeom>
        </p:spPr>
      </p:pic>
      <p:sp>
        <p:nvSpPr>
          <p:cNvPr id="5" name="Arrow: Right 4">
            <a:extLst>
              <a:ext uri="{FF2B5EF4-FFF2-40B4-BE49-F238E27FC236}">
                <a16:creationId xmlns:a16="http://schemas.microsoft.com/office/drawing/2014/main" id="{BC68888A-5C1F-418B-8EA2-B80AAAFCBA49}"/>
              </a:ext>
            </a:extLst>
          </p:cNvPr>
          <p:cNvSpPr/>
          <p:nvPr userDrawn="1"/>
        </p:nvSpPr>
        <p:spPr>
          <a:xfrm>
            <a:off x="3530932" y="4974393"/>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5C27BC4-8DB8-4AE9-B645-B50B374B5819}"/>
              </a:ext>
            </a:extLst>
          </p:cNvPr>
          <p:cNvPicPr/>
          <p:nvPr userDrawn="1"/>
        </p:nvPicPr>
        <p:blipFill>
          <a:blip r:embed="rId4"/>
          <a:stretch>
            <a:fillRect/>
          </a:stretch>
        </p:blipFill>
        <p:spPr>
          <a:xfrm>
            <a:off x="4405995" y="4193472"/>
            <a:ext cx="3105398" cy="2219202"/>
          </a:xfrm>
          <a:prstGeom prst="rect">
            <a:avLst/>
          </a:prstGeom>
        </p:spPr>
      </p:pic>
      <p:sp>
        <p:nvSpPr>
          <p:cNvPr id="10" name="TextBox 9">
            <a:extLst>
              <a:ext uri="{FF2B5EF4-FFF2-40B4-BE49-F238E27FC236}">
                <a16:creationId xmlns:a16="http://schemas.microsoft.com/office/drawing/2014/main" id="{C3974621-FBC8-4ACF-8953-0244B9E7C76B}"/>
              </a:ext>
            </a:extLst>
          </p:cNvPr>
          <p:cNvSpPr txBox="1"/>
          <p:nvPr userDrawn="1"/>
        </p:nvSpPr>
        <p:spPr>
          <a:xfrm>
            <a:off x="237506" y="5072241"/>
            <a:ext cx="1429987" cy="461665"/>
          </a:xfrm>
          <a:prstGeom prst="rect">
            <a:avLst/>
          </a:prstGeom>
          <a:noFill/>
        </p:spPr>
        <p:txBody>
          <a:bodyPr wrap="square" rtlCol="0">
            <a:spAutoFit/>
          </a:bodyPr>
          <a:lstStyle/>
          <a:p>
            <a:pPr algn="ctr"/>
            <a:r>
              <a:rPr lang="en-US" sz="1200" dirty="0"/>
              <a:t>Figure 1 -</a:t>
            </a:r>
          </a:p>
          <a:p>
            <a:pPr algn="ctr"/>
            <a:r>
              <a:rPr lang="en-US" sz="1200" dirty="0"/>
              <a:t>Thumbnail pane</a:t>
            </a:r>
          </a:p>
        </p:txBody>
      </p:sp>
      <p:sp>
        <p:nvSpPr>
          <p:cNvPr id="11" name="TextBox 10">
            <a:extLst>
              <a:ext uri="{FF2B5EF4-FFF2-40B4-BE49-F238E27FC236}">
                <a16:creationId xmlns:a16="http://schemas.microsoft.com/office/drawing/2014/main" id="{6387861E-C1DB-4818-9193-74809296BB77}"/>
              </a:ext>
            </a:extLst>
          </p:cNvPr>
          <p:cNvSpPr txBox="1"/>
          <p:nvPr userDrawn="1"/>
        </p:nvSpPr>
        <p:spPr>
          <a:xfrm>
            <a:off x="7558399" y="4994793"/>
            <a:ext cx="1512122" cy="646331"/>
          </a:xfrm>
          <a:prstGeom prst="rect">
            <a:avLst/>
          </a:prstGeom>
          <a:noFill/>
        </p:spPr>
        <p:txBody>
          <a:bodyPr wrap="square" rtlCol="0">
            <a:spAutoFit/>
          </a:bodyPr>
          <a:lstStyle/>
          <a:p>
            <a:pPr algn="ctr"/>
            <a:r>
              <a:rPr lang="en-US" sz="1200" dirty="0"/>
              <a:t>Figure 2 – Select the Draft Image in the Background</a:t>
            </a:r>
          </a:p>
        </p:txBody>
      </p:sp>
      <p:sp>
        <p:nvSpPr>
          <p:cNvPr id="12" name="Text Placeholder 25">
            <a:extLst>
              <a:ext uri="{FF2B5EF4-FFF2-40B4-BE49-F238E27FC236}">
                <a16:creationId xmlns:a16="http://schemas.microsoft.com/office/drawing/2014/main" id="{537F7DFB-59A5-46E9-B115-D5A5CB3D6060}"/>
              </a:ext>
            </a:extLst>
          </p:cNvPr>
          <p:cNvSpPr>
            <a:spLocks noGrp="1"/>
          </p:cNvSpPr>
          <p:nvPr>
            <p:ph type="body" sz="quarter" idx="14" hasCustomPrompt="1"/>
          </p:nvPr>
        </p:nvSpPr>
        <p:spPr>
          <a:xfrm>
            <a:off x="0" y="0"/>
            <a:ext cx="9144000" cy="832757"/>
          </a:xfrm>
          <a:prstGeom prst="rect">
            <a:avLst/>
          </a:prstGeom>
        </p:spPr>
        <p:txBody>
          <a:bodyPr anchor="ctr"/>
          <a:lstStyle>
            <a:lvl1pPr marL="0" indent="0" algn="ctr">
              <a:buNone/>
              <a:defRPr lang="en-US" sz="3200" b="1" kern="1200" baseline="0" noProof="0" dirty="0">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pPr lvl="0"/>
            <a:r>
              <a:rPr lang="en-US" dirty="0"/>
              <a:t>Slide Title</a:t>
            </a:r>
            <a:r>
              <a:rPr kumimoji="0" lang="en-US" sz="3200" b="1" i="0" u="none" strike="noStrike" kern="1200" cap="none" spc="0" normalizeH="0" baseline="0" noProof="0" dirty="0">
                <a:ln>
                  <a:noFill/>
                </a:ln>
                <a:solidFill>
                  <a:prstClr val="white"/>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rPr>
              <a:t>: Text Slide, MS Sans Serif, 32 </a:t>
            </a:r>
            <a:endParaRPr lang="en-US" dirty="0"/>
          </a:p>
        </p:txBody>
      </p:sp>
    </p:spTree>
    <p:extLst>
      <p:ext uri="{BB962C8B-B14F-4D97-AF65-F5344CB8AC3E}">
        <p14:creationId xmlns:p14="http://schemas.microsoft.com/office/powerpoint/2010/main" val="386810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Only Content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E5F1B99-0BD5-4E4C-B4F6-F93FE812B1E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2164" cy="832757"/>
          </a:xfrm>
          <a:prstGeom prst="rect">
            <a:avLst/>
          </a:prstGeom>
        </p:spPr>
      </p:pic>
      <p:sp>
        <p:nvSpPr>
          <p:cNvPr id="9" name="Text Placeholder 8">
            <a:extLst>
              <a:ext uri="{FF2B5EF4-FFF2-40B4-BE49-F238E27FC236}">
                <a16:creationId xmlns:a16="http://schemas.microsoft.com/office/drawing/2014/main" id="{15C4C348-FFD1-46CA-AC07-AE1260ED7A73}"/>
              </a:ext>
            </a:extLst>
          </p:cNvPr>
          <p:cNvSpPr>
            <a:spLocks noGrp="1"/>
          </p:cNvSpPr>
          <p:nvPr>
            <p:ph type="body" sz="quarter" idx="15" hasCustomPrompt="1"/>
          </p:nvPr>
        </p:nvSpPr>
        <p:spPr>
          <a:xfrm>
            <a:off x="304800" y="1244092"/>
            <a:ext cx="8382000" cy="4343400"/>
          </a:xfrm>
        </p:spPr>
        <p:txBody>
          <a:bodyPr/>
          <a:lstStyle>
            <a:lvl1pPr marL="457200" indent="-457200">
              <a:buFont typeface="Arial" panose="020B0604020202020204" pitchFamily="34" charset="0"/>
              <a:buChar char="•"/>
              <a:defRPr sz="2800"/>
            </a:lvl1pPr>
            <a:lvl2pPr marL="742950" indent="-285750">
              <a:buFont typeface="Microsoft Sans Serif" panose="020B0604020202020204" pitchFamily="34" charset="0"/>
              <a:buChar char="–"/>
              <a:defRPr sz="2400" baseline="0"/>
            </a:lvl2pPr>
            <a:lvl3pPr marL="1143000" indent="-228600">
              <a:buFont typeface="Arial" panose="020B0604020202020204" pitchFamily="34" charset="0"/>
              <a:buChar char="•"/>
              <a:defRPr sz="2200" baseline="0"/>
            </a:lvl3pPr>
            <a:lvl4pPr>
              <a:defRPr baseline="0"/>
            </a:lvl4pPr>
            <a:lvl5pPr marL="1828800" indent="0">
              <a:buNone/>
              <a:defRPr/>
            </a:lvl5pPr>
          </a:lstStyle>
          <a:p>
            <a:pPr lvl="0"/>
            <a:r>
              <a:rPr lang="en-US" dirty="0"/>
              <a:t>Level 1 – MS Sans Serif, 28</a:t>
            </a:r>
          </a:p>
          <a:p>
            <a:pPr lvl="1"/>
            <a:r>
              <a:rPr lang="en-US" dirty="0"/>
              <a:t>Level 2 – MS Sans Serif, 24</a:t>
            </a:r>
          </a:p>
          <a:p>
            <a:pPr lvl="2"/>
            <a:r>
              <a:rPr lang="en-US" dirty="0"/>
              <a:t>Level 3 – MS Sans Serif, 22; Always use a font size of at least 22-pt for text in bullet points.</a:t>
            </a:r>
          </a:p>
          <a:p>
            <a:pPr lvl="2"/>
            <a:r>
              <a:rPr lang="en-US" dirty="0"/>
              <a:t>No more than five bullets per slide.</a:t>
            </a:r>
          </a:p>
          <a:p>
            <a:pPr lvl="2"/>
            <a:r>
              <a:rPr lang="en-US" dirty="0"/>
              <a:t>The use of bold and italics should be restricted to emphases and headings.</a:t>
            </a:r>
          </a:p>
          <a:p>
            <a:pPr lvl="3"/>
            <a:endParaRPr lang="en-US" dirty="0"/>
          </a:p>
        </p:txBody>
      </p:sp>
      <p:sp>
        <p:nvSpPr>
          <p:cNvPr id="10" name="TextBox 9">
            <a:extLst>
              <a:ext uri="{FF2B5EF4-FFF2-40B4-BE49-F238E27FC236}">
                <a16:creationId xmlns:a16="http://schemas.microsoft.com/office/drawing/2014/main" id="{7C975CB6-2707-48C6-A00E-CBE5221657D4}"/>
              </a:ext>
            </a:extLst>
          </p:cNvPr>
          <p:cNvSpPr txBox="1"/>
          <p:nvPr userDrawn="1"/>
        </p:nvSpPr>
        <p:spPr>
          <a:xfrm>
            <a:off x="4191000" y="6210300"/>
            <a:ext cx="457200" cy="246221"/>
          </a:xfrm>
          <a:prstGeom prst="rect">
            <a:avLst/>
          </a:prstGeom>
          <a:noFill/>
        </p:spPr>
        <p:txBody>
          <a:bodyPr wrap="square" rtlCol="0">
            <a:spAutoFit/>
          </a:bodyPr>
          <a:lstStyle/>
          <a:p>
            <a:pPr algn="ctr"/>
            <a:fld id="{40FD6C96-4B19-45D8-8DB1-2CCC1200723A}" type="slidenum">
              <a:rPr lang="en-US" sz="1000" smtClean="0"/>
              <a:pPr algn="ctr"/>
              <a:t>‹#›</a:t>
            </a:fld>
            <a:endParaRPr lang="en-US" sz="1000" dirty="0"/>
          </a:p>
        </p:txBody>
      </p:sp>
      <p:sp>
        <p:nvSpPr>
          <p:cNvPr id="16" name="Text Placeholder 25">
            <a:extLst>
              <a:ext uri="{FF2B5EF4-FFF2-40B4-BE49-F238E27FC236}">
                <a16:creationId xmlns:a16="http://schemas.microsoft.com/office/drawing/2014/main" id="{EE8D55BC-E4F1-4463-BF20-AF18E943B9F7}"/>
              </a:ext>
            </a:extLst>
          </p:cNvPr>
          <p:cNvSpPr>
            <a:spLocks noGrp="1"/>
          </p:cNvSpPr>
          <p:nvPr>
            <p:ph type="body" sz="quarter" idx="14" hasCustomPrompt="1"/>
          </p:nvPr>
        </p:nvSpPr>
        <p:spPr>
          <a:xfrm>
            <a:off x="0" y="0"/>
            <a:ext cx="9144000" cy="832757"/>
          </a:xfrm>
          <a:prstGeom prst="rect">
            <a:avLst/>
          </a:prstGeom>
        </p:spPr>
        <p:txBody>
          <a:bodyPr anchor="ctr"/>
          <a:lstStyle>
            <a:lvl1pPr marL="0" indent="0" algn="ctr">
              <a:buNone/>
              <a:defRPr sz="3200" b="1" baseline="0">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pPr lvl="0"/>
            <a:r>
              <a:rPr lang="en-US" dirty="0"/>
              <a:t>Slide Title</a:t>
            </a:r>
            <a:r>
              <a:rPr kumimoji="0" lang="en-US" sz="3200" b="1" i="0" u="none" strike="noStrike" kern="1200" cap="none" spc="0" normalizeH="0" baseline="0" noProof="0" dirty="0">
                <a:ln>
                  <a:noFill/>
                </a:ln>
                <a:solidFill>
                  <a:prstClr val="white"/>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rPr>
              <a:t>: Text Slide, MS Sans Serif, 32 </a:t>
            </a:r>
            <a:endParaRPr lang="en-US" dirty="0"/>
          </a:p>
        </p:txBody>
      </p:sp>
      <p:pic>
        <p:nvPicPr>
          <p:cNvPr id="5" name="Picture 4">
            <a:extLst>
              <a:ext uri="{FF2B5EF4-FFF2-40B4-BE49-F238E27FC236}">
                <a16:creationId xmlns:a16="http://schemas.microsoft.com/office/drawing/2014/main" id="{9D969352-5FFF-4352-A026-90E5CF812CE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38800" y="5939818"/>
            <a:ext cx="2286000" cy="506760"/>
          </a:xfrm>
          <a:prstGeom prst="rect">
            <a:avLst/>
          </a:prstGeom>
        </p:spPr>
      </p:pic>
      <p:pic>
        <p:nvPicPr>
          <p:cNvPr id="6" name="Picture 2" descr="M:\Client Data\TIME Systems\VA Work\HFE - Work\SharePoint Work\SharePoint HFE Banners and Logos\NewsletterFooterLogosTransparent.png">
            <a:extLst>
              <a:ext uri="{FF2B5EF4-FFF2-40B4-BE49-F238E27FC236}">
                <a16:creationId xmlns:a16="http://schemas.microsoft.com/office/drawing/2014/main" id="{6C2731FF-761C-4498-BA3E-8EFE72E1E132}"/>
              </a:ext>
            </a:extLst>
          </p:cNvPr>
          <p:cNvPicPr>
            <a:picLocks noChangeAspect="1" noChangeArrowheads="1"/>
          </p:cNvPicPr>
          <p:nvPr userDrawn="1"/>
        </p:nvPicPr>
        <p:blipFill rotWithShape="1">
          <a:blip r:embed="rId4" cstate="print"/>
          <a:srcRect l="66667" t="5093"/>
          <a:stretch/>
        </p:blipFill>
        <p:spPr bwMode="auto">
          <a:xfrm>
            <a:off x="7924800" y="5939818"/>
            <a:ext cx="1219200" cy="488156"/>
          </a:xfrm>
          <a:prstGeom prst="rect">
            <a:avLst/>
          </a:prstGeom>
          <a:noFill/>
        </p:spPr>
      </p:pic>
      <p:sp>
        <p:nvSpPr>
          <p:cNvPr id="7" name="TextBox 6">
            <a:extLst>
              <a:ext uri="{FF2B5EF4-FFF2-40B4-BE49-F238E27FC236}">
                <a16:creationId xmlns:a16="http://schemas.microsoft.com/office/drawing/2014/main" id="{497E3CB3-5A61-4935-ADD1-1D3F15714D1A}"/>
              </a:ext>
            </a:extLst>
          </p:cNvPr>
          <p:cNvSpPr txBox="1"/>
          <p:nvPr userDrawn="1"/>
        </p:nvSpPr>
        <p:spPr>
          <a:xfrm>
            <a:off x="0" y="6169579"/>
            <a:ext cx="1981200" cy="276999"/>
          </a:xfrm>
          <a:prstGeom prst="rect">
            <a:avLst/>
          </a:prstGeom>
          <a:noFill/>
        </p:spPr>
        <p:txBody>
          <a:bodyPr wrap="square" rtlCol="0">
            <a:spAutoFit/>
          </a:bodyPr>
          <a:lstStyle/>
          <a:p>
            <a:r>
              <a:rPr lang="en-US" sz="1200" b="0" dirty="0">
                <a:solidFill>
                  <a:srgbClr val="00206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VHA10P2HFQ@va.gov</a:t>
            </a:r>
          </a:p>
        </p:txBody>
      </p:sp>
    </p:spTree>
    <p:extLst>
      <p:ext uri="{BB962C8B-B14F-4D97-AF65-F5344CB8AC3E}">
        <p14:creationId xmlns:p14="http://schemas.microsoft.com/office/powerpoint/2010/main" val="400550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igure with Text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21C9FC-D6FE-4A13-93FE-3B4CB0D24A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2164" cy="832757"/>
          </a:xfrm>
          <a:prstGeom prst="rect">
            <a:avLst/>
          </a:prstGeom>
        </p:spPr>
      </p:pic>
      <p:sp>
        <p:nvSpPr>
          <p:cNvPr id="10" name="Text Placeholder 7">
            <a:extLst>
              <a:ext uri="{FF2B5EF4-FFF2-40B4-BE49-F238E27FC236}">
                <a16:creationId xmlns:a16="http://schemas.microsoft.com/office/drawing/2014/main" id="{1D022A1C-565D-45AD-ADD8-6086088F9C6E}"/>
              </a:ext>
            </a:extLst>
          </p:cNvPr>
          <p:cNvSpPr>
            <a:spLocks noGrp="1"/>
          </p:cNvSpPr>
          <p:nvPr>
            <p:ph type="body" sz="quarter" idx="19" hasCustomPrompt="1"/>
          </p:nvPr>
        </p:nvSpPr>
        <p:spPr>
          <a:xfrm>
            <a:off x="2628900" y="5186299"/>
            <a:ext cx="3886200" cy="609600"/>
          </a:xfrm>
          <a:prstGeom prst="rect">
            <a:avLst/>
          </a:prstGeom>
        </p:spPr>
        <p:txBody>
          <a:bodyPr/>
          <a:lstStyle>
            <a:lvl1pPr marL="0" indent="0" algn="ctr">
              <a:buNone/>
              <a:defRPr sz="1600" i="1" baseline="0">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pPr lvl="0"/>
            <a:r>
              <a:rPr lang="en-US" sz="1600" i="1" dirty="0">
                <a:latin typeface="Microsoft Sans Serif" panose="020B0604020202020204" pitchFamily="34" charset="0"/>
                <a:ea typeface="Microsoft Sans Serif" panose="020B0604020202020204" pitchFamily="34" charset="0"/>
                <a:cs typeface="Microsoft Sans Serif" panose="020B0604020202020204" pitchFamily="34" charset="0"/>
              </a:rPr>
              <a:t>Figure Caption – MS Sans Serif; use at least 16-pt for all legend and axis labels.</a:t>
            </a:r>
            <a:endParaRPr lang="en-US" dirty="0"/>
          </a:p>
        </p:txBody>
      </p:sp>
      <p:sp>
        <p:nvSpPr>
          <p:cNvPr id="11" name="TextBox 10">
            <a:extLst>
              <a:ext uri="{FF2B5EF4-FFF2-40B4-BE49-F238E27FC236}">
                <a16:creationId xmlns:a16="http://schemas.microsoft.com/office/drawing/2014/main" id="{39AE4D96-BEB3-45AE-A52B-4F0B16D6BF3F}"/>
              </a:ext>
            </a:extLst>
          </p:cNvPr>
          <p:cNvSpPr txBox="1"/>
          <p:nvPr userDrawn="1"/>
        </p:nvSpPr>
        <p:spPr>
          <a:xfrm>
            <a:off x="4191000" y="6210300"/>
            <a:ext cx="457200" cy="246221"/>
          </a:xfrm>
          <a:prstGeom prst="rect">
            <a:avLst/>
          </a:prstGeom>
          <a:noFill/>
        </p:spPr>
        <p:txBody>
          <a:bodyPr wrap="square" rtlCol="0">
            <a:spAutoFit/>
          </a:bodyPr>
          <a:lstStyle/>
          <a:p>
            <a:pPr algn="ctr"/>
            <a:fld id="{40FD6C96-4B19-45D8-8DB1-2CCC1200723A}" type="slidenum">
              <a:rPr lang="en-US" sz="1000" smtClean="0"/>
              <a:pPr algn="ctr"/>
              <a:t>‹#›</a:t>
            </a:fld>
            <a:endParaRPr lang="en-US" sz="1000" dirty="0"/>
          </a:p>
        </p:txBody>
      </p:sp>
      <p:sp>
        <p:nvSpPr>
          <p:cNvPr id="13" name="Text Placeholder 25">
            <a:extLst>
              <a:ext uri="{FF2B5EF4-FFF2-40B4-BE49-F238E27FC236}">
                <a16:creationId xmlns:a16="http://schemas.microsoft.com/office/drawing/2014/main" id="{601CCF3B-FB6A-4274-8273-93776C13DDB4}"/>
              </a:ext>
            </a:extLst>
          </p:cNvPr>
          <p:cNvSpPr>
            <a:spLocks noGrp="1"/>
          </p:cNvSpPr>
          <p:nvPr>
            <p:ph type="body" sz="quarter" idx="14" hasCustomPrompt="1"/>
          </p:nvPr>
        </p:nvSpPr>
        <p:spPr>
          <a:xfrm>
            <a:off x="0" y="-8046"/>
            <a:ext cx="9144000" cy="832758"/>
          </a:xfrm>
          <a:prstGeom prst="rect">
            <a:avLst/>
          </a:prstGeom>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3200" b="1" baseline="0">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prstClr val="white"/>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rPr>
              <a:t>Slide Title: Figure Slide, MS Sans Serif, 32</a:t>
            </a:r>
          </a:p>
        </p:txBody>
      </p:sp>
      <p:sp>
        <p:nvSpPr>
          <p:cNvPr id="14" name="Picture Placeholder 5">
            <a:extLst>
              <a:ext uri="{FF2B5EF4-FFF2-40B4-BE49-F238E27FC236}">
                <a16:creationId xmlns:a16="http://schemas.microsoft.com/office/drawing/2014/main" id="{6F986D03-5607-49CC-B449-6DD3511D36C1}"/>
              </a:ext>
            </a:extLst>
          </p:cNvPr>
          <p:cNvSpPr>
            <a:spLocks noGrp="1"/>
          </p:cNvSpPr>
          <p:nvPr>
            <p:ph type="pic" sz="quarter" idx="18" hasCustomPrompt="1"/>
          </p:nvPr>
        </p:nvSpPr>
        <p:spPr>
          <a:xfrm>
            <a:off x="304800" y="1255775"/>
            <a:ext cx="8534400" cy="3775075"/>
          </a:xfrm>
          <a:prstGeom prst="rect">
            <a:avLst/>
          </a:prstGeom>
        </p:spPr>
        <p:txBody>
          <a:bodyPr/>
          <a:lstStyle>
            <a:lvl1pPr marL="0" indent="0">
              <a:buFontTx/>
              <a:buNone/>
              <a:defRPr sz="2200" baseline="0"/>
            </a:lvl1pPr>
          </a:lstStyle>
          <a:p>
            <a:r>
              <a:rPr lang="en-US" dirty="0"/>
              <a:t>Click the icon to add the supporting figure.</a:t>
            </a:r>
          </a:p>
        </p:txBody>
      </p:sp>
      <p:pic>
        <p:nvPicPr>
          <p:cNvPr id="6" name="Picture 5">
            <a:extLst>
              <a:ext uri="{FF2B5EF4-FFF2-40B4-BE49-F238E27FC236}">
                <a16:creationId xmlns:a16="http://schemas.microsoft.com/office/drawing/2014/main" id="{24BE143E-0794-46AA-841D-1227B3C5793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38800" y="5939818"/>
            <a:ext cx="2286000" cy="506760"/>
          </a:xfrm>
          <a:prstGeom prst="rect">
            <a:avLst/>
          </a:prstGeom>
        </p:spPr>
      </p:pic>
      <p:pic>
        <p:nvPicPr>
          <p:cNvPr id="7" name="Picture 2" descr="M:\Client Data\TIME Systems\VA Work\HFE - Work\SharePoint Work\SharePoint HFE Banners and Logos\NewsletterFooterLogosTransparent.png">
            <a:extLst>
              <a:ext uri="{FF2B5EF4-FFF2-40B4-BE49-F238E27FC236}">
                <a16:creationId xmlns:a16="http://schemas.microsoft.com/office/drawing/2014/main" id="{428F3E92-C249-479C-B689-0C491E03971C}"/>
              </a:ext>
            </a:extLst>
          </p:cNvPr>
          <p:cNvPicPr>
            <a:picLocks noChangeAspect="1" noChangeArrowheads="1"/>
          </p:cNvPicPr>
          <p:nvPr userDrawn="1"/>
        </p:nvPicPr>
        <p:blipFill rotWithShape="1">
          <a:blip r:embed="rId4" cstate="print"/>
          <a:srcRect l="66667" t="5093"/>
          <a:stretch/>
        </p:blipFill>
        <p:spPr bwMode="auto">
          <a:xfrm>
            <a:off x="7924800" y="5939818"/>
            <a:ext cx="1219200" cy="488156"/>
          </a:xfrm>
          <a:prstGeom prst="rect">
            <a:avLst/>
          </a:prstGeom>
          <a:noFill/>
        </p:spPr>
      </p:pic>
      <p:sp>
        <p:nvSpPr>
          <p:cNvPr id="8" name="TextBox 7">
            <a:extLst>
              <a:ext uri="{FF2B5EF4-FFF2-40B4-BE49-F238E27FC236}">
                <a16:creationId xmlns:a16="http://schemas.microsoft.com/office/drawing/2014/main" id="{69211068-C352-4218-BF20-8A8FE99A97F6}"/>
              </a:ext>
            </a:extLst>
          </p:cNvPr>
          <p:cNvSpPr txBox="1"/>
          <p:nvPr userDrawn="1"/>
        </p:nvSpPr>
        <p:spPr>
          <a:xfrm>
            <a:off x="0" y="6169579"/>
            <a:ext cx="1981200" cy="276999"/>
          </a:xfrm>
          <a:prstGeom prst="rect">
            <a:avLst/>
          </a:prstGeom>
          <a:noFill/>
        </p:spPr>
        <p:txBody>
          <a:bodyPr wrap="square" rtlCol="0">
            <a:spAutoFit/>
          </a:bodyPr>
          <a:lstStyle/>
          <a:p>
            <a:r>
              <a:rPr lang="en-US" sz="1200" b="0" dirty="0">
                <a:solidFill>
                  <a:srgbClr val="00206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VHA10P2HFQ@va.gov</a:t>
            </a:r>
          </a:p>
        </p:txBody>
      </p:sp>
    </p:spTree>
    <p:extLst>
      <p:ext uri="{BB962C8B-B14F-4D97-AF65-F5344CB8AC3E}">
        <p14:creationId xmlns:p14="http://schemas.microsoft.com/office/powerpoint/2010/main" val="1156600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with Text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D007C11-D4F5-41EF-8E9E-BF874B325F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4" y="0"/>
            <a:ext cx="9152164" cy="832757"/>
          </a:xfrm>
          <a:prstGeom prst="rect">
            <a:avLst/>
          </a:prstGeom>
        </p:spPr>
      </p:pic>
      <p:sp>
        <p:nvSpPr>
          <p:cNvPr id="7" name="Text Placeholder 25">
            <a:extLst>
              <a:ext uri="{FF2B5EF4-FFF2-40B4-BE49-F238E27FC236}">
                <a16:creationId xmlns:a16="http://schemas.microsoft.com/office/drawing/2014/main" id="{158E5EE2-EF5D-41DB-B7F3-3905176E2E09}"/>
              </a:ext>
            </a:extLst>
          </p:cNvPr>
          <p:cNvSpPr>
            <a:spLocks noGrp="1"/>
          </p:cNvSpPr>
          <p:nvPr>
            <p:ph type="body" sz="quarter" idx="14" hasCustomPrompt="1"/>
          </p:nvPr>
        </p:nvSpPr>
        <p:spPr>
          <a:xfrm>
            <a:off x="-8164" y="5948"/>
            <a:ext cx="9152164" cy="826809"/>
          </a:xfrm>
          <a:prstGeom prst="rect">
            <a:avLst/>
          </a:prstGeom>
        </p:spPr>
        <p:txBody>
          <a:bodyPr anchor="ctr"/>
          <a:lstStyle>
            <a:lvl1pPr marL="0" indent="0" algn="ctr">
              <a:buNone/>
              <a:defRPr sz="3200" b="1" baseline="0">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pPr lvl="0"/>
            <a:r>
              <a:rPr lang="en-US" dirty="0"/>
              <a:t>Slide Title: Text with Table, MS Sans Serif, 32</a:t>
            </a:r>
          </a:p>
        </p:txBody>
      </p:sp>
      <p:sp>
        <p:nvSpPr>
          <p:cNvPr id="8" name="Text Placeholder 11">
            <a:extLst>
              <a:ext uri="{FF2B5EF4-FFF2-40B4-BE49-F238E27FC236}">
                <a16:creationId xmlns:a16="http://schemas.microsoft.com/office/drawing/2014/main" id="{CC815CBE-F664-4C4F-8FB1-4B20CA706E3A}"/>
              </a:ext>
            </a:extLst>
          </p:cNvPr>
          <p:cNvSpPr>
            <a:spLocks noGrp="1"/>
          </p:cNvSpPr>
          <p:nvPr>
            <p:ph type="body" sz="quarter" idx="20" hasCustomPrompt="1"/>
          </p:nvPr>
        </p:nvSpPr>
        <p:spPr>
          <a:xfrm>
            <a:off x="2524125" y="950500"/>
            <a:ext cx="4095750" cy="611188"/>
          </a:xfrm>
        </p:spPr>
        <p:txBody>
          <a:bodyPr>
            <a:normAutofit/>
          </a:bodyPr>
          <a:lstStyle>
            <a:lvl1pPr algn="ctr">
              <a:defRPr sz="1600" i="1" baseline="0"/>
            </a:lvl1pPr>
          </a:lstStyle>
          <a:p>
            <a:pPr lvl="0"/>
            <a:r>
              <a:rPr lang="en-US" sz="1600" i="1" dirty="0"/>
              <a:t>Table Caption – MS Sans Serif; use at least 16-pt for all legend and cells</a:t>
            </a:r>
            <a:endParaRPr lang="en-US" dirty="0"/>
          </a:p>
        </p:txBody>
      </p:sp>
      <p:sp>
        <p:nvSpPr>
          <p:cNvPr id="9" name="Table Placeholder 5">
            <a:extLst>
              <a:ext uri="{FF2B5EF4-FFF2-40B4-BE49-F238E27FC236}">
                <a16:creationId xmlns:a16="http://schemas.microsoft.com/office/drawing/2014/main" id="{F58F75BB-4B63-4335-8B40-A16F8B112A85}"/>
              </a:ext>
            </a:extLst>
          </p:cNvPr>
          <p:cNvSpPr>
            <a:spLocks noGrp="1"/>
          </p:cNvSpPr>
          <p:nvPr>
            <p:ph type="tbl" sz="quarter" idx="19" hasCustomPrompt="1"/>
          </p:nvPr>
        </p:nvSpPr>
        <p:spPr>
          <a:xfrm>
            <a:off x="228600" y="1637678"/>
            <a:ext cx="8610600" cy="3612248"/>
          </a:xfrm>
        </p:spPr>
        <p:txBody>
          <a:bodyPr>
            <a:normAutofit/>
          </a:bodyPr>
          <a:lstStyle>
            <a:lvl1pPr>
              <a:defRPr sz="2200" baseline="0"/>
            </a:lvl1pPr>
          </a:lstStyle>
          <a:p>
            <a:r>
              <a:rPr lang="en-US" dirty="0"/>
              <a:t>Click on the icon to add a supporting table.</a:t>
            </a:r>
          </a:p>
        </p:txBody>
      </p:sp>
      <p:sp>
        <p:nvSpPr>
          <p:cNvPr id="10" name="TextBox 9">
            <a:extLst>
              <a:ext uri="{FF2B5EF4-FFF2-40B4-BE49-F238E27FC236}">
                <a16:creationId xmlns:a16="http://schemas.microsoft.com/office/drawing/2014/main" id="{3047E070-53E8-4AE8-BA72-80210AA6B805}"/>
              </a:ext>
            </a:extLst>
          </p:cNvPr>
          <p:cNvSpPr txBox="1"/>
          <p:nvPr userDrawn="1"/>
        </p:nvSpPr>
        <p:spPr>
          <a:xfrm>
            <a:off x="4191000" y="6210300"/>
            <a:ext cx="457200" cy="246221"/>
          </a:xfrm>
          <a:prstGeom prst="rect">
            <a:avLst/>
          </a:prstGeom>
          <a:noFill/>
        </p:spPr>
        <p:txBody>
          <a:bodyPr wrap="square" rtlCol="0">
            <a:spAutoFit/>
          </a:bodyPr>
          <a:lstStyle/>
          <a:p>
            <a:pPr algn="ctr"/>
            <a:fld id="{40FD6C96-4B19-45D8-8DB1-2CCC1200723A}" type="slidenum">
              <a:rPr lang="en-US" sz="1000" smtClean="0"/>
              <a:pPr algn="ctr"/>
              <a:t>‹#›</a:t>
            </a:fld>
            <a:endParaRPr lang="en-US" sz="1000" dirty="0"/>
          </a:p>
        </p:txBody>
      </p:sp>
      <p:pic>
        <p:nvPicPr>
          <p:cNvPr id="6" name="Picture 5">
            <a:extLst>
              <a:ext uri="{FF2B5EF4-FFF2-40B4-BE49-F238E27FC236}">
                <a16:creationId xmlns:a16="http://schemas.microsoft.com/office/drawing/2014/main" id="{10C781EE-9355-4341-9F8E-088BF30C76B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38800" y="5939818"/>
            <a:ext cx="2286000" cy="506760"/>
          </a:xfrm>
          <a:prstGeom prst="rect">
            <a:avLst/>
          </a:prstGeom>
        </p:spPr>
      </p:pic>
      <p:pic>
        <p:nvPicPr>
          <p:cNvPr id="11" name="Picture 2" descr="M:\Client Data\TIME Systems\VA Work\HFE - Work\SharePoint Work\SharePoint HFE Banners and Logos\NewsletterFooterLogosTransparent.png">
            <a:extLst>
              <a:ext uri="{FF2B5EF4-FFF2-40B4-BE49-F238E27FC236}">
                <a16:creationId xmlns:a16="http://schemas.microsoft.com/office/drawing/2014/main" id="{C1D4D23E-65F1-436A-830A-7148BC84261E}"/>
              </a:ext>
            </a:extLst>
          </p:cNvPr>
          <p:cNvPicPr>
            <a:picLocks noChangeAspect="1" noChangeArrowheads="1"/>
          </p:cNvPicPr>
          <p:nvPr userDrawn="1"/>
        </p:nvPicPr>
        <p:blipFill rotWithShape="1">
          <a:blip r:embed="rId4" cstate="print"/>
          <a:srcRect l="66667" t="5093"/>
          <a:stretch/>
        </p:blipFill>
        <p:spPr bwMode="auto">
          <a:xfrm>
            <a:off x="7924800" y="5939818"/>
            <a:ext cx="1219200" cy="488156"/>
          </a:xfrm>
          <a:prstGeom prst="rect">
            <a:avLst/>
          </a:prstGeom>
          <a:noFill/>
        </p:spPr>
      </p:pic>
      <p:sp>
        <p:nvSpPr>
          <p:cNvPr id="12" name="TextBox 11">
            <a:extLst>
              <a:ext uri="{FF2B5EF4-FFF2-40B4-BE49-F238E27FC236}">
                <a16:creationId xmlns:a16="http://schemas.microsoft.com/office/drawing/2014/main" id="{020F028B-A3C2-4193-835E-0CF51E3AF181}"/>
              </a:ext>
            </a:extLst>
          </p:cNvPr>
          <p:cNvSpPr txBox="1"/>
          <p:nvPr userDrawn="1"/>
        </p:nvSpPr>
        <p:spPr>
          <a:xfrm>
            <a:off x="0" y="6169579"/>
            <a:ext cx="1981200" cy="276999"/>
          </a:xfrm>
          <a:prstGeom prst="rect">
            <a:avLst/>
          </a:prstGeom>
          <a:noFill/>
        </p:spPr>
        <p:txBody>
          <a:bodyPr wrap="square" rtlCol="0">
            <a:spAutoFit/>
          </a:bodyPr>
          <a:lstStyle/>
          <a:p>
            <a:r>
              <a:rPr lang="en-US" sz="1200" b="0" dirty="0">
                <a:solidFill>
                  <a:srgbClr val="00206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VHA10P2HFQ@va.gov</a:t>
            </a:r>
          </a:p>
        </p:txBody>
      </p:sp>
    </p:spTree>
    <p:extLst>
      <p:ext uri="{BB962C8B-B14F-4D97-AF65-F5344CB8AC3E}">
        <p14:creationId xmlns:p14="http://schemas.microsoft.com/office/powerpoint/2010/main" val="121696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Text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114C6DE-7F3C-41CC-A0FB-07E99E29F2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2164" cy="832757"/>
          </a:xfrm>
          <a:prstGeom prst="rect">
            <a:avLst/>
          </a:prstGeom>
        </p:spPr>
      </p:pic>
      <p:sp>
        <p:nvSpPr>
          <p:cNvPr id="5" name="Text Placeholder 25"/>
          <p:cNvSpPr>
            <a:spLocks noGrp="1"/>
          </p:cNvSpPr>
          <p:nvPr>
            <p:ph type="body" sz="quarter" idx="14" hasCustomPrompt="1"/>
          </p:nvPr>
        </p:nvSpPr>
        <p:spPr>
          <a:xfrm>
            <a:off x="0" y="-17166"/>
            <a:ext cx="9144000" cy="849924"/>
          </a:xfrm>
          <a:prstGeom prst="rect">
            <a:avLst/>
          </a:prstGeom>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3200" b="1" baseline="0">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prstClr val="white"/>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rPr>
              <a:t>Slide Title: Text with Content, MS Sans Serif, 32 </a:t>
            </a:r>
          </a:p>
        </p:txBody>
      </p:sp>
      <p:sp>
        <p:nvSpPr>
          <p:cNvPr id="8" name="Content Placeholder 7"/>
          <p:cNvSpPr>
            <a:spLocks noGrp="1"/>
          </p:cNvSpPr>
          <p:nvPr>
            <p:ph sz="quarter" idx="18" hasCustomPrompt="1"/>
          </p:nvPr>
        </p:nvSpPr>
        <p:spPr>
          <a:xfrm>
            <a:off x="304800" y="1100328"/>
            <a:ext cx="8534400" cy="3505200"/>
          </a:xfrm>
        </p:spPr>
        <p:txBody>
          <a:bodyPr>
            <a:normAutofit/>
          </a:bodyPr>
          <a:lstStyle>
            <a:lvl1pPr>
              <a:defRPr sz="2200"/>
            </a:lvl1pPr>
          </a:lstStyle>
          <a:p>
            <a:pPr lvl="0"/>
            <a:r>
              <a:rPr lang="en-US" dirty="0"/>
              <a:t>Click on the icon to add supporting content.</a:t>
            </a:r>
          </a:p>
        </p:txBody>
      </p:sp>
      <p:sp>
        <p:nvSpPr>
          <p:cNvPr id="6" name="Text Placeholder 5"/>
          <p:cNvSpPr>
            <a:spLocks noGrp="1"/>
          </p:cNvSpPr>
          <p:nvPr>
            <p:ph type="body" sz="quarter" idx="19" hasCustomPrompt="1"/>
          </p:nvPr>
        </p:nvSpPr>
        <p:spPr>
          <a:xfrm>
            <a:off x="2476500" y="4654296"/>
            <a:ext cx="4191000" cy="609600"/>
          </a:xfrm>
        </p:spPr>
        <p:txBody>
          <a:bodyPr>
            <a:normAutofit/>
          </a:bodyPr>
          <a:lstStyle>
            <a:lvl1pPr algn="ctr">
              <a:defRPr sz="1600" i="1" baseline="0"/>
            </a:lvl1pPr>
          </a:lstStyle>
          <a:p>
            <a:pPr lvl="0"/>
            <a:r>
              <a:rPr lang="en-US" sz="1600" i="1" dirty="0"/>
              <a:t>Figure Caption – MS Sans Serif; use at least 16-pt for all legend and axis labels</a:t>
            </a:r>
            <a:endParaRPr lang="en-US" dirty="0"/>
          </a:p>
        </p:txBody>
      </p:sp>
      <p:sp>
        <p:nvSpPr>
          <p:cNvPr id="7" name="TextBox 6">
            <a:extLst>
              <a:ext uri="{FF2B5EF4-FFF2-40B4-BE49-F238E27FC236}">
                <a16:creationId xmlns:a16="http://schemas.microsoft.com/office/drawing/2014/main" id="{A5C147D8-2803-437A-86A3-4CA966115EE3}"/>
              </a:ext>
            </a:extLst>
          </p:cNvPr>
          <p:cNvSpPr txBox="1"/>
          <p:nvPr userDrawn="1"/>
        </p:nvSpPr>
        <p:spPr>
          <a:xfrm>
            <a:off x="4191000" y="6248400"/>
            <a:ext cx="457200" cy="246221"/>
          </a:xfrm>
          <a:prstGeom prst="rect">
            <a:avLst/>
          </a:prstGeom>
          <a:noFill/>
        </p:spPr>
        <p:txBody>
          <a:bodyPr wrap="square" rtlCol="0">
            <a:spAutoFit/>
          </a:bodyPr>
          <a:lstStyle/>
          <a:p>
            <a:pPr algn="ctr"/>
            <a:fld id="{40FD6C96-4B19-45D8-8DB1-2CCC1200723A}" type="slidenum">
              <a:rPr lang="en-US" sz="1000" smtClean="0"/>
              <a:pPr algn="ctr"/>
              <a:t>‹#›</a:t>
            </a:fld>
            <a:endParaRPr lang="en-US" sz="1000" dirty="0"/>
          </a:p>
        </p:txBody>
      </p:sp>
      <p:pic>
        <p:nvPicPr>
          <p:cNvPr id="9" name="Picture 8">
            <a:extLst>
              <a:ext uri="{FF2B5EF4-FFF2-40B4-BE49-F238E27FC236}">
                <a16:creationId xmlns:a16="http://schemas.microsoft.com/office/drawing/2014/main" id="{0C276972-796C-41C6-A443-7F0671476E4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38800" y="5939818"/>
            <a:ext cx="2286000" cy="506760"/>
          </a:xfrm>
          <a:prstGeom prst="rect">
            <a:avLst/>
          </a:prstGeom>
        </p:spPr>
      </p:pic>
      <p:pic>
        <p:nvPicPr>
          <p:cNvPr id="10" name="Picture 2" descr="M:\Client Data\TIME Systems\VA Work\HFE - Work\SharePoint Work\SharePoint HFE Banners and Logos\NewsletterFooterLogosTransparent.png">
            <a:extLst>
              <a:ext uri="{FF2B5EF4-FFF2-40B4-BE49-F238E27FC236}">
                <a16:creationId xmlns:a16="http://schemas.microsoft.com/office/drawing/2014/main" id="{BF936E76-648D-4E60-AF0B-CCCB63146D91}"/>
              </a:ext>
            </a:extLst>
          </p:cNvPr>
          <p:cNvPicPr>
            <a:picLocks noChangeAspect="1" noChangeArrowheads="1"/>
          </p:cNvPicPr>
          <p:nvPr userDrawn="1"/>
        </p:nvPicPr>
        <p:blipFill rotWithShape="1">
          <a:blip r:embed="rId4" cstate="print"/>
          <a:srcRect l="66667" t="5093"/>
          <a:stretch/>
        </p:blipFill>
        <p:spPr bwMode="auto">
          <a:xfrm>
            <a:off x="7924800" y="5939818"/>
            <a:ext cx="1219200" cy="488156"/>
          </a:xfrm>
          <a:prstGeom prst="rect">
            <a:avLst/>
          </a:prstGeom>
          <a:noFill/>
        </p:spPr>
      </p:pic>
      <p:sp>
        <p:nvSpPr>
          <p:cNvPr id="11" name="TextBox 10">
            <a:extLst>
              <a:ext uri="{FF2B5EF4-FFF2-40B4-BE49-F238E27FC236}">
                <a16:creationId xmlns:a16="http://schemas.microsoft.com/office/drawing/2014/main" id="{99BE5900-6DFD-42ED-96F7-EF5AED4F825B}"/>
              </a:ext>
            </a:extLst>
          </p:cNvPr>
          <p:cNvSpPr txBox="1"/>
          <p:nvPr userDrawn="1"/>
        </p:nvSpPr>
        <p:spPr>
          <a:xfrm>
            <a:off x="0" y="6169579"/>
            <a:ext cx="1981200" cy="276999"/>
          </a:xfrm>
          <a:prstGeom prst="rect">
            <a:avLst/>
          </a:prstGeom>
          <a:noFill/>
        </p:spPr>
        <p:txBody>
          <a:bodyPr wrap="square" rtlCol="0">
            <a:spAutoFit/>
          </a:bodyPr>
          <a:lstStyle/>
          <a:p>
            <a:r>
              <a:rPr lang="en-US" sz="1200" b="0" dirty="0">
                <a:solidFill>
                  <a:srgbClr val="00206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VHA10P2HFQ@va.gov</a:t>
            </a:r>
          </a:p>
        </p:txBody>
      </p:sp>
    </p:spTree>
    <p:extLst>
      <p:ext uri="{BB962C8B-B14F-4D97-AF65-F5344CB8AC3E}">
        <p14:creationId xmlns:p14="http://schemas.microsoft.com/office/powerpoint/2010/main" val="2547464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s Reference an Imag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968C6FF-999D-41BD-BA20-373BCE5A42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2164" cy="832757"/>
          </a:xfrm>
          <a:prstGeom prst="rect">
            <a:avLst/>
          </a:prstGeom>
        </p:spPr>
      </p:pic>
      <p:sp>
        <p:nvSpPr>
          <p:cNvPr id="14" name="Picture Placeholder 13"/>
          <p:cNvSpPr>
            <a:spLocks noGrp="1"/>
          </p:cNvSpPr>
          <p:nvPr>
            <p:ph type="pic" sz="quarter" idx="15" hasCustomPrompt="1"/>
          </p:nvPr>
        </p:nvSpPr>
        <p:spPr>
          <a:xfrm>
            <a:off x="4079146" y="1132878"/>
            <a:ext cx="4760054" cy="3692106"/>
          </a:xfrm>
        </p:spPr>
        <p:txBody>
          <a:bodyPr>
            <a:normAutofit/>
          </a:bodyPr>
          <a:lstStyle>
            <a:lvl1pPr>
              <a:defRPr sz="2200" baseline="0"/>
            </a:lvl1pPr>
          </a:lstStyle>
          <a:p>
            <a:r>
              <a:rPr lang="en-US" dirty="0"/>
              <a:t>Click on the icon to add an image.</a:t>
            </a:r>
          </a:p>
        </p:txBody>
      </p:sp>
      <p:sp>
        <p:nvSpPr>
          <p:cNvPr id="6" name="Text Placeholder 25"/>
          <p:cNvSpPr>
            <a:spLocks noGrp="1"/>
          </p:cNvSpPr>
          <p:nvPr>
            <p:ph type="body" sz="quarter" idx="14" hasCustomPrompt="1"/>
          </p:nvPr>
        </p:nvSpPr>
        <p:spPr>
          <a:xfrm>
            <a:off x="0" y="-662"/>
            <a:ext cx="9144000" cy="832757"/>
          </a:xfrm>
          <a:prstGeom prst="rect">
            <a:avLst/>
          </a:prstGeom>
        </p:spPr>
        <p:txBody>
          <a:bodyPr anchor="ctr"/>
          <a:lstStyle>
            <a:lvl1pPr marL="0" indent="0" algn="ctr">
              <a:buNone/>
              <a:defRPr sz="3200" b="1" baseline="0">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pPr lvl="0"/>
            <a:r>
              <a:rPr lang="en-US" dirty="0"/>
              <a:t>Slide Title</a:t>
            </a:r>
            <a:r>
              <a:rPr kumimoji="0" lang="en-US" sz="3200" b="1" i="0" u="none" strike="noStrike" kern="1200" cap="none" spc="0" normalizeH="0" baseline="0" noProof="0" dirty="0">
                <a:ln>
                  <a:noFill/>
                </a:ln>
                <a:solidFill>
                  <a:prstClr val="white"/>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rPr>
              <a:t>: Bullets Reference an Image, MS Sans Serif, 32 </a:t>
            </a:r>
            <a:endParaRPr lang="en-US" dirty="0"/>
          </a:p>
        </p:txBody>
      </p:sp>
      <p:sp>
        <p:nvSpPr>
          <p:cNvPr id="17" name="Text Placeholder 16"/>
          <p:cNvSpPr>
            <a:spLocks noGrp="1"/>
          </p:cNvSpPr>
          <p:nvPr>
            <p:ph type="body" sz="quarter" idx="16" hasCustomPrompt="1"/>
          </p:nvPr>
        </p:nvSpPr>
        <p:spPr>
          <a:xfrm>
            <a:off x="304800" y="1114171"/>
            <a:ext cx="3657600" cy="4454525"/>
          </a:xfrm>
        </p:spPr>
        <p:txBody>
          <a:bodyPr>
            <a:normAutofit/>
          </a:bodyPr>
          <a:lstStyle>
            <a:lvl1pPr marL="457200" indent="-457200">
              <a:buFont typeface="+mj-lt"/>
              <a:buAutoNum type="arabicPeriod"/>
              <a:defRPr sz="2200"/>
            </a:lvl1pPr>
          </a:lstStyle>
          <a:p>
            <a:pPr lvl="0"/>
            <a:r>
              <a:rPr lang="en-US" sz="2200" dirty="0"/>
              <a:t>Use a font size of at least 22-pt for text in bullet points.</a:t>
            </a:r>
          </a:p>
          <a:p>
            <a:pPr lvl="0"/>
            <a:r>
              <a:rPr lang="en-US" sz="2200" dirty="0"/>
              <a:t>Number the bullets to reference points on the User Interface</a:t>
            </a:r>
          </a:p>
          <a:p>
            <a:pPr lvl="0"/>
            <a:r>
              <a:rPr lang="en-US" sz="2200" dirty="0"/>
              <a:t>No more than five bullets per slide.</a:t>
            </a:r>
          </a:p>
          <a:p>
            <a:pPr lvl="0"/>
            <a:r>
              <a:rPr lang="en-US" sz="2200" dirty="0"/>
              <a:t>Bold and italics should not be used here.</a:t>
            </a:r>
            <a:endParaRPr lang="en-US" dirty="0"/>
          </a:p>
        </p:txBody>
      </p:sp>
      <p:sp>
        <p:nvSpPr>
          <p:cNvPr id="19" name="Text Placeholder 18"/>
          <p:cNvSpPr>
            <a:spLocks noGrp="1"/>
          </p:cNvSpPr>
          <p:nvPr>
            <p:ph type="body" sz="quarter" idx="17" hasCustomPrompt="1"/>
          </p:nvPr>
        </p:nvSpPr>
        <p:spPr>
          <a:xfrm>
            <a:off x="4211273" y="5035296"/>
            <a:ext cx="4495800" cy="533400"/>
          </a:xfrm>
        </p:spPr>
        <p:txBody>
          <a:bodyPr>
            <a:normAutofit/>
          </a:bodyPr>
          <a:lstStyle>
            <a:lvl1pPr algn="ctr">
              <a:defRPr sz="1600" i="1" baseline="0"/>
            </a:lvl1pPr>
          </a:lstStyle>
          <a:p>
            <a:pPr lvl="0"/>
            <a:r>
              <a:rPr lang="en-US" sz="1600" i="1" dirty="0"/>
              <a:t>Figure Caption: UI screen shot MS Sans Serif, 16-pt</a:t>
            </a:r>
            <a:endParaRPr lang="en-US" dirty="0"/>
          </a:p>
        </p:txBody>
      </p:sp>
      <p:sp>
        <p:nvSpPr>
          <p:cNvPr id="7" name="TextBox 6">
            <a:extLst>
              <a:ext uri="{FF2B5EF4-FFF2-40B4-BE49-F238E27FC236}">
                <a16:creationId xmlns:a16="http://schemas.microsoft.com/office/drawing/2014/main" id="{CB45B570-B4CD-4F10-BB9E-D85BF56F7B44}"/>
              </a:ext>
            </a:extLst>
          </p:cNvPr>
          <p:cNvSpPr txBox="1"/>
          <p:nvPr userDrawn="1"/>
        </p:nvSpPr>
        <p:spPr>
          <a:xfrm>
            <a:off x="4191000" y="6248400"/>
            <a:ext cx="457200" cy="246221"/>
          </a:xfrm>
          <a:prstGeom prst="rect">
            <a:avLst/>
          </a:prstGeom>
          <a:noFill/>
        </p:spPr>
        <p:txBody>
          <a:bodyPr wrap="square" rtlCol="0">
            <a:spAutoFit/>
          </a:bodyPr>
          <a:lstStyle/>
          <a:p>
            <a:pPr algn="ctr"/>
            <a:fld id="{40FD6C96-4B19-45D8-8DB1-2CCC1200723A}" type="slidenum">
              <a:rPr lang="en-US" sz="1000" smtClean="0"/>
              <a:pPr algn="ctr"/>
              <a:t>‹#›</a:t>
            </a:fld>
            <a:endParaRPr lang="en-US" sz="1000" dirty="0"/>
          </a:p>
        </p:txBody>
      </p:sp>
      <p:pic>
        <p:nvPicPr>
          <p:cNvPr id="8" name="Picture 7">
            <a:extLst>
              <a:ext uri="{FF2B5EF4-FFF2-40B4-BE49-F238E27FC236}">
                <a16:creationId xmlns:a16="http://schemas.microsoft.com/office/drawing/2014/main" id="{8108CD49-80C3-4686-9E24-774FDC9EDFB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38800" y="5939818"/>
            <a:ext cx="2286000" cy="506760"/>
          </a:xfrm>
          <a:prstGeom prst="rect">
            <a:avLst/>
          </a:prstGeom>
        </p:spPr>
      </p:pic>
      <p:pic>
        <p:nvPicPr>
          <p:cNvPr id="9" name="Picture 2" descr="M:\Client Data\TIME Systems\VA Work\HFE - Work\SharePoint Work\SharePoint HFE Banners and Logos\NewsletterFooterLogosTransparent.png">
            <a:extLst>
              <a:ext uri="{FF2B5EF4-FFF2-40B4-BE49-F238E27FC236}">
                <a16:creationId xmlns:a16="http://schemas.microsoft.com/office/drawing/2014/main" id="{CA91AF93-AACD-472B-B6E4-E642032409EB}"/>
              </a:ext>
            </a:extLst>
          </p:cNvPr>
          <p:cNvPicPr>
            <a:picLocks noChangeAspect="1" noChangeArrowheads="1"/>
          </p:cNvPicPr>
          <p:nvPr userDrawn="1"/>
        </p:nvPicPr>
        <p:blipFill rotWithShape="1">
          <a:blip r:embed="rId4" cstate="print"/>
          <a:srcRect l="66667" t="5093"/>
          <a:stretch/>
        </p:blipFill>
        <p:spPr bwMode="auto">
          <a:xfrm>
            <a:off x="7924800" y="5939818"/>
            <a:ext cx="1219200" cy="488156"/>
          </a:xfrm>
          <a:prstGeom prst="rect">
            <a:avLst/>
          </a:prstGeom>
          <a:noFill/>
        </p:spPr>
      </p:pic>
      <p:sp>
        <p:nvSpPr>
          <p:cNvPr id="10" name="TextBox 9">
            <a:extLst>
              <a:ext uri="{FF2B5EF4-FFF2-40B4-BE49-F238E27FC236}">
                <a16:creationId xmlns:a16="http://schemas.microsoft.com/office/drawing/2014/main" id="{4876D48F-BBE4-4546-B71B-81D774AF291A}"/>
              </a:ext>
            </a:extLst>
          </p:cNvPr>
          <p:cNvSpPr txBox="1"/>
          <p:nvPr userDrawn="1"/>
        </p:nvSpPr>
        <p:spPr>
          <a:xfrm>
            <a:off x="0" y="6169579"/>
            <a:ext cx="1981200" cy="276999"/>
          </a:xfrm>
          <a:prstGeom prst="rect">
            <a:avLst/>
          </a:prstGeom>
          <a:noFill/>
        </p:spPr>
        <p:txBody>
          <a:bodyPr wrap="square" rtlCol="0">
            <a:spAutoFit/>
          </a:bodyPr>
          <a:lstStyle/>
          <a:p>
            <a:r>
              <a:rPr lang="en-US" sz="1200" b="0" dirty="0">
                <a:solidFill>
                  <a:srgbClr val="00206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VHA10P2HFQ@va.gov</a:t>
            </a:r>
          </a:p>
        </p:txBody>
      </p:sp>
    </p:spTree>
    <p:extLst>
      <p:ext uri="{BB962C8B-B14F-4D97-AF65-F5344CB8AC3E}">
        <p14:creationId xmlns:p14="http://schemas.microsoft.com/office/powerpoint/2010/main" val="194333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FE Guidance - Dele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F340178-B81B-4317-B045-89CA39751B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2164" cy="832757"/>
          </a:xfrm>
          <a:prstGeom prst="rect">
            <a:avLst/>
          </a:prstGeom>
        </p:spPr>
      </p:pic>
      <p:sp>
        <p:nvSpPr>
          <p:cNvPr id="5" name="Text Placeholder 25"/>
          <p:cNvSpPr>
            <a:spLocks noGrp="1"/>
          </p:cNvSpPr>
          <p:nvPr>
            <p:ph type="body" sz="quarter" idx="14" hasCustomPrompt="1"/>
          </p:nvPr>
        </p:nvSpPr>
        <p:spPr>
          <a:xfrm>
            <a:off x="0" y="0"/>
            <a:ext cx="9144000" cy="822960"/>
          </a:xfrm>
          <a:prstGeom prst="rect">
            <a:avLst/>
          </a:prstGeom>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3200" b="1" baseline="0">
                <a:solidFill>
                  <a:schemeClr val="bg1"/>
                </a:solidFill>
                <a:effectLst/>
                <a:latin typeface="Microsoft Sans Serif" panose="020B0604020202020204" pitchFamily="34" charset="0"/>
                <a:ea typeface="Microsoft Sans Serif" panose="020B0604020202020204" pitchFamily="34" charset="0"/>
                <a:cs typeface="Microsoft Sans Serif" panose="020B0604020202020204" pitchFamily="34" charset="0"/>
              </a:defRPr>
            </a:lvl1pPr>
          </a:lstStyle>
          <a:p>
            <a:pPr algn="ctr"/>
            <a:r>
              <a:rPr lang="en-US" dirty="0"/>
              <a:t>HFE Guidance - Delete</a:t>
            </a:r>
          </a:p>
        </p:txBody>
      </p:sp>
      <p:sp>
        <p:nvSpPr>
          <p:cNvPr id="19" name="TextBox 18"/>
          <p:cNvSpPr txBox="1"/>
          <p:nvPr userDrawn="1"/>
        </p:nvSpPr>
        <p:spPr>
          <a:xfrm>
            <a:off x="990600" y="1969954"/>
            <a:ext cx="7162800" cy="646331"/>
          </a:xfrm>
          <a:prstGeom prst="rect">
            <a:avLst/>
          </a:prstGeom>
          <a:noFill/>
        </p:spPr>
        <p:txBody>
          <a:bodyPr wrap="square" rtlCol="0">
            <a:spAutoFit/>
          </a:bodyPr>
          <a:lstStyle/>
          <a:p>
            <a:r>
              <a:rPr lang="en-US" dirty="0">
                <a:latin typeface="Microsoft Sans Serif" panose="020B0604020202020204" pitchFamily="34" charset="0"/>
                <a:ea typeface="Microsoft Sans Serif" panose="020B0604020202020204" pitchFamily="34" charset="0"/>
                <a:cs typeface="Microsoft Sans Serif" panose="020B0604020202020204" pitchFamily="34" charset="0"/>
              </a:rPr>
              <a:t>The complete HFE PowerPoint guidance can be viewed by clicking the word document below.  Please delete this slide before sending.</a:t>
            </a:r>
          </a:p>
        </p:txBody>
      </p:sp>
      <p:sp>
        <p:nvSpPr>
          <p:cNvPr id="2" name="TextBox 1"/>
          <p:cNvSpPr txBox="1"/>
          <p:nvPr userDrawn="1"/>
        </p:nvSpPr>
        <p:spPr>
          <a:xfrm>
            <a:off x="3505200" y="4089979"/>
            <a:ext cx="2133600" cy="830997"/>
          </a:xfrm>
          <a:prstGeom prst="rect">
            <a:avLst/>
          </a:prstGeom>
          <a:noFill/>
        </p:spPr>
        <p:txBody>
          <a:bodyPr wrap="square" rtlCol="0">
            <a:spAutoFit/>
          </a:bodyPr>
          <a:lstStyle/>
          <a:p>
            <a:pPr algn="ctr"/>
            <a:r>
              <a:rPr lang="en-US" sz="1600" i="1" dirty="0"/>
              <a:t>Microsoft</a:t>
            </a:r>
            <a:r>
              <a:rPr lang="en-US" sz="1600" i="1" baseline="0" dirty="0"/>
              <a:t> PowerPoint Report Guidance</a:t>
            </a:r>
          </a:p>
          <a:p>
            <a:pPr algn="ctr"/>
            <a:r>
              <a:rPr lang="en-US" sz="1600" i="1" baseline="0" dirty="0"/>
              <a:t>(click icon to view)</a:t>
            </a:r>
            <a:endParaRPr lang="en-US" sz="1600" i="1" dirty="0"/>
          </a:p>
        </p:txBody>
      </p:sp>
      <p:sp>
        <p:nvSpPr>
          <p:cNvPr id="7" name="TextBox 6">
            <a:extLst>
              <a:ext uri="{FF2B5EF4-FFF2-40B4-BE49-F238E27FC236}">
                <a16:creationId xmlns:a16="http://schemas.microsoft.com/office/drawing/2014/main" id="{95DC1624-C424-44CE-81F8-2DE043898DAC}"/>
              </a:ext>
            </a:extLst>
          </p:cNvPr>
          <p:cNvSpPr txBox="1"/>
          <p:nvPr userDrawn="1"/>
        </p:nvSpPr>
        <p:spPr>
          <a:xfrm>
            <a:off x="4191000" y="6210300"/>
            <a:ext cx="457200" cy="246221"/>
          </a:xfrm>
          <a:prstGeom prst="rect">
            <a:avLst/>
          </a:prstGeom>
          <a:noFill/>
        </p:spPr>
        <p:txBody>
          <a:bodyPr wrap="square" rtlCol="0">
            <a:spAutoFit/>
          </a:bodyPr>
          <a:lstStyle/>
          <a:p>
            <a:pPr algn="ctr"/>
            <a:fld id="{40FD6C96-4B19-45D8-8DB1-2CCC1200723A}" type="slidenum">
              <a:rPr lang="en-US" sz="1000" smtClean="0"/>
              <a:pPr algn="ctr"/>
              <a:t>‹#›</a:t>
            </a:fld>
            <a:endParaRPr lang="en-US" sz="1000" dirty="0"/>
          </a:p>
        </p:txBody>
      </p:sp>
      <p:pic>
        <p:nvPicPr>
          <p:cNvPr id="6" name="Picture 5">
            <a:extLst>
              <a:ext uri="{FF2B5EF4-FFF2-40B4-BE49-F238E27FC236}">
                <a16:creationId xmlns:a16="http://schemas.microsoft.com/office/drawing/2014/main" id="{799D725D-D565-46C3-A99D-AD16912E369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38800" y="5939818"/>
            <a:ext cx="2286000" cy="506760"/>
          </a:xfrm>
          <a:prstGeom prst="rect">
            <a:avLst/>
          </a:prstGeom>
        </p:spPr>
      </p:pic>
      <p:pic>
        <p:nvPicPr>
          <p:cNvPr id="8" name="Picture 2" descr="M:\Client Data\TIME Systems\VA Work\HFE - Work\SharePoint Work\SharePoint HFE Banners and Logos\NewsletterFooterLogosTransparent.png">
            <a:extLst>
              <a:ext uri="{FF2B5EF4-FFF2-40B4-BE49-F238E27FC236}">
                <a16:creationId xmlns:a16="http://schemas.microsoft.com/office/drawing/2014/main" id="{86A4F474-B6FD-4AF3-BA76-563F962B2C65}"/>
              </a:ext>
            </a:extLst>
          </p:cNvPr>
          <p:cNvPicPr>
            <a:picLocks noChangeAspect="1" noChangeArrowheads="1"/>
          </p:cNvPicPr>
          <p:nvPr userDrawn="1"/>
        </p:nvPicPr>
        <p:blipFill rotWithShape="1">
          <a:blip r:embed="rId4" cstate="print"/>
          <a:srcRect l="66667" t="5093"/>
          <a:stretch/>
        </p:blipFill>
        <p:spPr bwMode="auto">
          <a:xfrm>
            <a:off x="7924800" y="5939818"/>
            <a:ext cx="1219200" cy="488156"/>
          </a:xfrm>
          <a:prstGeom prst="rect">
            <a:avLst/>
          </a:prstGeom>
          <a:noFill/>
        </p:spPr>
      </p:pic>
      <p:sp>
        <p:nvSpPr>
          <p:cNvPr id="9" name="TextBox 8">
            <a:extLst>
              <a:ext uri="{FF2B5EF4-FFF2-40B4-BE49-F238E27FC236}">
                <a16:creationId xmlns:a16="http://schemas.microsoft.com/office/drawing/2014/main" id="{50B4A9BA-290C-4F4B-93F8-ED6D1AB4A6BC}"/>
              </a:ext>
            </a:extLst>
          </p:cNvPr>
          <p:cNvSpPr txBox="1"/>
          <p:nvPr userDrawn="1"/>
        </p:nvSpPr>
        <p:spPr>
          <a:xfrm>
            <a:off x="0" y="6169579"/>
            <a:ext cx="1981200" cy="276999"/>
          </a:xfrm>
          <a:prstGeom prst="rect">
            <a:avLst/>
          </a:prstGeom>
          <a:noFill/>
        </p:spPr>
        <p:txBody>
          <a:bodyPr wrap="square" rtlCol="0">
            <a:spAutoFit/>
          </a:bodyPr>
          <a:lstStyle/>
          <a:p>
            <a:r>
              <a:rPr lang="en-US" sz="1200" b="0">
                <a:solidFill>
                  <a:srgbClr val="00206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VHA10P2HFQ@va</a:t>
            </a:r>
            <a:r>
              <a:rPr lang="en-US" sz="1200" b="0" dirty="0">
                <a:solidFill>
                  <a:srgbClr val="00206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.gov</a:t>
            </a:r>
          </a:p>
        </p:txBody>
      </p:sp>
    </p:spTree>
    <p:extLst>
      <p:ext uri="{BB962C8B-B14F-4D97-AF65-F5344CB8AC3E}">
        <p14:creationId xmlns:p14="http://schemas.microsoft.com/office/powerpoint/2010/main" val="306223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2" name="Title Placeholder 2">
            <a:extLst>
              <a:ext uri="{FF2B5EF4-FFF2-40B4-BE49-F238E27FC236}">
                <a16:creationId xmlns:a16="http://schemas.microsoft.com/office/drawing/2014/main" id="{FE6B78F7-074F-40D3-A67A-A6D4A97E9F69}"/>
              </a:ext>
            </a:extLst>
          </p:cNvPr>
          <p:cNvSpPr>
            <a:spLocks noGrp="1"/>
          </p:cNvSpPr>
          <p:nvPr>
            <p:ph type="title"/>
          </p:nvPr>
        </p:nvSpPr>
        <p:spPr>
          <a:xfrm>
            <a:off x="647700" y="107739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13" name="Text Placeholder 1">
            <a:extLst>
              <a:ext uri="{FF2B5EF4-FFF2-40B4-BE49-F238E27FC236}">
                <a16:creationId xmlns:a16="http://schemas.microsoft.com/office/drawing/2014/main" id="{85B489D0-B73C-4F90-AB5C-F78AD594BD40}"/>
              </a:ext>
            </a:extLst>
          </p:cNvPr>
          <p:cNvSpPr>
            <a:spLocks noGrp="1"/>
          </p:cNvSpPr>
          <p:nvPr>
            <p:ph type="body" idx="1"/>
          </p:nvPr>
        </p:nvSpPr>
        <p:spPr>
          <a:xfrm>
            <a:off x="628650" y="3737084"/>
            <a:ext cx="7886700" cy="2438400"/>
          </a:xfrm>
          <a:prstGeom prst="rect">
            <a:avLst/>
          </a:prstGeom>
        </p:spPr>
        <p:txBody>
          <a:bodyPr vert="horz" lIns="91440" tIns="45720" rIns="91440" bIns="45720" rtlCol="0">
            <a:normAutofit/>
          </a:bodyPr>
          <a:lstStyle/>
          <a:p>
            <a:pPr marL="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rPr>
              <a:t>Level 1 – MS Sans Serif, 28</a:t>
            </a:r>
          </a:p>
          <a:p>
            <a:pPr marL="742950" marR="0" lvl="1" indent="-228600" algn="l" defTabSz="914400" rtl="0" eaLnBrk="1" fontAlgn="auto" latinLnBrk="0" hangingPunct="1">
              <a:lnSpc>
                <a:spcPct val="100000"/>
              </a:lnSpc>
              <a:spcBef>
                <a:spcPct val="20000"/>
              </a:spcBef>
              <a:spcAft>
                <a:spcPts val="0"/>
              </a:spcAft>
              <a:buClrTx/>
              <a:buSzTx/>
              <a:buFont typeface="Microsoft Sans Serif"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rPr>
              <a:t>Level 2 – MS Sans Serif, 24</a:t>
            </a: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Microsoft Sans Serif" panose="020B0604020202020204" pitchFamily="34" charset="0"/>
                <a:ea typeface="Microsoft Sans Serif" panose="020B0604020202020204" pitchFamily="34" charset="0"/>
                <a:cs typeface="Microsoft Sans Serif" panose="020B0604020202020204" pitchFamily="34" charset="0"/>
              </a:rPr>
              <a:t>Level 3: MS Sans Serif, 22; Always  use a font size of at least 22-pt for text in bullet points </a:t>
            </a:r>
          </a:p>
        </p:txBody>
      </p:sp>
    </p:spTree>
    <p:extLst>
      <p:ext uri="{BB962C8B-B14F-4D97-AF65-F5344CB8AC3E}">
        <p14:creationId xmlns:p14="http://schemas.microsoft.com/office/powerpoint/2010/main" val="376472500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pitchFamily="34"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MS PGothic" pitchFamily="34" charset="-128"/>
          <a:cs typeface="ヒラギノ角ゴ Pro W3"/>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MS PGothic" pitchFamily="34" charset="-128"/>
          <a:cs typeface="ヒラギノ角ゴ Pro W3"/>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sbmi.uth.edu/nccd/ehrusability/design/guidelines/principles/" TargetMode="External"/><Relationship Id="rId2" Type="http://schemas.openxmlformats.org/officeDocument/2006/relationships/hyperlink" Target="https://www.healthit.gov/sites/default/files/playbook/pdf/usability-change-plan.pdf" TargetMode="External"/><Relationship Id="rId1" Type="http://schemas.openxmlformats.org/officeDocument/2006/relationships/slideLayout" Target="../slideLayouts/slideLayout3.xml"/><Relationship Id="rId5" Type="http://schemas.openxmlformats.org/officeDocument/2006/relationships/hyperlink" Target="https://www.healthit.gov/unintended-consequences/content/understand-unintended-consequences.html" TargetMode="External"/><Relationship Id="rId4" Type="http://schemas.openxmlformats.org/officeDocument/2006/relationships/hyperlink" Target="https://healthit.ahrq.gov/sites/default/files/docs/citation/EHR_Usability_Toolkit_Background_Report.pdf"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24.xml"/><Relationship Id="rId5" Type="http://schemas.openxmlformats.org/officeDocument/2006/relationships/slide" Target="slide11.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openxmlformats.org/officeDocument/2006/relationships/hyperlink" Target="https://www.ecri.org/hit/safe-practices" TargetMode="External"/><Relationship Id="rId2" Type="http://schemas.openxmlformats.org/officeDocument/2006/relationships/hyperlink" Target="https://www.healthit.gov/topic/certification-ehrs/2015-edition-test-method" TargetMode="External"/><Relationship Id="rId1" Type="http://schemas.openxmlformats.org/officeDocument/2006/relationships/slideLayout" Target="../slideLayouts/slideLayout3.xml"/><Relationship Id="rId6" Type="http://schemas.openxmlformats.org/officeDocument/2006/relationships/hyperlink" Target="http://s3.amazonaws.com/rdcms-himss/files/production/public/FileDownloads/HIMSS_EMR_UsabilityEvaluationGuideForClinicianPractices_SampleRFPQuestions.pdf" TargetMode="External"/><Relationship Id="rId5" Type="http://schemas.openxmlformats.org/officeDocument/2006/relationships/hyperlink" Target="http://s3.amazonaws.com/rdcms-himss/files/production/public/2013-HIMSS-Usability-Maturity-Model.pdf" TargetMode="External"/><Relationship Id="rId4" Type="http://schemas.openxmlformats.org/officeDocument/2006/relationships/hyperlink" Target="http://www.qualityforum.org/Publications/2016/02/Identification_and_Prioritization_of_HIT_Patient_Safety_Measures.aspx"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D15F64-F382-4780-AF73-131D421F5689}"/>
              </a:ext>
            </a:extLst>
          </p:cNvPr>
          <p:cNvSpPr>
            <a:spLocks noGrp="1"/>
          </p:cNvSpPr>
          <p:nvPr>
            <p:ph type="body" sz="quarter" idx="14"/>
          </p:nvPr>
        </p:nvSpPr>
        <p:spPr>
          <a:xfrm>
            <a:off x="234950" y="1708149"/>
            <a:ext cx="8763000" cy="1812291"/>
          </a:xfrm>
        </p:spPr>
        <p:txBody>
          <a:bodyPr>
            <a:normAutofit/>
          </a:bodyPr>
          <a:lstStyle/>
          <a:p>
            <a:r>
              <a:rPr lang="en-US" dirty="0"/>
              <a:t>UX Guide Stakeholder Needs </a:t>
            </a:r>
          </a:p>
          <a:p>
            <a:r>
              <a:rPr lang="en-US" dirty="0"/>
              <a:t>Assessment Project</a:t>
            </a:r>
          </a:p>
          <a:p>
            <a:r>
              <a:rPr lang="en-US" dirty="0"/>
              <a:t>Final Report</a:t>
            </a:r>
          </a:p>
        </p:txBody>
      </p:sp>
      <p:sp>
        <p:nvSpPr>
          <p:cNvPr id="3" name="Text Placeholder 2">
            <a:extLst>
              <a:ext uri="{FF2B5EF4-FFF2-40B4-BE49-F238E27FC236}">
                <a16:creationId xmlns:a16="http://schemas.microsoft.com/office/drawing/2014/main" id="{8E09E77D-0592-4F36-B67E-D0600DCBAD2D}"/>
              </a:ext>
            </a:extLst>
          </p:cNvPr>
          <p:cNvSpPr>
            <a:spLocks noGrp="1"/>
          </p:cNvSpPr>
          <p:nvPr>
            <p:ph type="body" sz="quarter" idx="15"/>
          </p:nvPr>
        </p:nvSpPr>
        <p:spPr>
          <a:xfrm>
            <a:off x="349250" y="4006852"/>
            <a:ext cx="8534400" cy="2182933"/>
          </a:xfrm>
        </p:spPr>
        <p:txBody>
          <a:bodyPr>
            <a:normAutofit fontScale="92500" lnSpcReduction="10000"/>
          </a:bodyPr>
          <a:lstStyle/>
          <a:p>
            <a:r>
              <a:rPr lang="en-US" dirty="0"/>
              <a:t>Alaina Wood, BAC HFE Lead</a:t>
            </a:r>
          </a:p>
          <a:p>
            <a:r>
              <a:rPr lang="en-US" dirty="0"/>
              <a:t>David Clarke, BAC Team Lead, Project Manager</a:t>
            </a:r>
          </a:p>
          <a:p>
            <a:endParaRPr lang="en-US" dirty="0"/>
          </a:p>
          <a:p>
            <a:endParaRPr lang="en-US" dirty="0"/>
          </a:p>
          <a:p>
            <a:endParaRPr lang="en-US" dirty="0"/>
          </a:p>
          <a:p>
            <a:pPr marL="0" indent="0">
              <a:buNone/>
            </a:pPr>
            <a:r>
              <a:rPr lang="en-US" dirty="0"/>
              <a:t>12/12/2019</a:t>
            </a:r>
          </a:p>
        </p:txBody>
      </p:sp>
    </p:spTree>
    <p:extLst>
      <p:ext uri="{BB962C8B-B14F-4D97-AF65-F5344CB8AC3E}">
        <p14:creationId xmlns:p14="http://schemas.microsoft.com/office/powerpoint/2010/main" val="3272355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800" y="1244092"/>
            <a:ext cx="8382000" cy="4585208"/>
          </a:xfrm>
        </p:spPr>
        <p:txBody>
          <a:bodyPr>
            <a:normAutofit/>
          </a:bodyPr>
          <a:lstStyle/>
          <a:p>
            <a:r>
              <a:rPr lang="en-US" dirty="0"/>
              <a:t>The UXG will serve as a mechanism to promote Human Factors and HCD within the VHA.</a:t>
            </a:r>
          </a:p>
          <a:p>
            <a:r>
              <a:rPr lang="en-US" dirty="0"/>
              <a:t>The UXG will serve as a well moderated body of knowledge that will help users adopt human-centered design practices within the VHA. </a:t>
            </a:r>
          </a:p>
          <a:p>
            <a:pPr lvl="0"/>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UX Guide Purpose/Vision</a:t>
            </a:r>
          </a:p>
        </p:txBody>
      </p:sp>
    </p:spTree>
    <p:extLst>
      <p:ext uri="{BB962C8B-B14F-4D97-AF65-F5344CB8AC3E}">
        <p14:creationId xmlns:p14="http://schemas.microsoft.com/office/powerpoint/2010/main" val="429290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p:txBody>
          <a:bodyPr>
            <a:normAutofit lnSpcReduction="10000"/>
          </a:bodyPr>
          <a:lstStyle/>
          <a:p>
            <a:r>
              <a:rPr lang="en-US" dirty="0"/>
              <a:t>General Findings</a:t>
            </a:r>
          </a:p>
          <a:p>
            <a:pPr lvl="1"/>
            <a:r>
              <a:rPr lang="en-US" dirty="0"/>
              <a:t>Employees from various roles across the VA are willing to contribute to the effort of creating a UX Guide.</a:t>
            </a:r>
          </a:p>
          <a:p>
            <a:pPr lvl="1"/>
            <a:r>
              <a:rPr lang="en-US" dirty="0"/>
              <a:t>There are several roles within the VA that are not plugged into the informatics side. The UXG will serve the purpose of educating these roles about HF and encouraging and supporting the use of human-centered design practices.</a:t>
            </a:r>
          </a:p>
          <a:p>
            <a:pPr lvl="1"/>
            <a:r>
              <a:rPr lang="en-US" dirty="0"/>
              <a:t>Central location where people can learn best practices. Resources should be available for those just getting started with usability- to experienced HF professionals looking to share and collaborate.</a:t>
            </a:r>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Stakeholder Interview Findings </a:t>
            </a:r>
          </a:p>
        </p:txBody>
      </p:sp>
    </p:spTree>
    <p:extLst>
      <p:ext uri="{BB962C8B-B14F-4D97-AF65-F5344CB8AC3E}">
        <p14:creationId xmlns:p14="http://schemas.microsoft.com/office/powerpoint/2010/main" val="4270851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800" y="1244092"/>
            <a:ext cx="8595360" cy="4695154"/>
          </a:xfrm>
        </p:spPr>
        <p:txBody>
          <a:bodyPr>
            <a:normAutofit/>
          </a:bodyPr>
          <a:lstStyle/>
          <a:p>
            <a:r>
              <a:rPr lang="en-US" dirty="0"/>
              <a:t>General Findings</a:t>
            </a:r>
          </a:p>
          <a:p>
            <a:pPr lvl="1"/>
            <a:r>
              <a:rPr lang="en-US" dirty="0"/>
              <a:t>Every stakeholder commented that there is currently no sufficient platform to collaborate and share resources within the VHA.</a:t>
            </a:r>
          </a:p>
          <a:p>
            <a:pPr lvl="2"/>
            <a:r>
              <a:rPr lang="en-US" dirty="0"/>
              <a:t>Several departments use SharePoint; however individuals also use Pulse, individual drives, and other storage/sharing solutions.</a:t>
            </a:r>
          </a:p>
          <a:p>
            <a:pPr lvl="2"/>
            <a:r>
              <a:rPr lang="en-US" dirty="0"/>
              <a:t>Several departments used Yammer to communicate and collaborate, however Yammer was decommissioned.</a:t>
            </a:r>
          </a:p>
          <a:p>
            <a:pPr lvl="2"/>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Stakeholder Interview Findings </a:t>
            </a:r>
          </a:p>
        </p:txBody>
      </p:sp>
    </p:spTree>
    <p:extLst>
      <p:ext uri="{BB962C8B-B14F-4D97-AF65-F5344CB8AC3E}">
        <p14:creationId xmlns:p14="http://schemas.microsoft.com/office/powerpoint/2010/main" val="3382940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800" y="1244092"/>
            <a:ext cx="8595360" cy="4695154"/>
          </a:xfrm>
        </p:spPr>
        <p:txBody>
          <a:bodyPr>
            <a:normAutofit/>
          </a:bodyPr>
          <a:lstStyle/>
          <a:p>
            <a:r>
              <a:rPr lang="en-US" dirty="0"/>
              <a:t>General Findings</a:t>
            </a:r>
          </a:p>
          <a:p>
            <a:pPr lvl="1"/>
            <a:r>
              <a:rPr lang="en-US" dirty="0"/>
              <a:t>Having a central place to make tools available (such as personas and scenarios) and shared resources (such as case studies) would be a huge benefit.</a:t>
            </a:r>
          </a:p>
          <a:p>
            <a:pPr lvl="2"/>
            <a:r>
              <a:rPr lang="en-US" dirty="0"/>
              <a:t>Departments often work in silos, repeating work efforts.</a:t>
            </a:r>
          </a:p>
          <a:p>
            <a:pPr lvl="2"/>
            <a:r>
              <a:rPr lang="en-US" dirty="0"/>
              <a:t>Room for improvement with how teams communicate.</a:t>
            </a:r>
          </a:p>
          <a:p>
            <a:pPr lvl="2"/>
            <a:r>
              <a:rPr lang="en-US" dirty="0"/>
              <a:t>A central collaborative space will help build an integrated informatics community, rather than isolated silos. </a:t>
            </a:r>
          </a:p>
          <a:p>
            <a:pPr lvl="2"/>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Stakeholder Interview Findings </a:t>
            </a:r>
          </a:p>
        </p:txBody>
      </p:sp>
    </p:spTree>
    <p:extLst>
      <p:ext uri="{BB962C8B-B14F-4D97-AF65-F5344CB8AC3E}">
        <p14:creationId xmlns:p14="http://schemas.microsoft.com/office/powerpoint/2010/main" val="1305788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p:txBody>
          <a:bodyPr>
            <a:normAutofit fontScale="92500"/>
          </a:bodyPr>
          <a:lstStyle/>
          <a:p>
            <a:r>
              <a:rPr lang="en-US" dirty="0"/>
              <a:t>General Findings</a:t>
            </a:r>
          </a:p>
          <a:p>
            <a:pPr lvl="1"/>
            <a:r>
              <a:rPr lang="en-US" dirty="0"/>
              <a:t>The UXG is not intended to re-event the wheel. Work that others have completed will be curated and shared.  </a:t>
            </a:r>
          </a:p>
          <a:p>
            <a:pPr lvl="1"/>
            <a:r>
              <a:rPr lang="en-US" dirty="0"/>
              <a:t>There is a current initiative within the VA to create a Health Informatics Community of Practice.</a:t>
            </a:r>
          </a:p>
          <a:p>
            <a:pPr lvl="2"/>
            <a:r>
              <a:rPr lang="en-US" dirty="0"/>
              <a:t>A collaborative website is being created for this community.</a:t>
            </a:r>
          </a:p>
          <a:p>
            <a:pPr lvl="2"/>
            <a:r>
              <a:rPr lang="en-US" dirty="0"/>
              <a:t>The BAC team will explore ways that the UXG can support or integrate with this effort.</a:t>
            </a:r>
          </a:p>
          <a:p>
            <a:pPr lvl="1"/>
            <a:r>
              <a:rPr lang="en-US" dirty="0"/>
              <a:t>The UXG can be used as a tool during training sessions.</a:t>
            </a:r>
          </a:p>
          <a:p>
            <a:pPr lvl="1"/>
            <a:r>
              <a:rPr lang="en-US" dirty="0"/>
              <a:t>The training sessions will be a great opportunity to get feedback on the UXG as it is being developed.</a:t>
            </a:r>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Stakeholder Interview Findings </a:t>
            </a:r>
          </a:p>
        </p:txBody>
      </p:sp>
    </p:spTree>
    <p:extLst>
      <p:ext uri="{BB962C8B-B14F-4D97-AF65-F5344CB8AC3E}">
        <p14:creationId xmlns:p14="http://schemas.microsoft.com/office/powerpoint/2010/main" val="1690664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800" y="1244092"/>
            <a:ext cx="8589108" cy="4695600"/>
          </a:xfrm>
        </p:spPr>
        <p:txBody>
          <a:bodyPr>
            <a:normAutofit/>
          </a:bodyPr>
          <a:lstStyle/>
          <a:p>
            <a:r>
              <a:rPr lang="en-US" dirty="0"/>
              <a:t>Intended User Groups of the UX Guide:</a:t>
            </a:r>
          </a:p>
          <a:p>
            <a:pPr lvl="1"/>
            <a:r>
              <a:rPr lang="en-US" dirty="0"/>
              <a:t>As per discussions, the first user group for the UX Guide will be CACs (Clinical Application Coordinators).</a:t>
            </a:r>
          </a:p>
          <a:p>
            <a:pPr lvl="1"/>
            <a:r>
              <a:rPr lang="en-US" dirty="0"/>
              <a:t>Additional User Groups:</a:t>
            </a:r>
          </a:p>
          <a:p>
            <a:pPr lvl="2"/>
            <a:r>
              <a:rPr lang="en-US" dirty="0"/>
              <a:t>Other users with a clinical informatics background (Clinical informaticists, CHIO’s)</a:t>
            </a:r>
          </a:p>
          <a:p>
            <a:pPr lvl="2"/>
            <a:r>
              <a:rPr lang="en-US" dirty="0"/>
              <a:t>Users working at the facility (System Coordinators, Quality Improvement Personnel)</a:t>
            </a:r>
          </a:p>
          <a:p>
            <a:pPr lvl="2"/>
            <a:r>
              <a:rPr lang="en-US" dirty="0"/>
              <a:t>Informatic Students (Learners) </a:t>
            </a:r>
          </a:p>
          <a:p>
            <a:pPr lvl="2"/>
            <a:r>
              <a:rPr lang="en-US" dirty="0"/>
              <a:t>Patient Safety Personnel (Patient Safety Officers)</a:t>
            </a:r>
          </a:p>
          <a:p>
            <a:pPr lvl="2"/>
            <a:r>
              <a:rPr lang="en-US" dirty="0"/>
              <a:t>System Re-design Coordinators</a:t>
            </a:r>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Stakeholder Interview Findings</a:t>
            </a:r>
          </a:p>
        </p:txBody>
      </p:sp>
    </p:spTree>
    <p:extLst>
      <p:ext uri="{BB962C8B-B14F-4D97-AF65-F5344CB8AC3E}">
        <p14:creationId xmlns:p14="http://schemas.microsoft.com/office/powerpoint/2010/main" val="121274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p:txBody>
          <a:bodyPr>
            <a:normAutofit lnSpcReduction="10000"/>
          </a:bodyPr>
          <a:lstStyle/>
          <a:p>
            <a:r>
              <a:rPr lang="en-US" dirty="0"/>
              <a:t>Potential UXG Content:</a:t>
            </a:r>
          </a:p>
          <a:p>
            <a:pPr lvl="1"/>
            <a:r>
              <a:rPr lang="en-US" dirty="0"/>
              <a:t>Personas and Scenarios (including mental health patient personas and personas for each role on a mental health team)</a:t>
            </a:r>
          </a:p>
          <a:p>
            <a:pPr lvl="1"/>
            <a:r>
              <a:rPr lang="en-US" dirty="0"/>
              <a:t>Service Blueprints (incl. patient journey maps)</a:t>
            </a:r>
          </a:p>
          <a:p>
            <a:pPr lvl="1"/>
            <a:r>
              <a:rPr lang="en-US" dirty="0"/>
              <a:t>Shared vocabulary (to define domain specific concepts among VA organizations and among related roles)</a:t>
            </a:r>
          </a:p>
          <a:p>
            <a:pPr lvl="1"/>
            <a:r>
              <a:rPr lang="en-US" dirty="0"/>
              <a:t>HFE methods, tools, and techniques (and how tools/ techniques can be used together)</a:t>
            </a:r>
          </a:p>
          <a:p>
            <a:pPr lvl="1"/>
            <a:r>
              <a:rPr lang="en-US" dirty="0"/>
              <a:t>Human resource component– designated resources for HFE activities</a:t>
            </a:r>
          </a:p>
          <a:p>
            <a:pPr lvl="1"/>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Stakeholder Interview Findings </a:t>
            </a:r>
          </a:p>
        </p:txBody>
      </p:sp>
    </p:spTree>
    <p:extLst>
      <p:ext uri="{BB962C8B-B14F-4D97-AF65-F5344CB8AC3E}">
        <p14:creationId xmlns:p14="http://schemas.microsoft.com/office/powerpoint/2010/main" val="2857802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799" y="1244092"/>
            <a:ext cx="8490857" cy="4642902"/>
          </a:xfrm>
        </p:spPr>
        <p:txBody>
          <a:bodyPr>
            <a:normAutofit/>
          </a:bodyPr>
          <a:lstStyle/>
          <a:p>
            <a:r>
              <a:rPr lang="en-US" dirty="0"/>
              <a:t>Potential UXG Content:</a:t>
            </a:r>
          </a:p>
          <a:p>
            <a:pPr lvl="1"/>
            <a:r>
              <a:rPr lang="en-US" dirty="0"/>
              <a:t>Training content (may include instructional guides, videos, e-learning, etc.)</a:t>
            </a:r>
          </a:p>
          <a:p>
            <a:pPr lvl="1"/>
            <a:r>
              <a:rPr lang="en-US" dirty="0"/>
              <a:t>Completed projects (such as the Echocardiogram Workstation Integration Clinical Usability Study, case studies, etc.)</a:t>
            </a:r>
          </a:p>
          <a:p>
            <a:pPr lvl="1"/>
            <a:r>
              <a:rPr lang="en-US" dirty="0"/>
              <a:t>Usability Toolkit Artifacts </a:t>
            </a:r>
          </a:p>
          <a:p>
            <a:pPr lvl="1"/>
            <a:r>
              <a:rPr lang="en-US" dirty="0"/>
              <a:t>Patient Safety initiatives (risk analysis document, guidebook, etc.)</a:t>
            </a:r>
          </a:p>
          <a:p>
            <a:pPr lvl="1"/>
            <a:r>
              <a:rPr lang="en-US" dirty="0"/>
              <a:t>Information integration with the Health Informatics Community of Practice </a:t>
            </a:r>
          </a:p>
          <a:p>
            <a:pPr lvl="1"/>
            <a:endParaRPr lang="en-US" dirty="0"/>
          </a:p>
          <a:p>
            <a:pPr lvl="1"/>
            <a:endParaRPr lang="en-US" dirty="0"/>
          </a:p>
          <a:p>
            <a:pPr lvl="1"/>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Stakeholder Interview Findings </a:t>
            </a:r>
          </a:p>
        </p:txBody>
      </p:sp>
    </p:spTree>
    <p:extLst>
      <p:ext uri="{BB962C8B-B14F-4D97-AF65-F5344CB8AC3E}">
        <p14:creationId xmlns:p14="http://schemas.microsoft.com/office/powerpoint/2010/main" val="3548701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800" y="1244091"/>
            <a:ext cx="8382000" cy="4754687"/>
          </a:xfrm>
        </p:spPr>
        <p:txBody>
          <a:bodyPr>
            <a:normAutofit/>
          </a:bodyPr>
          <a:lstStyle/>
          <a:p>
            <a:r>
              <a:rPr lang="en-US" dirty="0"/>
              <a:t>Refer to separate deliverable for list of findings for preliminary environmental scan.</a:t>
            </a:r>
          </a:p>
          <a:p>
            <a:r>
              <a:rPr lang="en-US" dirty="0"/>
              <a:t>Nine (9) resources were identified in the environmental scan that should be reviewed for identifying relevant UXG content.</a:t>
            </a:r>
          </a:p>
          <a:p>
            <a:r>
              <a:rPr lang="en-US" dirty="0"/>
              <a:t>Resources were reviewed and content was placed in one of two categories:</a:t>
            </a:r>
          </a:p>
          <a:p>
            <a:pPr lvl="2"/>
            <a:r>
              <a:rPr lang="en-US" dirty="0"/>
              <a:t>UXG should describe and link to content found.</a:t>
            </a:r>
          </a:p>
          <a:p>
            <a:pPr lvl="2"/>
            <a:r>
              <a:rPr lang="en-US" dirty="0"/>
              <a:t>Content needs to be synthesized prior to referencing in UXG</a:t>
            </a:r>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Environmental Scan Findings</a:t>
            </a:r>
          </a:p>
        </p:txBody>
      </p:sp>
    </p:spTree>
    <p:extLst>
      <p:ext uri="{BB962C8B-B14F-4D97-AF65-F5344CB8AC3E}">
        <p14:creationId xmlns:p14="http://schemas.microsoft.com/office/powerpoint/2010/main" val="1147525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p:txBody>
          <a:bodyPr/>
          <a:lstStyle/>
          <a:p>
            <a:r>
              <a:rPr lang="en-US" dirty="0"/>
              <a:t>UXG should describe and link to content</a:t>
            </a:r>
          </a:p>
          <a:p>
            <a:pPr lvl="1"/>
            <a:r>
              <a:rPr lang="en-US" dirty="0"/>
              <a:t>Four (4) resources were identified:</a:t>
            </a:r>
          </a:p>
          <a:p>
            <a:pPr lvl="2"/>
            <a:r>
              <a:rPr lang="en-US" dirty="0">
                <a:hlinkClick r:id="rId2"/>
              </a:rPr>
              <a:t>ONC Change package for Improving EHR Usability</a:t>
            </a:r>
            <a:endParaRPr lang="en-US" dirty="0"/>
          </a:p>
          <a:p>
            <a:pPr lvl="2"/>
            <a:r>
              <a:rPr lang="en-US" dirty="0">
                <a:hlinkClick r:id="rId3"/>
              </a:rPr>
              <a:t>General Design Principles for EHRs</a:t>
            </a:r>
            <a:endParaRPr lang="en-US" dirty="0"/>
          </a:p>
          <a:p>
            <a:pPr lvl="2"/>
            <a:r>
              <a:rPr lang="en-US" dirty="0">
                <a:hlinkClick r:id="rId4"/>
              </a:rPr>
              <a:t>EHR Usability Toolkit: A Background Report on Usability and Electronic Health Records</a:t>
            </a:r>
            <a:endParaRPr lang="en-US" dirty="0"/>
          </a:p>
          <a:p>
            <a:pPr lvl="2"/>
            <a:r>
              <a:rPr lang="en-US" dirty="0">
                <a:hlinkClick r:id="rId5"/>
              </a:rPr>
              <a:t>Understand Unintended Consequences</a:t>
            </a:r>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Environmental Scan Findings</a:t>
            </a:r>
          </a:p>
        </p:txBody>
      </p:sp>
    </p:spTree>
    <p:extLst>
      <p:ext uri="{BB962C8B-B14F-4D97-AF65-F5344CB8AC3E}">
        <p14:creationId xmlns:p14="http://schemas.microsoft.com/office/powerpoint/2010/main" val="2217827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p:txBody>
          <a:bodyPr>
            <a:normAutofit/>
          </a:bodyPr>
          <a:lstStyle/>
          <a:p>
            <a:pPr marL="514350" indent="-514350">
              <a:buFont typeface="+mj-lt"/>
              <a:buAutoNum type="arabicPeriod"/>
            </a:pPr>
            <a:r>
              <a:rPr lang="en-US" dirty="0">
                <a:hlinkClick r:id="rId2" action="ppaction://hlinksldjump"/>
              </a:rPr>
              <a:t>Objectives</a:t>
            </a:r>
            <a:endParaRPr lang="en-US" dirty="0"/>
          </a:p>
          <a:p>
            <a:pPr marL="514350" indent="-514350">
              <a:buFont typeface="+mj-lt"/>
              <a:buAutoNum type="arabicPeriod"/>
            </a:pPr>
            <a:r>
              <a:rPr lang="en-US" dirty="0">
                <a:hlinkClick r:id="rId3" action="ppaction://hlinksldjump"/>
              </a:rPr>
              <a:t>General Methodology</a:t>
            </a:r>
            <a:endParaRPr lang="en-US" dirty="0"/>
          </a:p>
          <a:p>
            <a:pPr marL="514350" indent="-514350">
              <a:buFont typeface="+mj-lt"/>
              <a:buAutoNum type="arabicPeriod"/>
            </a:pPr>
            <a:r>
              <a:rPr lang="en-US" dirty="0">
                <a:hlinkClick r:id="rId4" action="ppaction://hlinksldjump"/>
              </a:rPr>
              <a:t>UX Guide Purpose/Vision</a:t>
            </a:r>
            <a:endParaRPr lang="en-US" dirty="0"/>
          </a:p>
          <a:p>
            <a:pPr marL="514350" indent="-514350">
              <a:buFont typeface="+mj-lt"/>
              <a:buAutoNum type="arabicPeriod"/>
            </a:pPr>
            <a:r>
              <a:rPr lang="en-US" dirty="0">
                <a:hlinkClick r:id="rId5" action="ppaction://hlinksldjump"/>
              </a:rPr>
              <a:t>Stakeholder Interview Findings</a:t>
            </a:r>
            <a:endParaRPr lang="en-US" dirty="0"/>
          </a:p>
          <a:p>
            <a:pPr marL="514350" indent="-514350">
              <a:buFont typeface="+mj-lt"/>
              <a:buAutoNum type="arabicPeriod"/>
            </a:pPr>
            <a:r>
              <a:rPr lang="en-US" dirty="0">
                <a:hlinkClick r:id="rId5" action="ppaction://hlinksldjump"/>
              </a:rPr>
              <a:t>Environmental Scan Findings</a:t>
            </a:r>
            <a:endParaRPr lang="en-US" dirty="0"/>
          </a:p>
          <a:p>
            <a:pPr marL="514350" indent="-514350">
              <a:buFont typeface="+mj-lt"/>
              <a:buAutoNum type="arabicPeriod"/>
            </a:pPr>
            <a:r>
              <a:rPr lang="en-US" dirty="0">
                <a:hlinkClick r:id="rId6" action="ppaction://hlinksldjump"/>
              </a:rPr>
              <a:t>Completed Steps</a:t>
            </a:r>
            <a:endParaRPr lang="en-US" dirty="0"/>
          </a:p>
          <a:p>
            <a:pPr marL="514350" indent="-514350">
              <a:buFont typeface="+mj-lt"/>
              <a:buAutoNum type="arabicPeriod"/>
            </a:pPr>
            <a:r>
              <a:rPr lang="en-US" dirty="0">
                <a:hlinkClick r:id="rId6" action="ppaction://hlinksldjump"/>
              </a:rPr>
              <a:t>Next Steps: Proposed Plan</a:t>
            </a:r>
            <a:endParaRPr lang="en-US" dirty="0"/>
          </a:p>
          <a:p>
            <a:endParaRPr lang="en-US" dirty="0"/>
          </a:p>
          <a:p>
            <a:endParaRPr lang="en-US" dirty="0"/>
          </a:p>
          <a:p>
            <a:endParaRPr lang="en-US" dirty="0"/>
          </a:p>
          <a:p>
            <a:endParaRPr lang="en-US" dirty="0"/>
          </a:p>
          <a:p>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Roadmap</a:t>
            </a:r>
          </a:p>
        </p:txBody>
      </p:sp>
    </p:spTree>
    <p:extLst>
      <p:ext uri="{BB962C8B-B14F-4D97-AF65-F5344CB8AC3E}">
        <p14:creationId xmlns:p14="http://schemas.microsoft.com/office/powerpoint/2010/main" val="4294492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800" y="1244092"/>
            <a:ext cx="8382000" cy="4774394"/>
          </a:xfrm>
        </p:spPr>
        <p:txBody>
          <a:bodyPr>
            <a:normAutofit/>
          </a:bodyPr>
          <a:lstStyle/>
          <a:p>
            <a:r>
              <a:rPr lang="en-US" dirty="0"/>
              <a:t>Five (5) resources were identified which has relevant content but needs to be synthesized to include in UXG:</a:t>
            </a:r>
          </a:p>
          <a:p>
            <a:pPr lvl="2"/>
            <a:r>
              <a:rPr lang="en-US" dirty="0">
                <a:hlinkClick r:id="rId2"/>
              </a:rPr>
              <a:t>2015 Edition Test Method</a:t>
            </a:r>
            <a:endParaRPr lang="en-US" dirty="0"/>
          </a:p>
          <a:p>
            <a:pPr lvl="2"/>
            <a:r>
              <a:rPr lang="en-US" dirty="0">
                <a:hlinkClick r:id="rId3"/>
              </a:rPr>
              <a:t>Safe Practice Recommendations for Copy and Paste</a:t>
            </a:r>
            <a:endParaRPr lang="en-US" dirty="0"/>
          </a:p>
          <a:p>
            <a:pPr lvl="2"/>
            <a:r>
              <a:rPr lang="en-US" dirty="0">
                <a:hlinkClick r:id="rId4"/>
              </a:rPr>
              <a:t>Identification and Prioritization of HIT Patient Safety Measures</a:t>
            </a:r>
            <a:endParaRPr lang="en-US" dirty="0"/>
          </a:p>
          <a:p>
            <a:pPr lvl="2"/>
            <a:r>
              <a:rPr lang="en-US" dirty="0">
                <a:hlinkClick r:id="rId5"/>
              </a:rPr>
              <a:t>Promoting Usability in Health Organizations: Initial Steps and Progress Toward a Healthcare Usability Maturity Model</a:t>
            </a:r>
            <a:endParaRPr lang="en-US" dirty="0"/>
          </a:p>
          <a:p>
            <a:pPr lvl="2"/>
            <a:r>
              <a:rPr lang="en-US" dirty="0">
                <a:hlinkClick r:id="rId6"/>
              </a:rPr>
              <a:t>EMR Usability Evaluation RFP for Clinicians Practices</a:t>
            </a:r>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Environmental Scan Findings</a:t>
            </a:r>
          </a:p>
        </p:txBody>
      </p:sp>
    </p:spTree>
    <p:extLst>
      <p:ext uri="{BB962C8B-B14F-4D97-AF65-F5344CB8AC3E}">
        <p14:creationId xmlns:p14="http://schemas.microsoft.com/office/powerpoint/2010/main" val="1760911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800" y="1244092"/>
            <a:ext cx="8382000" cy="4312646"/>
          </a:xfrm>
        </p:spPr>
        <p:txBody>
          <a:bodyPr>
            <a:normAutofit/>
          </a:bodyPr>
          <a:lstStyle/>
          <a:p>
            <a:r>
              <a:rPr lang="en-US" dirty="0"/>
              <a:t>Online examples for key UX guide content types were also identified:</a:t>
            </a:r>
          </a:p>
          <a:p>
            <a:pPr lvl="1"/>
            <a:r>
              <a:rPr lang="en-US" dirty="0"/>
              <a:t>Fifteen (15) content libraries were identified</a:t>
            </a:r>
          </a:p>
          <a:p>
            <a:pPr lvl="1"/>
            <a:r>
              <a:rPr lang="en-US" dirty="0"/>
              <a:t>Twelve (12) Playbooks</a:t>
            </a:r>
          </a:p>
          <a:p>
            <a:pPr lvl="1"/>
            <a:r>
              <a:rPr lang="en-US" dirty="0"/>
              <a:t>Ten (10) education and role-based training modules</a:t>
            </a:r>
          </a:p>
          <a:p>
            <a:pPr marL="457200" lvl="1" indent="0">
              <a:buNone/>
            </a:pPr>
            <a:endParaRPr lang="en-US" dirty="0"/>
          </a:p>
          <a:p>
            <a:pPr marL="457200" lvl="1" indent="0">
              <a:buNone/>
            </a:pPr>
            <a:r>
              <a:rPr lang="en-US" sz="1600" dirty="0"/>
              <a:t>NOTE: Some content fit into more than one content type.</a:t>
            </a:r>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Environmental Scan Findings</a:t>
            </a:r>
          </a:p>
        </p:txBody>
      </p:sp>
    </p:spTree>
    <p:extLst>
      <p:ext uri="{BB962C8B-B14F-4D97-AF65-F5344CB8AC3E}">
        <p14:creationId xmlns:p14="http://schemas.microsoft.com/office/powerpoint/2010/main" val="201439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p:txBody>
          <a:bodyPr/>
          <a:lstStyle/>
          <a:p>
            <a:r>
              <a:rPr lang="en-US" dirty="0"/>
              <a:t>Example finding:  HealthIT.gov</a:t>
            </a:r>
          </a:p>
          <a:p>
            <a:endParaRPr lang="en-US" dirty="0"/>
          </a:p>
          <a:p>
            <a:endParaRPr lang="en-US" dirty="0"/>
          </a:p>
          <a:p>
            <a:pPr marL="0" indent="0">
              <a:buNone/>
            </a:pPr>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Environmental Scan Findings</a:t>
            </a:r>
          </a:p>
        </p:txBody>
      </p:sp>
      <p:pic>
        <p:nvPicPr>
          <p:cNvPr id="4" name="Picture 3">
            <a:extLst>
              <a:ext uri="{FF2B5EF4-FFF2-40B4-BE49-F238E27FC236}">
                <a16:creationId xmlns:a16="http://schemas.microsoft.com/office/drawing/2014/main" id="{87D5092E-554D-469E-82A5-799F6DACCDF9}"/>
              </a:ext>
            </a:extLst>
          </p:cNvPr>
          <p:cNvPicPr>
            <a:picLocks noChangeAspect="1"/>
          </p:cNvPicPr>
          <p:nvPr/>
        </p:nvPicPr>
        <p:blipFill>
          <a:blip r:embed="rId2"/>
          <a:stretch>
            <a:fillRect/>
          </a:stretch>
        </p:blipFill>
        <p:spPr>
          <a:xfrm>
            <a:off x="143296" y="2482885"/>
            <a:ext cx="4352504" cy="2295674"/>
          </a:xfrm>
          <a:prstGeom prst="rect">
            <a:avLst/>
          </a:prstGeom>
        </p:spPr>
      </p:pic>
      <p:pic>
        <p:nvPicPr>
          <p:cNvPr id="6" name="Picture 5">
            <a:extLst>
              <a:ext uri="{FF2B5EF4-FFF2-40B4-BE49-F238E27FC236}">
                <a16:creationId xmlns:a16="http://schemas.microsoft.com/office/drawing/2014/main" id="{612A444F-839F-45D2-A3BF-5595BC45AF91}"/>
              </a:ext>
            </a:extLst>
          </p:cNvPr>
          <p:cNvPicPr>
            <a:picLocks noChangeAspect="1"/>
          </p:cNvPicPr>
          <p:nvPr/>
        </p:nvPicPr>
        <p:blipFill>
          <a:blip r:embed="rId3"/>
          <a:stretch>
            <a:fillRect/>
          </a:stretch>
        </p:blipFill>
        <p:spPr>
          <a:xfrm>
            <a:off x="4927096" y="2482885"/>
            <a:ext cx="3581178" cy="2501821"/>
          </a:xfrm>
          <a:prstGeom prst="rect">
            <a:avLst/>
          </a:prstGeom>
        </p:spPr>
      </p:pic>
      <p:sp>
        <p:nvSpPr>
          <p:cNvPr id="8" name="TextBox 7">
            <a:extLst>
              <a:ext uri="{FF2B5EF4-FFF2-40B4-BE49-F238E27FC236}">
                <a16:creationId xmlns:a16="http://schemas.microsoft.com/office/drawing/2014/main" id="{7840837E-34B3-46D9-9FA9-C792E742B29A}"/>
              </a:ext>
            </a:extLst>
          </p:cNvPr>
          <p:cNvSpPr txBox="1"/>
          <p:nvPr/>
        </p:nvSpPr>
        <p:spPr>
          <a:xfrm>
            <a:off x="3788228" y="5005228"/>
            <a:ext cx="1567543" cy="369332"/>
          </a:xfrm>
          <a:prstGeom prst="rect">
            <a:avLst/>
          </a:prstGeom>
          <a:noFill/>
        </p:spPr>
        <p:txBody>
          <a:bodyPr wrap="square" rtlCol="0">
            <a:spAutoFit/>
          </a:bodyPr>
          <a:lstStyle/>
          <a:p>
            <a:r>
              <a:rPr lang="en-US" dirty="0">
                <a:solidFill>
                  <a:schemeClr val="accent6"/>
                </a:solidFill>
              </a:rPr>
              <a:t>HealthIT.gov</a:t>
            </a:r>
          </a:p>
        </p:txBody>
      </p:sp>
    </p:spTree>
    <p:extLst>
      <p:ext uri="{BB962C8B-B14F-4D97-AF65-F5344CB8AC3E}">
        <p14:creationId xmlns:p14="http://schemas.microsoft.com/office/powerpoint/2010/main" val="3502537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EC01F5-0E65-489A-B02B-74B9212638F0}"/>
              </a:ext>
            </a:extLst>
          </p:cNvPr>
          <p:cNvSpPr>
            <a:spLocks noGrp="1"/>
          </p:cNvSpPr>
          <p:nvPr>
            <p:ph type="body" sz="quarter" idx="15"/>
          </p:nvPr>
        </p:nvSpPr>
        <p:spPr/>
        <p:txBody>
          <a:bodyPr/>
          <a:lstStyle/>
          <a:p>
            <a:r>
              <a:rPr lang="en-US" dirty="0"/>
              <a:t>Example findings:  Playbooks and Toolkits</a:t>
            </a:r>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Environmental Scan Findings</a:t>
            </a:r>
          </a:p>
        </p:txBody>
      </p:sp>
      <p:pic>
        <p:nvPicPr>
          <p:cNvPr id="7" name="Picture 6">
            <a:extLst>
              <a:ext uri="{FF2B5EF4-FFF2-40B4-BE49-F238E27FC236}">
                <a16:creationId xmlns:a16="http://schemas.microsoft.com/office/drawing/2014/main" id="{2EBA2BF7-97EC-4405-B08D-0890452C02A5}"/>
              </a:ext>
            </a:extLst>
          </p:cNvPr>
          <p:cNvPicPr>
            <a:picLocks noChangeAspect="1"/>
          </p:cNvPicPr>
          <p:nvPr/>
        </p:nvPicPr>
        <p:blipFill>
          <a:blip r:embed="rId2"/>
          <a:stretch>
            <a:fillRect/>
          </a:stretch>
        </p:blipFill>
        <p:spPr>
          <a:xfrm>
            <a:off x="3297845" y="1928416"/>
            <a:ext cx="3567609" cy="2325246"/>
          </a:xfrm>
          <a:prstGeom prst="rect">
            <a:avLst/>
          </a:prstGeom>
        </p:spPr>
      </p:pic>
      <p:pic>
        <p:nvPicPr>
          <p:cNvPr id="9" name="Picture 8">
            <a:extLst>
              <a:ext uri="{FF2B5EF4-FFF2-40B4-BE49-F238E27FC236}">
                <a16:creationId xmlns:a16="http://schemas.microsoft.com/office/drawing/2014/main" id="{DF437D43-F368-4DAA-BDE9-9D77A8475021}"/>
              </a:ext>
            </a:extLst>
          </p:cNvPr>
          <p:cNvPicPr>
            <a:picLocks noChangeAspect="1"/>
          </p:cNvPicPr>
          <p:nvPr/>
        </p:nvPicPr>
        <p:blipFill>
          <a:blip r:embed="rId3"/>
          <a:stretch>
            <a:fillRect/>
          </a:stretch>
        </p:blipFill>
        <p:spPr>
          <a:xfrm>
            <a:off x="154317" y="1928416"/>
            <a:ext cx="2999510" cy="3183082"/>
          </a:xfrm>
          <a:prstGeom prst="rect">
            <a:avLst/>
          </a:prstGeom>
        </p:spPr>
      </p:pic>
      <p:pic>
        <p:nvPicPr>
          <p:cNvPr id="11" name="Picture 10">
            <a:extLst>
              <a:ext uri="{FF2B5EF4-FFF2-40B4-BE49-F238E27FC236}">
                <a16:creationId xmlns:a16="http://schemas.microsoft.com/office/drawing/2014/main" id="{007DABD1-A201-4E15-AEFC-06F900136547}"/>
              </a:ext>
            </a:extLst>
          </p:cNvPr>
          <p:cNvPicPr>
            <a:picLocks noChangeAspect="1"/>
          </p:cNvPicPr>
          <p:nvPr/>
        </p:nvPicPr>
        <p:blipFill>
          <a:blip r:embed="rId4"/>
          <a:stretch>
            <a:fillRect/>
          </a:stretch>
        </p:blipFill>
        <p:spPr>
          <a:xfrm>
            <a:off x="7091190" y="1928416"/>
            <a:ext cx="1889562" cy="2406689"/>
          </a:xfrm>
          <a:prstGeom prst="rect">
            <a:avLst/>
          </a:prstGeom>
        </p:spPr>
      </p:pic>
    </p:spTree>
    <p:extLst>
      <p:ext uri="{BB962C8B-B14F-4D97-AF65-F5344CB8AC3E}">
        <p14:creationId xmlns:p14="http://schemas.microsoft.com/office/powerpoint/2010/main" val="616900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99491" y="1331865"/>
            <a:ext cx="8382000" cy="4343400"/>
          </a:xfrm>
        </p:spPr>
        <p:txBody>
          <a:bodyPr>
            <a:normAutofit/>
          </a:bodyPr>
          <a:lstStyle/>
          <a:p>
            <a:endParaRPr lang="en-US" dirty="0"/>
          </a:p>
          <a:p>
            <a:endParaRPr lang="en-US" dirty="0"/>
          </a:p>
          <a:p>
            <a:endParaRPr lang="en-US" dirty="0"/>
          </a:p>
          <a:p>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Next Steps: Proposed Plan</a:t>
            </a:r>
          </a:p>
        </p:txBody>
      </p:sp>
      <p:graphicFrame>
        <p:nvGraphicFramePr>
          <p:cNvPr id="4" name="Content Placeholder 3">
            <a:extLst>
              <a:ext uri="{FF2B5EF4-FFF2-40B4-BE49-F238E27FC236}">
                <a16:creationId xmlns:a16="http://schemas.microsoft.com/office/drawing/2014/main" id="{1F81E2DE-F031-45D9-83EA-BD01E2FD5BDC}"/>
              </a:ext>
            </a:extLst>
          </p:cNvPr>
          <p:cNvGraphicFramePr>
            <a:graphicFrameLocks/>
          </p:cNvGraphicFramePr>
          <p:nvPr>
            <p:extLst>
              <p:ext uri="{D42A27DB-BD31-4B8C-83A1-F6EECF244321}">
                <p14:modId xmlns:p14="http://schemas.microsoft.com/office/powerpoint/2010/main" val="1593349955"/>
              </p:ext>
            </p:extLst>
          </p:nvPr>
        </p:nvGraphicFramePr>
        <p:xfrm>
          <a:off x="565951" y="1025216"/>
          <a:ext cx="8012098" cy="4781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Curved Right 4">
            <a:extLst>
              <a:ext uri="{FF2B5EF4-FFF2-40B4-BE49-F238E27FC236}">
                <a16:creationId xmlns:a16="http://schemas.microsoft.com/office/drawing/2014/main" id="{4744FB75-41E1-439B-94B0-5EBDB4BD97AC}"/>
              </a:ext>
            </a:extLst>
          </p:cNvPr>
          <p:cNvSpPr/>
          <p:nvPr/>
        </p:nvSpPr>
        <p:spPr>
          <a:xfrm>
            <a:off x="317149" y="1331865"/>
            <a:ext cx="324035" cy="895643"/>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91B6DD4D-E8E0-44DC-9EC4-06F28614E59D}"/>
              </a:ext>
            </a:extLst>
          </p:cNvPr>
          <p:cNvSpPr txBox="1"/>
          <p:nvPr/>
        </p:nvSpPr>
        <p:spPr>
          <a:xfrm rot="16200000">
            <a:off x="-1357899" y="3057641"/>
            <a:ext cx="3304797" cy="369332"/>
          </a:xfrm>
          <a:prstGeom prst="rect">
            <a:avLst/>
          </a:prstGeom>
          <a:noFill/>
        </p:spPr>
        <p:txBody>
          <a:bodyPr wrap="square" rtlCol="0">
            <a:spAutoFit/>
          </a:bodyPr>
          <a:lstStyle/>
          <a:p>
            <a:r>
              <a:rPr lang="en-US" dirty="0">
                <a:solidFill>
                  <a:schemeClr val="accent6"/>
                </a:solidFill>
              </a:rPr>
              <a:t>Each stage 4-6 weeks</a:t>
            </a:r>
          </a:p>
        </p:txBody>
      </p:sp>
    </p:spTree>
    <p:extLst>
      <p:ext uri="{BB962C8B-B14F-4D97-AF65-F5344CB8AC3E}">
        <p14:creationId xmlns:p14="http://schemas.microsoft.com/office/powerpoint/2010/main" val="3075406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p:txBody>
          <a:bodyPr>
            <a:normAutofit lnSpcReduction="10000"/>
          </a:bodyPr>
          <a:lstStyle/>
          <a:p>
            <a:r>
              <a:rPr lang="en-US" dirty="0"/>
              <a:t>Develop Website – Release 1 (R1)</a:t>
            </a:r>
          </a:p>
          <a:p>
            <a:pPr lvl="1"/>
            <a:r>
              <a:rPr lang="en-US" dirty="0"/>
              <a:t>CMS (WordPress) Configuration (</a:t>
            </a:r>
            <a:r>
              <a:rPr lang="en-US" dirty="0" err="1"/>
              <a:t>Divi</a:t>
            </a:r>
            <a:r>
              <a:rPr lang="en-US" dirty="0"/>
              <a:t>)</a:t>
            </a:r>
          </a:p>
          <a:p>
            <a:pPr lvl="1"/>
            <a:r>
              <a:rPr lang="en-US" dirty="0"/>
              <a:t>Assess and integrate current content</a:t>
            </a:r>
          </a:p>
          <a:p>
            <a:r>
              <a:rPr lang="en-US" dirty="0"/>
              <a:t>Develop/Update New Content</a:t>
            </a:r>
          </a:p>
          <a:p>
            <a:pPr lvl="1"/>
            <a:r>
              <a:rPr lang="en-US" dirty="0"/>
              <a:t>User Requirements Gathering </a:t>
            </a:r>
          </a:p>
          <a:p>
            <a:pPr lvl="1"/>
            <a:r>
              <a:rPr lang="en-US" dirty="0"/>
              <a:t>Information Architecture</a:t>
            </a:r>
          </a:p>
          <a:p>
            <a:pPr lvl="1"/>
            <a:r>
              <a:rPr lang="en-US" dirty="0"/>
              <a:t>UXG Terminology</a:t>
            </a:r>
          </a:p>
          <a:p>
            <a:pPr lvl="1"/>
            <a:r>
              <a:rPr lang="en-US" dirty="0"/>
              <a:t>Key HCD Concepts</a:t>
            </a:r>
          </a:p>
          <a:p>
            <a:pPr lvl="1"/>
            <a:r>
              <a:rPr lang="en-US" dirty="0"/>
              <a:t>Curate content to be included for R2 - methods, tools, techniques, Play Books, Tool Kits, etc.</a:t>
            </a:r>
          </a:p>
          <a:p>
            <a:endParaRPr lang="en-US" dirty="0"/>
          </a:p>
          <a:p>
            <a:endParaRPr lang="en-US" dirty="0"/>
          </a:p>
          <a:p>
            <a:endParaRPr lang="en-US" dirty="0"/>
          </a:p>
          <a:p>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Next Steps: Proposed Plan</a:t>
            </a:r>
          </a:p>
        </p:txBody>
      </p:sp>
    </p:spTree>
    <p:extLst>
      <p:ext uri="{BB962C8B-B14F-4D97-AF65-F5344CB8AC3E}">
        <p14:creationId xmlns:p14="http://schemas.microsoft.com/office/powerpoint/2010/main" val="3838469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800" y="1244092"/>
            <a:ext cx="8839200" cy="4445508"/>
          </a:xfrm>
        </p:spPr>
        <p:txBody>
          <a:bodyPr>
            <a:normAutofit/>
          </a:bodyPr>
          <a:lstStyle/>
          <a:p>
            <a:r>
              <a:rPr lang="en-US" dirty="0"/>
              <a:t>Develop Website – Release 2 (R2)</a:t>
            </a:r>
          </a:p>
          <a:p>
            <a:pPr lvl="1"/>
            <a:r>
              <a:rPr lang="en-US" dirty="0"/>
              <a:t>User Testing of R1</a:t>
            </a:r>
          </a:p>
          <a:p>
            <a:pPr lvl="2"/>
            <a:r>
              <a:rPr lang="en-US" dirty="0"/>
              <a:t>Assess site navigation, finding content, and content value</a:t>
            </a:r>
          </a:p>
          <a:p>
            <a:pPr lvl="2"/>
            <a:r>
              <a:rPr lang="en-US" dirty="0"/>
              <a:t>Apply design changes to website </a:t>
            </a:r>
          </a:p>
          <a:p>
            <a:pPr lvl="1"/>
            <a:r>
              <a:rPr lang="en-US" dirty="0"/>
              <a:t>Update website with new content</a:t>
            </a:r>
          </a:p>
          <a:p>
            <a:pPr lvl="2"/>
            <a:r>
              <a:rPr lang="en-US" dirty="0"/>
              <a:t>Enhance and integrate additional content</a:t>
            </a:r>
          </a:p>
          <a:p>
            <a:pPr lvl="2"/>
            <a:r>
              <a:rPr lang="en-US" dirty="0"/>
              <a:t>Text, images, video</a:t>
            </a:r>
          </a:p>
          <a:p>
            <a:endParaRPr lang="en-US" dirty="0"/>
          </a:p>
          <a:p>
            <a:endParaRPr lang="en-US" dirty="0"/>
          </a:p>
          <a:p>
            <a:endParaRPr lang="en-US" dirty="0"/>
          </a:p>
          <a:p>
            <a:endParaRPr lang="en-US" dirty="0"/>
          </a:p>
          <a:p>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Next Steps: Proposed Plan</a:t>
            </a:r>
          </a:p>
        </p:txBody>
      </p:sp>
    </p:spTree>
    <p:extLst>
      <p:ext uri="{BB962C8B-B14F-4D97-AF65-F5344CB8AC3E}">
        <p14:creationId xmlns:p14="http://schemas.microsoft.com/office/powerpoint/2010/main" val="2485846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800" y="1244092"/>
            <a:ext cx="8839200" cy="4445508"/>
          </a:xfrm>
        </p:spPr>
        <p:txBody>
          <a:bodyPr>
            <a:normAutofit/>
          </a:bodyPr>
          <a:lstStyle/>
          <a:p>
            <a:r>
              <a:rPr lang="en-US" dirty="0"/>
              <a:t>Develop Website – Release 3 (R3)</a:t>
            </a:r>
          </a:p>
          <a:p>
            <a:pPr lvl="1"/>
            <a:r>
              <a:rPr lang="en-US" dirty="0"/>
              <a:t>User Testing of R2</a:t>
            </a:r>
          </a:p>
          <a:p>
            <a:pPr lvl="2"/>
            <a:r>
              <a:rPr lang="en-US" dirty="0"/>
              <a:t>Assess site navigation, finding content, and content value</a:t>
            </a:r>
          </a:p>
          <a:p>
            <a:pPr lvl="2"/>
            <a:r>
              <a:rPr lang="en-US" dirty="0"/>
              <a:t>Apply design changes to website </a:t>
            </a:r>
          </a:p>
          <a:p>
            <a:pPr lvl="1"/>
            <a:r>
              <a:rPr lang="en-US" dirty="0"/>
              <a:t>Update website with new content</a:t>
            </a:r>
          </a:p>
          <a:p>
            <a:pPr lvl="2"/>
            <a:r>
              <a:rPr lang="en-US" dirty="0"/>
              <a:t>Enhance and integrate additional content</a:t>
            </a:r>
          </a:p>
          <a:p>
            <a:pPr lvl="2"/>
            <a:r>
              <a:rPr lang="en-US" dirty="0"/>
              <a:t>Text, images, video</a:t>
            </a:r>
          </a:p>
          <a:p>
            <a:pPr lvl="1"/>
            <a:r>
              <a:rPr lang="en-US" dirty="0"/>
              <a:t>Integrate Site Usage/Data Analytics</a:t>
            </a:r>
          </a:p>
          <a:p>
            <a:pPr lvl="1"/>
            <a:r>
              <a:rPr lang="en-US" dirty="0"/>
              <a:t>UXG Maintenance strategy</a:t>
            </a:r>
          </a:p>
          <a:p>
            <a:endParaRPr lang="en-US" dirty="0"/>
          </a:p>
          <a:p>
            <a:endParaRPr lang="en-US" dirty="0"/>
          </a:p>
          <a:p>
            <a:endParaRPr lang="en-US" dirty="0"/>
          </a:p>
          <a:p>
            <a:endParaRPr lang="en-US" dirty="0"/>
          </a:p>
          <a:p>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Next Steps: Proposed Plan</a:t>
            </a:r>
          </a:p>
        </p:txBody>
      </p:sp>
    </p:spTree>
    <p:extLst>
      <p:ext uri="{BB962C8B-B14F-4D97-AF65-F5344CB8AC3E}">
        <p14:creationId xmlns:p14="http://schemas.microsoft.com/office/powerpoint/2010/main" val="3724058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799" y="1244092"/>
            <a:ext cx="8730143" cy="4695314"/>
          </a:xfrm>
        </p:spPr>
        <p:txBody>
          <a:bodyPr>
            <a:normAutofit/>
          </a:bodyPr>
          <a:lstStyle/>
          <a:p>
            <a:pPr marL="514350" indent="-514350">
              <a:buFont typeface="+mj-lt"/>
              <a:buAutoNum type="arabicPeriod"/>
            </a:pPr>
            <a:r>
              <a:rPr lang="en-US" dirty="0"/>
              <a:t>Develop Website – R1 </a:t>
            </a:r>
          </a:p>
          <a:p>
            <a:pPr lvl="1"/>
            <a:r>
              <a:rPr lang="en-US" dirty="0"/>
              <a:t>CMS (WordPress) Configuration</a:t>
            </a:r>
          </a:p>
          <a:p>
            <a:pPr lvl="1"/>
            <a:r>
              <a:rPr lang="en-US" dirty="0"/>
              <a:t>Use new </a:t>
            </a:r>
            <a:r>
              <a:rPr lang="en-US" dirty="0" err="1"/>
              <a:t>Divi</a:t>
            </a:r>
            <a:r>
              <a:rPr lang="en-US" dirty="0"/>
              <a:t> theme and convert all existing UXG content to new theme</a:t>
            </a:r>
          </a:p>
          <a:p>
            <a:pPr lvl="1"/>
            <a:r>
              <a:rPr lang="en-US" dirty="0"/>
              <a:t>Install and/or configure plugins to provide any features/functionality not provided in </a:t>
            </a:r>
            <a:r>
              <a:rPr lang="en-US" dirty="0" err="1"/>
              <a:t>Divi</a:t>
            </a:r>
            <a:r>
              <a:rPr lang="en-US" dirty="0"/>
              <a:t> theme</a:t>
            </a:r>
          </a:p>
          <a:p>
            <a:pPr lvl="1"/>
            <a:r>
              <a:rPr lang="en-US" dirty="0"/>
              <a:t>Visual Design/layout of page types: ‘article’ page, list pages, home page.</a:t>
            </a:r>
          </a:p>
          <a:p>
            <a:pPr lvl="1"/>
            <a:r>
              <a:rPr lang="en-US" dirty="0"/>
              <a:t>Start information Architecture</a:t>
            </a:r>
          </a:p>
          <a:p>
            <a:pPr marL="628650">
              <a:buFont typeface="+mj-lt"/>
              <a:buAutoNum type="arabicPeriod"/>
            </a:pPr>
            <a:endParaRPr lang="en-US" dirty="0"/>
          </a:p>
          <a:p>
            <a:pPr lvl="1">
              <a:lnSpc>
                <a:spcPct val="120000"/>
              </a:lnSpc>
            </a:pPr>
            <a:endParaRPr lang="en-US" sz="2600" dirty="0"/>
          </a:p>
          <a:p>
            <a:endParaRPr lang="en-US" dirty="0"/>
          </a:p>
          <a:p>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Next Steps: Plan Details</a:t>
            </a:r>
          </a:p>
        </p:txBody>
      </p:sp>
    </p:spTree>
    <p:extLst>
      <p:ext uri="{BB962C8B-B14F-4D97-AF65-F5344CB8AC3E}">
        <p14:creationId xmlns:p14="http://schemas.microsoft.com/office/powerpoint/2010/main" val="3911917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799" y="1244091"/>
            <a:ext cx="8730143" cy="4858757"/>
          </a:xfrm>
        </p:spPr>
        <p:txBody>
          <a:bodyPr>
            <a:normAutofit fontScale="92500"/>
          </a:bodyPr>
          <a:lstStyle/>
          <a:p>
            <a:pPr marL="514350" indent="-514350">
              <a:buFont typeface="+mj-lt"/>
              <a:buAutoNum type="arabicPeriod" startAt="2"/>
            </a:pPr>
            <a:r>
              <a:rPr lang="en-US" dirty="0"/>
              <a:t>Develop/Update New Content </a:t>
            </a:r>
          </a:p>
          <a:p>
            <a:pPr lvl="1">
              <a:lnSpc>
                <a:spcPct val="120000"/>
              </a:lnSpc>
            </a:pPr>
            <a:r>
              <a:rPr lang="en-US" dirty="0"/>
              <a:t>Identify and prioritize UXG user groups (assume CAC is target user group)</a:t>
            </a:r>
          </a:p>
          <a:p>
            <a:pPr lvl="1">
              <a:lnSpc>
                <a:spcPct val="120000"/>
              </a:lnSpc>
            </a:pPr>
            <a:r>
              <a:rPr lang="en-US" dirty="0"/>
              <a:t>Capture and refine users' goals</a:t>
            </a:r>
          </a:p>
          <a:p>
            <a:pPr lvl="1">
              <a:lnSpc>
                <a:spcPct val="120000"/>
              </a:lnSpc>
            </a:pPr>
            <a:r>
              <a:rPr lang="en-US" dirty="0"/>
              <a:t>Complete a competitive analysis of other sites with similar goals as the UXG - note best practices</a:t>
            </a:r>
          </a:p>
          <a:p>
            <a:pPr lvl="1">
              <a:lnSpc>
                <a:spcPct val="120000"/>
              </a:lnSpc>
            </a:pPr>
            <a:r>
              <a:rPr lang="en-US" dirty="0"/>
              <a:t>Define requirements for images and videos and ramifications of using licensed content.</a:t>
            </a:r>
          </a:p>
          <a:p>
            <a:pPr lvl="1">
              <a:lnSpc>
                <a:spcPct val="120000"/>
              </a:lnSpc>
            </a:pPr>
            <a:r>
              <a:rPr lang="en-US" dirty="0"/>
              <a:t>Identify and specify user research activities needed to translate user goals into specific (measurable) objectives that will inform new content and capabilities</a:t>
            </a:r>
          </a:p>
          <a:p>
            <a:pPr lvl="1">
              <a:lnSpc>
                <a:spcPct val="120000"/>
              </a:lnSpc>
            </a:pPr>
            <a:endParaRPr lang="en-US" sz="2600" dirty="0"/>
          </a:p>
          <a:p>
            <a:endParaRPr lang="en-US" dirty="0"/>
          </a:p>
          <a:p>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Next Steps: Plan Details</a:t>
            </a:r>
          </a:p>
        </p:txBody>
      </p:sp>
    </p:spTree>
    <p:extLst>
      <p:ext uri="{BB962C8B-B14F-4D97-AF65-F5344CB8AC3E}">
        <p14:creationId xmlns:p14="http://schemas.microsoft.com/office/powerpoint/2010/main" val="283819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800" y="1244091"/>
            <a:ext cx="8581292" cy="4609631"/>
          </a:xfrm>
        </p:spPr>
        <p:txBody>
          <a:bodyPr>
            <a:normAutofit/>
          </a:bodyPr>
          <a:lstStyle/>
          <a:p>
            <a:r>
              <a:rPr lang="en-US" dirty="0"/>
              <a:t>Purpose</a:t>
            </a:r>
          </a:p>
          <a:p>
            <a:pPr lvl="1"/>
            <a:r>
              <a:rPr lang="en-US" dirty="0"/>
              <a:t>Transfer Knowledge - from the UX Guide product manager to the BAC team to understand what UX work as already been achieved and understand future objectives.</a:t>
            </a:r>
          </a:p>
          <a:p>
            <a:pPr lvl="1"/>
            <a:r>
              <a:rPr lang="en-US" dirty="0"/>
              <a:t>Interview Stakeholders - to understand their vision, intended user groups, and content to be included in the UX Guide. </a:t>
            </a:r>
          </a:p>
          <a:p>
            <a:pPr lvl="1"/>
            <a:r>
              <a:rPr lang="en-US" dirty="0"/>
              <a:t>Conduct Environmental Scan - to identify potential content for the UXG. </a:t>
            </a:r>
          </a:p>
          <a:p>
            <a:pPr lvl="1"/>
            <a:r>
              <a:rPr lang="en-US" dirty="0"/>
              <a:t>Review backlog of UXG projects to assess prioritization.</a:t>
            </a:r>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Objectives</a:t>
            </a:r>
          </a:p>
        </p:txBody>
      </p:sp>
    </p:spTree>
    <p:extLst>
      <p:ext uri="{BB962C8B-B14F-4D97-AF65-F5344CB8AC3E}">
        <p14:creationId xmlns:p14="http://schemas.microsoft.com/office/powerpoint/2010/main" val="2399716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799" y="1244092"/>
            <a:ext cx="8730143" cy="4695314"/>
          </a:xfrm>
        </p:spPr>
        <p:txBody>
          <a:bodyPr>
            <a:normAutofit/>
          </a:bodyPr>
          <a:lstStyle/>
          <a:p>
            <a:pPr marL="0" indent="0">
              <a:buNone/>
            </a:pPr>
            <a:r>
              <a:rPr lang="en-US" dirty="0"/>
              <a:t>2. Continued…</a:t>
            </a:r>
          </a:p>
          <a:p>
            <a:pPr lvl="1">
              <a:lnSpc>
                <a:spcPct val="120000"/>
              </a:lnSpc>
            </a:pPr>
            <a:r>
              <a:rPr lang="en-US" dirty="0"/>
              <a:t>Perform a content inventory to document the current content on the site.</a:t>
            </a:r>
          </a:p>
          <a:p>
            <a:pPr lvl="1">
              <a:lnSpc>
                <a:spcPct val="120000"/>
              </a:lnSpc>
            </a:pPr>
            <a:r>
              <a:rPr lang="en-US" dirty="0"/>
              <a:t>Create a site map that proposes a site structure to best meet the needs and goals of the UXG</a:t>
            </a:r>
          </a:p>
          <a:p>
            <a:pPr lvl="1">
              <a:lnSpc>
                <a:spcPct val="120000"/>
              </a:lnSpc>
            </a:pPr>
            <a:r>
              <a:rPr lang="en-US" dirty="0"/>
              <a:t>Create wireframes and/or interactive prototypes and conduct discovery user testing with 6 potential users to validate site map</a:t>
            </a:r>
          </a:p>
          <a:p>
            <a:pPr lvl="1"/>
            <a:r>
              <a:rPr lang="en-US" dirty="0"/>
              <a:t>Revise the site map based on findings (include two rounds of revisions based on user feedback)</a:t>
            </a:r>
          </a:p>
          <a:p>
            <a:pPr lvl="1">
              <a:lnSpc>
                <a:spcPct val="120000"/>
              </a:lnSpc>
            </a:pPr>
            <a:endParaRPr lang="en-US" sz="2800" dirty="0"/>
          </a:p>
          <a:p>
            <a:pPr lvl="1">
              <a:lnSpc>
                <a:spcPct val="120000"/>
              </a:lnSpc>
            </a:pPr>
            <a:endParaRPr lang="en-US" sz="2800" dirty="0"/>
          </a:p>
          <a:p>
            <a:pPr lvl="1">
              <a:lnSpc>
                <a:spcPct val="120000"/>
              </a:lnSpc>
            </a:pPr>
            <a:endParaRPr lang="en-US" sz="2800" dirty="0"/>
          </a:p>
          <a:p>
            <a:pPr lvl="1">
              <a:lnSpc>
                <a:spcPct val="120000"/>
              </a:lnSpc>
            </a:pPr>
            <a:endParaRPr lang="en-US" sz="2600" dirty="0"/>
          </a:p>
          <a:p>
            <a:endParaRPr lang="en-US" dirty="0"/>
          </a:p>
          <a:p>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Next Steps: Plan Details</a:t>
            </a:r>
          </a:p>
        </p:txBody>
      </p:sp>
    </p:spTree>
    <p:extLst>
      <p:ext uri="{BB962C8B-B14F-4D97-AF65-F5344CB8AC3E}">
        <p14:creationId xmlns:p14="http://schemas.microsoft.com/office/powerpoint/2010/main" val="2233098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799" y="1244092"/>
            <a:ext cx="8730143" cy="4695314"/>
          </a:xfrm>
        </p:spPr>
        <p:txBody>
          <a:bodyPr>
            <a:normAutofit/>
          </a:bodyPr>
          <a:lstStyle/>
          <a:p>
            <a:pPr marL="0" indent="0">
              <a:buNone/>
            </a:pPr>
            <a:r>
              <a:rPr lang="en-US" dirty="0"/>
              <a:t>2. Continued…</a:t>
            </a:r>
          </a:p>
          <a:p>
            <a:pPr lvl="1">
              <a:lnSpc>
                <a:spcPct val="120000"/>
              </a:lnSpc>
            </a:pPr>
            <a:r>
              <a:rPr lang="en-US" dirty="0"/>
              <a:t>Assemble a committee of HFE representatives within the VHA. Committee will participate in reviewing and selecting UXG terms/definitions as well as identifying key HCD concepts to be included in the UXG</a:t>
            </a:r>
          </a:p>
          <a:p>
            <a:pPr lvl="1">
              <a:lnSpc>
                <a:spcPct val="120000"/>
              </a:lnSpc>
            </a:pPr>
            <a:r>
              <a:rPr lang="en-US" dirty="0"/>
              <a:t>Define HFE terminology that will be used across VA organizations and among related roles</a:t>
            </a:r>
          </a:p>
          <a:p>
            <a:pPr lvl="1">
              <a:lnSpc>
                <a:spcPct val="120000"/>
              </a:lnSpc>
            </a:pPr>
            <a:r>
              <a:rPr lang="en-US" dirty="0"/>
              <a:t>Develop a schema for organizing concepts based on anticipated information needs of a HIS project team wanting to apply an HCD process</a:t>
            </a:r>
          </a:p>
          <a:p>
            <a:pPr lvl="1">
              <a:lnSpc>
                <a:spcPct val="120000"/>
              </a:lnSpc>
            </a:pPr>
            <a:endParaRPr lang="en-US" sz="2600" dirty="0"/>
          </a:p>
          <a:p>
            <a:pPr lvl="1">
              <a:lnSpc>
                <a:spcPct val="120000"/>
              </a:lnSpc>
            </a:pPr>
            <a:endParaRPr lang="en-US" sz="2800" dirty="0"/>
          </a:p>
          <a:p>
            <a:pPr lvl="1">
              <a:lnSpc>
                <a:spcPct val="120000"/>
              </a:lnSpc>
            </a:pPr>
            <a:endParaRPr lang="en-US" sz="2800" dirty="0"/>
          </a:p>
          <a:p>
            <a:pPr lvl="1">
              <a:lnSpc>
                <a:spcPct val="120000"/>
              </a:lnSpc>
            </a:pPr>
            <a:endParaRPr lang="en-US" sz="2800" dirty="0"/>
          </a:p>
          <a:p>
            <a:pPr lvl="1">
              <a:lnSpc>
                <a:spcPct val="120000"/>
              </a:lnSpc>
            </a:pPr>
            <a:endParaRPr lang="en-US" sz="2600" dirty="0"/>
          </a:p>
          <a:p>
            <a:endParaRPr lang="en-US" dirty="0"/>
          </a:p>
          <a:p>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Next Steps: Plan Details</a:t>
            </a:r>
          </a:p>
        </p:txBody>
      </p:sp>
    </p:spTree>
    <p:extLst>
      <p:ext uri="{BB962C8B-B14F-4D97-AF65-F5344CB8AC3E}">
        <p14:creationId xmlns:p14="http://schemas.microsoft.com/office/powerpoint/2010/main" val="2229265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799" y="1244092"/>
            <a:ext cx="8730143" cy="4695314"/>
          </a:xfrm>
        </p:spPr>
        <p:txBody>
          <a:bodyPr>
            <a:normAutofit/>
          </a:bodyPr>
          <a:lstStyle/>
          <a:p>
            <a:pPr marL="0" indent="0">
              <a:buNone/>
            </a:pPr>
            <a:r>
              <a:rPr lang="en-US" dirty="0"/>
              <a:t>3. Develop Website – R2</a:t>
            </a:r>
          </a:p>
          <a:p>
            <a:pPr lvl="1">
              <a:lnSpc>
                <a:spcPct val="120000"/>
              </a:lnSpc>
            </a:pPr>
            <a:r>
              <a:rPr lang="en-US" dirty="0"/>
              <a:t>Design the user interface to meet the needs of intended users</a:t>
            </a:r>
          </a:p>
          <a:p>
            <a:pPr lvl="1">
              <a:lnSpc>
                <a:spcPct val="120000"/>
              </a:lnSpc>
            </a:pPr>
            <a:r>
              <a:rPr lang="en-US" dirty="0"/>
              <a:t>Support an information architecture (including specifications for structured and unstructured metadata)</a:t>
            </a:r>
          </a:p>
          <a:p>
            <a:pPr lvl="1">
              <a:lnSpc>
                <a:spcPct val="120000"/>
              </a:lnSpc>
            </a:pPr>
            <a:r>
              <a:rPr lang="en-US" dirty="0"/>
              <a:t>Update website with new content (text, images, video)</a:t>
            </a:r>
          </a:p>
          <a:p>
            <a:pPr lvl="1">
              <a:lnSpc>
                <a:spcPct val="120000"/>
              </a:lnSpc>
            </a:pPr>
            <a:r>
              <a:rPr lang="en-US" dirty="0"/>
              <a:t>Develop a content management process – who will have authority to upload, edit, etc. content to site</a:t>
            </a:r>
          </a:p>
          <a:p>
            <a:pPr lvl="1">
              <a:lnSpc>
                <a:spcPct val="120000"/>
              </a:lnSpc>
            </a:pPr>
            <a:endParaRPr lang="en-US" sz="2600" dirty="0"/>
          </a:p>
          <a:p>
            <a:pPr lvl="1">
              <a:lnSpc>
                <a:spcPct val="120000"/>
              </a:lnSpc>
            </a:pPr>
            <a:endParaRPr lang="en-US" sz="2800" dirty="0"/>
          </a:p>
          <a:p>
            <a:pPr lvl="1">
              <a:lnSpc>
                <a:spcPct val="120000"/>
              </a:lnSpc>
            </a:pPr>
            <a:endParaRPr lang="en-US" sz="2800" dirty="0"/>
          </a:p>
          <a:p>
            <a:pPr lvl="1">
              <a:lnSpc>
                <a:spcPct val="120000"/>
              </a:lnSpc>
            </a:pPr>
            <a:endParaRPr lang="en-US" sz="2800" dirty="0"/>
          </a:p>
          <a:p>
            <a:pPr lvl="1">
              <a:lnSpc>
                <a:spcPct val="120000"/>
              </a:lnSpc>
            </a:pPr>
            <a:endParaRPr lang="en-US" sz="2600" dirty="0"/>
          </a:p>
          <a:p>
            <a:endParaRPr lang="en-US" dirty="0"/>
          </a:p>
          <a:p>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Next Steps: Plan Details</a:t>
            </a:r>
          </a:p>
        </p:txBody>
      </p:sp>
    </p:spTree>
    <p:extLst>
      <p:ext uri="{BB962C8B-B14F-4D97-AF65-F5344CB8AC3E}">
        <p14:creationId xmlns:p14="http://schemas.microsoft.com/office/powerpoint/2010/main" val="1479992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799" y="1244092"/>
            <a:ext cx="8730143" cy="4695314"/>
          </a:xfrm>
        </p:spPr>
        <p:txBody>
          <a:bodyPr>
            <a:normAutofit/>
          </a:bodyPr>
          <a:lstStyle/>
          <a:p>
            <a:pPr marL="0" indent="0">
              <a:buNone/>
            </a:pPr>
            <a:r>
              <a:rPr lang="en-US" dirty="0"/>
              <a:t>4. User Testing</a:t>
            </a:r>
          </a:p>
          <a:p>
            <a:pPr lvl="1">
              <a:lnSpc>
                <a:spcPct val="120000"/>
              </a:lnSpc>
            </a:pPr>
            <a:r>
              <a:rPr lang="en-US" dirty="0"/>
              <a:t>User test the newly configured UXG (R2) with 6 potential users to validate design, navigation, and content value</a:t>
            </a:r>
          </a:p>
          <a:p>
            <a:pPr lvl="1">
              <a:lnSpc>
                <a:spcPct val="120000"/>
              </a:lnSpc>
            </a:pPr>
            <a:r>
              <a:rPr lang="en-US" dirty="0"/>
              <a:t>Apply findings to complete designs for R3</a:t>
            </a:r>
          </a:p>
          <a:p>
            <a:pPr lvl="1">
              <a:lnSpc>
                <a:spcPct val="120000"/>
              </a:lnSpc>
            </a:pPr>
            <a:endParaRPr lang="en-US" sz="2600" dirty="0"/>
          </a:p>
          <a:p>
            <a:pPr lvl="1">
              <a:lnSpc>
                <a:spcPct val="120000"/>
              </a:lnSpc>
            </a:pPr>
            <a:endParaRPr lang="en-US" sz="2800" dirty="0"/>
          </a:p>
          <a:p>
            <a:pPr lvl="1">
              <a:lnSpc>
                <a:spcPct val="120000"/>
              </a:lnSpc>
            </a:pPr>
            <a:endParaRPr lang="en-US" sz="2800" dirty="0"/>
          </a:p>
          <a:p>
            <a:pPr lvl="1">
              <a:lnSpc>
                <a:spcPct val="120000"/>
              </a:lnSpc>
            </a:pPr>
            <a:endParaRPr lang="en-US" sz="2800" dirty="0"/>
          </a:p>
          <a:p>
            <a:pPr lvl="1">
              <a:lnSpc>
                <a:spcPct val="120000"/>
              </a:lnSpc>
            </a:pPr>
            <a:endParaRPr lang="en-US" sz="2600" dirty="0"/>
          </a:p>
          <a:p>
            <a:endParaRPr lang="en-US" dirty="0"/>
          </a:p>
          <a:p>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Next Steps: Plan Details</a:t>
            </a:r>
          </a:p>
        </p:txBody>
      </p:sp>
    </p:spTree>
    <p:extLst>
      <p:ext uri="{BB962C8B-B14F-4D97-AF65-F5344CB8AC3E}">
        <p14:creationId xmlns:p14="http://schemas.microsoft.com/office/powerpoint/2010/main" val="839214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799" y="1244092"/>
            <a:ext cx="8730143" cy="4695314"/>
          </a:xfrm>
        </p:spPr>
        <p:txBody>
          <a:bodyPr>
            <a:normAutofit/>
          </a:bodyPr>
          <a:lstStyle/>
          <a:p>
            <a:pPr marL="0" indent="0">
              <a:buNone/>
            </a:pPr>
            <a:r>
              <a:rPr lang="en-US" dirty="0"/>
              <a:t>5. Launch Website – R3</a:t>
            </a:r>
          </a:p>
          <a:p>
            <a:pPr lvl="1">
              <a:lnSpc>
                <a:spcPct val="120000"/>
              </a:lnSpc>
            </a:pPr>
            <a:r>
              <a:rPr lang="en-US" dirty="0"/>
              <a:t>Launch and distribute UXG R3</a:t>
            </a:r>
          </a:p>
          <a:p>
            <a:pPr lvl="1">
              <a:lnSpc>
                <a:spcPct val="120000"/>
              </a:lnSpc>
            </a:pPr>
            <a:r>
              <a:rPr lang="en-US" dirty="0"/>
              <a:t>Develop a distribution and marketing strategy to promote the new UX Guide</a:t>
            </a:r>
          </a:p>
          <a:p>
            <a:pPr lvl="1">
              <a:lnSpc>
                <a:spcPct val="120000"/>
              </a:lnSpc>
            </a:pPr>
            <a:endParaRPr lang="en-US" sz="2600" dirty="0"/>
          </a:p>
          <a:p>
            <a:pPr lvl="1">
              <a:lnSpc>
                <a:spcPct val="120000"/>
              </a:lnSpc>
            </a:pPr>
            <a:endParaRPr lang="en-US" sz="2800" dirty="0"/>
          </a:p>
          <a:p>
            <a:pPr lvl="1">
              <a:lnSpc>
                <a:spcPct val="120000"/>
              </a:lnSpc>
            </a:pPr>
            <a:endParaRPr lang="en-US" sz="2800" dirty="0"/>
          </a:p>
          <a:p>
            <a:pPr lvl="1">
              <a:lnSpc>
                <a:spcPct val="120000"/>
              </a:lnSpc>
            </a:pPr>
            <a:endParaRPr lang="en-US" sz="2800" dirty="0"/>
          </a:p>
          <a:p>
            <a:pPr lvl="1">
              <a:lnSpc>
                <a:spcPct val="120000"/>
              </a:lnSpc>
            </a:pPr>
            <a:endParaRPr lang="en-US" sz="2600" dirty="0"/>
          </a:p>
          <a:p>
            <a:endParaRPr lang="en-US" dirty="0"/>
          </a:p>
          <a:p>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Next Steps: Plan Details</a:t>
            </a:r>
          </a:p>
        </p:txBody>
      </p:sp>
    </p:spTree>
    <p:extLst>
      <p:ext uri="{BB962C8B-B14F-4D97-AF65-F5344CB8AC3E}">
        <p14:creationId xmlns:p14="http://schemas.microsoft.com/office/powerpoint/2010/main" val="1957228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799" y="1244092"/>
            <a:ext cx="8730143" cy="4695314"/>
          </a:xfrm>
        </p:spPr>
        <p:txBody>
          <a:bodyPr>
            <a:normAutofit/>
          </a:bodyPr>
          <a:lstStyle/>
          <a:p>
            <a:pPr marL="0" indent="0">
              <a:buNone/>
            </a:pPr>
            <a:r>
              <a:rPr lang="en-US" dirty="0"/>
              <a:t>6. Data Analytics</a:t>
            </a:r>
          </a:p>
          <a:p>
            <a:pPr lvl="1">
              <a:lnSpc>
                <a:spcPct val="120000"/>
              </a:lnSpc>
            </a:pPr>
            <a:r>
              <a:rPr lang="en-US" dirty="0"/>
              <a:t>Provide site usage analytics data to measure the impact of the UXG and prioritize new work activities.</a:t>
            </a:r>
          </a:p>
          <a:p>
            <a:pPr lvl="1">
              <a:lnSpc>
                <a:spcPct val="120000"/>
              </a:lnSpc>
            </a:pPr>
            <a:endParaRPr lang="en-US" dirty="0">
              <a:solidFill>
                <a:srgbClr val="FF53FF"/>
              </a:solidFill>
            </a:endParaRPr>
          </a:p>
          <a:p>
            <a:pPr marL="457200" lvl="1" indent="0">
              <a:lnSpc>
                <a:spcPct val="120000"/>
              </a:lnSpc>
              <a:buNone/>
            </a:pPr>
            <a:endParaRPr lang="en-US" sz="2800" dirty="0"/>
          </a:p>
          <a:p>
            <a:pPr lvl="1">
              <a:lnSpc>
                <a:spcPct val="120000"/>
              </a:lnSpc>
            </a:pPr>
            <a:endParaRPr lang="en-US" sz="2600" dirty="0"/>
          </a:p>
          <a:p>
            <a:endParaRPr lang="en-US" dirty="0"/>
          </a:p>
          <a:p>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Next Steps: Plan Details</a:t>
            </a:r>
          </a:p>
        </p:txBody>
      </p:sp>
    </p:spTree>
    <p:extLst>
      <p:ext uri="{BB962C8B-B14F-4D97-AF65-F5344CB8AC3E}">
        <p14:creationId xmlns:p14="http://schemas.microsoft.com/office/powerpoint/2010/main" val="272893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799" y="1244092"/>
            <a:ext cx="8730143" cy="4695314"/>
          </a:xfrm>
        </p:spPr>
        <p:txBody>
          <a:bodyPr>
            <a:normAutofit/>
          </a:bodyPr>
          <a:lstStyle/>
          <a:p>
            <a:pPr marL="0" indent="0">
              <a:buNone/>
            </a:pPr>
            <a:r>
              <a:rPr lang="en-US" dirty="0"/>
              <a:t>7. UXG Maintenance </a:t>
            </a:r>
          </a:p>
          <a:p>
            <a:pPr lvl="1">
              <a:lnSpc>
                <a:spcPct val="120000"/>
              </a:lnSpc>
            </a:pPr>
            <a:r>
              <a:rPr lang="en-US" dirty="0"/>
              <a:t>Create a content management plan</a:t>
            </a:r>
          </a:p>
          <a:p>
            <a:pPr lvl="1">
              <a:lnSpc>
                <a:spcPct val="120000"/>
              </a:lnSpc>
            </a:pPr>
            <a:r>
              <a:rPr lang="en-US" dirty="0"/>
              <a:t>Support content curation: including intake, quality assurance, publication, and usage monitoring of UXG content</a:t>
            </a:r>
          </a:p>
          <a:p>
            <a:pPr lvl="1">
              <a:lnSpc>
                <a:spcPct val="120000"/>
              </a:lnSpc>
            </a:pPr>
            <a:r>
              <a:rPr lang="en-US" dirty="0"/>
              <a:t>Versioning – as new work continues updating the site</a:t>
            </a:r>
          </a:p>
          <a:p>
            <a:pPr lvl="1">
              <a:lnSpc>
                <a:spcPct val="120000"/>
              </a:lnSpc>
            </a:pPr>
            <a:r>
              <a:rPr lang="en-US" dirty="0"/>
              <a:t>Perform ongoing site testing (e.g., broken links)</a:t>
            </a:r>
          </a:p>
          <a:p>
            <a:pPr lvl="1">
              <a:lnSpc>
                <a:spcPct val="120000"/>
              </a:lnSpc>
            </a:pPr>
            <a:r>
              <a:rPr lang="en-US" dirty="0"/>
              <a:t>WordPress and plugin updates</a:t>
            </a:r>
          </a:p>
          <a:p>
            <a:pPr lvl="1">
              <a:lnSpc>
                <a:spcPct val="120000"/>
              </a:lnSpc>
            </a:pPr>
            <a:endParaRPr lang="en-US" sz="2800" dirty="0"/>
          </a:p>
          <a:p>
            <a:pPr lvl="1">
              <a:lnSpc>
                <a:spcPct val="120000"/>
              </a:lnSpc>
            </a:pPr>
            <a:endParaRPr lang="en-US" sz="2800" dirty="0"/>
          </a:p>
          <a:p>
            <a:pPr lvl="1">
              <a:lnSpc>
                <a:spcPct val="120000"/>
              </a:lnSpc>
            </a:pPr>
            <a:endParaRPr lang="en-US" sz="2800" dirty="0"/>
          </a:p>
          <a:p>
            <a:pPr lvl="1">
              <a:lnSpc>
                <a:spcPct val="120000"/>
              </a:lnSpc>
            </a:pPr>
            <a:endParaRPr lang="en-US" sz="2600" dirty="0"/>
          </a:p>
          <a:p>
            <a:endParaRPr lang="en-US" dirty="0"/>
          </a:p>
          <a:p>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Next Steps: Plan Details</a:t>
            </a:r>
          </a:p>
        </p:txBody>
      </p:sp>
    </p:spTree>
    <p:extLst>
      <p:ext uri="{BB962C8B-B14F-4D97-AF65-F5344CB8AC3E}">
        <p14:creationId xmlns:p14="http://schemas.microsoft.com/office/powerpoint/2010/main" val="284336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800" y="1244092"/>
            <a:ext cx="8521700" cy="4343400"/>
          </a:xfrm>
        </p:spPr>
        <p:txBody>
          <a:bodyPr/>
          <a:lstStyle/>
          <a:p>
            <a:r>
              <a:rPr lang="en-US" dirty="0"/>
              <a:t>Activities </a:t>
            </a:r>
          </a:p>
          <a:p>
            <a:pPr lvl="1"/>
            <a:r>
              <a:rPr lang="en-US" dirty="0"/>
              <a:t>Review the current UXG website for content and architecture.</a:t>
            </a:r>
          </a:p>
          <a:p>
            <a:pPr lvl="1"/>
            <a:r>
              <a:rPr lang="en-US" dirty="0"/>
              <a:t>Attend a demo of the content delivery system and discuss previous initiatives.</a:t>
            </a:r>
          </a:p>
          <a:p>
            <a:pPr lvl="1"/>
            <a:r>
              <a:rPr lang="en-US" dirty="0"/>
              <a:t>Conduct interviews with the UXG product manager.</a:t>
            </a:r>
          </a:p>
          <a:p>
            <a:pPr lvl="1"/>
            <a:r>
              <a:rPr lang="en-US" dirty="0"/>
              <a:t>Conduct a preliminary environmental scan.</a:t>
            </a:r>
          </a:p>
          <a:p>
            <a:pPr lvl="1"/>
            <a:r>
              <a:rPr lang="en-US" dirty="0"/>
              <a:t>Conduct interviews with five (5) UXG stakeholders.</a:t>
            </a:r>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Objectives</a:t>
            </a:r>
          </a:p>
        </p:txBody>
      </p:sp>
    </p:spTree>
    <p:extLst>
      <p:ext uri="{BB962C8B-B14F-4D97-AF65-F5344CB8AC3E}">
        <p14:creationId xmlns:p14="http://schemas.microsoft.com/office/powerpoint/2010/main" val="2164091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p:txBody>
          <a:bodyPr>
            <a:normAutofit/>
          </a:bodyPr>
          <a:lstStyle/>
          <a:p>
            <a:r>
              <a:rPr lang="en-US" dirty="0"/>
              <a:t>Knowledge Transfer – Review UXG Objectives</a:t>
            </a:r>
          </a:p>
          <a:p>
            <a:pPr lvl="1"/>
            <a:r>
              <a:rPr lang="en-US" dirty="0"/>
              <a:t>Reviewed the current UXG website to familiarize ourselves with the navigations, workflows, and content.</a:t>
            </a:r>
          </a:p>
          <a:p>
            <a:pPr lvl="1"/>
            <a:r>
              <a:rPr lang="en-US" dirty="0"/>
              <a:t>Participated in two remote sessions, each an hour in length with the UXG Product Manager. The sessions covered:</a:t>
            </a:r>
          </a:p>
          <a:p>
            <a:pPr lvl="2"/>
            <a:r>
              <a:rPr lang="en-US" sz="2400" dirty="0"/>
              <a:t>The vision and objectives for the UXG</a:t>
            </a:r>
          </a:p>
          <a:p>
            <a:pPr lvl="2"/>
            <a:r>
              <a:rPr lang="en-US" sz="2400" dirty="0"/>
              <a:t>The history and current status of the UXG</a:t>
            </a:r>
          </a:p>
          <a:p>
            <a:pPr lvl="2"/>
            <a:r>
              <a:rPr lang="en-US" sz="2400" dirty="0"/>
              <a:t>A demo of the content delivery system</a:t>
            </a:r>
          </a:p>
          <a:p>
            <a:pPr lvl="2"/>
            <a:r>
              <a:rPr lang="en-US" sz="2400" dirty="0"/>
              <a:t>Potential new features/requirements</a:t>
            </a:r>
          </a:p>
          <a:p>
            <a:pPr lvl="1"/>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General Methodology </a:t>
            </a:r>
          </a:p>
        </p:txBody>
      </p:sp>
    </p:spTree>
    <p:extLst>
      <p:ext uri="{BB962C8B-B14F-4D97-AF65-F5344CB8AC3E}">
        <p14:creationId xmlns:p14="http://schemas.microsoft.com/office/powerpoint/2010/main" val="1807103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800" y="1244092"/>
            <a:ext cx="8592312" cy="4343400"/>
          </a:xfrm>
        </p:spPr>
        <p:txBody>
          <a:bodyPr/>
          <a:lstStyle/>
          <a:p>
            <a:r>
              <a:rPr lang="en-US" dirty="0"/>
              <a:t>Knowledge Transfer – UXG Website Infrastructure</a:t>
            </a:r>
          </a:p>
          <a:p>
            <a:pPr lvl="1"/>
            <a:r>
              <a:rPr lang="en-US" dirty="0"/>
              <a:t>Performed a technical review of the current UXG WordPress site. Explored content presentation, site navigation and site features.</a:t>
            </a:r>
          </a:p>
          <a:p>
            <a:pPr lvl="1"/>
            <a:r>
              <a:rPr lang="en-US" dirty="0"/>
              <a:t>Reviewed the new “</a:t>
            </a:r>
            <a:r>
              <a:rPr lang="en-US" dirty="0" err="1"/>
              <a:t>Divi</a:t>
            </a:r>
            <a:r>
              <a:rPr lang="en-US" dirty="0"/>
              <a:t>” WordPress theme and “Pods” plugin.</a:t>
            </a:r>
          </a:p>
          <a:p>
            <a:pPr lvl="1"/>
            <a:r>
              <a:rPr lang="en-US" dirty="0"/>
              <a:t>Performed a gap analysis comparing the business and technology requirements against the functionality available in the new WordPress theme.</a:t>
            </a:r>
            <a:endParaRPr lang="en-US" dirty="0">
              <a:solidFill>
                <a:srgbClr val="FF53FF"/>
              </a:solidFill>
            </a:endParaRPr>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General Methodology </a:t>
            </a:r>
          </a:p>
        </p:txBody>
      </p:sp>
    </p:spTree>
    <p:extLst>
      <p:ext uri="{BB962C8B-B14F-4D97-AF65-F5344CB8AC3E}">
        <p14:creationId xmlns:p14="http://schemas.microsoft.com/office/powerpoint/2010/main" val="229442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800" y="1244092"/>
            <a:ext cx="8382000" cy="4991608"/>
          </a:xfrm>
        </p:spPr>
        <p:txBody>
          <a:bodyPr>
            <a:normAutofit/>
          </a:bodyPr>
          <a:lstStyle/>
          <a:p>
            <a:r>
              <a:rPr lang="en-US" dirty="0"/>
              <a:t>Stakeholder Interviews</a:t>
            </a:r>
          </a:p>
          <a:p>
            <a:pPr lvl="1"/>
            <a:r>
              <a:rPr lang="en-US" dirty="0"/>
              <a:t>Five (5) stakeholders were recruited to participate in a 30-minute interview session via Skype.</a:t>
            </a:r>
          </a:p>
          <a:p>
            <a:pPr lvl="1"/>
            <a:r>
              <a:rPr lang="en-US" dirty="0"/>
              <a:t>The stakeholders represented various departments and specialties in the VHA:</a:t>
            </a:r>
          </a:p>
          <a:p>
            <a:pPr lvl="2"/>
            <a:r>
              <a:rPr lang="en-US" sz="2400" dirty="0"/>
              <a:t>CIDMO program office</a:t>
            </a:r>
          </a:p>
          <a:p>
            <a:pPr lvl="2"/>
            <a:r>
              <a:rPr lang="en-US" sz="2400" dirty="0"/>
              <a:t>Clinical Decision Support </a:t>
            </a:r>
          </a:p>
          <a:p>
            <a:pPr lvl="2"/>
            <a:r>
              <a:rPr lang="en-US" sz="2400" dirty="0"/>
              <a:t>National Center for Patient Safety</a:t>
            </a:r>
          </a:p>
          <a:p>
            <a:pPr lvl="2"/>
            <a:r>
              <a:rPr lang="en-US" sz="2400" dirty="0"/>
              <a:t>Office of Connected Care</a:t>
            </a:r>
          </a:p>
          <a:p>
            <a:pPr lvl="2"/>
            <a:r>
              <a:rPr lang="en-US" sz="2400" dirty="0"/>
              <a:t>Community of Practice</a:t>
            </a:r>
          </a:p>
          <a:p>
            <a:endParaRPr lang="en-US" dirty="0"/>
          </a:p>
          <a:p>
            <a:endParaRPr lang="en-US" dirty="0"/>
          </a:p>
          <a:p>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General Methodology </a:t>
            </a:r>
          </a:p>
        </p:txBody>
      </p:sp>
    </p:spTree>
    <p:extLst>
      <p:ext uri="{BB962C8B-B14F-4D97-AF65-F5344CB8AC3E}">
        <p14:creationId xmlns:p14="http://schemas.microsoft.com/office/powerpoint/2010/main" val="2016930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800" y="1244092"/>
            <a:ext cx="8382000" cy="4991608"/>
          </a:xfrm>
        </p:spPr>
        <p:txBody>
          <a:bodyPr>
            <a:normAutofit/>
          </a:bodyPr>
          <a:lstStyle/>
          <a:p>
            <a:r>
              <a:rPr lang="en-US" dirty="0"/>
              <a:t>Environmental Scan</a:t>
            </a:r>
          </a:p>
          <a:p>
            <a:pPr lvl="1"/>
            <a:r>
              <a:rPr lang="en-US" dirty="0"/>
              <a:t>An environmental scan was conducted of academic and grey literature.</a:t>
            </a:r>
          </a:p>
          <a:p>
            <a:pPr lvl="1"/>
            <a:r>
              <a:rPr lang="en-US" dirty="0"/>
              <a:t>Relevant keywords were used such as “usability”, “safety”, “human factors”, “electronic health records”, “EHR”, “implementation”, “training”, “configuration”, and “customization.”</a:t>
            </a:r>
          </a:p>
          <a:p>
            <a:pPr lvl="1"/>
            <a:r>
              <a:rPr lang="en-US" dirty="0"/>
              <a:t>Resources were reviewed for inclusion. </a:t>
            </a:r>
          </a:p>
          <a:p>
            <a:pPr lvl="1"/>
            <a:r>
              <a:rPr lang="en-US" dirty="0"/>
              <a:t>Additionally, resources identified by or made available through specific, targeted organizations such AHRQ, EHRA, HIMSS, HRSA, RECs, and AMA were reviewed and included where relevant.</a:t>
            </a:r>
          </a:p>
          <a:p>
            <a:endParaRPr lang="en-US" dirty="0"/>
          </a:p>
          <a:p>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General Methodology </a:t>
            </a:r>
          </a:p>
        </p:txBody>
      </p:sp>
    </p:spTree>
    <p:extLst>
      <p:ext uri="{BB962C8B-B14F-4D97-AF65-F5344CB8AC3E}">
        <p14:creationId xmlns:p14="http://schemas.microsoft.com/office/powerpoint/2010/main" val="2883898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6F97-7B3A-4974-A94C-B4C3A825B99C}"/>
              </a:ext>
            </a:extLst>
          </p:cNvPr>
          <p:cNvSpPr>
            <a:spLocks noGrp="1"/>
          </p:cNvSpPr>
          <p:nvPr>
            <p:ph type="body" sz="quarter" idx="15"/>
          </p:nvPr>
        </p:nvSpPr>
        <p:spPr>
          <a:xfrm>
            <a:off x="304800" y="1244092"/>
            <a:ext cx="8382000" cy="4585208"/>
          </a:xfrm>
        </p:spPr>
        <p:txBody>
          <a:bodyPr>
            <a:normAutofit lnSpcReduction="10000"/>
          </a:bodyPr>
          <a:lstStyle/>
          <a:p>
            <a:r>
              <a:rPr lang="en-US" dirty="0"/>
              <a:t>The VHA is focused on building a stronger informatics workforce. </a:t>
            </a:r>
          </a:p>
          <a:p>
            <a:r>
              <a:rPr lang="en-US" dirty="0"/>
              <a:t>The UX Guide will serve as a central place where users can go to share information and resources such as instructional guides, case studies, tools, and techniques, that will aid in building a connected informatics network.</a:t>
            </a:r>
          </a:p>
          <a:p>
            <a:r>
              <a:rPr lang="en-US" dirty="0"/>
              <a:t>Human Factors is leading the UX Guide, however this is a HIT initiative under CIDMO, and will be promoted as an organization-wide effort.</a:t>
            </a:r>
          </a:p>
          <a:p>
            <a:endParaRPr lang="en-US" dirty="0"/>
          </a:p>
          <a:p>
            <a:pPr lvl="0"/>
            <a:endParaRPr lang="en-US" dirty="0"/>
          </a:p>
        </p:txBody>
      </p:sp>
      <p:sp>
        <p:nvSpPr>
          <p:cNvPr id="2" name="Text Placeholder 1">
            <a:extLst>
              <a:ext uri="{FF2B5EF4-FFF2-40B4-BE49-F238E27FC236}">
                <a16:creationId xmlns:a16="http://schemas.microsoft.com/office/drawing/2014/main" id="{8E36A434-C061-4252-8333-D846F454226E}"/>
              </a:ext>
            </a:extLst>
          </p:cNvPr>
          <p:cNvSpPr>
            <a:spLocks noGrp="1"/>
          </p:cNvSpPr>
          <p:nvPr>
            <p:ph type="body" sz="quarter" idx="14"/>
          </p:nvPr>
        </p:nvSpPr>
        <p:spPr/>
        <p:txBody>
          <a:bodyPr/>
          <a:lstStyle/>
          <a:p>
            <a:r>
              <a:rPr lang="en-US" dirty="0"/>
              <a:t>UX Guide Purpose/Vision</a:t>
            </a:r>
          </a:p>
        </p:txBody>
      </p:sp>
    </p:spTree>
    <p:extLst>
      <p:ext uri="{BB962C8B-B14F-4D97-AF65-F5344CB8AC3E}">
        <p14:creationId xmlns:p14="http://schemas.microsoft.com/office/powerpoint/2010/main" val="630337117"/>
      </p:ext>
    </p:extLst>
  </p:cSld>
  <p:clrMapOvr>
    <a:masterClrMapping/>
  </p:clrMapOvr>
</p:sld>
</file>

<file path=ppt/theme/theme1.xml><?xml version="1.0" encoding="utf-8"?>
<a:theme xmlns:a="http://schemas.openxmlformats.org/drawingml/2006/main" name="1_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E4C8C8DADCB547B54D46C6BC0A0499" ma:contentTypeVersion="2" ma:contentTypeDescription="Create a new document." ma:contentTypeScope="" ma:versionID="7dae240a6dd88adb6e69c9f33cd34c5b">
  <xsd:schema xmlns:xsd="http://www.w3.org/2001/XMLSchema" xmlns:xs="http://www.w3.org/2001/XMLSchema" xmlns:p="http://schemas.microsoft.com/office/2006/metadata/properties" xmlns:ns2="19f3e300-6948-449d-aaf2-2629049f8fc3" targetNamespace="http://schemas.microsoft.com/office/2006/metadata/properties" ma:root="true" ma:fieldsID="999e000762816d1673bfd2d4e9cd132c" ns2:_="">
    <xsd:import namespace="19f3e300-6948-449d-aaf2-2629049f8fc3"/>
    <xsd:element name="properties">
      <xsd:complexType>
        <xsd:sequence>
          <xsd:element name="documentManagement">
            <xsd:complexType>
              <xsd:all>
                <xsd:element ref="ns2:Description0" minOccurs="0"/>
                <xsd:element ref="ns2:Archiv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f3e300-6948-449d-aaf2-2629049f8fc3"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element name="Archive" ma:index="9" nillable="true" ma:displayName="Archive" ma:default="0" ma:description="Check yes if the template is an older version and should be archived" ma:internalName="Archiv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escription0 xmlns="19f3e300-6948-449d-aaf2-2629049f8fc3">PowerPoint template branded with HFE</Description0>
    <Archive xmlns="19f3e300-6948-449d-aaf2-2629049f8fc3">false</Archive>
  </documentManagement>
</p:properties>
</file>

<file path=customXml/itemProps1.xml><?xml version="1.0" encoding="utf-8"?>
<ds:datastoreItem xmlns:ds="http://schemas.openxmlformats.org/officeDocument/2006/customXml" ds:itemID="{59A9DC70-C603-4713-961B-5E2CDE6DD30D}">
  <ds:schemaRefs>
    <ds:schemaRef ds:uri="http://schemas.microsoft.com/office/2006/metadata/contentType"/>
    <ds:schemaRef ds:uri="http://schemas.microsoft.com/office/2006/metadata/properties/metaAttributes"/>
    <ds:schemaRef ds:uri="http://www.w3.org/2000/xmlns/"/>
    <ds:schemaRef ds:uri="http://www.w3.org/2001/XMLSchema"/>
    <ds:schemaRef ds:uri="19f3e300-6948-449d-aaf2-2629049f8fc3"/>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F1D5EE-73E2-459A-96B3-4A4EA4CA2C3F}">
  <ds:schemaRefs>
    <ds:schemaRef ds:uri="http://schemas.microsoft.com/sharepoint/v3/contenttype/forms"/>
  </ds:schemaRefs>
</ds:datastoreItem>
</file>

<file path=customXml/itemProps3.xml><?xml version="1.0" encoding="utf-8"?>
<ds:datastoreItem xmlns:ds="http://schemas.openxmlformats.org/officeDocument/2006/customXml" ds:itemID="{938CB78C-3138-4755-84EC-BDA5BCEB9846}">
  <ds:schemaRefs>
    <ds:schemaRef ds:uri="http://schemas.microsoft.com/office/2006/metadata/properties"/>
    <ds:schemaRef ds:uri="http://www.w3.org/2000/xmlns/"/>
    <ds:schemaRef ds:uri="19f3e300-6948-449d-aaf2-2629049f8fc3"/>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VHA PP</Template>
  <TotalTime>9112</TotalTime>
  <Words>2184</Words>
  <Application>Microsoft Office PowerPoint</Application>
  <PresentationFormat>On-screen Show (4:3)</PresentationFormat>
  <Paragraphs>302</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Georgia</vt:lpstr>
      <vt:lpstr>Microsoft Sans Serif</vt:lpstr>
      <vt:lpstr>1_Title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Veteran Affairs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Prince-Wheeler, Latriece R.</dc:creator>
  <cp:lastModifiedBy>David Clarke</cp:lastModifiedBy>
  <cp:revision>331</cp:revision>
  <cp:lastPrinted>2016-03-21T15:24:26Z</cp:lastPrinted>
  <dcterms:created xsi:type="dcterms:W3CDTF">2015-05-15T19:58:17Z</dcterms:created>
  <dcterms:modified xsi:type="dcterms:W3CDTF">2019-12-18T15:53:55Z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0x01010001E4C8C8DADCB547B54D46C6BC0A0499</vt:lpwstr>
  </property>
</Properties>
</file>