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69" r:id="rId7"/>
    <p:sldId id="270" r:id="rId8"/>
    <p:sldId id="271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  <p15:guide id="3" orient="horz" pos="2909">
          <p15:clr>
            <a:srgbClr val="A4A3A4"/>
          </p15:clr>
        </p15:guide>
        <p15:guide id="4" pos="2197">
          <p15:clr>
            <a:srgbClr val="A4A3A4"/>
          </p15:clr>
        </p15:guide>
        <p15:guide id="5" orient="horz" pos="2943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167">
          <p15:clr>
            <a:srgbClr val="A4A3A4"/>
          </p15:clr>
        </p15:guide>
        <p15:guide id="8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Veterans Affairs" initials="DoVA" lastIdx="9" clrIdx="0"/>
  <p:cmAuthor id="1" name="Department of Veterans Affairs" initials="TL" lastIdx="5" clrIdx="1"/>
  <p:cmAuthor id="2" name="David Clarke" initials="DC" lastIdx="6" clrIdx="2">
    <p:extLst>
      <p:ext uri="{19B8F6BF-5375-455C-9EA6-DF929625EA0E}">
        <p15:presenceInfo xmlns:p15="http://schemas.microsoft.com/office/powerpoint/2012/main" userId="9b9ff877230e2a9e" providerId="Windows Live"/>
      </p:ext>
    </p:extLst>
  </p:cmAuthor>
  <p:cmAuthor id="3" name="Alaina Wood" initials="AW" lastIdx="10" clrIdx="3">
    <p:extLst>
      <p:ext uri="{19B8F6BF-5375-455C-9EA6-DF929625EA0E}">
        <p15:presenceInfo xmlns:p15="http://schemas.microsoft.com/office/powerpoint/2012/main" userId="83630c2a7dfa9628" providerId="Windows Live"/>
      </p:ext>
    </p:extLst>
  </p:cmAuthor>
  <p:cmAuthor id="4" name="David Clarke" initials="DC [2]" lastIdx="1" clrIdx="4">
    <p:extLst>
      <p:ext uri="{19B8F6BF-5375-455C-9EA6-DF929625EA0E}">
        <p15:presenceInfo xmlns:p15="http://schemas.microsoft.com/office/powerpoint/2012/main" userId="36425407_tp_dropbox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FF"/>
    <a:srgbClr val="E8E8E8"/>
    <a:srgbClr val="0000CC"/>
    <a:srgbClr val="FFFFFF"/>
    <a:srgbClr val="174782"/>
    <a:srgbClr val="00FF00"/>
    <a:srgbClr val="66FF66"/>
    <a:srgbClr val="FFFF33"/>
    <a:srgbClr val="E0A3FF"/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79041" autoAdjust="0"/>
  </p:normalViewPr>
  <p:slideViewPr>
    <p:cSldViewPr snapToGrid="0">
      <p:cViewPr varScale="1">
        <p:scale>
          <a:sx n="98" d="100"/>
          <a:sy n="98" d="100"/>
        </p:scale>
        <p:origin x="1446" y="9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304" y="-72"/>
      </p:cViewPr>
      <p:guideLst>
        <p:guide orient="horz" pos="2924"/>
        <p:guide pos="2204"/>
        <p:guide orient="horz" pos="2909"/>
        <p:guide pos="2197"/>
        <p:guide orient="horz" pos="2943"/>
        <p:guide orient="horz" pos="2928"/>
        <p:guide pos="216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592" cy="464184"/>
          </a:xfrm>
          <a:prstGeom prst="rect">
            <a:avLst/>
          </a:prstGeom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eorgia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854" y="0"/>
            <a:ext cx="2971592" cy="464184"/>
          </a:xfrm>
          <a:prstGeom prst="rect">
            <a:avLst/>
          </a:prstGeom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pitchFamily="18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C4A1701C-3A80-49B7-A421-2256CA6AFE1F}" type="datetime1">
              <a:rPr lang="en-US"/>
              <a:pPr>
                <a:defRPr/>
              </a:pPr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0627"/>
            <a:ext cx="2971592" cy="464184"/>
          </a:xfrm>
          <a:prstGeom prst="rect">
            <a:avLst/>
          </a:prstGeom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eorgia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854" y="8830627"/>
            <a:ext cx="2971592" cy="464184"/>
          </a:xfrm>
          <a:prstGeom prst="rect">
            <a:avLst/>
          </a:prstGeom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pitchFamily="18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4D50FBAC-DA63-4DA6-8AE3-136CD8FFD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3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592" cy="464184"/>
          </a:xfrm>
          <a:prstGeom prst="rect">
            <a:avLst/>
          </a:prstGeom>
        </p:spPr>
        <p:txBody>
          <a:bodyPr vert="horz" wrap="square" lIns="92622" tIns="46311" rIns="92622" bIns="463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eorgia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854" y="0"/>
            <a:ext cx="2971592" cy="464184"/>
          </a:xfrm>
          <a:prstGeom prst="rect">
            <a:avLst/>
          </a:prstGeom>
        </p:spPr>
        <p:txBody>
          <a:bodyPr vert="horz" wrap="square" lIns="92622" tIns="46311" rIns="92622" bIns="463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pitchFamily="18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6DAF49A-045A-4EE2-87C8-167FB842D4E0}" type="datetime1">
              <a:rPr lang="en-US"/>
              <a:pPr>
                <a:defRPr/>
              </a:pPr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622" tIns="46311" rIns="92622" bIns="4631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2" y="4416109"/>
            <a:ext cx="5485778" cy="4182427"/>
          </a:xfrm>
          <a:prstGeom prst="rect">
            <a:avLst/>
          </a:prstGeom>
        </p:spPr>
        <p:txBody>
          <a:bodyPr vert="horz" wrap="square" lIns="92622" tIns="46311" rIns="92622" bIns="4631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30627"/>
            <a:ext cx="2971592" cy="464184"/>
          </a:xfrm>
          <a:prstGeom prst="rect">
            <a:avLst/>
          </a:prstGeom>
        </p:spPr>
        <p:txBody>
          <a:bodyPr vert="horz" wrap="square" lIns="92622" tIns="46311" rIns="92622" bIns="463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eorgia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854" y="8830627"/>
            <a:ext cx="2971592" cy="464184"/>
          </a:xfrm>
          <a:prstGeom prst="rect">
            <a:avLst/>
          </a:prstGeom>
        </p:spPr>
        <p:txBody>
          <a:bodyPr vert="horz" wrap="square" lIns="92622" tIns="46311" rIns="92622" bIns="463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eorgia" pitchFamily="18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1BBB6041-8FEF-43D3-A431-769F7C966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MS PGothic" pitchFamily="3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eorgia"/>
        <a:ea typeface="ヒラギノ角ゴ Pro W3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B30BC172-227F-4833-9D38-7C49837565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950" y="1708150"/>
            <a:ext cx="8763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 – MS Sans Serif, 32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5D24C02-8324-4571-B604-6C58CD79E0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250" y="3368675"/>
            <a:ext cx="8534400" cy="1142999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 marL="0" indent="0" algn="ctr">
              <a:spcBef>
                <a:spcPts val="580"/>
              </a:spcBef>
              <a:buNone/>
              <a:defRPr sz="2200" b="1" baseline="0">
                <a:solidFill>
                  <a:schemeClr val="bg1"/>
                </a:solidFill>
              </a:defRPr>
            </a:lvl5pPr>
          </a:lstStyle>
          <a:p>
            <a:pPr lvl="4"/>
            <a:r>
              <a:rPr lang="en-US" dirty="0"/>
              <a:t>Presenter, Title, VHA Human Factors Engineering</a:t>
            </a:r>
          </a:p>
          <a:p>
            <a:pPr lvl="4"/>
            <a:r>
              <a:rPr lang="en-US" dirty="0"/>
              <a:t>Contact Information – MS Sans Serif,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EFEE-4F68-48D0-8582-A1C28A8DA501}"/>
              </a:ext>
            </a:extLst>
          </p:cNvPr>
          <p:cNvSpPr txBox="1"/>
          <p:nvPr userDrawn="1"/>
        </p:nvSpPr>
        <p:spPr>
          <a:xfrm>
            <a:off x="0" y="6553627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VHA10P2HFQ@va.gov</a:t>
            </a:r>
          </a:p>
        </p:txBody>
      </p:sp>
      <p:pic>
        <p:nvPicPr>
          <p:cNvPr id="3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EDBD9EC-CB59-4A55-8153-238739EA13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9674" l="6150" r="93048">
                        <a14:foregroundMark x1="60428" y1="35326" x2="60428" y2="35326"/>
                        <a14:foregroundMark x1="78610" y1="52717" x2="78610" y2="52717"/>
                        <a14:foregroundMark x1="67112" y1="78261" x2="67112" y2="78261"/>
                        <a14:foregroundMark x1="23529" y1="48913" x2="23529" y2="48913"/>
                        <a14:foregroundMark x1="11497" y1="27174" x2="11497" y2="27174"/>
                        <a14:foregroundMark x1="11765" y1="21196" x2="11765" y2="21196"/>
                        <a14:foregroundMark x1="6417" y1="20652" x2="6417" y2="20652"/>
                        <a14:foregroundMark x1="12032" y1="33696" x2="12032" y2="33696"/>
                        <a14:foregroundMark x1="54011" y1="83696" x2="54011" y2="83696"/>
                        <a14:foregroundMark x1="74332" y1="83696" x2="74332" y2="83696"/>
                        <a14:foregroundMark x1="93048" y1="86413" x2="93048" y2="86413"/>
                        <a14:foregroundMark x1="91176" y1="84783" x2="91176" y2="847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86" y="355158"/>
            <a:ext cx="155121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A17AB7-9113-49F9-A06C-0B71F7C3D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64" cy="832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807836-C987-4A24-976B-69F67CFB7DB8}"/>
              </a:ext>
            </a:extLst>
          </p:cNvPr>
          <p:cNvSpPr/>
          <p:nvPr userDrawn="1"/>
        </p:nvSpPr>
        <p:spPr>
          <a:xfrm>
            <a:off x="952500" y="902520"/>
            <a:ext cx="7239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Removing the “Draft” Watermark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When you are ready to publish the final version of your PowerPoint.  You can remove the Watermark by following the instructions below: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Click the </a:t>
            </a:r>
            <a:r>
              <a:rPr lang="en-US" sz="1600" b="1" dirty="0"/>
              <a:t>View</a:t>
            </a:r>
            <a:r>
              <a:rPr lang="en-US" sz="1600" dirty="0"/>
              <a:t> tab, and then click </a:t>
            </a:r>
            <a:r>
              <a:rPr lang="en-US" sz="1600" b="1" dirty="0"/>
              <a:t>Slide Master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r>
              <a:rPr lang="en-US" sz="1600" dirty="0"/>
              <a:t>In the thumbnail pane on the left, click the Slide Master (see Figure 1). You may have to scroll up to see this slide. (This contains the watermark).</a:t>
            </a:r>
          </a:p>
          <a:p>
            <a:pPr marL="342900" indent="-342900">
              <a:buAutoNum type="arabicPeriod" startAt="3"/>
            </a:pPr>
            <a:r>
              <a:rPr lang="en-US" sz="1600" dirty="0"/>
              <a:t>On the slide, select the “DRAFT” image (You may have to move the text box in front temporarily).</a:t>
            </a:r>
          </a:p>
          <a:p>
            <a:pPr marL="342900" indent="-342900">
              <a:buAutoNum type="arabicPeriod" startAt="3"/>
            </a:pPr>
            <a:r>
              <a:rPr lang="en-US" sz="1600" dirty="0"/>
              <a:t>On the keyboard, press </a:t>
            </a:r>
            <a:r>
              <a:rPr lang="en-US" sz="1600" b="1" dirty="0"/>
              <a:t>Delete</a:t>
            </a:r>
            <a:r>
              <a:rPr lang="en-US" sz="1600" dirty="0"/>
              <a:t>.</a:t>
            </a:r>
          </a:p>
          <a:p>
            <a:pPr marL="342900" indent="-342900">
              <a:buAutoNum type="arabicPeriod" startAt="3"/>
            </a:pPr>
            <a:r>
              <a:rPr lang="en-US" sz="1600" dirty="0"/>
              <a:t>Close Master Slide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554C3-6326-4677-916D-15F1033ADDB2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755321" y="4193474"/>
            <a:ext cx="1429987" cy="221920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C68888A-5C1F-418B-8EA2-B80AAAFCBA49}"/>
              </a:ext>
            </a:extLst>
          </p:cNvPr>
          <p:cNvSpPr/>
          <p:nvPr userDrawn="1"/>
        </p:nvSpPr>
        <p:spPr>
          <a:xfrm>
            <a:off x="3530932" y="4974393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27BC4-8DB8-4AE9-B645-B50B374B5819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4405995" y="4193472"/>
            <a:ext cx="3105398" cy="221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974621-FBC8-4ACF-8953-0244B9E7C76B}"/>
              </a:ext>
            </a:extLst>
          </p:cNvPr>
          <p:cNvSpPr txBox="1"/>
          <p:nvPr userDrawn="1"/>
        </p:nvSpPr>
        <p:spPr>
          <a:xfrm>
            <a:off x="237506" y="5072241"/>
            <a:ext cx="142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1 -</a:t>
            </a:r>
          </a:p>
          <a:p>
            <a:pPr algn="ctr"/>
            <a:r>
              <a:rPr lang="en-US" sz="1200" dirty="0"/>
              <a:t>Thumbnail pane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7861E-C1DB-4818-9193-74809296BB77}"/>
              </a:ext>
            </a:extLst>
          </p:cNvPr>
          <p:cNvSpPr txBox="1"/>
          <p:nvPr userDrawn="1"/>
        </p:nvSpPr>
        <p:spPr>
          <a:xfrm>
            <a:off x="7558399" y="4994793"/>
            <a:ext cx="15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2 – Select the Draft Image in the Background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537F7DFB-59A5-46E9-B115-D5A5CB3D60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4000" cy="832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3200" b="1" kern="1200" baseline="0" noProof="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Text Slide, MS Sans Serif, 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0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5F1B99-0BD5-4E4C-B4F6-F93FE812B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64" cy="83275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C4C348-FFD1-46CA-AC07-AE1260ED7A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244092"/>
            <a:ext cx="8382000" cy="4343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Microsoft Sans Serif" panose="020B0604020202020204" pitchFamily="34" charset="0"/>
              <a:buChar char="–"/>
              <a:defRPr sz="2400" baseline="0"/>
            </a:lvl2pPr>
            <a:lvl3pPr marL="1143000" indent="-228600">
              <a:buFont typeface="Arial" panose="020B0604020202020204" pitchFamily="34" charset="0"/>
              <a:buChar char="•"/>
              <a:defRPr sz="2200" baseline="0"/>
            </a:lvl3pPr>
            <a:lvl4pPr>
              <a:defRPr baseline="0"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Level 1 – MS Sans Serif, 28</a:t>
            </a:r>
          </a:p>
          <a:p>
            <a:pPr lvl="1"/>
            <a:r>
              <a:rPr lang="en-US" dirty="0"/>
              <a:t>Level 2 – MS Sans Serif, 24</a:t>
            </a:r>
          </a:p>
          <a:p>
            <a:pPr lvl="2"/>
            <a:r>
              <a:rPr lang="en-US" dirty="0"/>
              <a:t>Level 3 – MS Sans Serif, 22; Always use a font size of at least 22-pt for text in bullet points.</a:t>
            </a:r>
          </a:p>
          <a:p>
            <a:pPr lvl="2"/>
            <a:r>
              <a:rPr lang="en-US" dirty="0"/>
              <a:t>No more than five bullets per slide.</a:t>
            </a:r>
          </a:p>
          <a:p>
            <a:pPr lvl="2"/>
            <a:r>
              <a:rPr lang="en-US" dirty="0"/>
              <a:t>The use of bold and italics should be restricted to emphases and headings.</a:t>
            </a:r>
          </a:p>
          <a:p>
            <a:pPr lvl="3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75CB6-2707-48C6-A00E-CBE5221657D4}"/>
              </a:ext>
            </a:extLst>
          </p:cNvPr>
          <p:cNvSpPr txBox="1"/>
          <p:nvPr userDrawn="1"/>
        </p:nvSpPr>
        <p:spPr>
          <a:xfrm>
            <a:off x="4191000" y="62103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FD6C96-4B19-45D8-8DB1-2CCC1200723A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E8D55BC-E4F1-4463-BF20-AF18E943B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4000" cy="832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Text Slide, MS Sans Serif, 32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69352-5FFF-4352-A026-90E5CF812C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39818"/>
            <a:ext cx="2286000" cy="506760"/>
          </a:xfrm>
          <a:prstGeom prst="rect">
            <a:avLst/>
          </a:prstGeom>
        </p:spPr>
      </p:pic>
      <p:pic>
        <p:nvPicPr>
          <p:cNvPr id="6" name="Picture 2" descr="M:\Client Data\TIME Systems\VA Work\HFE - Work\SharePoint Work\SharePoint HFE Banners and Logos\NewsletterFooterLogosTransparent.png">
            <a:extLst>
              <a:ext uri="{FF2B5EF4-FFF2-40B4-BE49-F238E27FC236}">
                <a16:creationId xmlns:a16="http://schemas.microsoft.com/office/drawing/2014/main" id="{6C2731FF-761C-4498-BA3E-8EFE72E1E13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66667" t="5093"/>
          <a:stretch/>
        </p:blipFill>
        <p:spPr bwMode="auto">
          <a:xfrm>
            <a:off x="7924800" y="5939818"/>
            <a:ext cx="1219200" cy="48815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E3CB3-5A61-4935-ADD1-1D3F15714D1A}"/>
              </a:ext>
            </a:extLst>
          </p:cNvPr>
          <p:cNvSpPr txBox="1"/>
          <p:nvPr userDrawn="1"/>
        </p:nvSpPr>
        <p:spPr>
          <a:xfrm>
            <a:off x="0" y="616957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VHA10P2HFQ@va.gov</a:t>
            </a:r>
          </a:p>
        </p:txBody>
      </p:sp>
    </p:spTree>
    <p:extLst>
      <p:ext uri="{BB962C8B-B14F-4D97-AF65-F5344CB8AC3E}">
        <p14:creationId xmlns:p14="http://schemas.microsoft.com/office/powerpoint/2010/main" val="40055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21C9FC-D6FE-4A13-93FE-3B4CB0D24A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64" cy="83275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D022A1C-565D-45AD-ADD8-6086088F9C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28900" y="5186299"/>
            <a:ext cx="38862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i="1" baseline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sz="16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Figure Caption – MS Sans Serif; use at least 16-pt for all legend and axis labels.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E4D96-BEB3-45AE-A52B-4F0B16D6BF3F}"/>
              </a:ext>
            </a:extLst>
          </p:cNvPr>
          <p:cNvSpPr txBox="1"/>
          <p:nvPr userDrawn="1"/>
        </p:nvSpPr>
        <p:spPr>
          <a:xfrm>
            <a:off x="4191000" y="62103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FD6C96-4B19-45D8-8DB1-2CCC1200723A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01CCF3B-FB6A-4274-8273-93776C13DD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8046"/>
            <a:ext cx="9144000" cy="83275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Slide Title: Figure Slide, MS Sans Serif, 32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6F986D03-5607-49CC-B449-6DD3511D36C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1255775"/>
            <a:ext cx="8534400" cy="37750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aseline="0"/>
            </a:lvl1pPr>
          </a:lstStyle>
          <a:p>
            <a:r>
              <a:rPr lang="en-US" dirty="0"/>
              <a:t>Click the icon to add the supporting figure.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E143E-0794-46AA-841D-1227B3C579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39818"/>
            <a:ext cx="2286000" cy="506760"/>
          </a:xfrm>
          <a:prstGeom prst="rect">
            <a:avLst/>
          </a:prstGeom>
        </p:spPr>
      </p:pic>
      <p:pic>
        <p:nvPicPr>
          <p:cNvPr id="7" name="Picture 2" descr="M:\Client Data\TIME Systems\VA Work\HFE - Work\SharePoint Work\SharePoint HFE Banners and Logos\NewsletterFooterLogosTransparent.png">
            <a:extLst>
              <a:ext uri="{FF2B5EF4-FFF2-40B4-BE49-F238E27FC236}">
                <a16:creationId xmlns:a16="http://schemas.microsoft.com/office/drawing/2014/main" id="{428F3E92-C249-479C-B689-0C491E03971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66667" t="5093"/>
          <a:stretch/>
        </p:blipFill>
        <p:spPr bwMode="auto">
          <a:xfrm>
            <a:off x="7924800" y="5939818"/>
            <a:ext cx="1219200" cy="48815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11068-C352-4218-BF20-8A8FE99A97F6}"/>
              </a:ext>
            </a:extLst>
          </p:cNvPr>
          <p:cNvSpPr txBox="1"/>
          <p:nvPr userDrawn="1"/>
        </p:nvSpPr>
        <p:spPr>
          <a:xfrm>
            <a:off x="0" y="616957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VHA10P2HFQ@va.gov</a:t>
            </a:r>
          </a:p>
        </p:txBody>
      </p:sp>
    </p:spTree>
    <p:extLst>
      <p:ext uri="{BB962C8B-B14F-4D97-AF65-F5344CB8AC3E}">
        <p14:creationId xmlns:p14="http://schemas.microsoft.com/office/powerpoint/2010/main" val="11566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007C11-D4F5-41EF-8E9E-BF874B325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" y="0"/>
            <a:ext cx="9152164" cy="832757"/>
          </a:xfrm>
          <a:prstGeom prst="rect">
            <a:avLst/>
          </a:prstGeom>
        </p:spPr>
      </p:pic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158E5EE2-EF5D-41DB-B7F3-3905176E2E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8164" y="5948"/>
            <a:ext cx="9152164" cy="8268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Slide Title: Text with Table, MS Sans Serif, 32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C815CBE-F664-4C4F-8FB1-4B20CA706E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24125" y="950500"/>
            <a:ext cx="4095750" cy="611188"/>
          </a:xfrm>
        </p:spPr>
        <p:txBody>
          <a:bodyPr>
            <a:normAutofit/>
          </a:bodyPr>
          <a:lstStyle>
            <a:lvl1pPr algn="ctr">
              <a:defRPr sz="1600" i="1" baseline="0"/>
            </a:lvl1pPr>
          </a:lstStyle>
          <a:p>
            <a:pPr lvl="0"/>
            <a:r>
              <a:rPr lang="en-US" sz="1600" i="1" dirty="0"/>
              <a:t>Table Caption – MS Sans Serif; use at least 16-pt for all legend and cells</a:t>
            </a:r>
            <a:endParaRPr lang="en-US" dirty="0"/>
          </a:p>
        </p:txBody>
      </p:sp>
      <p:sp>
        <p:nvSpPr>
          <p:cNvPr id="9" name="Table Placeholder 5">
            <a:extLst>
              <a:ext uri="{FF2B5EF4-FFF2-40B4-BE49-F238E27FC236}">
                <a16:creationId xmlns:a16="http://schemas.microsoft.com/office/drawing/2014/main" id="{F58F75BB-4B63-4335-8B40-A16F8B112A85}"/>
              </a:ext>
            </a:extLst>
          </p:cNvPr>
          <p:cNvSpPr>
            <a:spLocks noGrp="1"/>
          </p:cNvSpPr>
          <p:nvPr>
            <p:ph type="tbl" sz="quarter" idx="19" hasCustomPrompt="1"/>
          </p:nvPr>
        </p:nvSpPr>
        <p:spPr>
          <a:xfrm>
            <a:off x="228600" y="1637678"/>
            <a:ext cx="8610600" cy="3612248"/>
          </a:xfrm>
        </p:spPr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on the icon to add a supporting table.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7E070-53E8-4AE8-BA72-80210AA6B805}"/>
              </a:ext>
            </a:extLst>
          </p:cNvPr>
          <p:cNvSpPr txBox="1"/>
          <p:nvPr userDrawn="1"/>
        </p:nvSpPr>
        <p:spPr>
          <a:xfrm>
            <a:off x="4191000" y="62103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FD6C96-4B19-45D8-8DB1-2CCC1200723A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781EE-9355-4341-9F8E-088BF30C76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39818"/>
            <a:ext cx="2286000" cy="506760"/>
          </a:xfrm>
          <a:prstGeom prst="rect">
            <a:avLst/>
          </a:prstGeom>
        </p:spPr>
      </p:pic>
      <p:pic>
        <p:nvPicPr>
          <p:cNvPr id="11" name="Picture 2" descr="M:\Client Data\TIME Systems\VA Work\HFE - Work\SharePoint Work\SharePoint HFE Banners and Logos\NewsletterFooterLogosTransparent.png">
            <a:extLst>
              <a:ext uri="{FF2B5EF4-FFF2-40B4-BE49-F238E27FC236}">
                <a16:creationId xmlns:a16="http://schemas.microsoft.com/office/drawing/2014/main" id="{C1D4D23E-65F1-436A-830A-7148BC8426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66667" t="5093"/>
          <a:stretch/>
        </p:blipFill>
        <p:spPr bwMode="auto">
          <a:xfrm>
            <a:off x="7924800" y="5939818"/>
            <a:ext cx="1219200" cy="48815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0F028B-A3C2-4193-835E-0CF51E3AF181}"/>
              </a:ext>
            </a:extLst>
          </p:cNvPr>
          <p:cNvSpPr txBox="1"/>
          <p:nvPr userDrawn="1"/>
        </p:nvSpPr>
        <p:spPr>
          <a:xfrm>
            <a:off x="0" y="616957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VHA10P2HFQ@va.gov</a:t>
            </a:r>
          </a:p>
        </p:txBody>
      </p:sp>
    </p:spTree>
    <p:extLst>
      <p:ext uri="{BB962C8B-B14F-4D97-AF65-F5344CB8AC3E}">
        <p14:creationId xmlns:p14="http://schemas.microsoft.com/office/powerpoint/2010/main" val="12169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14C6DE-7F3C-41CC-A0FB-07E99E29F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64" cy="832757"/>
          </a:xfrm>
          <a:prstGeom prst="rect">
            <a:avLst/>
          </a:prstGeom>
        </p:spPr>
      </p:pic>
      <p:sp>
        <p:nvSpPr>
          <p:cNvPr id="5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17166"/>
            <a:ext cx="9144000" cy="8499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Slide Title: Text with Content, MS Sans Serif, 32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04800" y="1100328"/>
            <a:ext cx="8534400" cy="3505200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/>
              <a:t>Click on the icon to add supporting content.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76500" y="4654296"/>
            <a:ext cx="4191000" cy="609600"/>
          </a:xfrm>
        </p:spPr>
        <p:txBody>
          <a:bodyPr>
            <a:normAutofit/>
          </a:bodyPr>
          <a:lstStyle>
            <a:lvl1pPr algn="ctr">
              <a:defRPr sz="1600" i="1" baseline="0"/>
            </a:lvl1pPr>
          </a:lstStyle>
          <a:p>
            <a:pPr lvl="0"/>
            <a:r>
              <a:rPr lang="en-US" sz="1600" i="1" dirty="0"/>
              <a:t>Figure Caption – MS Sans Serif; use at least 16-pt for all legend and axis labels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147D8-2803-437A-86A3-4CA966115EE3}"/>
              </a:ext>
            </a:extLst>
          </p:cNvPr>
          <p:cNvSpPr txBox="1"/>
          <p:nvPr userDrawn="1"/>
        </p:nvSpPr>
        <p:spPr>
          <a:xfrm>
            <a:off x="4191000" y="62484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FD6C96-4B19-45D8-8DB1-2CCC1200723A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76972-796C-41C6-A443-7F0671476E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39818"/>
            <a:ext cx="2286000" cy="506760"/>
          </a:xfrm>
          <a:prstGeom prst="rect">
            <a:avLst/>
          </a:prstGeom>
        </p:spPr>
      </p:pic>
      <p:pic>
        <p:nvPicPr>
          <p:cNvPr id="10" name="Picture 2" descr="M:\Client Data\TIME Systems\VA Work\HFE - Work\SharePoint Work\SharePoint HFE Banners and Logos\NewsletterFooterLogosTransparent.png">
            <a:extLst>
              <a:ext uri="{FF2B5EF4-FFF2-40B4-BE49-F238E27FC236}">
                <a16:creationId xmlns:a16="http://schemas.microsoft.com/office/drawing/2014/main" id="{BF936E76-648D-4E60-AF0B-CCCB63146D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66667" t="5093"/>
          <a:stretch/>
        </p:blipFill>
        <p:spPr bwMode="auto">
          <a:xfrm>
            <a:off x="7924800" y="5939818"/>
            <a:ext cx="1219200" cy="48815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BE5900-6DFD-42ED-96F7-EF5AED4F825B}"/>
              </a:ext>
            </a:extLst>
          </p:cNvPr>
          <p:cNvSpPr txBox="1"/>
          <p:nvPr userDrawn="1"/>
        </p:nvSpPr>
        <p:spPr>
          <a:xfrm>
            <a:off x="0" y="616957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VHA10P2HFQ@va.gov</a:t>
            </a:r>
          </a:p>
        </p:txBody>
      </p:sp>
    </p:spTree>
    <p:extLst>
      <p:ext uri="{BB962C8B-B14F-4D97-AF65-F5344CB8AC3E}">
        <p14:creationId xmlns:p14="http://schemas.microsoft.com/office/powerpoint/2010/main" val="25474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ference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68C6FF-999D-41BD-BA20-373BCE5A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64" cy="832757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4079146" y="1132878"/>
            <a:ext cx="4760054" cy="3692106"/>
          </a:xfrm>
        </p:spPr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on the icon to add an image.</a:t>
            </a:r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-662"/>
            <a:ext cx="9144000" cy="832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Bullets Reference an Image, MS Sans Serif, 32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1114171"/>
            <a:ext cx="3657600" cy="4454525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200"/>
            </a:lvl1pPr>
          </a:lstStyle>
          <a:p>
            <a:pPr lvl="0"/>
            <a:r>
              <a:rPr lang="en-US" sz="2200" dirty="0"/>
              <a:t>Use a font size of at least 22-pt for text in bullet points.</a:t>
            </a:r>
          </a:p>
          <a:p>
            <a:pPr lvl="0"/>
            <a:r>
              <a:rPr lang="en-US" sz="2200" dirty="0"/>
              <a:t>Number the bullets to reference points on the User Interface</a:t>
            </a:r>
          </a:p>
          <a:p>
            <a:pPr lvl="0"/>
            <a:r>
              <a:rPr lang="en-US" sz="2200" dirty="0"/>
              <a:t>No more than five bullets per slide.</a:t>
            </a:r>
          </a:p>
          <a:p>
            <a:pPr lvl="0"/>
            <a:r>
              <a:rPr lang="en-US" sz="2200" dirty="0"/>
              <a:t>Bold and italics should not be used here.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211273" y="5035296"/>
            <a:ext cx="4495800" cy="533400"/>
          </a:xfrm>
        </p:spPr>
        <p:txBody>
          <a:bodyPr>
            <a:normAutofit/>
          </a:bodyPr>
          <a:lstStyle>
            <a:lvl1pPr algn="ctr">
              <a:defRPr sz="1600" i="1" baseline="0"/>
            </a:lvl1pPr>
          </a:lstStyle>
          <a:p>
            <a:pPr lvl="0"/>
            <a:r>
              <a:rPr lang="en-US" sz="1600" i="1" dirty="0"/>
              <a:t>Figure Caption: UI screen shot MS Sans Serif, 16-pt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5B570-B4CD-4F10-BB9E-D85BF56F7B44}"/>
              </a:ext>
            </a:extLst>
          </p:cNvPr>
          <p:cNvSpPr txBox="1"/>
          <p:nvPr userDrawn="1"/>
        </p:nvSpPr>
        <p:spPr>
          <a:xfrm>
            <a:off x="4191000" y="62484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FD6C96-4B19-45D8-8DB1-2CCC1200723A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8CD49-80C3-4686-9E24-774FDC9ED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39818"/>
            <a:ext cx="2286000" cy="506760"/>
          </a:xfrm>
          <a:prstGeom prst="rect">
            <a:avLst/>
          </a:prstGeom>
        </p:spPr>
      </p:pic>
      <p:pic>
        <p:nvPicPr>
          <p:cNvPr id="9" name="Picture 2" descr="M:\Client Data\TIME Systems\VA Work\HFE - Work\SharePoint Work\SharePoint HFE Banners and Logos\NewsletterFooterLogosTransparent.png">
            <a:extLst>
              <a:ext uri="{FF2B5EF4-FFF2-40B4-BE49-F238E27FC236}">
                <a16:creationId xmlns:a16="http://schemas.microsoft.com/office/drawing/2014/main" id="{CA91AF93-AACD-472B-B6E4-E642032409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66667" t="5093"/>
          <a:stretch/>
        </p:blipFill>
        <p:spPr bwMode="auto">
          <a:xfrm>
            <a:off x="7924800" y="5939818"/>
            <a:ext cx="1219200" cy="48815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6D48F-BBE4-4546-B71B-81D774AF291A}"/>
              </a:ext>
            </a:extLst>
          </p:cNvPr>
          <p:cNvSpPr txBox="1"/>
          <p:nvPr userDrawn="1"/>
        </p:nvSpPr>
        <p:spPr>
          <a:xfrm>
            <a:off x="0" y="616957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VHA10P2HFQ@va.gov</a:t>
            </a:r>
          </a:p>
        </p:txBody>
      </p:sp>
    </p:spTree>
    <p:extLst>
      <p:ext uri="{BB962C8B-B14F-4D97-AF65-F5344CB8AC3E}">
        <p14:creationId xmlns:p14="http://schemas.microsoft.com/office/powerpoint/2010/main" val="194333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E Guidance -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340178-B81B-4317-B045-89CA39751B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64" cy="832757"/>
          </a:xfrm>
          <a:prstGeom prst="rect">
            <a:avLst/>
          </a:prstGeom>
        </p:spPr>
      </p:pic>
      <p:sp>
        <p:nvSpPr>
          <p:cNvPr id="5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4000" cy="82296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algn="ctr"/>
            <a:r>
              <a:rPr lang="en-US" dirty="0"/>
              <a:t>HFE Guidance - Delete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90600" y="1969954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complete HFE PowerPoint guidance can be viewed by clicking the word document below.  Please delete this slide before sending.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4089979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Microsoft</a:t>
            </a:r>
            <a:r>
              <a:rPr lang="en-US" sz="1600" i="1" baseline="0" dirty="0"/>
              <a:t> PowerPoint Report Guidance</a:t>
            </a:r>
          </a:p>
          <a:p>
            <a:pPr algn="ctr"/>
            <a:r>
              <a:rPr lang="en-US" sz="1600" i="1" baseline="0" dirty="0"/>
              <a:t>(click icon to view)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C1624-C424-44CE-81F8-2DE043898DAC}"/>
              </a:ext>
            </a:extLst>
          </p:cNvPr>
          <p:cNvSpPr txBox="1"/>
          <p:nvPr userDrawn="1"/>
        </p:nvSpPr>
        <p:spPr>
          <a:xfrm>
            <a:off x="4191000" y="62103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FD6C96-4B19-45D8-8DB1-2CCC1200723A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D725D-D565-46C3-A99D-AD16912E36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39818"/>
            <a:ext cx="2286000" cy="506760"/>
          </a:xfrm>
          <a:prstGeom prst="rect">
            <a:avLst/>
          </a:prstGeom>
        </p:spPr>
      </p:pic>
      <p:pic>
        <p:nvPicPr>
          <p:cNvPr id="8" name="Picture 2" descr="M:\Client Data\TIME Systems\VA Work\HFE - Work\SharePoint Work\SharePoint HFE Banners and Logos\NewsletterFooterLogosTransparent.png">
            <a:extLst>
              <a:ext uri="{FF2B5EF4-FFF2-40B4-BE49-F238E27FC236}">
                <a16:creationId xmlns:a16="http://schemas.microsoft.com/office/drawing/2014/main" id="{86A4F474-B6FD-4AF3-BA76-563F962B2C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66667" t="5093"/>
          <a:stretch/>
        </p:blipFill>
        <p:spPr bwMode="auto">
          <a:xfrm>
            <a:off x="7924800" y="5939818"/>
            <a:ext cx="1219200" cy="48815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4A9BA-290C-4F4B-93F8-ED6D1AB4A6BC}"/>
              </a:ext>
            </a:extLst>
          </p:cNvPr>
          <p:cNvSpPr txBox="1"/>
          <p:nvPr userDrawn="1"/>
        </p:nvSpPr>
        <p:spPr>
          <a:xfrm>
            <a:off x="0" y="616957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VHA10P2HFQ@va</a:t>
            </a:r>
            <a:r>
              <a:rPr lang="en-US" sz="1200" b="0" dirty="0">
                <a:solidFill>
                  <a:srgbClr val="00206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.gov</a:t>
            </a:r>
          </a:p>
        </p:txBody>
      </p:sp>
    </p:spTree>
    <p:extLst>
      <p:ext uri="{BB962C8B-B14F-4D97-AF65-F5344CB8AC3E}">
        <p14:creationId xmlns:p14="http://schemas.microsoft.com/office/powerpoint/2010/main" val="30622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FE6B78F7-074F-40D3-A67A-A6D4A97E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7739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5B489D0-B73C-4F90-AB5C-F78AD594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737084"/>
            <a:ext cx="78867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Level 1 – MS Sans Serif, 28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icrosoft Sans Serif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Level 2 – MS Sans Serif, 24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Level 3: MS Sans Serif, 22; Always  use a font size of at least 22-pt for text in bullet points </a:t>
            </a:r>
          </a:p>
        </p:txBody>
      </p:sp>
    </p:spTree>
    <p:extLst>
      <p:ext uri="{BB962C8B-B14F-4D97-AF65-F5344CB8AC3E}">
        <p14:creationId xmlns:p14="http://schemas.microsoft.com/office/powerpoint/2010/main" val="376472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D15F64-F382-4780-AF73-131D421F5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4950" y="1708149"/>
            <a:ext cx="8763000" cy="1812291"/>
          </a:xfrm>
        </p:spPr>
        <p:txBody>
          <a:bodyPr>
            <a:normAutofit/>
          </a:bodyPr>
          <a:lstStyle/>
          <a:p>
            <a:r>
              <a:rPr lang="en-US" dirty="0"/>
              <a:t>UX Guide Support</a:t>
            </a:r>
          </a:p>
          <a:p>
            <a:r>
              <a:rPr lang="en-US" dirty="0"/>
              <a:t>BAC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E77D-0592-4F36-B67E-D0600DCBA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250" y="4006852"/>
            <a:ext cx="8534400" cy="21829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Tom Cona, BAC Lead</a:t>
            </a:r>
          </a:p>
          <a:p>
            <a:r>
              <a:rPr lang="en-US" dirty="0"/>
              <a:t>David Clarke, Project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03/02/2020</a:t>
            </a:r>
          </a:p>
        </p:txBody>
      </p:sp>
    </p:spTree>
    <p:extLst>
      <p:ext uri="{BB962C8B-B14F-4D97-AF65-F5344CB8AC3E}">
        <p14:creationId xmlns:p14="http://schemas.microsoft.com/office/powerpoint/2010/main" val="327235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F97-7B3A-4974-A94C-B4C3A825B9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244091"/>
            <a:ext cx="8581292" cy="4609631"/>
          </a:xfrm>
        </p:spPr>
        <p:txBody>
          <a:bodyPr>
            <a:normAutofit/>
          </a:bodyPr>
          <a:lstStyle/>
          <a:p>
            <a:r>
              <a:rPr lang="en-US" dirty="0"/>
              <a:t>BAC UXG Team Resources/Skill Set</a:t>
            </a:r>
          </a:p>
          <a:p>
            <a:pPr lvl="1"/>
            <a:r>
              <a:rPr lang="en-US" dirty="0"/>
              <a:t>David Clarke, Project Manager</a:t>
            </a:r>
          </a:p>
          <a:p>
            <a:pPr lvl="1"/>
            <a:r>
              <a:rPr lang="en-US" dirty="0"/>
              <a:t>Tom Cona, BAC Lead</a:t>
            </a:r>
          </a:p>
          <a:p>
            <a:pPr lvl="1"/>
            <a:r>
              <a:rPr lang="en-US" dirty="0"/>
              <a:t>Dan Gajewski – HFE</a:t>
            </a:r>
          </a:p>
          <a:p>
            <a:pPr lvl="1"/>
            <a:r>
              <a:rPr lang="en-US" dirty="0"/>
              <a:t>Alaina Wood – HFE</a:t>
            </a:r>
          </a:p>
          <a:p>
            <a:pPr lvl="1"/>
            <a:r>
              <a:rPr lang="en-US" dirty="0"/>
              <a:t>Braxton Hicks - HFE</a:t>
            </a:r>
          </a:p>
          <a:p>
            <a:pPr lvl="1"/>
            <a:r>
              <a:rPr lang="en-US" dirty="0"/>
              <a:t>Eric Wald – Senior Designer/HTML developer</a:t>
            </a:r>
          </a:p>
          <a:p>
            <a:pPr lvl="1"/>
            <a:r>
              <a:rPr lang="en-US" dirty="0"/>
              <a:t>Michael Gowan – Senior Technical Writer/Editor</a:t>
            </a:r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36A434-C061-4252-8333-D846F4542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Available Team</a:t>
            </a:r>
          </a:p>
        </p:txBody>
      </p:sp>
    </p:spTree>
    <p:extLst>
      <p:ext uri="{BB962C8B-B14F-4D97-AF65-F5344CB8AC3E}">
        <p14:creationId xmlns:p14="http://schemas.microsoft.com/office/powerpoint/2010/main" val="239971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F97-7B3A-4974-A94C-B4C3A825B9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244091"/>
            <a:ext cx="8581292" cy="4609631"/>
          </a:xfrm>
        </p:spPr>
        <p:txBody>
          <a:bodyPr>
            <a:normAutofit/>
          </a:bodyPr>
          <a:lstStyle/>
          <a:p>
            <a:r>
              <a:rPr lang="en-US" dirty="0"/>
              <a:t>Dec-Feb Work Period</a:t>
            </a:r>
          </a:p>
          <a:p>
            <a:pPr lvl="1"/>
            <a:r>
              <a:rPr lang="en-US" dirty="0"/>
              <a:t>8-9 weeks</a:t>
            </a:r>
          </a:p>
          <a:p>
            <a:pPr lvl="1"/>
            <a:r>
              <a:rPr lang="en-US" dirty="0"/>
              <a:t>FP = 13 scoped for Release 0 (through Jan) – 5 weeks</a:t>
            </a:r>
          </a:p>
          <a:p>
            <a:pPr lvl="1"/>
            <a:r>
              <a:rPr lang="en-US" dirty="0"/>
              <a:t>Covered 8 weeks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36A434-C061-4252-8333-D846F4542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322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F97-7B3A-4974-A94C-B4C3A825B9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244091"/>
            <a:ext cx="8581292" cy="4609631"/>
          </a:xfrm>
        </p:spPr>
        <p:txBody>
          <a:bodyPr>
            <a:normAutofit/>
          </a:bodyPr>
          <a:lstStyle/>
          <a:p>
            <a:r>
              <a:rPr lang="en-US" dirty="0"/>
              <a:t>How to better estimate scope and FPs?</a:t>
            </a:r>
          </a:p>
          <a:p>
            <a:pPr lvl="1"/>
            <a:r>
              <a:rPr lang="en-US" dirty="0"/>
              <a:t>Define work to be done at a granular level.</a:t>
            </a:r>
          </a:p>
          <a:p>
            <a:pPr lvl="2"/>
            <a:r>
              <a:rPr lang="en-US" dirty="0"/>
              <a:t>Significant time to define</a:t>
            </a:r>
          </a:p>
          <a:p>
            <a:pPr lvl="2"/>
            <a:r>
              <a:rPr lang="en-US" dirty="0"/>
              <a:t>Need objectives defined and prioritized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36A434-C061-4252-8333-D846F4542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Scoping FPs</a:t>
            </a:r>
          </a:p>
        </p:txBody>
      </p:sp>
    </p:spTree>
    <p:extLst>
      <p:ext uri="{BB962C8B-B14F-4D97-AF65-F5344CB8AC3E}">
        <p14:creationId xmlns:p14="http://schemas.microsoft.com/office/powerpoint/2010/main" val="94414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6F97-7B3A-4974-A94C-B4C3A825B9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244091"/>
            <a:ext cx="8581292" cy="4609631"/>
          </a:xfrm>
        </p:spPr>
        <p:txBody>
          <a:bodyPr>
            <a:normAutofit/>
          </a:bodyPr>
          <a:lstStyle/>
          <a:p>
            <a:r>
              <a:rPr lang="en-US" dirty="0"/>
              <a:t>Define a not-to-exceed FPs for set period of time</a:t>
            </a:r>
          </a:p>
          <a:p>
            <a:r>
              <a:rPr lang="en-US" dirty="0"/>
              <a:t>Define objectives, deliverables, and activities based on prioritization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36A434-C061-4252-8333-D846F4542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2275257368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C8C8DADCB547B54D46C6BC0A0499" ma:contentTypeVersion="2" ma:contentTypeDescription="Create a new document." ma:contentTypeScope="" ma:versionID="7dae240a6dd88adb6e69c9f33cd34c5b">
  <xsd:schema xmlns:xsd="http://www.w3.org/2001/XMLSchema" xmlns:xs="http://www.w3.org/2001/XMLSchema" xmlns:p="http://schemas.microsoft.com/office/2006/metadata/properties" xmlns:ns2="19f3e300-6948-449d-aaf2-2629049f8fc3" targetNamespace="http://schemas.microsoft.com/office/2006/metadata/properties" ma:root="true" ma:fieldsID="999e000762816d1673bfd2d4e9cd132c" ns2:_="">
    <xsd:import namespace="19f3e300-6948-449d-aaf2-2629049f8fc3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3e300-6948-449d-aaf2-2629049f8fc3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  <xsd:element name="Archive" ma:index="9" nillable="true" ma:displayName="Archive" ma:default="0" ma:description="Check yes if the template is an older version and should be archived" ma:internalName="Archi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f3e300-6948-449d-aaf2-2629049f8fc3">PowerPoint template branded with HFE</Description0>
    <Archive xmlns="19f3e300-6948-449d-aaf2-2629049f8fc3">false</Archiv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A9DC70-C603-4713-961B-5E2CDE6DD30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9f3e300-6948-449d-aaf2-2629049f8fc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8CB78C-3138-4755-84EC-BDA5BCEB9846}">
  <ds:schemaRefs>
    <ds:schemaRef ds:uri="http://schemas.microsoft.com/office/2006/metadata/properties"/>
    <ds:schemaRef ds:uri="http://www.w3.org/2000/xmlns/"/>
    <ds:schemaRef ds:uri="19f3e300-6948-449d-aaf2-2629049f8fc3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F1D5EE-73E2-459A-96B3-4A4EA4CA2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VHA PP</Template>
  <TotalTime>9136</TotalTime>
  <Words>134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Microsoft Sans Serif</vt:lpstr>
      <vt:lpstr>1_Title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Veteran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Prince-Wheeler, Latriece R.</dc:creator>
  <cp:lastModifiedBy>David Clarke</cp:lastModifiedBy>
  <cp:revision>334</cp:revision>
  <cp:lastPrinted>2016-03-21T15:24:26Z</cp:lastPrinted>
  <dcterms:created xsi:type="dcterms:W3CDTF">2015-05-15T19:58:17Z</dcterms:created>
  <dcterms:modified xsi:type="dcterms:W3CDTF">2020-03-02T19:57:16Z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0x01010001E4C8C8DADCB547B54D46C6BC0A0499</vt:lpwstr>
  </property>
</Properties>
</file>