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20" d="100"/>
          <a:sy n="120" d="100"/>
        </p:scale>
        <p:origin x="5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E55E-3C46-47A3-8102-903C6758D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F0CC5-F715-4A61-A678-66F216062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3C2F-8A5C-4F8E-9938-8211C493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7326-96C3-414E-BA41-5E47D13E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2102-F64F-497E-92D6-67061FC1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D2E5-E11A-4F0F-B125-BF71F2B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2123-3FEA-4A2C-8A16-595EE131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F783-CB99-45B0-BDAE-019A9240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473C-FCC0-4710-87F4-94777EA5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E2AC-459F-4DC9-A6AA-2E9F6BA1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F126F-8336-4FDA-BFE8-99BB2001F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F8685-6583-4C29-8DF5-70F13663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F297-C993-40B3-9407-EF0E7113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973A-1C6E-4A66-AB2D-1E66EE1B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B7DC-5FAA-440B-8E5F-230DC848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679D-F8ED-4682-96DE-9E6B4990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0694-513C-4284-9501-139473B9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6E8B-30C3-4AFE-B8B7-431D8B45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552D-9093-423C-B248-B358DB55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2FC8-DE60-41AD-8EB4-F8D324FB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1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9DB8-F9C9-4016-ABDD-FDFF0A0A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D7A32-F81F-4818-95F4-C3A6586F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EA6E-24D7-4974-AEF5-C537E745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A2BB-A2BE-4A32-BBB7-232D01F4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A7BD-1948-46CA-9D61-DF459D6A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3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39FF-A70B-4E03-BE0F-87C562E9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483F-F1A5-4DF7-BEB1-3F8C4E5F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C0ED5-E4D2-4386-A70B-F94EBE1DF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13EB-FE9C-496A-B75B-92C9F796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050D-48DE-4ABD-BC97-DEADBE26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3D799-CB64-40E4-A323-6AC0CBB6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607F-CD3D-4763-B329-F0DD379B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E8A73-6CF9-4D9E-9C49-9FF29994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24CA1-7A71-461D-934D-F96257489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D4934-F333-4F33-84E1-A86255100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D5A76-AA84-4630-891E-1E3E4B44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98124-136E-4433-BCB5-52F6F8F9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64B24-3AB4-4A51-A71C-8ED5ED63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17C24-EE73-40DC-AE4D-5E186AF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6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131451-F6BE-4DD4-98C6-E4F17DACA6E2}"/>
              </a:ext>
            </a:extLst>
          </p:cNvPr>
          <p:cNvSpPr/>
          <p:nvPr userDrawn="1"/>
        </p:nvSpPr>
        <p:spPr>
          <a:xfrm>
            <a:off x="0" y="1"/>
            <a:ext cx="12192000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30A7-2D3E-4D4B-BB07-40A23D17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6644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39EC-54EE-4D6B-872C-45AEA582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5309E-E660-4DF4-B1D2-A0075DB8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50563-9A72-44DE-A665-F734C1B3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6545-63E2-43D7-A3AB-BCC93D9D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F66-1CFD-4BFF-8C40-02D1110F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51BB3-52E9-48F5-B809-5F03F6C8E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53A11-77D8-44F4-871A-008C035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4E1C-C47F-440C-AF3D-C25B8055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FBBC3-9BD9-41AF-894F-B1110B15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736E-6776-4DF0-B58F-7297B766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76220-129E-4E0B-AB77-52E5BA2A1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F2DE-4D20-4FF6-AE3F-E328D970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790F-D10F-4B2E-9AED-7FFD8E87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5863E-F4F6-4DA7-ADFA-C4FAD6D4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E533-595D-4937-B07D-EFD5D36F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96F7B-0857-4F5F-AD21-FF0599C4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3738-3C4A-4FFF-99C2-7F239E1E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298C-EF9D-4097-8C14-8F42C088D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3E27-D251-44F8-A1D2-5D5390F18C8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B80A-6992-4E95-80C9-F916805E9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6725-66FC-4DAE-9085-A4A4659DE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D55C-BB93-4CF6-BEE0-81BE3778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475B-8C06-4B69-9550-922FC53E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B64A6-C540-4B3A-A277-DAF896739288}"/>
              </a:ext>
            </a:extLst>
          </p:cNvPr>
          <p:cNvSpPr txBox="1"/>
          <p:nvPr/>
        </p:nvSpPr>
        <p:spPr>
          <a:xfrm>
            <a:off x="218115" y="1132514"/>
            <a:ext cx="43395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 Template &amp; Wires Intersect</a:t>
            </a: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What is a Template?</a:t>
            </a: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What do we need to decide?</a:t>
            </a: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1) What gets a Method page?</a:t>
            </a: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2) What’s our strategy for “how-to” content?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Unique page type with its own template OR embedded in the method page?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latter, does strategy hold when more than one  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1E5B91-D848-4638-880D-71A10BBB3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9" y="1132514"/>
            <a:ext cx="7490417" cy="48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475B-8C06-4B69-9550-922FC53E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employ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3406F-2D15-4DC0-B496-FB521306294F}"/>
              </a:ext>
            </a:extLst>
          </p:cNvPr>
          <p:cNvSpPr txBox="1"/>
          <p:nvPr/>
        </p:nvSpPr>
        <p:spPr>
          <a:xfrm>
            <a:off x="6746938" y="1042304"/>
            <a:ext cx="493554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Cognitive Task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Workflow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Ethnographic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Gap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ABA31-71DD-45D8-86DF-951748F53091}"/>
              </a:ext>
            </a:extLst>
          </p:cNvPr>
          <p:cNvSpPr txBox="1"/>
          <p:nvPr/>
        </p:nvSpPr>
        <p:spPr>
          <a:xfrm>
            <a:off x="610143" y="1046148"/>
            <a:ext cx="166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User Interview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81196-3F75-4575-9673-4F5FFF9FEC33}"/>
              </a:ext>
            </a:extLst>
          </p:cNvPr>
          <p:cNvSpPr txBox="1"/>
          <p:nvPr/>
        </p:nvSpPr>
        <p:spPr>
          <a:xfrm>
            <a:off x="650112" y="2454367"/>
            <a:ext cx="166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Focus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51C09-2011-4B8A-839B-5ACCCFB400CD}"/>
              </a:ext>
            </a:extLst>
          </p:cNvPr>
          <p:cNvSpPr txBox="1"/>
          <p:nvPr/>
        </p:nvSpPr>
        <p:spPr>
          <a:xfrm>
            <a:off x="672797" y="3675075"/>
            <a:ext cx="166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Observation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2F58B-9F24-442E-AEA9-6906F8718CC7}"/>
              </a:ext>
            </a:extLst>
          </p:cNvPr>
          <p:cNvSpPr txBox="1"/>
          <p:nvPr/>
        </p:nvSpPr>
        <p:spPr>
          <a:xfrm>
            <a:off x="6746937" y="2423893"/>
            <a:ext cx="4935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Workflow 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F20DB-8040-468A-8781-16B3BC41BF7F}"/>
              </a:ext>
            </a:extLst>
          </p:cNvPr>
          <p:cNvSpPr txBox="1"/>
          <p:nvPr/>
        </p:nvSpPr>
        <p:spPr>
          <a:xfrm>
            <a:off x="6746938" y="3605375"/>
            <a:ext cx="493554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Workflow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Ethnographic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Gap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F9F82-3F55-4511-8E7C-1A45F8E7BB0C}"/>
              </a:ext>
            </a:extLst>
          </p:cNvPr>
          <p:cNvSpPr txBox="1"/>
          <p:nvPr/>
        </p:nvSpPr>
        <p:spPr>
          <a:xfrm>
            <a:off x="672797" y="3020510"/>
            <a:ext cx="21908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Root Cause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1B78A3-CCB4-42E1-B024-8E612EDEB5F2}"/>
              </a:ext>
            </a:extLst>
          </p:cNvPr>
          <p:cNvSpPr txBox="1"/>
          <p:nvPr/>
        </p:nvSpPr>
        <p:spPr>
          <a:xfrm>
            <a:off x="6746937" y="3020510"/>
            <a:ext cx="4935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Gap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053A0B-3052-47BA-9549-D0E41CAD19A3}"/>
              </a:ext>
            </a:extLst>
          </p:cNvPr>
          <p:cNvSpPr txBox="1"/>
          <p:nvPr/>
        </p:nvSpPr>
        <p:spPr>
          <a:xfrm>
            <a:off x="6746936" y="4806372"/>
            <a:ext cx="29935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Experience Assessment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2FC828-BE18-49AC-BF28-659EFDF75760}"/>
              </a:ext>
            </a:extLst>
          </p:cNvPr>
          <p:cNvSpPr txBox="1"/>
          <p:nvPr/>
        </p:nvSpPr>
        <p:spPr>
          <a:xfrm>
            <a:off x="653517" y="4667873"/>
            <a:ext cx="16986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Research</a:t>
            </a:r>
          </a:p>
          <a:p>
            <a:r>
              <a:rPr lang="en-US" dirty="0"/>
              <a:t>User Testing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C3D9379-8B8D-48E8-BDE7-C9A24349A956}"/>
              </a:ext>
            </a:extLst>
          </p:cNvPr>
          <p:cNvSpPr/>
          <p:nvPr/>
        </p:nvSpPr>
        <p:spPr>
          <a:xfrm rot="16200000">
            <a:off x="3492526" y="2226499"/>
            <a:ext cx="2625518" cy="315850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E15E7A0-4677-4D35-A0EE-BA483EAF83C8}"/>
              </a:ext>
            </a:extLst>
          </p:cNvPr>
          <p:cNvSpPr/>
          <p:nvPr/>
        </p:nvSpPr>
        <p:spPr>
          <a:xfrm rot="16200000">
            <a:off x="3492526" y="1736631"/>
            <a:ext cx="2625518" cy="31585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5D44557-A572-4113-A32C-A6DC8D5AC3F7}"/>
              </a:ext>
            </a:extLst>
          </p:cNvPr>
          <p:cNvSpPr/>
          <p:nvPr/>
        </p:nvSpPr>
        <p:spPr>
          <a:xfrm rot="16200000">
            <a:off x="3492526" y="1296516"/>
            <a:ext cx="2625518" cy="3158504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E2A568-810F-49FC-8C28-FDC45DECECC9}"/>
              </a:ext>
            </a:extLst>
          </p:cNvPr>
          <p:cNvGrpSpPr/>
          <p:nvPr/>
        </p:nvGrpSpPr>
        <p:grpSpPr>
          <a:xfrm>
            <a:off x="3226033" y="1042304"/>
            <a:ext cx="3158504" cy="2625518"/>
            <a:chOff x="-2169394" y="1536325"/>
            <a:chExt cx="3158504" cy="2625518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C0752E95-31A4-4FAD-8246-2F816A29FB7C}"/>
                </a:ext>
              </a:extLst>
            </p:cNvPr>
            <p:cNvSpPr/>
            <p:nvPr/>
          </p:nvSpPr>
          <p:spPr>
            <a:xfrm rot="16200000">
              <a:off x="-1902901" y="1269832"/>
              <a:ext cx="2625518" cy="31585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704731-F1CA-45E5-B3BB-2B712695912C}"/>
                </a:ext>
              </a:extLst>
            </p:cNvPr>
            <p:cNvSpPr txBox="1"/>
            <p:nvPr/>
          </p:nvSpPr>
          <p:spPr>
            <a:xfrm flipH="1">
              <a:off x="-2103004" y="2684105"/>
              <a:ext cx="2007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Employed by…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3063E78-1CA3-4D2B-81ED-68C4FA194740}"/>
              </a:ext>
            </a:extLst>
          </p:cNvPr>
          <p:cNvSpPr txBox="1"/>
          <p:nvPr/>
        </p:nvSpPr>
        <p:spPr>
          <a:xfrm>
            <a:off x="650112" y="5588454"/>
            <a:ext cx="18416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Empathy Map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Journey Map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Affinity Diagrams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Fishbone Analysis</a:t>
            </a:r>
          </a:p>
        </p:txBody>
      </p:sp>
    </p:spTree>
    <p:extLst>
      <p:ext uri="{BB962C8B-B14F-4D97-AF65-F5344CB8AC3E}">
        <p14:creationId xmlns:p14="http://schemas.microsoft.com/office/powerpoint/2010/main" val="146484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475B-8C06-4B69-9550-922FC53E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Methods, Techniques, &amp; Activities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E7D814-5CC0-4BD3-B02B-0F7CC122C946}"/>
              </a:ext>
            </a:extLst>
          </p:cNvPr>
          <p:cNvSpPr txBox="1"/>
          <p:nvPr/>
        </p:nvSpPr>
        <p:spPr>
          <a:xfrm>
            <a:off x="154827" y="1019023"/>
            <a:ext cx="3455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EVALUATION METHODS</a:t>
            </a:r>
          </a:p>
          <a:p>
            <a:r>
              <a:rPr lang="en-US" dirty="0"/>
              <a:t>Cognitive Walkthrough</a:t>
            </a:r>
          </a:p>
          <a:p>
            <a:r>
              <a:rPr lang="en-US" dirty="0"/>
              <a:t>Heuristic Evaluation</a:t>
            </a:r>
          </a:p>
          <a:p>
            <a:r>
              <a:rPr lang="en-US" dirty="0"/>
              <a:t>Heuristic Evaluation – Participatory</a:t>
            </a:r>
          </a:p>
          <a:p>
            <a:r>
              <a:rPr lang="en-US" dirty="0"/>
              <a:t>Screen Consultation</a:t>
            </a:r>
          </a:p>
          <a:p>
            <a:r>
              <a:rPr lang="en-US" dirty="0"/>
              <a:t>UI Design Audit</a:t>
            </a:r>
          </a:p>
          <a:p>
            <a:r>
              <a:rPr lang="en-US" dirty="0"/>
              <a:t>Usability Review - Unmoderated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81522-F32F-4E3C-AA23-FBF23DC5AF46}"/>
              </a:ext>
            </a:extLst>
          </p:cNvPr>
          <p:cNvSpPr txBox="1"/>
          <p:nvPr/>
        </p:nvSpPr>
        <p:spPr>
          <a:xfrm>
            <a:off x="7823554" y="1019023"/>
            <a:ext cx="4185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USER TESTING METHODS</a:t>
            </a:r>
          </a:p>
          <a:p>
            <a:r>
              <a:rPr lang="en-US" dirty="0"/>
              <a:t>Formative Usability Test</a:t>
            </a:r>
          </a:p>
          <a:p>
            <a:r>
              <a:rPr lang="en-US" dirty="0"/>
              <a:t>Summative Usability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Remote testing</a:t>
            </a:r>
          </a:p>
          <a:p>
            <a:r>
              <a:rPr lang="en-US" dirty="0"/>
              <a:t>A/B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8B719-BAFB-4CF9-8445-B73D06806A0B}"/>
              </a:ext>
            </a:extLst>
          </p:cNvPr>
          <p:cNvSpPr txBox="1"/>
          <p:nvPr/>
        </p:nvSpPr>
        <p:spPr>
          <a:xfrm>
            <a:off x="6845416" y="4444662"/>
            <a:ext cx="476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technique: </a:t>
            </a:r>
            <a:r>
              <a:rPr lang="en-US" dirty="0"/>
              <a:t>a way of carrying out a particular task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3F8495-86C2-4CAB-9E91-CFA9E56A141F}"/>
              </a:ext>
            </a:extLst>
          </p:cNvPr>
          <p:cNvSpPr txBox="1"/>
          <p:nvPr/>
        </p:nvSpPr>
        <p:spPr>
          <a:xfrm>
            <a:off x="5529743" y="5729704"/>
            <a:ext cx="621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activity: </a:t>
            </a:r>
            <a:r>
              <a:rPr lang="en-US" dirty="0"/>
              <a:t>an organizational unit for performing a specific function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150E7-18CA-4EA0-82AF-00AB3BC0DDDB}"/>
              </a:ext>
            </a:extLst>
          </p:cNvPr>
          <p:cNvSpPr txBox="1"/>
          <p:nvPr/>
        </p:nvSpPr>
        <p:spPr>
          <a:xfrm>
            <a:off x="4368446" y="1726951"/>
            <a:ext cx="345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FIELD STUDY METHODS</a:t>
            </a:r>
          </a:p>
          <a:p>
            <a:r>
              <a:rPr lang="en-US" dirty="0"/>
              <a:t>Ethnography</a:t>
            </a:r>
          </a:p>
          <a:p>
            <a:r>
              <a:rPr lang="en-US" dirty="0"/>
              <a:t>Contextual Inquiry</a:t>
            </a:r>
          </a:p>
          <a:p>
            <a:r>
              <a:rPr lang="en-US" dirty="0"/>
              <a:t>Observation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7B32B-FF12-4A28-AFF9-E4D1D87D7EBE}"/>
              </a:ext>
            </a:extLst>
          </p:cNvPr>
          <p:cNvSpPr txBox="1"/>
          <p:nvPr/>
        </p:nvSpPr>
        <p:spPr>
          <a:xfrm>
            <a:off x="263747" y="3328196"/>
            <a:ext cx="548316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Variants:</a:t>
            </a:r>
          </a:p>
          <a:p>
            <a:r>
              <a:rPr lang="en-US" dirty="0"/>
              <a:t>KLM (GOMS)</a:t>
            </a:r>
          </a:p>
          <a:p>
            <a:r>
              <a:rPr lang="en-US" dirty="0"/>
              <a:t>Pluralistic Usability Walkthrough (Usability Walkthrough)</a:t>
            </a:r>
          </a:p>
          <a:p>
            <a:r>
              <a:rPr lang="en-US" dirty="0"/>
              <a:t>User Interview &amp; Stakeholder Interview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30E94-A59E-4B66-86E0-588F55FA88A0}"/>
              </a:ext>
            </a:extLst>
          </p:cNvPr>
          <p:cNvSpPr txBox="1"/>
          <p:nvPr/>
        </p:nvSpPr>
        <p:spPr>
          <a:xfrm>
            <a:off x="349716" y="5314205"/>
            <a:ext cx="1841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Empathy Map</a:t>
            </a:r>
          </a:p>
          <a:p>
            <a:r>
              <a:rPr lang="en-US" dirty="0"/>
              <a:t>Journey Map</a:t>
            </a:r>
          </a:p>
          <a:p>
            <a:r>
              <a:rPr lang="en-US" dirty="0"/>
              <a:t>Affinity Diagrams</a:t>
            </a:r>
          </a:p>
          <a:p>
            <a:r>
              <a:rPr lang="en-US" dirty="0"/>
              <a:t>Fishbone Analysis</a:t>
            </a:r>
          </a:p>
        </p:txBody>
      </p:sp>
    </p:spTree>
    <p:extLst>
      <p:ext uri="{BB962C8B-B14F-4D97-AF65-F5344CB8AC3E}">
        <p14:creationId xmlns:p14="http://schemas.microsoft.com/office/powerpoint/2010/main" val="35183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475B-8C06-4B69-9550-922FC53E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B64A6-C540-4B3A-A277-DAF896739288}"/>
              </a:ext>
            </a:extLst>
          </p:cNvPr>
          <p:cNvSpPr txBox="1"/>
          <p:nvPr/>
        </p:nvSpPr>
        <p:spPr>
          <a:xfrm>
            <a:off x="218115" y="1132514"/>
            <a:ext cx="117613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1) What gets a Method page?</a:t>
            </a:r>
          </a:p>
          <a:p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text</a:t>
            </a:r>
          </a:p>
          <a:p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2) What’s our strategy for “how-to” content?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Unique page type with its own template OR embedded in the method page?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text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If latter, does strategy hold when more than one  </a:t>
            </a:r>
          </a:p>
          <a:p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text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264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Decision 2020</vt:lpstr>
      <vt:lpstr>Methods that employ methods</vt:lpstr>
      <vt:lpstr>Classes of Methods, Techniques, &amp; Activities</vt:lpstr>
      <vt:lpstr>Decision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Dan Gajewski</cp:lastModifiedBy>
  <cp:revision>17</cp:revision>
  <dcterms:created xsi:type="dcterms:W3CDTF">2020-05-19T11:35:08Z</dcterms:created>
  <dcterms:modified xsi:type="dcterms:W3CDTF">2020-05-20T20:28:26Z</dcterms:modified>
</cp:coreProperties>
</file>