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6" r:id="rId2"/>
    <p:sldId id="256" r:id="rId3"/>
    <p:sldId id="260" r:id="rId4"/>
    <p:sldId id="261" r:id="rId5"/>
    <p:sldId id="262" r:id="rId6"/>
    <p:sldId id="265" r:id="rId7"/>
    <p:sldId id="263" r:id="rId8"/>
    <p:sldId id="258"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051F3-02D2-4545-9A5F-69CE6205A0A7}" v="13" dt="2020-05-19T10:47:39.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0" autoAdjust="0"/>
  </p:normalViewPr>
  <p:slideViewPr>
    <p:cSldViewPr snapToGrid="0" snapToObjects="1">
      <p:cViewPr>
        <p:scale>
          <a:sx n="100" d="100"/>
          <a:sy n="100" d="100"/>
        </p:scale>
        <p:origin x="1104"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363889-2A1A-4147-AAAB-FD792DB7126B}" type="datetimeFigureOut">
              <a:rPr lang="en-US" smtClean="0"/>
              <a:t>5/19/2020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CACED-D038-3A44-989A-08AA55A167DE}" type="slidenum">
              <a:rPr lang="en-US" smtClean="0"/>
              <a:t>‹#›</a:t>
            </a:fld>
            <a:endParaRPr lang="en-US"/>
          </a:p>
        </p:txBody>
      </p:sp>
    </p:spTree>
    <p:extLst>
      <p:ext uri="{BB962C8B-B14F-4D97-AF65-F5344CB8AC3E}">
        <p14:creationId xmlns:p14="http://schemas.microsoft.com/office/powerpoint/2010/main" val="12149725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ypsychology.org/observation.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www.usabilitybok.org/contextual-inquiry" TargetMode="External"/><Relationship Id="rId5" Type="http://schemas.openxmlformats.org/officeDocument/2006/relationships/hyperlink" Target="https://www.simplypsychology.org/interviews.html" TargetMode="External"/><Relationship Id="rId4" Type="http://schemas.openxmlformats.org/officeDocument/2006/relationships/hyperlink" Target="https://www.nngroup.com/videos/3-types-user-interview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dirty="0"/>
              <a:t>https://www.tandfonline.com/doi/pdf/10.3109/0142159X.2013.804977</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3"/>
              </a:rPr>
              <a:t>https://www.simplypsychology.org/observation.html</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4"/>
              </a:rPr>
              <a:t>https://www.nngroup.com/videos/3-types-user-interviews/</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hlinkClick r:id="rId5"/>
              </a:rPr>
              <a:t>https://www.simplypsychology.org/interviews.html</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hlinkClick r:id="rId6"/>
              </a:rPr>
              <a:t>https://www.usabilitybok.org/contextual-inquiry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1</a:t>
            </a:fld>
            <a:endParaRPr lang="en-US"/>
          </a:p>
        </p:txBody>
      </p:sp>
    </p:spTree>
    <p:extLst>
      <p:ext uri="{BB962C8B-B14F-4D97-AF65-F5344CB8AC3E}">
        <p14:creationId xmlns:p14="http://schemas.microsoft.com/office/powerpoint/2010/main" val="421249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wiki.fluidproject.org</a:t>
            </a:r>
            <a:r>
              <a:rPr lang="en-US" dirty="0"/>
              <a:t>/display/fluid/</a:t>
            </a:r>
            <a:r>
              <a:rPr lang="en-US" dirty="0" err="1"/>
              <a:t>Contextual+Inquiry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player.slideplayer.com</a:t>
            </a:r>
            <a:r>
              <a:rPr lang="en-US" dirty="0"/>
              <a:t>/39/10920530/#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2</a:t>
            </a:fld>
            <a:endParaRPr lang="en-US"/>
          </a:p>
        </p:txBody>
      </p:sp>
    </p:spTree>
    <p:extLst>
      <p:ext uri="{BB962C8B-B14F-4D97-AF65-F5344CB8AC3E}">
        <p14:creationId xmlns:p14="http://schemas.microsoft.com/office/powerpoint/2010/main" val="317146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medium.com</a:t>
            </a:r>
            <a:r>
              <a:rPr lang="en-US" dirty="0"/>
              <a:t>/</a:t>
            </a:r>
            <a:r>
              <a:rPr lang="en-US" dirty="0" err="1"/>
              <a:t>happyfresh</a:t>
            </a:r>
            <a:r>
              <a:rPr lang="en-US" dirty="0"/>
              <a:t>-fleet-tracker/case-study-happyfresh-map-ux-research-dbae5132ed6a</a:t>
            </a:r>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3</a:t>
            </a:fld>
            <a:endParaRPr lang="en-US"/>
          </a:p>
        </p:txBody>
      </p:sp>
    </p:spTree>
    <p:extLst>
      <p:ext uri="{BB962C8B-B14F-4D97-AF65-F5344CB8AC3E}">
        <p14:creationId xmlns:p14="http://schemas.microsoft.com/office/powerpoint/2010/main" val="113002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www.ellenxjiang.com</a:t>
            </a:r>
            <a:r>
              <a:rPr lang="en-US" dirty="0"/>
              <a:t>/user-experience-</a:t>
            </a:r>
            <a:r>
              <a:rPr lang="en-US" dirty="0" err="1"/>
              <a:t>research.html</a:t>
            </a:r>
            <a:endParaRPr lang="en-US" dirty="0"/>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4</a:t>
            </a:fld>
            <a:endParaRPr lang="en-US"/>
          </a:p>
        </p:txBody>
      </p:sp>
    </p:spTree>
    <p:extLst>
      <p:ext uri="{BB962C8B-B14F-4D97-AF65-F5344CB8AC3E}">
        <p14:creationId xmlns:p14="http://schemas.microsoft.com/office/powerpoint/2010/main" val="290430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www.nngroup.com</a:t>
            </a:r>
            <a:r>
              <a:rPr lang="en-US" dirty="0"/>
              <a:t>/articles/which-</a:t>
            </a:r>
            <a:r>
              <a:rPr lang="en-US" dirty="0" err="1"/>
              <a:t>ux</a:t>
            </a:r>
            <a:r>
              <a:rPr lang="en-US" dirty="0"/>
              <a:t>-research-methods/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www.nngroup.com</a:t>
            </a:r>
            <a:r>
              <a:rPr lang="en-US" dirty="0"/>
              <a:t>/courses/research-beyond-user-testing/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5</a:t>
            </a:fld>
            <a:endParaRPr lang="en-US"/>
          </a:p>
        </p:txBody>
      </p:sp>
    </p:spTree>
    <p:extLst>
      <p:ext uri="{BB962C8B-B14F-4D97-AF65-F5344CB8AC3E}">
        <p14:creationId xmlns:p14="http://schemas.microsoft.com/office/powerpoint/2010/main" val="221076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blogs.oracle.com</a:t>
            </a:r>
            <a:r>
              <a:rPr lang="en-US" dirty="0"/>
              <a:t>/</a:t>
            </a:r>
            <a:r>
              <a:rPr lang="en-US" dirty="0" err="1"/>
              <a:t>jen</a:t>
            </a:r>
            <a:r>
              <a:rPr lang="en-US" dirty="0"/>
              <a:t>/when-to-use-each-user-research-method</a:t>
            </a:r>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6</a:t>
            </a:fld>
            <a:endParaRPr lang="en-US"/>
          </a:p>
        </p:txBody>
      </p:sp>
    </p:spTree>
    <p:extLst>
      <p:ext uri="{BB962C8B-B14F-4D97-AF65-F5344CB8AC3E}">
        <p14:creationId xmlns:p14="http://schemas.microsoft.com/office/powerpoint/2010/main" val="344118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www.questionpro.com</a:t>
            </a:r>
            <a:r>
              <a:rPr lang="en-US" dirty="0"/>
              <a:t>/blog/field-research/</a:t>
            </a:r>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7</a:t>
            </a:fld>
            <a:endParaRPr lang="en-US"/>
          </a:p>
        </p:txBody>
      </p:sp>
    </p:spTree>
    <p:extLst>
      <p:ext uri="{BB962C8B-B14F-4D97-AF65-F5344CB8AC3E}">
        <p14:creationId xmlns:p14="http://schemas.microsoft.com/office/powerpoint/2010/main" val="340532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fuzzymath.com</a:t>
            </a:r>
            <a:r>
              <a:rPr lang="en-US" dirty="0"/>
              <a:t>/blog/ethnographic-research-design/</a:t>
            </a:r>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8</a:t>
            </a:fld>
            <a:endParaRPr lang="en-US"/>
          </a:p>
        </p:txBody>
      </p:sp>
    </p:spTree>
    <p:extLst>
      <p:ext uri="{BB962C8B-B14F-4D97-AF65-F5344CB8AC3E}">
        <p14:creationId xmlns:p14="http://schemas.microsoft.com/office/powerpoint/2010/main" val="376912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a:t>
            </a:r>
            <a:r>
              <a:rPr lang="en-US" dirty="0" err="1"/>
              <a:t>fuzzymath.com</a:t>
            </a:r>
            <a:r>
              <a:rPr lang="en-US" dirty="0"/>
              <a:t>/blog/ethnographic-research-design/</a:t>
            </a:r>
          </a:p>
          <a:p>
            <a:endParaRPr lang="en-US" dirty="0"/>
          </a:p>
        </p:txBody>
      </p:sp>
      <p:sp>
        <p:nvSpPr>
          <p:cNvPr id="4" name="Slide Number Placeholder 3"/>
          <p:cNvSpPr>
            <a:spLocks noGrp="1"/>
          </p:cNvSpPr>
          <p:nvPr>
            <p:ph type="sldNum" sz="quarter" idx="10"/>
          </p:nvPr>
        </p:nvSpPr>
        <p:spPr/>
        <p:txBody>
          <a:bodyPr/>
          <a:lstStyle/>
          <a:p>
            <a:fld id="{226CACED-D038-3A44-989A-08AA55A167DE}" type="slidenum">
              <a:rPr lang="en-US" smtClean="0"/>
              <a:t>9</a:t>
            </a:fld>
            <a:endParaRPr lang="en-US"/>
          </a:p>
        </p:txBody>
      </p:sp>
    </p:spTree>
    <p:extLst>
      <p:ext uri="{BB962C8B-B14F-4D97-AF65-F5344CB8AC3E}">
        <p14:creationId xmlns:p14="http://schemas.microsoft.com/office/powerpoint/2010/main" val="422733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04FA41-5C1D-CD46-B951-A3F324986B3D}"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15007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4FA41-5C1D-CD46-B951-A3F324986B3D}"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390771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4FA41-5C1D-CD46-B951-A3F324986B3D}"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303451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4FA41-5C1D-CD46-B951-A3F324986B3D}"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14398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04FA41-5C1D-CD46-B951-A3F324986B3D}"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7919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04FA41-5C1D-CD46-B951-A3F324986B3D}"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205866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04FA41-5C1D-CD46-B951-A3F324986B3D}"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394163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04FA41-5C1D-CD46-B951-A3F324986B3D}"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371416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4FA41-5C1D-CD46-B951-A3F324986B3D}"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92148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4FA41-5C1D-CD46-B951-A3F324986B3D}"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219625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4FA41-5C1D-CD46-B951-A3F324986B3D}"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B917-98AB-F54B-B7A9-D9ED71D3521C}" type="slidenum">
              <a:rPr lang="en-US" smtClean="0"/>
              <a:t>‹#›</a:t>
            </a:fld>
            <a:endParaRPr lang="en-US"/>
          </a:p>
        </p:txBody>
      </p:sp>
    </p:spTree>
    <p:extLst>
      <p:ext uri="{BB962C8B-B14F-4D97-AF65-F5344CB8AC3E}">
        <p14:creationId xmlns:p14="http://schemas.microsoft.com/office/powerpoint/2010/main" val="69194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4FA41-5C1D-CD46-B951-A3F324986B3D}" type="datetimeFigureOut">
              <a:rPr lang="en-US" smtClean="0"/>
              <a:t>5/19/2020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4B917-98AB-F54B-B7A9-D9ED71D3521C}" type="slidenum">
              <a:rPr lang="en-US" smtClean="0"/>
              <a:t>‹#›</a:t>
            </a:fld>
            <a:endParaRPr lang="en-US"/>
          </a:p>
        </p:txBody>
      </p:sp>
    </p:spTree>
    <p:extLst>
      <p:ext uri="{BB962C8B-B14F-4D97-AF65-F5344CB8AC3E}">
        <p14:creationId xmlns:p14="http://schemas.microsoft.com/office/powerpoint/2010/main" val="4216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91"/>
            <a:ext cx="8229600" cy="702409"/>
          </a:xfrm>
        </p:spPr>
        <p:txBody>
          <a:bodyPr>
            <a:normAutofit fontScale="90000"/>
          </a:bodyPr>
          <a:lstStyle/>
          <a:p>
            <a:r>
              <a:rPr lang="en-US" dirty="0"/>
              <a:t>Field Study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9123022"/>
              </p:ext>
            </p:extLst>
          </p:nvPr>
        </p:nvGraphicFramePr>
        <p:xfrm>
          <a:off x="457200" y="912813"/>
          <a:ext cx="8300721" cy="1904682"/>
        </p:xfrm>
        <a:graphic>
          <a:graphicData uri="http://schemas.openxmlformats.org/drawingml/2006/table">
            <a:tbl>
              <a:tblPr firstRow="1" bandRow="1">
                <a:tableStyleId>{5C22544A-7EE6-4342-B048-85BDC9FD1C3A}</a:tableStyleId>
              </a:tblPr>
              <a:tblGrid>
                <a:gridCol w="2766907">
                  <a:extLst>
                    <a:ext uri="{9D8B030D-6E8A-4147-A177-3AD203B41FA5}">
                      <a16:colId xmlns:a16="http://schemas.microsoft.com/office/drawing/2014/main" val="20000"/>
                    </a:ext>
                  </a:extLst>
                </a:gridCol>
                <a:gridCol w="2602942">
                  <a:extLst>
                    <a:ext uri="{9D8B030D-6E8A-4147-A177-3AD203B41FA5}">
                      <a16:colId xmlns:a16="http://schemas.microsoft.com/office/drawing/2014/main" val="20001"/>
                    </a:ext>
                  </a:extLst>
                </a:gridCol>
                <a:gridCol w="2930872">
                  <a:extLst>
                    <a:ext uri="{9D8B030D-6E8A-4147-A177-3AD203B41FA5}">
                      <a16:colId xmlns:a16="http://schemas.microsoft.com/office/drawing/2014/main" val="20002"/>
                    </a:ext>
                  </a:extLst>
                </a:gridCol>
              </a:tblGrid>
              <a:tr h="634894">
                <a:tc>
                  <a:txBody>
                    <a:bodyPr/>
                    <a:lstStyle/>
                    <a:p>
                      <a:r>
                        <a:rPr lang="en-US" dirty="0"/>
                        <a:t>Interview/Observation</a:t>
                      </a:r>
                    </a:p>
                  </a:txBody>
                  <a:tcPr/>
                </a:tc>
                <a:tc>
                  <a:txBody>
                    <a:bodyPr/>
                    <a:lstStyle/>
                    <a:p>
                      <a:r>
                        <a:rPr lang="en-US" dirty="0"/>
                        <a:t>Participant</a:t>
                      </a:r>
                    </a:p>
                  </a:txBody>
                  <a:tcPr/>
                </a:tc>
                <a:tc>
                  <a:txBody>
                    <a:bodyPr/>
                    <a:lstStyle/>
                    <a:p>
                      <a:r>
                        <a:rPr lang="en-US" dirty="0"/>
                        <a:t>Naturalistic</a:t>
                      </a:r>
                    </a:p>
                  </a:txBody>
                  <a:tcPr/>
                </a:tc>
                <a:extLst>
                  <a:ext uri="{0D108BD9-81ED-4DB2-BD59-A6C34878D82A}">
                    <a16:rowId xmlns:a16="http://schemas.microsoft.com/office/drawing/2014/main" val="10000"/>
                  </a:ext>
                </a:extLst>
              </a:tr>
              <a:tr h="634894">
                <a:tc>
                  <a:txBody>
                    <a:bodyPr/>
                    <a:lstStyle/>
                    <a:p>
                      <a:r>
                        <a:rPr lang="en-US" dirty="0"/>
                        <a:t>Semi- or unstructured</a:t>
                      </a:r>
                    </a:p>
                  </a:txBody>
                  <a:tcPr/>
                </a:tc>
                <a:tc>
                  <a:txBody>
                    <a:bodyPr/>
                    <a:lstStyle/>
                    <a:p>
                      <a:r>
                        <a:rPr lang="en-US" dirty="0"/>
                        <a:t>Ethnographic Research</a:t>
                      </a:r>
                    </a:p>
                  </a:txBody>
                  <a:tcPr/>
                </a:tc>
                <a:tc>
                  <a:txBody>
                    <a:bodyPr/>
                    <a:lstStyle/>
                    <a:p>
                      <a:endParaRPr lang="en-US"/>
                    </a:p>
                  </a:txBody>
                  <a:tcPr/>
                </a:tc>
                <a:extLst>
                  <a:ext uri="{0D108BD9-81ED-4DB2-BD59-A6C34878D82A}">
                    <a16:rowId xmlns:a16="http://schemas.microsoft.com/office/drawing/2014/main" val="10001"/>
                  </a:ext>
                </a:extLst>
              </a:tr>
              <a:tr h="634894">
                <a:tc>
                  <a:txBody>
                    <a:bodyPr/>
                    <a:lstStyle/>
                    <a:p>
                      <a:r>
                        <a:rPr lang="en-US" dirty="0"/>
                        <a:t>Semi-structured</a:t>
                      </a:r>
                    </a:p>
                  </a:txBody>
                  <a:tcPr/>
                </a:tc>
                <a:tc>
                  <a:txBody>
                    <a:bodyPr/>
                    <a:lstStyle/>
                    <a:p>
                      <a:endParaRPr lang="en-US"/>
                    </a:p>
                  </a:txBody>
                  <a:tcPr/>
                </a:tc>
                <a:tc>
                  <a:txBody>
                    <a:bodyPr/>
                    <a:lstStyle/>
                    <a:p>
                      <a:r>
                        <a:rPr lang="en-US" dirty="0"/>
                        <a:t>Contextual Inquiry</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7D553D9C-6838-44C4-8DB5-ABBDC76CF1C7}"/>
              </a:ext>
            </a:extLst>
          </p:cNvPr>
          <p:cNvSpPr txBox="1"/>
          <p:nvPr/>
        </p:nvSpPr>
        <p:spPr>
          <a:xfrm>
            <a:off x="457200" y="2817495"/>
            <a:ext cx="8004875" cy="3785652"/>
          </a:xfrm>
          <a:prstGeom prst="rect">
            <a:avLst/>
          </a:prstGeom>
          <a:noFill/>
        </p:spPr>
        <p:txBody>
          <a:bodyPr wrap="square" rtlCol="0">
            <a:spAutoFit/>
          </a:bodyPr>
          <a:lstStyle/>
          <a:p>
            <a:r>
              <a:rPr lang="en-US" sz="1600" dirty="0"/>
              <a:t>Observations and interviews are the primary techniques in Field study. </a:t>
            </a:r>
          </a:p>
          <a:p>
            <a:r>
              <a:rPr lang="en-US" sz="1600" b="1" dirty="0"/>
              <a:t>Observations: </a:t>
            </a:r>
            <a:r>
              <a:rPr lang="en-US" sz="1600" dirty="0"/>
              <a:t>The main difference between participant observation and naturalistic observation is that, in participant observation, the researcher (ethnographer) not only observes a social group, setting or subject matter, but engages in the participation actively with a general commitment to observing everyday social life. This is in contrast to observational methods, which look to make systematic observations about behavior in situ. Naturalistic observation involves observing involves studying the spontaneous behavior of participants in natural surroundings.</a:t>
            </a:r>
          </a:p>
          <a:p>
            <a:r>
              <a:rPr lang="en-US" sz="1600" b="1" dirty="0"/>
              <a:t>Interviews:</a:t>
            </a:r>
            <a:r>
              <a:rPr lang="en-US" sz="1600" dirty="0"/>
              <a:t> There are three types of interviews, structured, semi-structured and un-structured interviews.  Structured interview has a rigorous set of questions which does not allow one to divert, a semi-structured interview is open, allowing new ideas to be brought up during the interview as a result of what the interviewee says. The interviewer in a semi-structured interview generally has a framework of themes to be explored. Unstructured interviews do not use any set questions, instead, the interviewer asks open-ended questions based on a specific research topic, and will try to let the interview flow like a natural conversation.</a:t>
            </a:r>
          </a:p>
        </p:txBody>
      </p:sp>
    </p:spTree>
    <p:extLst>
      <p:ext uri="{BB962C8B-B14F-4D97-AF65-F5344CB8AC3E}">
        <p14:creationId xmlns:p14="http://schemas.microsoft.com/office/powerpoint/2010/main" val="223497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01700" y="520508"/>
            <a:ext cx="7340600" cy="2006600"/>
          </a:xfrm>
          <a:prstGeom prst="rect">
            <a:avLst/>
          </a:prstGeom>
        </p:spPr>
      </p:pic>
      <p:sp>
        <p:nvSpPr>
          <p:cNvPr id="6" name="Rectangle 5"/>
          <p:cNvSpPr/>
          <p:nvPr/>
        </p:nvSpPr>
        <p:spPr>
          <a:xfrm>
            <a:off x="488462" y="2875002"/>
            <a:ext cx="8401538" cy="2031325"/>
          </a:xfrm>
          <a:prstGeom prst="rect">
            <a:avLst/>
          </a:prstGeom>
        </p:spPr>
        <p:txBody>
          <a:bodyPr wrap="square">
            <a:spAutoFit/>
          </a:bodyPr>
          <a:lstStyle/>
          <a:p>
            <a:r>
              <a:rPr lang="en-US" dirty="0"/>
              <a:t>Contextual inquiry is a cross between interviews and observation and combines the strengths of both. In a contextual inquiry, the interviewer goes to the user and interviews them where they do their work.</a:t>
            </a:r>
          </a:p>
          <a:p>
            <a:endParaRPr lang="en-US" dirty="0"/>
          </a:p>
          <a:p>
            <a:r>
              <a:rPr lang="en-US" dirty="0"/>
              <a:t>The idea is to interview users in the context of their work, while they are performing their tasks, asking them questions about what they are doing and why (when necessary) along the way</a:t>
            </a:r>
          </a:p>
        </p:txBody>
      </p:sp>
    </p:spTree>
    <p:extLst>
      <p:ext uri="{BB962C8B-B14F-4D97-AF65-F5344CB8AC3E}">
        <p14:creationId xmlns:p14="http://schemas.microsoft.com/office/powerpoint/2010/main" val="31887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850900"/>
            <a:ext cx="9144000" cy="5143500"/>
          </a:xfrm>
          <a:prstGeom prst="rect">
            <a:avLst/>
          </a:prstGeom>
        </p:spPr>
      </p:pic>
    </p:spTree>
    <p:extLst>
      <p:ext uri="{BB962C8B-B14F-4D97-AF65-F5344CB8AC3E}">
        <p14:creationId xmlns:p14="http://schemas.microsoft.com/office/powerpoint/2010/main" val="125005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498600"/>
            <a:ext cx="9144000" cy="3850968"/>
          </a:xfrm>
          <a:prstGeom prst="rect">
            <a:avLst/>
          </a:prstGeom>
        </p:spPr>
      </p:pic>
    </p:spTree>
    <p:extLst>
      <p:ext uri="{BB962C8B-B14F-4D97-AF65-F5344CB8AC3E}">
        <p14:creationId xmlns:p14="http://schemas.microsoft.com/office/powerpoint/2010/main" val="355292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203200" y="0"/>
            <a:ext cx="8720396" cy="6858000"/>
          </a:xfrm>
          <a:prstGeom prst="rect">
            <a:avLst/>
          </a:prstGeom>
        </p:spPr>
      </p:pic>
    </p:spTree>
    <p:extLst>
      <p:ext uri="{BB962C8B-B14F-4D97-AF65-F5344CB8AC3E}">
        <p14:creationId xmlns:p14="http://schemas.microsoft.com/office/powerpoint/2010/main" val="348615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0" y="304800"/>
            <a:ext cx="9144000" cy="6245446"/>
          </a:xfrm>
          <a:prstGeom prst="rect">
            <a:avLst/>
          </a:prstGeom>
        </p:spPr>
      </p:pic>
    </p:spTree>
    <p:extLst>
      <p:ext uri="{BB962C8B-B14F-4D97-AF65-F5344CB8AC3E}">
        <p14:creationId xmlns:p14="http://schemas.microsoft.com/office/powerpoint/2010/main" val="162017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457200" y="723691"/>
            <a:ext cx="8510631" cy="5096084"/>
          </a:xfrm>
          <a:prstGeom prst="rect">
            <a:avLst/>
          </a:prstGeom>
        </p:spPr>
      </p:pic>
    </p:spTree>
    <p:extLst>
      <p:ext uri="{BB962C8B-B14F-4D97-AF65-F5344CB8AC3E}">
        <p14:creationId xmlns:p14="http://schemas.microsoft.com/office/powerpoint/2010/main" val="407775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3"/>
          <a:stretch>
            <a:fillRect/>
          </a:stretch>
        </p:blipFill>
        <p:spPr>
          <a:xfrm>
            <a:off x="2295768" y="801076"/>
            <a:ext cx="5705231" cy="5705231"/>
          </a:xfrm>
          <a:prstGeom prst="rect">
            <a:avLst/>
          </a:prstGeom>
        </p:spPr>
      </p:pic>
    </p:spTree>
    <p:extLst>
      <p:ext uri="{BB962C8B-B14F-4D97-AF65-F5344CB8AC3E}">
        <p14:creationId xmlns:p14="http://schemas.microsoft.com/office/powerpoint/2010/main" val="326535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3"/>
          <a:stretch>
            <a:fillRect/>
          </a:stretch>
        </p:blipFill>
        <p:spPr>
          <a:xfrm>
            <a:off x="360680" y="1656080"/>
            <a:ext cx="5115560" cy="4641531"/>
          </a:xfrm>
          <a:prstGeom prst="rect">
            <a:avLst/>
          </a:prstGeom>
        </p:spPr>
      </p:pic>
    </p:spTree>
    <p:extLst>
      <p:ext uri="{BB962C8B-B14F-4D97-AF65-F5344CB8AC3E}">
        <p14:creationId xmlns:p14="http://schemas.microsoft.com/office/powerpoint/2010/main" val="194050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634</TotalTime>
  <Words>473</Words>
  <Application>Microsoft Office PowerPoint</Application>
  <PresentationFormat>On-screen Show (4:3)</PresentationFormat>
  <Paragraphs>39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Field Study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NCSU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Prithima Reddy Mosaly</dc:creator>
  <cp:lastModifiedBy>Ram Nimma</cp:lastModifiedBy>
  <cp:revision>14</cp:revision>
  <dcterms:created xsi:type="dcterms:W3CDTF">2020-05-18T01:40:08Z</dcterms:created>
  <dcterms:modified xsi:type="dcterms:W3CDTF">2020-05-19T12:37:07Z</dcterms:modified>
</cp:coreProperties>
</file>