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8" r:id="rId5"/>
  </p:sldMasterIdLst>
  <p:notesMasterIdLst>
    <p:notesMasterId r:id="rId30"/>
  </p:notesMasterIdLst>
  <p:handoutMasterIdLst>
    <p:handoutMasterId r:id="rId31"/>
  </p:handoutMasterIdLst>
  <p:sldIdLst>
    <p:sldId id="457" r:id="rId6"/>
    <p:sldId id="530" r:id="rId7"/>
    <p:sldId id="2229" r:id="rId8"/>
    <p:sldId id="1079" r:id="rId9"/>
    <p:sldId id="1095" r:id="rId10"/>
    <p:sldId id="2227" r:id="rId11"/>
    <p:sldId id="315" r:id="rId12"/>
    <p:sldId id="329" r:id="rId13"/>
    <p:sldId id="336" r:id="rId14"/>
    <p:sldId id="332" r:id="rId15"/>
    <p:sldId id="331" r:id="rId16"/>
    <p:sldId id="341" r:id="rId17"/>
    <p:sldId id="343" r:id="rId18"/>
    <p:sldId id="338" r:id="rId19"/>
    <p:sldId id="337" r:id="rId20"/>
    <p:sldId id="339" r:id="rId21"/>
    <p:sldId id="342" r:id="rId22"/>
    <p:sldId id="340" r:id="rId23"/>
    <p:sldId id="333" r:id="rId24"/>
    <p:sldId id="334" r:id="rId25"/>
    <p:sldId id="344" r:id="rId26"/>
    <p:sldId id="335" r:id="rId27"/>
    <p:sldId id="1096" r:id="rId28"/>
    <p:sldId id="1066" r:id="rId29"/>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Arial" charset="0"/>
        <a:ea typeface="ヒラギノ角ゴ Pro W3"/>
        <a:cs typeface="Arial" charset="0"/>
      </a:defRPr>
    </a:lvl1pPr>
    <a:lvl2pPr marL="457200" algn="l" rtl="0" fontAlgn="base">
      <a:spcBef>
        <a:spcPct val="0"/>
      </a:spcBef>
      <a:spcAft>
        <a:spcPct val="0"/>
      </a:spcAft>
      <a:defRPr kern="1200">
        <a:solidFill>
          <a:schemeClr val="tx1"/>
        </a:solidFill>
        <a:latin typeface="Arial" charset="0"/>
        <a:ea typeface="ヒラギノ角ゴ Pro W3"/>
        <a:cs typeface="Arial" charset="0"/>
      </a:defRPr>
    </a:lvl2pPr>
    <a:lvl3pPr marL="914400" algn="l" rtl="0" fontAlgn="base">
      <a:spcBef>
        <a:spcPct val="0"/>
      </a:spcBef>
      <a:spcAft>
        <a:spcPct val="0"/>
      </a:spcAft>
      <a:defRPr kern="1200">
        <a:solidFill>
          <a:schemeClr val="tx1"/>
        </a:solidFill>
        <a:latin typeface="Arial" charset="0"/>
        <a:ea typeface="ヒラギノ角ゴ Pro W3"/>
        <a:cs typeface="Arial" charset="0"/>
      </a:defRPr>
    </a:lvl3pPr>
    <a:lvl4pPr marL="1371600" algn="l" rtl="0" fontAlgn="base">
      <a:spcBef>
        <a:spcPct val="0"/>
      </a:spcBef>
      <a:spcAft>
        <a:spcPct val="0"/>
      </a:spcAft>
      <a:defRPr kern="1200">
        <a:solidFill>
          <a:schemeClr val="tx1"/>
        </a:solidFill>
        <a:latin typeface="Arial" charset="0"/>
        <a:ea typeface="ヒラギノ角ゴ Pro W3"/>
        <a:cs typeface="Arial" charset="0"/>
      </a:defRPr>
    </a:lvl4pPr>
    <a:lvl5pPr marL="1828800" algn="l" rtl="0" fontAlgn="base">
      <a:spcBef>
        <a:spcPct val="0"/>
      </a:spcBef>
      <a:spcAft>
        <a:spcPct val="0"/>
      </a:spcAft>
      <a:defRPr kern="1200">
        <a:solidFill>
          <a:schemeClr val="tx1"/>
        </a:solidFill>
        <a:latin typeface="Arial" charset="0"/>
        <a:ea typeface="ヒラギノ角ゴ Pro W3"/>
        <a:cs typeface="Arial" charset="0"/>
      </a:defRPr>
    </a:lvl5pPr>
    <a:lvl6pPr marL="2286000" algn="l" defTabSz="914400" rtl="0" eaLnBrk="1" latinLnBrk="0" hangingPunct="1">
      <a:defRPr kern="1200">
        <a:solidFill>
          <a:schemeClr val="tx1"/>
        </a:solidFill>
        <a:latin typeface="Arial" charset="0"/>
        <a:ea typeface="ヒラギノ角ゴ Pro W3"/>
        <a:cs typeface="Arial" charset="0"/>
      </a:defRPr>
    </a:lvl6pPr>
    <a:lvl7pPr marL="2743200" algn="l" defTabSz="914400" rtl="0" eaLnBrk="1" latinLnBrk="0" hangingPunct="1">
      <a:defRPr kern="1200">
        <a:solidFill>
          <a:schemeClr val="tx1"/>
        </a:solidFill>
        <a:latin typeface="Arial" charset="0"/>
        <a:ea typeface="ヒラギノ角ゴ Pro W3"/>
        <a:cs typeface="Arial" charset="0"/>
      </a:defRPr>
    </a:lvl7pPr>
    <a:lvl8pPr marL="3200400" algn="l" defTabSz="914400" rtl="0" eaLnBrk="1" latinLnBrk="0" hangingPunct="1">
      <a:defRPr kern="1200">
        <a:solidFill>
          <a:schemeClr val="tx1"/>
        </a:solidFill>
        <a:latin typeface="Arial" charset="0"/>
        <a:ea typeface="ヒラギノ角ゴ Pro W3"/>
        <a:cs typeface="Arial" charset="0"/>
      </a:defRPr>
    </a:lvl8pPr>
    <a:lvl9pPr marL="3657600" algn="l" defTabSz="914400" rtl="0" eaLnBrk="1" latinLnBrk="0" hangingPunct="1">
      <a:defRPr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Default Section" id="{BFAD78B7-2A86-4727-8E19-45AC3B16C365}">
          <p14:sldIdLst>
            <p14:sldId id="457"/>
            <p14:sldId id="530"/>
            <p14:sldId id="2229"/>
            <p14:sldId id="1079"/>
            <p14:sldId id="1095"/>
            <p14:sldId id="2227"/>
            <p14:sldId id="315"/>
            <p14:sldId id="329"/>
            <p14:sldId id="336"/>
            <p14:sldId id="332"/>
            <p14:sldId id="331"/>
            <p14:sldId id="341"/>
            <p14:sldId id="343"/>
            <p14:sldId id="338"/>
            <p14:sldId id="337"/>
            <p14:sldId id="339"/>
            <p14:sldId id="342"/>
            <p14:sldId id="340"/>
            <p14:sldId id="333"/>
            <p14:sldId id="334"/>
            <p14:sldId id="344"/>
            <p14:sldId id="335"/>
            <p14:sldId id="1096"/>
            <p14:sldId id="1066"/>
          </p14:sldIdLst>
        </p14:section>
        <p14:section name="Untitled Section" id="{8DAFA4B8-7661-42B9-B10B-E48C65C92331}">
          <p14:sldIdLst/>
        </p14:section>
      </p14:sectionLst>
    </p:ex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916" userDrawn="1">
          <p15:clr>
            <a:srgbClr val="A4A3A4"/>
          </p15:clr>
        </p15:guide>
        <p15:guide id="2" pos="2245" userDrawn="1">
          <p15:clr>
            <a:srgbClr val="A4A3A4"/>
          </p15:clr>
        </p15:guide>
        <p15:guide id="3" orient="horz" pos="2901" userDrawn="1">
          <p15:clr>
            <a:srgbClr val="A4A3A4"/>
          </p15:clr>
        </p15:guide>
        <p15:guide id="4" pos="2238" userDrawn="1">
          <p15:clr>
            <a:srgbClr val="A4A3A4"/>
          </p15:clr>
        </p15:guide>
        <p15:guide id="5" orient="horz" pos="2935" userDrawn="1">
          <p15:clr>
            <a:srgbClr val="A4A3A4"/>
          </p15:clr>
        </p15:guide>
        <p15:guide id="6" orient="horz" pos="2920" userDrawn="1">
          <p15:clr>
            <a:srgbClr val="A4A3A4"/>
          </p15:clr>
        </p15:guide>
        <p15:guide id="7" pos="2207" userDrawn="1">
          <p15:clr>
            <a:srgbClr val="A4A3A4"/>
          </p15:clr>
        </p15:guide>
        <p15:guide id="8" pos="220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9" clrIdx="0"/>
  <p:cmAuthor id="1" name="Department of Veterans Affairs" initials="TL" lastIdx="5" clrIdx="1"/>
  <p:cmAuthor id="2" name="Meadows, Dare" initials="MD" lastIdx="2" clrIdx="2">
    <p:extLst>
      <p:ext uri="{19B8F6BF-5375-455C-9EA6-DF929625EA0E}">
        <p15:presenceInfo xmlns:p15="http://schemas.microsoft.com/office/powerpoint/2012/main" userId="S-1-5-21-37049532-1309424402-1236795852-466350" providerId="AD"/>
      </p:ext>
    </p:extLst>
  </p:cmAuthor>
  <p:cmAuthor id="3" name="Bookstaver, Susan B." initials="BSB" lastIdx="1" clrIdx="3">
    <p:extLst>
      <p:ext uri="{19B8F6BF-5375-455C-9EA6-DF929625EA0E}">
        <p15:presenceInfo xmlns:p15="http://schemas.microsoft.com/office/powerpoint/2012/main" userId="S-1-5-21-1814438218-152777602-930774774-170635" providerId="AD"/>
      </p:ext>
    </p:extLst>
  </p:cmAuthor>
  <p:cmAuthor id="4" name="Rivera, Stacie" initials="RS" lastIdx="1" clrIdx="4">
    <p:extLst>
      <p:ext uri="{19B8F6BF-5375-455C-9EA6-DF929625EA0E}">
        <p15:presenceInfo xmlns:p15="http://schemas.microsoft.com/office/powerpoint/2012/main" userId="S-1-5-21-776561741-1292428093-725345543-1083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74782"/>
    <a:srgbClr val="FFFFFF"/>
    <a:srgbClr val="00FF00"/>
    <a:srgbClr val="66FF66"/>
    <a:srgbClr val="FFFF33"/>
    <a:srgbClr val="FF53FF"/>
    <a:srgbClr val="E0A3FF"/>
    <a:srgbClr val="FF9F3F"/>
    <a:srgbClr val="AE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91" autoAdjust="0"/>
    <p:restoredTop sz="94833" autoAdjust="0"/>
  </p:normalViewPr>
  <p:slideViewPr>
    <p:cSldViewPr snapToGrid="0">
      <p:cViewPr varScale="1">
        <p:scale>
          <a:sx n="72" d="100"/>
          <a:sy n="72" d="100"/>
        </p:scale>
        <p:origin x="654" y="60"/>
      </p:cViewPr>
      <p:guideLst>
        <p:guide orient="horz"/>
        <p:guide pos="575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56"/>
    </p:cViewPr>
  </p:sorterViewPr>
  <p:notesViewPr>
    <p:cSldViewPr snapToGrid="0">
      <p:cViewPr>
        <p:scale>
          <a:sx n="80" d="100"/>
          <a:sy n="80" d="100"/>
        </p:scale>
        <p:origin x="-2304" y="-72"/>
      </p:cViewPr>
      <p:guideLst>
        <p:guide orient="horz" pos="2916"/>
        <p:guide pos="2245"/>
        <p:guide orient="horz" pos="2901"/>
        <p:guide pos="2238"/>
        <p:guide orient="horz" pos="2935"/>
        <p:guide orient="horz" pos="2920"/>
        <p:guide pos="2207"/>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621" cy="462916"/>
          </a:xfrm>
          <a:prstGeom prst="rect">
            <a:avLst/>
          </a:prstGeom>
        </p:spPr>
        <p:txBody>
          <a:bodyPr vert="horz" wrap="square" lIns="91038" tIns="45519" rIns="91038" bIns="45519"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sz="quarter" idx="1"/>
          </p:nvPr>
        </p:nvSpPr>
        <p:spPr>
          <a:xfrm>
            <a:off x="3956796" y="0"/>
            <a:ext cx="3026621" cy="462916"/>
          </a:xfrm>
          <a:prstGeom prst="rect">
            <a:avLst/>
          </a:prstGeom>
        </p:spPr>
        <p:txBody>
          <a:bodyPr vert="horz" wrap="square" lIns="91038" tIns="45519" rIns="91038" bIns="45519" numCol="1" anchor="t"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C4A1701C-3A80-49B7-A421-2256CA6AFE1F}" type="datetime1">
              <a:rPr lang="en-US"/>
              <a:pPr>
                <a:defRPr/>
              </a:pPr>
              <a:t>11/14/2019</a:t>
            </a:fld>
            <a:endParaRPr lang="en-US"/>
          </a:p>
        </p:txBody>
      </p:sp>
      <p:sp>
        <p:nvSpPr>
          <p:cNvPr id="4" name="Footer Placeholder 3"/>
          <p:cNvSpPr>
            <a:spLocks noGrp="1"/>
          </p:cNvSpPr>
          <p:nvPr>
            <p:ph type="ftr" sz="quarter" idx="2"/>
          </p:nvPr>
        </p:nvSpPr>
        <p:spPr>
          <a:xfrm>
            <a:off x="2" y="8806499"/>
            <a:ext cx="3026621" cy="462916"/>
          </a:xfrm>
          <a:prstGeom prst="rect">
            <a:avLst/>
          </a:prstGeom>
        </p:spPr>
        <p:txBody>
          <a:bodyPr vert="horz" wrap="square" lIns="91038" tIns="45519" rIns="91038" bIns="45519"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5" name="Slide Number Placeholder 4"/>
          <p:cNvSpPr>
            <a:spLocks noGrp="1"/>
          </p:cNvSpPr>
          <p:nvPr>
            <p:ph type="sldNum" sz="quarter" idx="3"/>
          </p:nvPr>
        </p:nvSpPr>
        <p:spPr>
          <a:xfrm>
            <a:off x="3956796" y="8806499"/>
            <a:ext cx="3026621" cy="462916"/>
          </a:xfrm>
          <a:prstGeom prst="rect">
            <a:avLst/>
          </a:prstGeom>
        </p:spPr>
        <p:txBody>
          <a:bodyPr vert="horz" wrap="square" lIns="91038" tIns="45519" rIns="91038" bIns="45519" numCol="1" anchor="b"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4D50FBAC-DA63-4DA6-8AE3-136CD8FFD2AA}" type="slidenum">
              <a:rPr lang="en-US"/>
              <a:pPr>
                <a:defRPr/>
              </a:pPr>
              <a:t>‹#›</a:t>
            </a:fld>
            <a:endParaRPr lang="en-US"/>
          </a:p>
        </p:txBody>
      </p:sp>
    </p:spTree>
    <p:extLst>
      <p:ext uri="{BB962C8B-B14F-4D97-AF65-F5344CB8AC3E}">
        <p14:creationId xmlns:p14="http://schemas.microsoft.com/office/powerpoint/2010/main" val="35614235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621" cy="462916"/>
          </a:xfrm>
          <a:prstGeom prst="rect">
            <a:avLst/>
          </a:prstGeom>
        </p:spPr>
        <p:txBody>
          <a:bodyPr vert="horz" wrap="square" lIns="92622" tIns="46311" rIns="92622" bIns="46311"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956796" y="0"/>
            <a:ext cx="3026621" cy="462916"/>
          </a:xfrm>
          <a:prstGeom prst="rect">
            <a:avLst/>
          </a:prstGeom>
        </p:spPr>
        <p:txBody>
          <a:bodyPr vert="horz" wrap="square" lIns="92622" tIns="46311" rIns="92622" bIns="46311" numCol="1" anchor="t"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D6DAF49A-045A-4EE2-87C8-167FB842D4E0}" type="datetime1">
              <a:rPr lang="en-US"/>
              <a:pPr>
                <a:defRPr/>
              </a:pPr>
              <a:t>11/14/2019</a:t>
            </a:fld>
            <a:endParaRPr lang="en-US"/>
          </a:p>
        </p:txBody>
      </p:sp>
      <p:sp>
        <p:nvSpPr>
          <p:cNvPr id="4" name="Slide Image Placeholder 3"/>
          <p:cNvSpPr>
            <a:spLocks noGrp="1" noRot="1" noChangeAspect="1"/>
          </p:cNvSpPr>
          <p:nvPr>
            <p:ph type="sldImg" idx="2"/>
          </p:nvPr>
        </p:nvSpPr>
        <p:spPr>
          <a:xfrm>
            <a:off x="1176338" y="696913"/>
            <a:ext cx="4632325" cy="3475037"/>
          </a:xfrm>
          <a:prstGeom prst="rect">
            <a:avLst/>
          </a:prstGeom>
          <a:noFill/>
          <a:ln w="12700">
            <a:solidFill>
              <a:prstClr val="black"/>
            </a:solidFill>
          </a:ln>
        </p:spPr>
        <p:txBody>
          <a:bodyPr vert="horz" wrap="square" lIns="92622" tIns="46311" rIns="92622" bIns="46311"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98818" y="4404043"/>
            <a:ext cx="5587366" cy="4171000"/>
          </a:xfrm>
          <a:prstGeom prst="rect">
            <a:avLst/>
          </a:prstGeom>
        </p:spPr>
        <p:txBody>
          <a:bodyPr vert="horz" wrap="square" lIns="92622" tIns="46311" rIns="92622" bIns="4631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06499"/>
            <a:ext cx="3026621" cy="462916"/>
          </a:xfrm>
          <a:prstGeom prst="rect">
            <a:avLst/>
          </a:prstGeom>
        </p:spPr>
        <p:txBody>
          <a:bodyPr vert="horz" wrap="square" lIns="92622" tIns="46311" rIns="92622" bIns="46311"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956796" y="8806499"/>
            <a:ext cx="3026621" cy="462916"/>
          </a:xfrm>
          <a:prstGeom prst="rect">
            <a:avLst/>
          </a:prstGeom>
        </p:spPr>
        <p:txBody>
          <a:bodyPr vert="horz" wrap="square" lIns="92622" tIns="46311" rIns="92622" bIns="46311" numCol="1" anchor="b"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1BBB6041-8FEF-43D3-A431-769F7C96659E}" type="slidenum">
              <a:rPr lang="en-US"/>
              <a:pPr>
                <a:defRPr/>
              </a:pPr>
              <a:t>‹#›</a:t>
            </a:fld>
            <a:endParaRPr lang="en-US"/>
          </a:p>
        </p:txBody>
      </p:sp>
    </p:spTree>
    <p:extLst>
      <p:ext uri="{BB962C8B-B14F-4D97-AF65-F5344CB8AC3E}">
        <p14:creationId xmlns:p14="http://schemas.microsoft.com/office/powerpoint/2010/main" val="3895227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Georgia"/>
        <a:ea typeface="MS PGothic" pitchFamily="34" charset="-128"/>
        <a:cs typeface="ヒラギノ角ゴ Pro W3"/>
      </a:defRPr>
    </a:lvl3pPr>
    <a:lvl4pPr marL="1371600" algn="l" rtl="0" eaLnBrk="0" fontAlgn="base" hangingPunct="0">
      <a:spcBef>
        <a:spcPct val="30000"/>
      </a:spcBef>
      <a:spcAft>
        <a:spcPct val="0"/>
      </a:spcAft>
      <a:defRPr sz="1200" kern="1200">
        <a:solidFill>
          <a:schemeClr val="tx1"/>
        </a:solidFill>
        <a:latin typeface="Georgia"/>
        <a:ea typeface="MS PGothic" pitchFamily="34" charset="-128"/>
        <a:cs typeface="ヒラギノ角ゴ Pro W3"/>
      </a:defRPr>
    </a:lvl4pPr>
    <a:lvl5pPr marL="18288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BBB6041-8FEF-43D3-A431-769F7C96659E}" type="slidenum">
              <a:rPr lang="en-US" smtClean="0"/>
              <a:pPr>
                <a:defRPr/>
              </a:pPr>
              <a:t>1</a:t>
            </a:fld>
            <a:endParaRPr lang="en-US"/>
          </a:p>
        </p:txBody>
      </p:sp>
    </p:spTree>
    <p:extLst>
      <p:ext uri="{BB962C8B-B14F-4D97-AF65-F5344CB8AC3E}">
        <p14:creationId xmlns:p14="http://schemas.microsoft.com/office/powerpoint/2010/main" val="237965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1BBB6041-8FEF-43D3-A431-769F7C96659E}"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Drucker said that “the greatest danger in times of turbulence is not the turbulence – it is to act with yesterday’s logic.” It is with this sentiment that many of us have been transitioning from the former Health Informatics to Clinical Informatics and Data Management Office or CIDMO.</a:t>
            </a:r>
          </a:p>
          <a:p>
            <a:endParaRPr lang="en-US" dirty="0"/>
          </a:p>
          <a:p>
            <a:r>
              <a:rPr lang="en-US" dirty="0"/>
              <a:t>As we begin today’s all-staff call, I want to take this time to share with you the latest developments that include some new ways to organize the work that we do, redefine what we do, and better focus how our work positively impacts the 9 million veterans we serve and their many of thousands of care givers, providers and administrative support staff.</a:t>
            </a:r>
          </a:p>
        </p:txBody>
      </p:sp>
      <p:sp>
        <p:nvSpPr>
          <p:cNvPr id="4" name="Slide Number Placeholder 3"/>
          <p:cNvSpPr>
            <a:spLocks noGrp="1"/>
          </p:cNvSpPr>
          <p:nvPr>
            <p:ph type="sldNum" sz="quarter" idx="5"/>
          </p:nvPr>
        </p:nvSpPr>
        <p:spPr/>
        <p:txBody>
          <a:bodyPr/>
          <a:lstStyle/>
          <a:p>
            <a:fld id="{A263C7BD-EE4B-42E2-A75C-958D06C60C46}" type="slidenum">
              <a:rPr lang="en-US" smtClean="0"/>
              <a:t>7</a:t>
            </a:fld>
            <a:endParaRPr lang="en-US" dirty="0"/>
          </a:p>
        </p:txBody>
      </p:sp>
    </p:spTree>
    <p:extLst>
      <p:ext uri="{BB962C8B-B14F-4D97-AF65-F5344CB8AC3E}">
        <p14:creationId xmlns:p14="http://schemas.microsoft.com/office/powerpoint/2010/main" val="214463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So let me share with you a bit of my personal views about why and how I believe CIDMO will make a critical difference in VA and VHA as we transition in Fiscal Year 2020.</a:t>
            </a:r>
          </a:p>
          <a:p>
            <a:endParaRPr lang="en-US" dirty="0"/>
          </a:p>
          <a:p>
            <a:r>
              <a:rPr lang="en-US" dirty="0"/>
              <a:t>As the lead for health and medical informatics in VHA, we have refocused ourselves around key definitions and scopes of practice:</a:t>
            </a:r>
          </a:p>
          <a:p>
            <a:pPr marL="171450" indent="-171450">
              <a:buFont typeface="Arial" panose="020B0604020202020204" pitchFamily="34" charset="0"/>
              <a:buChar char="•"/>
            </a:pPr>
            <a:r>
              <a:rPr lang="en-US" dirty="0"/>
              <a:t>Health informatics to better inform quality and use of health care, bridging the expertise gap between information technology and health care to make both more effective;</a:t>
            </a:r>
          </a:p>
          <a:p>
            <a:pPr marL="171450" indent="-171450">
              <a:buFont typeface="Arial" panose="020B0604020202020204" pitchFamily="34" charset="0"/>
              <a:buChar char="•"/>
            </a:pPr>
            <a:r>
              <a:rPr lang="en-US" dirty="0"/>
              <a:t>Clinical informatics to focus on better information and use for clinical operations throughout the agency;</a:t>
            </a:r>
          </a:p>
          <a:p>
            <a:pPr marL="171450" indent="-171450">
              <a:buFont typeface="Arial" panose="020B0604020202020204" pitchFamily="34" charset="0"/>
              <a:buChar char="•"/>
            </a:pPr>
            <a:r>
              <a:rPr lang="en-US" dirty="0"/>
              <a:t>Data Management and Analysis to focus on foundational solutions and methods along the entire continuum of data-and-analytics, which comprises data acquisition, organization, analysis, and deliver;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We’ll accomplish this in a variety of way, but focusing on some key indicators:</a:t>
            </a:r>
          </a:p>
          <a:p>
            <a:pPr marL="171450" indent="-171450">
              <a:buFont typeface="Arial" panose="020B0604020202020204" pitchFamily="34" charset="0"/>
              <a:buChar char="•"/>
            </a:pPr>
            <a:r>
              <a:rPr lang="en-US" dirty="0"/>
              <a:t>CIDMO will provide essential products and services to promote reliability and learning throughout VHA;</a:t>
            </a:r>
          </a:p>
          <a:p>
            <a:pPr marL="171450" indent="-171450">
              <a:buFont typeface="Arial" panose="020B0604020202020204" pitchFamily="34" charset="0"/>
              <a:buChar char="•"/>
            </a:pPr>
            <a:r>
              <a:rPr lang="en-US" dirty="0"/>
              <a:t>Provide standardization and surveillance practices;</a:t>
            </a:r>
          </a:p>
          <a:p>
            <a:pPr marL="171450" indent="-171450">
              <a:buFont typeface="Arial" panose="020B0604020202020204" pitchFamily="34" charset="0"/>
              <a:buChar char="•"/>
            </a:pPr>
            <a:r>
              <a:rPr lang="en-US" dirty="0"/>
              <a:t>Enhance learning opportunities; and</a:t>
            </a:r>
          </a:p>
          <a:p>
            <a:pPr marL="171450" indent="-171450">
              <a:buFont typeface="Arial" panose="020B0604020202020204" pitchFamily="34" charset="0"/>
              <a:buChar char="•"/>
            </a:pPr>
            <a:r>
              <a:rPr lang="en-US" dirty="0"/>
              <a:t>Lead the promotion of  interoperability and seamless care</a:t>
            </a:r>
          </a:p>
        </p:txBody>
      </p:sp>
      <p:sp>
        <p:nvSpPr>
          <p:cNvPr id="4" name="Slide Number Placeholder 3"/>
          <p:cNvSpPr>
            <a:spLocks noGrp="1"/>
          </p:cNvSpPr>
          <p:nvPr>
            <p:ph type="sldNum" sz="quarter" idx="5"/>
          </p:nvPr>
        </p:nvSpPr>
        <p:spPr/>
        <p:txBody>
          <a:bodyPr/>
          <a:lstStyle/>
          <a:p>
            <a:fld id="{A263C7BD-EE4B-42E2-A75C-958D06C60C46}" type="slidenum">
              <a:rPr lang="en-US" smtClean="0"/>
              <a:t>8</a:t>
            </a:fld>
            <a:endParaRPr lang="en-US" dirty="0"/>
          </a:p>
        </p:txBody>
      </p:sp>
    </p:spTree>
    <p:extLst>
      <p:ext uri="{BB962C8B-B14F-4D97-AF65-F5344CB8AC3E}">
        <p14:creationId xmlns:p14="http://schemas.microsoft.com/office/powerpoint/2010/main" val="991077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this transition our strategic renewal.</a:t>
            </a:r>
          </a:p>
          <a:p>
            <a:endParaRPr lang="en-US" dirty="0"/>
          </a:p>
          <a:p>
            <a:r>
              <a:rPr lang="en-US" dirty="0"/>
              <a:t>As we move from Fiscal Year 2019 to Fiscal Year 2020, I’m pleased to introduce you to CIDMO’s Mission, Vision, and Guiding Principles – these have evolved over time, with the input from many of you and certainly with the partnership of your Executive Directors and Deputy Directors.</a:t>
            </a:r>
          </a:p>
          <a:p>
            <a:endParaRPr lang="en-US" dirty="0"/>
          </a:p>
          <a:p>
            <a:endParaRPr lang="en-US" dirty="0"/>
          </a:p>
          <a:p>
            <a:pPr marL="171450" indent="-171450">
              <a:buFont typeface="Arial" panose="020B0604020202020204" pitchFamily="34" charset="0"/>
              <a:buChar char="•"/>
            </a:pPr>
            <a:r>
              <a:rPr lang="en-US" dirty="0"/>
              <a:t>Our work will transition to mission-oriented projects that are about providing customer-value – meaning how do we support patient care or the management of health care operations. </a:t>
            </a:r>
          </a:p>
          <a:p>
            <a:pPr marL="0" indent="0">
              <a:buFont typeface="Arial" panose="020B0604020202020204" pitchFamily="34" charset="0"/>
              <a:buNone/>
            </a:pPr>
            <a:r>
              <a:rPr lang="en-US" dirty="0"/>
              <a:t>This retooling allows us to work in a more integrated way, improving people, process, and tools from internal to external stakeholders;</a:t>
            </a:r>
          </a:p>
          <a:p>
            <a:endParaRPr lang="en-US" dirty="0"/>
          </a:p>
          <a:p>
            <a:endParaRPr lang="en-US" dirty="0"/>
          </a:p>
          <a:p>
            <a:r>
              <a:rPr lang="en-US" dirty="0"/>
              <a:t>REVIEW MISSION, VISION, AND GUIDING PRINCIPLES.</a:t>
            </a:r>
          </a:p>
        </p:txBody>
      </p:sp>
      <p:sp>
        <p:nvSpPr>
          <p:cNvPr id="4" name="Slide Number Placeholder 3"/>
          <p:cNvSpPr>
            <a:spLocks noGrp="1"/>
          </p:cNvSpPr>
          <p:nvPr>
            <p:ph type="sldNum" sz="quarter" idx="5"/>
          </p:nvPr>
        </p:nvSpPr>
        <p:spPr/>
        <p:txBody>
          <a:bodyPr/>
          <a:lstStyle/>
          <a:p>
            <a:fld id="{A263C7BD-EE4B-42E2-A75C-958D06C60C46}" type="slidenum">
              <a:rPr lang="en-US" smtClean="0"/>
              <a:t>10</a:t>
            </a:fld>
            <a:endParaRPr lang="en-US" dirty="0"/>
          </a:p>
        </p:txBody>
      </p:sp>
    </p:spTree>
    <p:extLst>
      <p:ext uri="{BB962C8B-B14F-4D97-AF65-F5344CB8AC3E}">
        <p14:creationId xmlns:p14="http://schemas.microsoft.com/office/powerpoint/2010/main" val="45658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3C7BD-EE4B-42E2-A75C-958D06C60C46}" type="slidenum">
              <a:rPr lang="en-US" smtClean="0"/>
              <a:t>11</a:t>
            </a:fld>
            <a:endParaRPr lang="en-US" dirty="0"/>
          </a:p>
        </p:txBody>
      </p:sp>
    </p:spTree>
    <p:extLst>
      <p:ext uri="{BB962C8B-B14F-4D97-AF65-F5344CB8AC3E}">
        <p14:creationId xmlns:p14="http://schemas.microsoft.com/office/powerpoint/2010/main" val="188128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teams have been renamed to be more descriptive.</a:t>
            </a:r>
          </a:p>
        </p:txBody>
      </p:sp>
      <p:sp>
        <p:nvSpPr>
          <p:cNvPr id="4" name="Slide Number Placeholder 3"/>
          <p:cNvSpPr>
            <a:spLocks noGrp="1"/>
          </p:cNvSpPr>
          <p:nvPr>
            <p:ph type="sldNum" sz="quarter" idx="5"/>
          </p:nvPr>
        </p:nvSpPr>
        <p:spPr/>
        <p:txBody>
          <a:bodyPr/>
          <a:lstStyle/>
          <a:p>
            <a:fld id="{A263C7BD-EE4B-42E2-A75C-958D06C60C46}" type="slidenum">
              <a:rPr lang="en-US" smtClean="0"/>
              <a:t>12</a:t>
            </a:fld>
            <a:endParaRPr lang="en-US" dirty="0"/>
          </a:p>
        </p:txBody>
      </p:sp>
    </p:spTree>
    <p:extLst>
      <p:ext uri="{BB962C8B-B14F-4D97-AF65-F5344CB8AC3E}">
        <p14:creationId xmlns:p14="http://schemas.microsoft.com/office/powerpoint/2010/main" val="195600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While the organizational units are critical, it’s important to understand the CIDMO is largely </a:t>
            </a:r>
            <a:r>
              <a:rPr lang="en-US" sz="1200" kern="1200" dirty="0">
                <a:solidFill>
                  <a:schemeClr val="tx1"/>
                </a:solidFill>
                <a:effectLst/>
                <a:latin typeface="+mn-lt"/>
                <a:ea typeface="+mn-ea"/>
                <a:cs typeface="+mn-cs"/>
              </a:rPr>
              <a:t>organized as a portfolio of programs with divisions roughly corresponding to programs and the Director’s Office providing most portfolio management functions.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Program activities break down into Signature Products and other technical services and products. Because of the special characteristics of Signature Products, it is useful to think of three different types of activities in CIDMO: portfolio activities, Signature Products, and other technical services and products.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Table 1 presented here breaks down these activities and indicates accountable CIDMO divisions. Activities not listed in this table require special justification for funding. (If you think we are missing an activity, bring it to the attention of your division director for consideration of adding to the list.)  A more completed and detailed description of each of these will be provided to you by your division leaders after this meeting.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CIDMO’s Signature Products directly enhance clinical workflows and have complete, resourced lifecycles. CIDMO will focus resources on Signature Products. Other program activities produce artifacts and technical services for Signature Products and for customers outside of CIDMO.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Portfolio activities help maximize productivity of the other activities (within constraints of regulations and policy) and provide transparency up the chain of command. Note that divisions are responsible for the portfolio function of managing technical competencies and standards.</a:t>
            </a:r>
          </a:p>
          <a:p>
            <a:endParaRPr lang="en-US" dirty="0"/>
          </a:p>
        </p:txBody>
      </p:sp>
      <p:sp>
        <p:nvSpPr>
          <p:cNvPr id="4" name="Slide Number Placeholder 3"/>
          <p:cNvSpPr>
            <a:spLocks noGrp="1"/>
          </p:cNvSpPr>
          <p:nvPr>
            <p:ph type="sldNum" sz="quarter" idx="5"/>
          </p:nvPr>
        </p:nvSpPr>
        <p:spPr/>
        <p:txBody>
          <a:bodyPr/>
          <a:lstStyle/>
          <a:p>
            <a:fld id="{A263C7BD-EE4B-42E2-A75C-958D06C60C46}" type="slidenum">
              <a:rPr lang="en-US" smtClean="0"/>
              <a:t>19</a:t>
            </a:fld>
            <a:endParaRPr lang="en-US" dirty="0"/>
          </a:p>
        </p:txBody>
      </p:sp>
    </p:spTree>
    <p:extLst>
      <p:ext uri="{BB962C8B-B14F-4D97-AF65-F5344CB8AC3E}">
        <p14:creationId xmlns:p14="http://schemas.microsoft.com/office/powerpoint/2010/main" val="1803517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I’d like to conclude by sharing with you the following diagram, which depicts what I view as the </a:t>
            </a:r>
            <a:r>
              <a:rPr lang="en-US" sz="1200" b="1" kern="1200" dirty="0">
                <a:solidFill>
                  <a:schemeClr val="tx1"/>
                </a:solidFill>
                <a:effectLst/>
                <a:latin typeface="+mn-lt"/>
                <a:ea typeface="+mn-ea"/>
                <a:cs typeface="+mn-cs"/>
              </a:rPr>
              <a:t>High-level Functional Components of CIDMO service/product flows and customers. </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Internal CIDMO activity and work consumption indicated in dark blue (darkest color).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Consumption by mission work and mission customers is indicated in orange (lighter color).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Collaborators and higher organizations are indicated in light blue (lightest color).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Work that does not flow directly to products and services that help health care customers is internal work, which should be optimized to maximize work that improves healthcare. The recursive arrow represents internal technical services and products that serve to maximize mission productivity.</a:t>
            </a:r>
          </a:p>
          <a:p>
            <a:endParaRPr lang="en-US" dirty="0"/>
          </a:p>
        </p:txBody>
      </p:sp>
      <p:sp>
        <p:nvSpPr>
          <p:cNvPr id="4" name="Slide Number Placeholder 3"/>
          <p:cNvSpPr>
            <a:spLocks noGrp="1"/>
          </p:cNvSpPr>
          <p:nvPr>
            <p:ph type="sldNum" sz="quarter" idx="5"/>
          </p:nvPr>
        </p:nvSpPr>
        <p:spPr/>
        <p:txBody>
          <a:bodyPr/>
          <a:lstStyle/>
          <a:p>
            <a:fld id="{A263C7BD-EE4B-42E2-A75C-958D06C60C46}" type="slidenum">
              <a:rPr lang="en-US" smtClean="0"/>
              <a:t>20</a:t>
            </a:fld>
            <a:endParaRPr lang="en-US" dirty="0"/>
          </a:p>
        </p:txBody>
      </p:sp>
    </p:spTree>
    <p:extLst>
      <p:ext uri="{BB962C8B-B14F-4D97-AF65-F5344CB8AC3E}">
        <p14:creationId xmlns:p14="http://schemas.microsoft.com/office/powerpoint/2010/main" val="2752587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latin typeface="Georgia"/>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lumMod val="75000"/>
                  </a:schemeClr>
                </a:solidFill>
                <a:latin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8"/>
          <p:cNvSpPr>
            <a:spLocks noGrp="1"/>
          </p:cNvSpPr>
          <p:nvPr>
            <p:ph type="dt" sz="half" idx="10"/>
          </p:nvPr>
        </p:nvSpPr>
        <p:spPr/>
        <p:txBody>
          <a:bodyPr/>
          <a:lstStyle>
            <a:lvl1pPr>
              <a:defRPr/>
            </a:lvl1pPr>
          </a:lstStyle>
          <a:p>
            <a:pPr>
              <a:defRPr/>
            </a:pPr>
            <a:r>
              <a:rPr lang="en-US" dirty="0"/>
              <a:t>DATE</a:t>
            </a:r>
          </a:p>
        </p:txBody>
      </p:sp>
      <p:sp>
        <p:nvSpPr>
          <p:cNvPr id="3"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4" name="Slide Number Placeholder 10"/>
          <p:cNvSpPr>
            <a:spLocks noGrp="1"/>
          </p:cNvSpPr>
          <p:nvPr>
            <p:ph type="sldNum" sz="quarter" idx="12"/>
          </p:nvPr>
        </p:nvSpPr>
        <p:spPr/>
        <p:txBody>
          <a:bodyPr/>
          <a:lstStyle>
            <a:lvl1pPr>
              <a:defRPr/>
            </a:lvl1pPr>
          </a:lstStyle>
          <a:p>
            <a:pPr>
              <a:defRPr/>
            </a:pPr>
            <a:fld id="{F33254E7-20DF-4EEC-B4C6-77997BC2924C}" type="slidenum">
              <a:rPr lang="en-US"/>
              <a:pPr>
                <a:defRPr/>
              </a:pPr>
              <a:t>‹#›</a:t>
            </a:fld>
            <a:endParaRPr lang="en-US" dirty="0"/>
          </a:p>
        </p:txBody>
      </p:sp>
    </p:spTree>
    <p:extLst>
      <p:ext uri="{BB962C8B-B14F-4D97-AF65-F5344CB8AC3E}">
        <p14:creationId xmlns:p14="http://schemas.microsoft.com/office/powerpoint/2010/main" val="371756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
        <p:nvSpPr>
          <p:cNvPr id="6" name="Content Placeholder 2"/>
          <p:cNvSpPr>
            <a:spLocks noGrp="1"/>
          </p:cNvSpPr>
          <p:nvPr>
            <p:ph idx="1"/>
          </p:nvPr>
        </p:nvSpPr>
        <p:spPr>
          <a:xfrm>
            <a:off x="457200" y="1600200"/>
            <a:ext cx="8229600" cy="4525963"/>
          </a:xfrm>
          <a:prstGeom prst="rect">
            <a:avLst/>
          </a:prstGeom>
        </p:spPr>
        <p:txBody>
          <a:bodyPr/>
          <a:lstStyle>
            <a:lvl1pPr>
              <a:defRPr>
                <a:solidFill>
                  <a:srgbClr val="174782"/>
                </a:solidFill>
                <a:latin typeface="Georgia"/>
              </a:defRPr>
            </a:lvl1pPr>
            <a:lvl2pPr>
              <a:defRPr>
                <a:latin typeface="Georgia"/>
              </a:defRPr>
            </a:lvl2pPr>
            <a:lvl3pPr>
              <a:defRPr>
                <a:latin typeface="Georgia"/>
              </a:defRPr>
            </a:lvl3pPr>
            <a:lvl4pPr>
              <a:defRPr>
                <a:latin typeface="Georgia"/>
              </a:defRPr>
            </a:lvl4pPr>
            <a:lvl5pPr>
              <a:defRPr>
                <a:latin typeface="Georgi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pPr>
              <a:defRPr/>
            </a:pPr>
            <a:fld id="{6B864F98-A3F4-4225-9B73-C923C3F85F3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705"/>
            <a:ext cx="8229600" cy="1143000"/>
          </a:xfrm>
          <a:prstGeom prst="rect">
            <a:avLst/>
          </a:prstGeo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73705"/>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8"/>
          <p:cNvSpPr>
            <a:spLocks noGrp="1"/>
          </p:cNvSpPr>
          <p:nvPr>
            <p:ph type="dt" sz="half" idx="10"/>
          </p:nvPr>
        </p:nvSpPr>
        <p:spPr/>
        <p:txBody>
          <a:bodyPr/>
          <a:lstStyle>
            <a:lvl1pPr>
              <a:defRPr/>
            </a:lvl1pPr>
          </a:lstStyle>
          <a:p>
            <a:pPr>
              <a:defRPr/>
            </a:pPr>
            <a:r>
              <a:rPr lang="en-US"/>
              <a:t>DATE</a:t>
            </a:r>
          </a:p>
        </p:txBody>
      </p:sp>
      <p:sp>
        <p:nvSpPr>
          <p:cNvPr id="3" name="Footer Placeholder 9"/>
          <p:cNvSpPr>
            <a:spLocks noGrp="1"/>
          </p:cNvSpPr>
          <p:nvPr>
            <p:ph type="ftr" sz="quarter" idx="11"/>
          </p:nvPr>
        </p:nvSpPr>
        <p:spPr/>
        <p:txBody>
          <a:bodyPr/>
          <a:lstStyle>
            <a:lvl1pPr>
              <a:defRPr/>
            </a:lvl1pPr>
          </a:lstStyle>
          <a:p>
            <a:pPr>
              <a:defRPr/>
            </a:pPr>
            <a:r>
              <a:rPr lang="en-US"/>
              <a:t>DOCUMENT TYPE/STATUS</a:t>
            </a:r>
          </a:p>
        </p:txBody>
      </p:sp>
      <p:sp>
        <p:nvSpPr>
          <p:cNvPr id="4" name="Slide Number Placeholder 10"/>
          <p:cNvSpPr>
            <a:spLocks noGrp="1"/>
          </p:cNvSpPr>
          <p:nvPr>
            <p:ph type="sldNum" sz="quarter" idx="12"/>
          </p:nvPr>
        </p:nvSpPr>
        <p:spPr/>
        <p:txBody>
          <a:bodyPr/>
          <a:lstStyle>
            <a:lvl1pPr>
              <a:defRPr/>
            </a:lvl1pPr>
          </a:lstStyle>
          <a:p>
            <a:pPr>
              <a:defRPr/>
            </a:pPr>
            <a:fld id="{F33254E7-20DF-4EEC-B4C6-77997BC2924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003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83F1FA-211D-3044-9E35-958DFBC26156}" type="slidenum">
              <a:rPr lang="en-US" smtClean="0">
                <a:solidFill>
                  <a:prstClr val="white"/>
                </a:solidFill>
              </a:rPr>
              <a:pPr/>
              <a:t>‹#›</a:t>
            </a:fld>
            <a:endParaRPr lang="en-US" dirty="0">
              <a:solidFill>
                <a:prstClr val="white"/>
              </a:solidFill>
            </a:endParaRPr>
          </a:p>
        </p:txBody>
      </p:sp>
      <p:sp>
        <p:nvSpPr>
          <p:cNvPr id="4" name="Rectangle 3"/>
          <p:cNvSpPr/>
          <p:nvPr userDrawn="1"/>
        </p:nvSpPr>
        <p:spPr>
          <a:xfrm>
            <a:off x="0" y="-76200"/>
            <a:ext cx="9144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dirty="0">
              <a:solidFill>
                <a:prstClr val="white"/>
              </a:solidFill>
            </a:endParaRPr>
          </a:p>
        </p:txBody>
      </p:sp>
      <p:sp>
        <p:nvSpPr>
          <p:cNvPr id="6" name="Title 1"/>
          <p:cNvSpPr>
            <a:spLocks noGrp="1"/>
          </p:cNvSpPr>
          <p:nvPr>
            <p:ph type="title" hasCustomPrompt="1"/>
          </p:nvPr>
        </p:nvSpPr>
        <p:spPr>
          <a:xfrm>
            <a:off x="0" y="-76200"/>
            <a:ext cx="9144000" cy="731520"/>
          </a:xfrm>
        </p:spPr>
        <p:txBody>
          <a:bodyPr>
            <a:normAutofit/>
          </a:bodyPr>
          <a:lstStyle>
            <a:lvl1pPr>
              <a:defRPr b="1" baseline="0">
                <a:solidFill>
                  <a:schemeClr val="bg1"/>
                </a:solidFill>
              </a:defRPr>
            </a:lvl1pPr>
          </a:lstStyle>
          <a:p>
            <a:r>
              <a:rPr lang="en-US" sz="3600" dirty="0"/>
              <a:t>Click to edit Slide Maser Style</a:t>
            </a:r>
            <a:endParaRPr lang="en-US" sz="3600" u="sng" dirty="0"/>
          </a:p>
        </p:txBody>
      </p:sp>
    </p:spTree>
    <p:extLst>
      <p:ext uri="{BB962C8B-B14F-4D97-AF65-F5344CB8AC3E}">
        <p14:creationId xmlns:p14="http://schemas.microsoft.com/office/powerpoint/2010/main" val="327373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a:solidFill>
                  <a:schemeClr val="bg1"/>
                </a:solidFill>
                <a:latin typeface="Georgia"/>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lumMod val="75000"/>
                  </a:schemeClr>
                </a:solidFill>
                <a:latin typeface="Georgi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8"/>
          <p:cNvSpPr>
            <a:spLocks noGrp="1"/>
          </p:cNvSpPr>
          <p:nvPr>
            <p:ph type="dt" sz="half" idx="10"/>
          </p:nvPr>
        </p:nvSpPr>
        <p:spPr/>
        <p:txBody>
          <a:bodyPr/>
          <a:lstStyle>
            <a:lvl1pPr>
              <a:defRPr/>
            </a:lvl1pPr>
          </a:lstStyle>
          <a:p>
            <a:pPr>
              <a:defRPr/>
            </a:pPr>
            <a:r>
              <a:rPr lang="en-US" dirty="0"/>
              <a:t>DATE</a:t>
            </a:r>
          </a:p>
        </p:txBody>
      </p:sp>
      <p:sp>
        <p:nvSpPr>
          <p:cNvPr id="5"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dirty="0"/>
          </a:p>
        </p:txBody>
      </p:sp>
    </p:spTree>
    <p:extLst>
      <p:ext uri="{BB962C8B-B14F-4D97-AF65-F5344CB8AC3E}">
        <p14:creationId xmlns:p14="http://schemas.microsoft.com/office/powerpoint/2010/main" val="425358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7696200" cy="487362"/>
          </a:xfrm>
          <a:prstGeom prst="rect">
            <a:avLst/>
          </a:prstGeom>
        </p:spPr>
        <p:txBody>
          <a:bodyPr vert="horz"/>
          <a:lstStyle>
            <a:lvl1pPr algn="l">
              <a:defRPr sz="1650" cap="all" baseline="0">
                <a:solidFill>
                  <a:schemeClr val="bg1"/>
                </a:solidFill>
                <a:latin typeface="Georgia"/>
              </a:defRPr>
            </a:lvl1pPr>
          </a:lstStyle>
          <a:p>
            <a:r>
              <a:rPr lang="en-US"/>
              <a:t>Click to edit Master title style</a:t>
            </a:r>
            <a:endParaRPr lang="en-US" dirty="0"/>
          </a:p>
        </p:txBody>
      </p:sp>
      <p:sp>
        <p:nvSpPr>
          <p:cNvPr id="6" name="Content Placeholder 2"/>
          <p:cNvSpPr>
            <a:spLocks noGrp="1"/>
          </p:cNvSpPr>
          <p:nvPr>
            <p:ph idx="1"/>
          </p:nvPr>
        </p:nvSpPr>
        <p:spPr>
          <a:xfrm>
            <a:off x="457200" y="1600202"/>
            <a:ext cx="8229600" cy="4525963"/>
          </a:xfrm>
          <a:prstGeom prst="rect">
            <a:avLst/>
          </a:prstGeom>
        </p:spPr>
        <p:txBody>
          <a:bodyPr/>
          <a:lstStyle>
            <a:lvl1pPr>
              <a:defRPr>
                <a:solidFill>
                  <a:srgbClr val="174782"/>
                </a:solidFill>
                <a:latin typeface="Georgia"/>
              </a:defRPr>
            </a:lvl1pPr>
            <a:lvl2pPr>
              <a:defRPr>
                <a:latin typeface="Georgia"/>
              </a:defRPr>
            </a:lvl2pPr>
            <a:lvl3pPr>
              <a:defRPr>
                <a:latin typeface="Georgia"/>
              </a:defRPr>
            </a:lvl3pPr>
            <a:lvl4pPr>
              <a:defRPr>
                <a:latin typeface="Georgia"/>
              </a:defRPr>
            </a:lvl4pPr>
            <a:lvl5pPr>
              <a:defRPr>
                <a:latin typeface="Georgi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r>
              <a:rPr lang="en-US" dirty="0"/>
              <a:t>DATE</a:t>
            </a:r>
          </a:p>
        </p:txBody>
      </p:sp>
      <p:sp>
        <p:nvSpPr>
          <p:cNvPr id="5"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7" name="Slide Number Placeholder 10"/>
          <p:cNvSpPr>
            <a:spLocks noGrp="1"/>
          </p:cNvSpPr>
          <p:nvPr>
            <p:ph type="sldNum" sz="quarter" idx="12"/>
          </p:nvPr>
        </p:nvSpPr>
        <p:spPr/>
        <p:txBody>
          <a:bodyPr/>
          <a:lstStyle>
            <a:lvl1pPr>
              <a:defRPr/>
            </a:lvl1pPr>
          </a:lstStyle>
          <a:p>
            <a:pPr>
              <a:defRPr/>
            </a:pPr>
            <a:fld id="{6B864F98-A3F4-4225-9B73-C923C3F85F37}" type="slidenum">
              <a:rPr lang="en-US"/>
              <a:pPr>
                <a:defRPr/>
              </a:pPr>
              <a:t>‹#›</a:t>
            </a:fld>
            <a:endParaRPr lang="en-US" dirty="0"/>
          </a:p>
        </p:txBody>
      </p:sp>
    </p:spTree>
    <p:extLst>
      <p:ext uri="{BB962C8B-B14F-4D97-AF65-F5344CB8AC3E}">
        <p14:creationId xmlns:p14="http://schemas.microsoft.com/office/powerpoint/2010/main" val="305610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705"/>
            <a:ext cx="8229600" cy="1143000"/>
          </a:xfrm>
          <a:prstGeom prst="rect">
            <a:avLst/>
          </a:prstGeo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73705"/>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dirty="0"/>
              <a:t>DATE</a:t>
            </a:r>
          </a:p>
        </p:txBody>
      </p:sp>
      <p:sp>
        <p:nvSpPr>
          <p:cNvPr id="5"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dirty="0"/>
          </a:p>
        </p:txBody>
      </p:sp>
    </p:spTree>
    <p:extLst>
      <p:ext uri="{BB962C8B-B14F-4D97-AF65-F5344CB8AC3E}">
        <p14:creationId xmlns:p14="http://schemas.microsoft.com/office/powerpoint/2010/main" val="226663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latin typeface="Arial" charset="0"/>
                <a:ea typeface="ヒラギノ角ゴ Pro W3" charset="0"/>
                <a:cs typeface="ヒラギノ角ゴ Pro W3" charset="0"/>
              </a:defRPr>
            </a:lvl1pPr>
          </a:lstStyle>
          <a:p>
            <a:pPr>
              <a:defRPr/>
            </a:pPr>
            <a:r>
              <a:rPr lang="en-US"/>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chemeClr val="bg1"/>
                </a:solidFill>
                <a:latin typeface="Georgia" charset="0"/>
                <a:ea typeface="ヒラギノ角ゴ Pro W3" charset="-128"/>
                <a:cs typeface="ヒラギノ角ゴ Pro W3" charset="-128"/>
              </a:defRPr>
            </a:lvl1pPr>
          </a:lstStyle>
          <a:p>
            <a:pPr>
              <a:defRPr/>
            </a:pPr>
            <a:r>
              <a:rPr lang="en-US"/>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ea typeface="ヒラギノ角ゴ Pro W3" charset="-128"/>
                <a:cs typeface="+mn-cs"/>
              </a:defRPr>
            </a:lvl1pPr>
          </a:lstStyle>
          <a:p>
            <a:pPr>
              <a:defRPr/>
            </a:pPr>
            <a:fld id="{A687B29D-AAB7-4F84-A803-086484AB6C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83" r:id="rId5"/>
    <p:sldLayoutId id="2147483684" r:id="rId6"/>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ヒラギノ角ゴ Pro W3"/>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ヒラギノ角ゴ Pro W3"/>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750">
                <a:solidFill>
                  <a:schemeClr val="bg1"/>
                </a:solidFill>
                <a:latin typeface="Arial" charset="0"/>
                <a:ea typeface="ヒラギノ角ゴ Pro W3" charset="0"/>
                <a:cs typeface="ヒラギノ角ゴ Pro W3" charset="0"/>
              </a:defRPr>
            </a:lvl1pPr>
          </a:lstStyle>
          <a:p>
            <a:pPr>
              <a:defRPr/>
            </a:pPr>
            <a:r>
              <a:rPr lang="en-US" dirty="0"/>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750" b="1">
                <a:solidFill>
                  <a:schemeClr val="bg1"/>
                </a:solidFill>
                <a:latin typeface="Georgia" charset="0"/>
                <a:ea typeface="ヒラギノ角ゴ Pro W3" charset="-128"/>
                <a:cs typeface="ヒラギノ角ゴ Pro W3" charset="-128"/>
              </a:defRPr>
            </a:lvl1pPr>
          </a:lstStyle>
          <a:p>
            <a:pPr>
              <a:defRPr/>
            </a:pPr>
            <a:r>
              <a:rPr lang="en-US" dirty="0"/>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750">
                <a:solidFill>
                  <a:schemeClr val="bg1"/>
                </a:solidFill>
                <a:latin typeface="Arial" pitchFamily="34" charset="0"/>
                <a:ea typeface="ヒラギノ角ゴ Pro W3" charset="-128"/>
                <a:cs typeface="+mn-cs"/>
              </a:defRPr>
            </a:lvl1pPr>
          </a:lstStyle>
          <a:p>
            <a:pPr>
              <a:defRPr/>
            </a:pPr>
            <a:fld id="{A687B29D-AAB7-4F84-A803-086484AB6C62}" type="slidenum">
              <a:rPr lang="en-US"/>
              <a:pPr>
                <a:defRPr/>
              </a:pPr>
              <a:t>‹#›</a:t>
            </a:fld>
            <a:endParaRPr lang="en-US" dirty="0"/>
          </a:p>
        </p:txBody>
      </p:sp>
    </p:spTree>
    <p:extLst>
      <p:ext uri="{BB962C8B-B14F-4D97-AF65-F5344CB8AC3E}">
        <p14:creationId xmlns:p14="http://schemas.microsoft.com/office/powerpoint/2010/main" val="21633569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dt="0"/>
  <p:txStyles>
    <p:titleStyle>
      <a:lvl1pPr algn="ctr" defTabSz="342900" rtl="0" eaLnBrk="1" fontAlgn="base" hangingPunct="1">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2pPr>
      <a:lvl3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3pPr>
      <a:lvl4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4pPr>
      <a:lvl5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ヒラギノ角ゴ Pro W3" charset="-128"/>
          <a:cs typeface="ヒラギノ角ゴ Pro W3" charset="0"/>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MS PGothic" pitchFamily="34" charset="-128"/>
          <a:cs typeface="ヒラギノ角ゴ Pro W3"/>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MS PGothic" pitchFamily="34" charset="-128"/>
          <a:cs typeface="ヒラギノ角ゴ Pro W3"/>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128"/>
          <a:cs typeface="ヒラギノ角ゴ Pro W3" charset="-128"/>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et.rtc.va.gov/dare.meadows/B4YVWDD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mailto:Kellie.Condon@va.gov" TargetMode="External"/><Relationship Id="rId2" Type="http://schemas.openxmlformats.org/officeDocument/2006/relationships/hyperlink" Target="https://vaww.vaco.portal.va.gov/sites/OHIA/HI/CIDMO%20All%20Staff%20Meeting/Forms/AllItems.aspx" TargetMode="External"/><Relationship Id="rId1" Type="http://schemas.openxmlformats.org/officeDocument/2006/relationships/slideLayout" Target="../slideLayouts/slideLayout3.xml"/><Relationship Id="rId4" Type="http://schemas.openxmlformats.org/officeDocument/2006/relationships/hyperlink" Target="mailto:Dare.Meadows@va.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vaww.ehealth.va.gov/EHEALTH/feedback.asp" TargetMode="External"/><Relationship Id="rId2" Type="http://schemas.openxmlformats.org/officeDocument/2006/relationships/hyperlink" Target="http://va-eerc-ees.adobeconnect.com/rf3agwxq2wi9/"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623" y="1338943"/>
            <a:ext cx="7772400" cy="1899913"/>
          </a:xfrm>
        </p:spPr>
        <p:txBody>
          <a:bodyPr/>
          <a:lstStyle/>
          <a:p>
            <a:r>
              <a:rPr lang="en-US" sz="3600" dirty="0">
                <a:latin typeface="Euphemia" panose="020B0503040102020104" pitchFamily="34" charset="0"/>
              </a:rPr>
              <a:t>All Staff Monthly Meeting</a:t>
            </a:r>
            <a:br>
              <a:rPr lang="en-US" sz="4800" spc="100" dirty="0"/>
            </a:br>
            <a:r>
              <a:rPr lang="en-US" sz="3600" b="1" dirty="0">
                <a:latin typeface="Euphemia" panose="020B0503040102020104" pitchFamily="34" charset="0"/>
              </a:rPr>
              <a:t>Clinical Informatics and </a:t>
            </a:r>
            <a:br>
              <a:rPr lang="en-US" sz="3600" b="1" dirty="0">
                <a:latin typeface="Euphemia" panose="020B0503040102020104" pitchFamily="34" charset="0"/>
              </a:rPr>
            </a:br>
            <a:r>
              <a:rPr lang="en-US" sz="3600" b="1" dirty="0">
                <a:latin typeface="Euphemia" panose="020B0503040102020104" pitchFamily="34" charset="0"/>
              </a:rPr>
              <a:t>Data Management Office (CIDMO</a:t>
            </a:r>
            <a:r>
              <a:rPr lang="en-US" sz="3600" dirty="0">
                <a:latin typeface="Euphemia" panose="020B0503040102020104" pitchFamily="34" charset="0"/>
              </a:rPr>
              <a:t>)</a:t>
            </a:r>
            <a:br>
              <a:rPr lang="en-US" sz="3600" dirty="0">
                <a:latin typeface="Euphemia" panose="020B0503040102020104" pitchFamily="34" charset="0"/>
              </a:rPr>
            </a:br>
            <a:r>
              <a:rPr lang="en-US" sz="1400" dirty="0">
                <a:latin typeface="Euphemia" panose="020B0503040102020104" pitchFamily="34" charset="0"/>
              </a:rPr>
              <a:t> </a:t>
            </a:r>
            <a:br>
              <a:rPr lang="en-US" sz="1400" dirty="0">
                <a:latin typeface="Euphemia" panose="020B0503040102020104" pitchFamily="34" charset="0"/>
              </a:rPr>
            </a:br>
            <a:endParaRPr lang="en-US" sz="1600" dirty="0"/>
          </a:p>
        </p:txBody>
      </p:sp>
      <p:sp>
        <p:nvSpPr>
          <p:cNvPr id="7" name="Subtitle 6"/>
          <p:cNvSpPr>
            <a:spLocks noGrp="1"/>
          </p:cNvSpPr>
          <p:nvPr>
            <p:ph type="subTitle" idx="1"/>
          </p:nvPr>
        </p:nvSpPr>
        <p:spPr>
          <a:xfrm>
            <a:off x="452846" y="3619145"/>
            <a:ext cx="8233954" cy="2539525"/>
          </a:xfrm>
        </p:spPr>
        <p:txBody>
          <a:bodyPr/>
          <a:lstStyle/>
          <a:p>
            <a:pPr>
              <a:spcBef>
                <a:spcPts val="0"/>
              </a:spcBef>
              <a:spcAft>
                <a:spcPts val="0"/>
              </a:spcAft>
            </a:pPr>
            <a:r>
              <a:rPr lang="en-US" sz="1600" u="sng" dirty="0">
                <a:solidFill>
                  <a:schemeClr val="bg1"/>
                </a:solidFill>
                <a:hlinkClick r:id="rId3">
                  <a:extLst>
                    <a:ext uri="{A12FA001-AC4F-418D-AE19-62706E023703}">
                      <ahyp:hlinkClr xmlns:ahyp="http://schemas.microsoft.com/office/drawing/2018/hyperlinkcolor" val="tx"/>
                    </a:ext>
                  </a:extLst>
                </a:hlinkClick>
              </a:rPr>
              <a:t>Join Skype Meeting</a:t>
            </a:r>
            <a:r>
              <a:rPr lang="en-US" sz="1600" dirty="0">
                <a:solidFill>
                  <a:schemeClr val="bg1"/>
                </a:solidFill>
              </a:rPr>
              <a:t> </a:t>
            </a:r>
            <a:endParaRPr lang="en-US" dirty="0"/>
          </a:p>
          <a:p>
            <a:pPr>
              <a:spcBef>
                <a:spcPts val="0"/>
              </a:spcBef>
              <a:spcAft>
                <a:spcPts val="0"/>
              </a:spcAft>
            </a:pPr>
            <a:endPar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endParaRPr>
          </a:p>
          <a:p>
            <a:pPr>
              <a:spcBef>
                <a:spcPts val="0"/>
              </a:spcBef>
              <a:spcAft>
                <a:spcPts val="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Join by phone</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 </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20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844-358-7954,,529279084# (North) 		English (United States) </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20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844-210-0201,,529279084# (North) 		English (United States)  </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20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844-894-0415,,529279084# (North) 		English (United States)  </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20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 </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200"/>
              </a:spcAft>
            </a:pP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Conference ID: </a:t>
            </a:r>
            <a:r>
              <a:rPr lang="en-US" sz="1400" b="1" dirty="0">
                <a:solidFill>
                  <a:schemeClr val="bg1"/>
                </a:solidFill>
                <a:latin typeface="Euphemia" panose="020B0503040102020104" pitchFamily="34" charset="0"/>
                <a:ea typeface="Calibri" panose="020F0502020204030204" pitchFamily="34" charset="0"/>
                <a:cs typeface="Calibri" panose="020F0502020204030204" pitchFamily="34" charset="0"/>
              </a:rPr>
              <a:t> 529279084</a:t>
            </a:r>
            <a:r>
              <a:rPr lang="en-US" sz="1400" dirty="0">
                <a:solidFill>
                  <a:schemeClr val="bg1"/>
                </a:solidFill>
                <a:latin typeface="Euphemia" panose="020B0503040102020104" pitchFamily="34" charset="0"/>
                <a:ea typeface="Calibri" panose="020F0502020204030204" pitchFamily="34" charset="0"/>
                <a:cs typeface="Calibri" panose="020F0502020204030204" pitchFamily="34" charset="0"/>
              </a:rPr>
              <a:t>    </a:t>
            </a:r>
            <a:endParaRPr lang="en-US" sz="1400" dirty="0">
              <a:solidFill>
                <a:schemeClr val="bg1"/>
              </a:solidFill>
              <a:latin typeface="Euphemia" panose="020B0503040102020104" pitchFamily="34" charset="0"/>
              <a:ea typeface="Calibri" panose="020F0502020204030204" pitchFamily="34" charset="0"/>
              <a:cs typeface="Times New Roman" panose="02020603050405020304" pitchFamily="18" charset="0"/>
            </a:endParaRPr>
          </a:p>
          <a:p>
            <a:pPr>
              <a:spcBef>
                <a:spcPts val="0"/>
              </a:spcBef>
              <a:spcAft>
                <a:spcPts val="200"/>
              </a:spcAft>
            </a:pPr>
            <a:r>
              <a:rPr lang="en-US" sz="1400" dirty="0">
                <a:solidFill>
                  <a:schemeClr val="bg1"/>
                </a:solidFill>
                <a:latin typeface="Euphemia" panose="020B0503040102020104" pitchFamily="34" charset="0"/>
                <a:ea typeface="Calibri" panose="020F0502020204030204" pitchFamily="34" charset="0"/>
              </a:rPr>
              <a:t>September 10, 2019 @ 3:00 p.m.</a:t>
            </a:r>
          </a:p>
          <a:p>
            <a:endParaRPr lang="en-US" sz="2000" dirty="0"/>
          </a:p>
        </p:txBody>
      </p:sp>
      <p:sp>
        <p:nvSpPr>
          <p:cNvPr id="3" name="Slide Number Placeholder 2"/>
          <p:cNvSpPr>
            <a:spLocks noGrp="1"/>
          </p:cNvSpPr>
          <p:nvPr>
            <p:ph type="sldNum" sz="quarter" idx="12"/>
          </p:nvPr>
        </p:nvSpPr>
        <p:spPr/>
        <p:txBody>
          <a:bodyPr/>
          <a:lstStyle/>
          <a:p>
            <a:pPr>
              <a:defRPr/>
            </a:pPr>
            <a:fld id="{F673221A-0008-49CE-89D9-8A86DA715273}" type="slidenum">
              <a:rPr lang="en-US" smtClean="0"/>
              <a:pPr>
                <a:defRPr/>
              </a:pPr>
              <a:t>1</a:t>
            </a:fld>
            <a:endParaRPr lang="en-US"/>
          </a:p>
        </p:txBody>
      </p:sp>
    </p:spTree>
    <p:extLst>
      <p:ext uri="{BB962C8B-B14F-4D97-AF65-F5344CB8AC3E}">
        <p14:creationId xmlns:p14="http://schemas.microsoft.com/office/powerpoint/2010/main" val="48505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Background: Mission, Vision, Principles</a:t>
            </a:r>
          </a:p>
        </p:txBody>
      </p:sp>
      <p:sp>
        <p:nvSpPr>
          <p:cNvPr id="4" name="Slide Number Placeholder 3"/>
          <p:cNvSpPr>
            <a:spLocks noGrp="1"/>
          </p:cNvSpPr>
          <p:nvPr>
            <p:ph type="sldNum" sz="quarter" idx="12"/>
          </p:nvPr>
        </p:nvSpPr>
        <p:spPr/>
        <p:txBody>
          <a:bodyPr/>
          <a:lstStyle/>
          <a:p>
            <a:pPr>
              <a:defRPr/>
            </a:pPr>
            <a:fld id="{953D45C7-AFA8-4622-8BFA-D400F3569C1E}" type="slidenum">
              <a:rPr lang="en-US" smtClean="0"/>
              <a:pPr>
                <a:defRPr/>
              </a:pPr>
              <a:t>10</a:t>
            </a:fld>
            <a:endParaRPr lang="en-US" dirty="0"/>
          </a:p>
        </p:txBody>
      </p:sp>
      <p:sp>
        <p:nvSpPr>
          <p:cNvPr id="7" name="Rectangle: Single Corner Snipped 6">
            <a:extLst>
              <a:ext uri="{FF2B5EF4-FFF2-40B4-BE49-F238E27FC236}">
                <a16:creationId xmlns:a16="http://schemas.microsoft.com/office/drawing/2014/main" id="{CE33775C-3685-499F-8F60-81163A9CCE65}"/>
              </a:ext>
            </a:extLst>
          </p:cNvPr>
          <p:cNvSpPr/>
          <p:nvPr/>
        </p:nvSpPr>
        <p:spPr>
          <a:xfrm>
            <a:off x="1600199" y="1189301"/>
            <a:ext cx="7113495" cy="1394956"/>
          </a:xfrm>
          <a:prstGeom prst="snip1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400050" lvl="1" indent="0">
              <a:buNone/>
            </a:pPr>
            <a:r>
              <a:rPr lang="en-US" sz="2000" dirty="0"/>
              <a:t>Improve the lives of Veterans and health care staff with better information and solutions for better decisions and workflows</a:t>
            </a:r>
          </a:p>
        </p:txBody>
      </p:sp>
      <p:sp>
        <p:nvSpPr>
          <p:cNvPr id="8" name="Rectangle: Single Corner Snipped 7">
            <a:extLst>
              <a:ext uri="{FF2B5EF4-FFF2-40B4-BE49-F238E27FC236}">
                <a16:creationId xmlns:a16="http://schemas.microsoft.com/office/drawing/2014/main" id="{1DD4B516-22D9-4560-9D6D-15D10D959389}"/>
              </a:ext>
            </a:extLst>
          </p:cNvPr>
          <p:cNvSpPr/>
          <p:nvPr/>
        </p:nvSpPr>
        <p:spPr>
          <a:xfrm>
            <a:off x="1573305" y="2874248"/>
            <a:ext cx="7140389" cy="1394956"/>
          </a:xfrm>
          <a:prstGeom prst="snip1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0050" lvl="1" indent="0">
              <a:buNone/>
            </a:pPr>
            <a:r>
              <a:rPr lang="en-US" sz="2000" dirty="0"/>
              <a:t>Recognized for outstanding service that helps realize the VHA high-reliability learning organization through user-centered standardization of health information, clinical processes, and technologies</a:t>
            </a:r>
          </a:p>
        </p:txBody>
      </p:sp>
      <p:sp>
        <p:nvSpPr>
          <p:cNvPr id="9" name="Rectangle: Single Corner Snipped 8">
            <a:extLst>
              <a:ext uri="{FF2B5EF4-FFF2-40B4-BE49-F238E27FC236}">
                <a16:creationId xmlns:a16="http://schemas.microsoft.com/office/drawing/2014/main" id="{5059EFE8-1430-4036-B737-33A76B56DE3F}"/>
              </a:ext>
            </a:extLst>
          </p:cNvPr>
          <p:cNvSpPr/>
          <p:nvPr/>
        </p:nvSpPr>
        <p:spPr>
          <a:xfrm>
            <a:off x="1600200" y="4572001"/>
            <a:ext cx="7086601" cy="1375034"/>
          </a:xfrm>
          <a:prstGeom prst="snip1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0050" lvl="1" indent="0">
              <a:buNone/>
            </a:pPr>
            <a:r>
              <a:rPr lang="en-US" sz="2000" dirty="0"/>
              <a:t>Faster and more value to field; VA and national leadership; Delivering complete solutions; Customer satisfaction; Teaming with clinical and IT programs; Standardized best informatics practices</a:t>
            </a:r>
            <a:endParaRPr lang="en-US" sz="2000" b="1" dirty="0"/>
          </a:p>
        </p:txBody>
      </p:sp>
      <p:sp>
        <p:nvSpPr>
          <p:cNvPr id="11" name="Rectangle: Diagonal Corners Snipped 10">
            <a:extLst>
              <a:ext uri="{FF2B5EF4-FFF2-40B4-BE49-F238E27FC236}">
                <a16:creationId xmlns:a16="http://schemas.microsoft.com/office/drawing/2014/main" id="{CE1BA0CF-F06F-4EC1-8C4E-9A2C89CC90E5}"/>
              </a:ext>
            </a:extLst>
          </p:cNvPr>
          <p:cNvSpPr/>
          <p:nvPr/>
        </p:nvSpPr>
        <p:spPr>
          <a:xfrm>
            <a:off x="228600" y="1161719"/>
            <a:ext cx="1635526" cy="1422539"/>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Mission</a:t>
            </a:r>
          </a:p>
        </p:txBody>
      </p:sp>
      <p:sp>
        <p:nvSpPr>
          <p:cNvPr id="12" name="Rectangle: Diagonal Corners Snipped 11">
            <a:extLst>
              <a:ext uri="{FF2B5EF4-FFF2-40B4-BE49-F238E27FC236}">
                <a16:creationId xmlns:a16="http://schemas.microsoft.com/office/drawing/2014/main" id="{1C526124-2913-4812-B777-86581D3D0B51}"/>
              </a:ext>
            </a:extLst>
          </p:cNvPr>
          <p:cNvSpPr/>
          <p:nvPr/>
        </p:nvSpPr>
        <p:spPr>
          <a:xfrm>
            <a:off x="228600" y="2874248"/>
            <a:ext cx="1635527" cy="1407763"/>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3-year</a:t>
            </a:r>
          </a:p>
          <a:p>
            <a:pPr algn="ctr"/>
            <a:r>
              <a:rPr lang="en-US" sz="2400" dirty="0"/>
              <a:t>Vision</a:t>
            </a:r>
          </a:p>
        </p:txBody>
      </p:sp>
      <p:sp>
        <p:nvSpPr>
          <p:cNvPr id="13" name="Rectangle: Diagonal Corners Snipped 12">
            <a:extLst>
              <a:ext uri="{FF2B5EF4-FFF2-40B4-BE49-F238E27FC236}">
                <a16:creationId xmlns:a16="http://schemas.microsoft.com/office/drawing/2014/main" id="{B3F9375A-0851-4C36-BB8E-E02A2160E963}"/>
              </a:ext>
            </a:extLst>
          </p:cNvPr>
          <p:cNvSpPr/>
          <p:nvPr/>
        </p:nvSpPr>
        <p:spPr>
          <a:xfrm>
            <a:off x="228600" y="4572001"/>
            <a:ext cx="1635527" cy="1375034"/>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Guiding Principles</a:t>
            </a:r>
          </a:p>
        </p:txBody>
      </p:sp>
    </p:spTree>
    <p:extLst>
      <p:ext uri="{BB962C8B-B14F-4D97-AF65-F5344CB8AC3E}">
        <p14:creationId xmlns:p14="http://schemas.microsoft.com/office/powerpoint/2010/main" val="330483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Single Corner Snipped 13">
            <a:extLst>
              <a:ext uri="{FF2B5EF4-FFF2-40B4-BE49-F238E27FC236}">
                <a16:creationId xmlns:a16="http://schemas.microsoft.com/office/drawing/2014/main" id="{2FF38EAA-5105-49C9-9F2A-1F1F66A85364}"/>
              </a:ext>
            </a:extLst>
          </p:cNvPr>
          <p:cNvSpPr/>
          <p:nvPr/>
        </p:nvSpPr>
        <p:spPr>
          <a:xfrm>
            <a:off x="1447800" y="4856283"/>
            <a:ext cx="7239000" cy="1020976"/>
          </a:xfrm>
          <a:prstGeom prst="snip1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0050" lvl="1" indent="0">
              <a:buNone/>
            </a:pPr>
            <a:r>
              <a:rPr lang="en-US" sz="2000" dirty="0"/>
              <a:t>Improve CIDMO internal operations</a:t>
            </a:r>
          </a:p>
        </p:txBody>
      </p:sp>
      <p:sp>
        <p:nvSpPr>
          <p:cNvPr id="2" name="Title 1"/>
          <p:cNvSpPr>
            <a:spLocks noGrp="1"/>
          </p:cNvSpPr>
          <p:nvPr>
            <p:ph type="title"/>
          </p:nvPr>
        </p:nvSpPr>
        <p:spPr/>
        <p:txBody>
          <a:bodyPr>
            <a:normAutofit/>
          </a:bodyPr>
          <a:lstStyle/>
          <a:p>
            <a:r>
              <a:rPr lang="en-US" sz="3200" b="1" dirty="0"/>
              <a:t>Background: Main Goals</a:t>
            </a:r>
          </a:p>
        </p:txBody>
      </p:sp>
      <p:sp>
        <p:nvSpPr>
          <p:cNvPr id="4" name="Slide Number Placeholder 3"/>
          <p:cNvSpPr>
            <a:spLocks noGrp="1"/>
          </p:cNvSpPr>
          <p:nvPr>
            <p:ph type="sldNum" sz="quarter" idx="12"/>
          </p:nvPr>
        </p:nvSpPr>
        <p:spPr/>
        <p:txBody>
          <a:bodyPr/>
          <a:lstStyle/>
          <a:p>
            <a:pPr>
              <a:defRPr/>
            </a:pPr>
            <a:fld id="{953D45C7-AFA8-4622-8BFA-D400F3569C1E}" type="slidenum">
              <a:rPr lang="en-US" smtClean="0"/>
              <a:pPr>
                <a:defRPr/>
              </a:pPr>
              <a:t>11</a:t>
            </a:fld>
            <a:endParaRPr lang="en-US" dirty="0"/>
          </a:p>
        </p:txBody>
      </p:sp>
      <p:sp>
        <p:nvSpPr>
          <p:cNvPr id="7" name="Rectangle: Single Corner Snipped 6">
            <a:extLst>
              <a:ext uri="{FF2B5EF4-FFF2-40B4-BE49-F238E27FC236}">
                <a16:creationId xmlns:a16="http://schemas.microsoft.com/office/drawing/2014/main" id="{CE33775C-3685-499F-8F60-81163A9CCE65}"/>
              </a:ext>
            </a:extLst>
          </p:cNvPr>
          <p:cNvSpPr/>
          <p:nvPr/>
        </p:nvSpPr>
        <p:spPr>
          <a:xfrm>
            <a:off x="1313329" y="803505"/>
            <a:ext cx="7162800" cy="1005840"/>
          </a:xfrm>
          <a:prstGeom prst="snip1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400050" lvl="1" indent="0">
              <a:buNone/>
            </a:pPr>
            <a:r>
              <a:rPr lang="en-US" sz="2000" dirty="0"/>
              <a:t>Support highly reliable learning health care system</a:t>
            </a:r>
          </a:p>
        </p:txBody>
      </p:sp>
      <p:sp>
        <p:nvSpPr>
          <p:cNvPr id="8" name="Rectangle: Single Corner Snipped 7">
            <a:extLst>
              <a:ext uri="{FF2B5EF4-FFF2-40B4-BE49-F238E27FC236}">
                <a16:creationId xmlns:a16="http://schemas.microsoft.com/office/drawing/2014/main" id="{1DD4B516-22D9-4560-9D6D-15D10D959389}"/>
              </a:ext>
            </a:extLst>
          </p:cNvPr>
          <p:cNvSpPr/>
          <p:nvPr/>
        </p:nvSpPr>
        <p:spPr>
          <a:xfrm>
            <a:off x="1295400" y="2150319"/>
            <a:ext cx="7239000" cy="1020976"/>
          </a:xfrm>
          <a:prstGeom prst="snip1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0050" lvl="1" indent="0">
              <a:buNone/>
            </a:pPr>
            <a:r>
              <a:rPr lang="en-US" sz="2000" dirty="0"/>
              <a:t>Improve productivity through co-managed programs</a:t>
            </a:r>
          </a:p>
        </p:txBody>
      </p:sp>
      <p:sp>
        <p:nvSpPr>
          <p:cNvPr id="9" name="Rectangle: Single Corner Snipped 8">
            <a:extLst>
              <a:ext uri="{FF2B5EF4-FFF2-40B4-BE49-F238E27FC236}">
                <a16:creationId xmlns:a16="http://schemas.microsoft.com/office/drawing/2014/main" id="{5059EFE8-1430-4036-B737-33A76B56DE3F}"/>
              </a:ext>
            </a:extLst>
          </p:cNvPr>
          <p:cNvSpPr/>
          <p:nvPr/>
        </p:nvSpPr>
        <p:spPr>
          <a:xfrm>
            <a:off x="1317811" y="3531884"/>
            <a:ext cx="7239000" cy="1005840"/>
          </a:xfrm>
          <a:prstGeom prst="snip1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0050" lvl="1" indent="0">
              <a:buNone/>
            </a:pPr>
            <a:r>
              <a:rPr lang="en-US" sz="2000" dirty="0"/>
              <a:t>Build CIDMO brand</a:t>
            </a:r>
            <a:endParaRPr lang="en-US" sz="2000" b="1" dirty="0"/>
          </a:p>
        </p:txBody>
      </p:sp>
      <p:sp>
        <p:nvSpPr>
          <p:cNvPr id="11" name="Rectangle: Diagonal Corners Snipped 10">
            <a:extLst>
              <a:ext uri="{FF2B5EF4-FFF2-40B4-BE49-F238E27FC236}">
                <a16:creationId xmlns:a16="http://schemas.microsoft.com/office/drawing/2014/main" id="{CE1BA0CF-F06F-4EC1-8C4E-9A2C89CC90E5}"/>
              </a:ext>
            </a:extLst>
          </p:cNvPr>
          <p:cNvSpPr/>
          <p:nvPr/>
        </p:nvSpPr>
        <p:spPr>
          <a:xfrm>
            <a:off x="221877" y="799024"/>
            <a:ext cx="1298448" cy="1005840"/>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1</a:t>
            </a:r>
          </a:p>
        </p:txBody>
      </p:sp>
      <p:sp>
        <p:nvSpPr>
          <p:cNvPr id="12" name="Rectangle: Diagonal Corners Snipped 11">
            <a:extLst>
              <a:ext uri="{FF2B5EF4-FFF2-40B4-BE49-F238E27FC236}">
                <a16:creationId xmlns:a16="http://schemas.microsoft.com/office/drawing/2014/main" id="{1C526124-2913-4812-B777-86581D3D0B51}"/>
              </a:ext>
            </a:extLst>
          </p:cNvPr>
          <p:cNvSpPr/>
          <p:nvPr/>
        </p:nvSpPr>
        <p:spPr>
          <a:xfrm>
            <a:off x="221877" y="2165454"/>
            <a:ext cx="1298448" cy="1005840"/>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2</a:t>
            </a:r>
          </a:p>
        </p:txBody>
      </p:sp>
      <p:sp>
        <p:nvSpPr>
          <p:cNvPr id="13" name="Rectangle: Diagonal Corners Snipped 12">
            <a:extLst>
              <a:ext uri="{FF2B5EF4-FFF2-40B4-BE49-F238E27FC236}">
                <a16:creationId xmlns:a16="http://schemas.microsoft.com/office/drawing/2014/main" id="{B3F9375A-0851-4C36-BB8E-E02A2160E963}"/>
              </a:ext>
            </a:extLst>
          </p:cNvPr>
          <p:cNvSpPr/>
          <p:nvPr/>
        </p:nvSpPr>
        <p:spPr>
          <a:xfrm>
            <a:off x="224927" y="3531884"/>
            <a:ext cx="1295398" cy="1005840"/>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3</a:t>
            </a:r>
          </a:p>
        </p:txBody>
      </p:sp>
      <p:sp>
        <p:nvSpPr>
          <p:cNvPr id="10" name="Rectangle: Diagonal Corners Snipped 9">
            <a:extLst>
              <a:ext uri="{FF2B5EF4-FFF2-40B4-BE49-F238E27FC236}">
                <a16:creationId xmlns:a16="http://schemas.microsoft.com/office/drawing/2014/main" id="{E32AD990-7B18-44CF-ADBD-229790EBE1C5}"/>
              </a:ext>
            </a:extLst>
          </p:cNvPr>
          <p:cNvSpPr/>
          <p:nvPr/>
        </p:nvSpPr>
        <p:spPr>
          <a:xfrm>
            <a:off x="304800" y="4871419"/>
            <a:ext cx="1295398" cy="1005840"/>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4</a:t>
            </a:r>
          </a:p>
        </p:txBody>
      </p:sp>
    </p:spTree>
    <p:extLst>
      <p:ext uri="{BB962C8B-B14F-4D97-AF65-F5344CB8AC3E}">
        <p14:creationId xmlns:p14="http://schemas.microsoft.com/office/powerpoint/2010/main" val="263905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F54B01-1002-4177-857C-EB8BAAB3602D}"/>
              </a:ext>
            </a:extLst>
          </p:cNvPr>
          <p:cNvSpPr>
            <a:spLocks noGrp="1"/>
          </p:cNvSpPr>
          <p:nvPr>
            <p:ph type="sldNum" sz="quarter" idx="12"/>
          </p:nvPr>
        </p:nvSpPr>
        <p:spPr/>
        <p:txBody>
          <a:bodyPr/>
          <a:lstStyle/>
          <a:p>
            <a:fld id="{D983F1FA-211D-3044-9E35-958DFBC26156}" type="slidenum">
              <a:rPr lang="en-US" smtClean="0">
                <a:solidFill>
                  <a:prstClr val="white"/>
                </a:solidFill>
              </a:rPr>
              <a:pPr/>
              <a:t>12</a:t>
            </a:fld>
            <a:endParaRPr lang="en-US" dirty="0">
              <a:solidFill>
                <a:prstClr val="white"/>
              </a:solidFill>
            </a:endParaRPr>
          </a:p>
        </p:txBody>
      </p:sp>
      <p:sp>
        <p:nvSpPr>
          <p:cNvPr id="4" name="Title 3">
            <a:extLst>
              <a:ext uri="{FF2B5EF4-FFF2-40B4-BE49-F238E27FC236}">
                <a16:creationId xmlns:a16="http://schemas.microsoft.com/office/drawing/2014/main" id="{4390C0B5-2C54-42BE-8AB4-D111CD73278A}"/>
              </a:ext>
            </a:extLst>
          </p:cNvPr>
          <p:cNvSpPr>
            <a:spLocks noGrp="1"/>
          </p:cNvSpPr>
          <p:nvPr>
            <p:ph type="title"/>
          </p:nvPr>
        </p:nvSpPr>
        <p:spPr/>
        <p:txBody>
          <a:bodyPr>
            <a:normAutofit/>
          </a:bodyPr>
          <a:lstStyle/>
          <a:p>
            <a:r>
              <a:rPr lang="en-US" dirty="0"/>
              <a:t>Notional Divisions (not signed)</a:t>
            </a:r>
          </a:p>
        </p:txBody>
      </p:sp>
      <p:graphicFrame>
        <p:nvGraphicFramePr>
          <p:cNvPr id="11" name="Content Placeholder 10">
            <a:extLst>
              <a:ext uri="{FF2B5EF4-FFF2-40B4-BE49-F238E27FC236}">
                <a16:creationId xmlns:a16="http://schemas.microsoft.com/office/drawing/2014/main" id="{8408F076-B955-4AF7-BE86-C6D65FB14689}"/>
              </a:ext>
            </a:extLst>
          </p:cNvPr>
          <p:cNvGraphicFramePr>
            <a:graphicFrameLocks noGrp="1" noChangeAspect="1"/>
          </p:cNvGraphicFramePr>
          <p:nvPr>
            <p:ph idx="1"/>
          </p:nvPr>
        </p:nvGraphicFramePr>
        <p:xfrm>
          <a:off x="838596" y="800868"/>
          <a:ext cx="7466807" cy="5256264"/>
        </p:xfrm>
        <a:graphic>
          <a:graphicData uri="http://schemas.openxmlformats.org/presentationml/2006/ole">
            <mc:AlternateContent xmlns:mc="http://schemas.openxmlformats.org/markup-compatibility/2006">
              <mc:Choice xmlns:v="urn:schemas-microsoft-com:vml" Requires="v">
                <p:oleObj spid="_x0000_s1029" name="Visio" r:id="rId4" imgW="8461567" imgH="5956354" progId="Visio.Drawing.11">
                  <p:embed/>
                </p:oleObj>
              </mc:Choice>
              <mc:Fallback>
                <p:oleObj name="Visio" r:id="rId4" imgW="8461567" imgH="5956354" progId="Visio.Drawing.11">
                  <p:embed/>
                  <p:pic>
                    <p:nvPicPr>
                      <p:cNvPr id="11" name="Content Placeholder 10">
                        <a:extLst>
                          <a:ext uri="{FF2B5EF4-FFF2-40B4-BE49-F238E27FC236}">
                            <a16:creationId xmlns:a16="http://schemas.microsoft.com/office/drawing/2014/main" id="{8408F076-B955-4AF7-BE86-C6D65FB14689}"/>
                          </a:ext>
                        </a:extLst>
                      </p:cNvPr>
                      <p:cNvPicPr/>
                      <p:nvPr/>
                    </p:nvPicPr>
                    <p:blipFill>
                      <a:blip r:embed="rId5"/>
                      <a:stretch>
                        <a:fillRect/>
                      </a:stretch>
                    </p:blipFill>
                    <p:spPr>
                      <a:xfrm>
                        <a:off x="838596" y="800868"/>
                        <a:ext cx="7466807" cy="5256264"/>
                      </a:xfrm>
                      <a:prstGeom prst="rect">
                        <a:avLst/>
                      </a:prstGeom>
                    </p:spPr>
                  </p:pic>
                </p:oleObj>
              </mc:Fallback>
            </mc:AlternateContent>
          </a:graphicData>
        </a:graphic>
      </p:graphicFrame>
    </p:spTree>
    <p:extLst>
      <p:ext uri="{BB962C8B-B14F-4D97-AF65-F5344CB8AC3E}">
        <p14:creationId xmlns:p14="http://schemas.microsoft.com/office/powerpoint/2010/main" val="71399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24854-5C06-8A48-8F6E-C11EA40C4737}"/>
              </a:ext>
            </a:extLst>
          </p:cNvPr>
          <p:cNvSpPr>
            <a:spLocks noGrp="1"/>
          </p:cNvSpPr>
          <p:nvPr>
            <p:ph idx="1"/>
          </p:nvPr>
        </p:nvSpPr>
        <p:spPr/>
        <p:txBody>
          <a:bodyPr/>
          <a:lstStyle/>
          <a:p>
            <a:r>
              <a:rPr lang="en-US" dirty="0"/>
              <a:t>Not a competitor to but an enabler of Population Health and RAPID.</a:t>
            </a:r>
          </a:p>
          <a:p>
            <a:r>
              <a:rPr lang="en-US" dirty="0"/>
              <a:t>Focuses on foundational capabilities for the data &amp; analytics continuum: data acquisition, organization, analysis, and delivery.</a:t>
            </a:r>
          </a:p>
          <a:p>
            <a:r>
              <a:rPr lang="en-US" dirty="0"/>
              <a:t>Also uses CS-based analytical methods such as machine learning.</a:t>
            </a:r>
          </a:p>
          <a:p>
            <a:r>
              <a:rPr lang="en-US" dirty="0"/>
              <a:t>Work with ORNL and DoD is key.</a:t>
            </a:r>
          </a:p>
          <a:p>
            <a:pPr marL="0" indent="0">
              <a:buNone/>
            </a:pPr>
            <a:endParaRPr lang="en-US" dirty="0"/>
          </a:p>
        </p:txBody>
      </p:sp>
      <p:sp>
        <p:nvSpPr>
          <p:cNvPr id="3" name="Slide Number Placeholder 2">
            <a:extLst>
              <a:ext uri="{FF2B5EF4-FFF2-40B4-BE49-F238E27FC236}">
                <a16:creationId xmlns:a16="http://schemas.microsoft.com/office/drawing/2014/main" id="{AB817435-263E-624F-A890-7C521D92214F}"/>
              </a:ext>
            </a:extLst>
          </p:cNvPr>
          <p:cNvSpPr>
            <a:spLocks noGrp="1"/>
          </p:cNvSpPr>
          <p:nvPr>
            <p:ph type="sldNum" sz="quarter" idx="12"/>
          </p:nvPr>
        </p:nvSpPr>
        <p:spPr/>
        <p:txBody>
          <a:bodyPr/>
          <a:lstStyle/>
          <a:p>
            <a:fld id="{D983F1FA-211D-3044-9E35-958DFBC26156}" type="slidenum">
              <a:rPr lang="en-US" smtClean="0">
                <a:solidFill>
                  <a:prstClr val="white"/>
                </a:solidFill>
              </a:rPr>
              <a:pPr/>
              <a:t>13</a:t>
            </a:fld>
            <a:endParaRPr lang="en-US" dirty="0">
              <a:solidFill>
                <a:prstClr val="white"/>
              </a:solidFill>
            </a:endParaRPr>
          </a:p>
        </p:txBody>
      </p:sp>
      <p:sp>
        <p:nvSpPr>
          <p:cNvPr id="4" name="Title 3">
            <a:extLst>
              <a:ext uri="{FF2B5EF4-FFF2-40B4-BE49-F238E27FC236}">
                <a16:creationId xmlns:a16="http://schemas.microsoft.com/office/drawing/2014/main" id="{325E2F16-4817-D34E-8687-EF2F92632C72}"/>
              </a:ext>
            </a:extLst>
          </p:cNvPr>
          <p:cNvSpPr>
            <a:spLocks noGrp="1"/>
          </p:cNvSpPr>
          <p:nvPr>
            <p:ph type="title"/>
          </p:nvPr>
        </p:nvSpPr>
        <p:spPr/>
        <p:txBody>
          <a:bodyPr>
            <a:normAutofit/>
          </a:bodyPr>
          <a:lstStyle/>
          <a:p>
            <a:r>
              <a:rPr lang="en-US" dirty="0"/>
              <a:t>Data Management and Analytics</a:t>
            </a:r>
          </a:p>
        </p:txBody>
      </p:sp>
    </p:spTree>
    <p:extLst>
      <p:ext uri="{BB962C8B-B14F-4D97-AF65-F5344CB8AC3E}">
        <p14:creationId xmlns:p14="http://schemas.microsoft.com/office/powerpoint/2010/main" val="428913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347AE4-C923-B844-90ED-6C4AFCA51D2F}"/>
              </a:ext>
            </a:extLst>
          </p:cNvPr>
          <p:cNvSpPr>
            <a:spLocks noGrp="1"/>
          </p:cNvSpPr>
          <p:nvPr>
            <p:ph idx="1"/>
          </p:nvPr>
        </p:nvSpPr>
        <p:spPr/>
        <p:txBody>
          <a:bodyPr>
            <a:normAutofit lnSpcReduction="10000"/>
          </a:bodyPr>
          <a:lstStyle/>
          <a:p>
            <a:r>
              <a:rPr lang="en-US" dirty="0"/>
              <a:t>Assembly line creates the product.</a:t>
            </a:r>
          </a:p>
          <a:p>
            <a:r>
              <a:rPr lang="en-US" dirty="0"/>
              <a:t>Many workstations on the line. Technical services and products applied at each workstations.</a:t>
            </a:r>
          </a:p>
          <a:p>
            <a:r>
              <a:rPr lang="en-US" dirty="0"/>
              <a:t>People are the main “tools” and need “tuning.”</a:t>
            </a:r>
          </a:p>
          <a:p>
            <a:r>
              <a:rPr lang="en-US" dirty="0"/>
              <a:t>Off the line on the floor, other teams do things that help the line operate efficiently.</a:t>
            </a:r>
          </a:p>
          <a:p>
            <a:r>
              <a:rPr lang="en-US" dirty="0"/>
              <a:t>Productivity is clearly defined at the end.</a:t>
            </a:r>
          </a:p>
        </p:txBody>
      </p:sp>
      <p:sp>
        <p:nvSpPr>
          <p:cNvPr id="3" name="Slide Number Placeholder 2">
            <a:extLst>
              <a:ext uri="{FF2B5EF4-FFF2-40B4-BE49-F238E27FC236}">
                <a16:creationId xmlns:a16="http://schemas.microsoft.com/office/drawing/2014/main" id="{D42B76C6-BD4B-AC43-95A4-5C9435B35BFD}"/>
              </a:ext>
            </a:extLst>
          </p:cNvPr>
          <p:cNvSpPr>
            <a:spLocks noGrp="1"/>
          </p:cNvSpPr>
          <p:nvPr>
            <p:ph type="sldNum" sz="quarter" idx="12"/>
          </p:nvPr>
        </p:nvSpPr>
        <p:spPr/>
        <p:txBody>
          <a:bodyPr/>
          <a:lstStyle/>
          <a:p>
            <a:fld id="{D983F1FA-211D-3044-9E35-958DFBC26156}" type="slidenum">
              <a:rPr lang="en-US" smtClean="0">
                <a:solidFill>
                  <a:prstClr val="white"/>
                </a:solidFill>
              </a:rPr>
              <a:pPr/>
              <a:t>14</a:t>
            </a:fld>
            <a:endParaRPr lang="en-US" dirty="0">
              <a:solidFill>
                <a:prstClr val="white"/>
              </a:solidFill>
            </a:endParaRPr>
          </a:p>
        </p:txBody>
      </p:sp>
      <p:sp>
        <p:nvSpPr>
          <p:cNvPr id="4" name="Title 3">
            <a:extLst>
              <a:ext uri="{FF2B5EF4-FFF2-40B4-BE49-F238E27FC236}">
                <a16:creationId xmlns:a16="http://schemas.microsoft.com/office/drawing/2014/main" id="{82C985FB-FB7F-E74C-A599-AF3B2BD7C0D1}"/>
              </a:ext>
            </a:extLst>
          </p:cNvPr>
          <p:cNvSpPr>
            <a:spLocks noGrp="1"/>
          </p:cNvSpPr>
          <p:nvPr>
            <p:ph type="title"/>
          </p:nvPr>
        </p:nvSpPr>
        <p:spPr/>
        <p:txBody>
          <a:bodyPr>
            <a:normAutofit/>
          </a:bodyPr>
          <a:lstStyle/>
          <a:p>
            <a:r>
              <a:rPr lang="en-US" dirty="0"/>
              <a:t>Factory Analogy</a:t>
            </a:r>
          </a:p>
        </p:txBody>
      </p:sp>
    </p:spTree>
    <p:extLst>
      <p:ext uri="{BB962C8B-B14F-4D97-AF65-F5344CB8AC3E}">
        <p14:creationId xmlns:p14="http://schemas.microsoft.com/office/powerpoint/2010/main" val="339346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144156-1690-5946-A316-A1E6A4618DBF}"/>
              </a:ext>
            </a:extLst>
          </p:cNvPr>
          <p:cNvSpPr>
            <a:spLocks noGrp="1"/>
          </p:cNvSpPr>
          <p:nvPr>
            <p:ph idx="1"/>
          </p:nvPr>
        </p:nvSpPr>
        <p:spPr/>
        <p:txBody>
          <a:bodyPr>
            <a:normAutofit lnSpcReduction="10000"/>
          </a:bodyPr>
          <a:lstStyle/>
          <a:p>
            <a:r>
              <a:rPr lang="en-US" dirty="0"/>
              <a:t>Work Categories</a:t>
            </a:r>
          </a:p>
          <a:p>
            <a:pPr lvl="1"/>
            <a:r>
              <a:rPr lang="en-US" dirty="0"/>
              <a:t>Mission work: This is our business. Maximize!</a:t>
            </a:r>
          </a:p>
          <a:p>
            <a:pPr lvl="1"/>
            <a:r>
              <a:rPr lang="en-US" dirty="0"/>
              <a:t>Internal work: Improves mission work but is not directly productive. Optimize.</a:t>
            </a:r>
          </a:p>
          <a:p>
            <a:pPr lvl="1"/>
            <a:r>
              <a:rPr lang="en-US" dirty="0"/>
              <a:t>Changes: Affects work. Manage.</a:t>
            </a:r>
          </a:p>
          <a:p>
            <a:pPr lvl="1"/>
            <a:r>
              <a:rPr lang="en-US" dirty="0"/>
              <a:t>Unplanned work: Drains resources. Routinize.</a:t>
            </a:r>
          </a:p>
          <a:p>
            <a:r>
              <a:rPr lang="en-US" dirty="0"/>
              <a:t>Line of sight to value</a:t>
            </a:r>
          </a:p>
          <a:p>
            <a:pPr lvl="1"/>
            <a:r>
              <a:rPr lang="en-US" dirty="0"/>
              <a:t>Chain of cause and effect to generate benefits.</a:t>
            </a:r>
          </a:p>
          <a:p>
            <a:pPr lvl="1"/>
            <a:r>
              <a:rPr lang="en-US" dirty="0"/>
              <a:t>Each step on the chain must not be left to chance.</a:t>
            </a:r>
          </a:p>
        </p:txBody>
      </p:sp>
      <p:sp>
        <p:nvSpPr>
          <p:cNvPr id="3" name="Slide Number Placeholder 2">
            <a:extLst>
              <a:ext uri="{FF2B5EF4-FFF2-40B4-BE49-F238E27FC236}">
                <a16:creationId xmlns:a16="http://schemas.microsoft.com/office/drawing/2014/main" id="{891ABC47-670C-6E43-8FE5-395C45619ED7}"/>
              </a:ext>
            </a:extLst>
          </p:cNvPr>
          <p:cNvSpPr>
            <a:spLocks noGrp="1"/>
          </p:cNvSpPr>
          <p:nvPr>
            <p:ph type="sldNum" sz="quarter" idx="12"/>
          </p:nvPr>
        </p:nvSpPr>
        <p:spPr/>
        <p:txBody>
          <a:bodyPr/>
          <a:lstStyle/>
          <a:p>
            <a:fld id="{D983F1FA-211D-3044-9E35-958DFBC26156}" type="slidenum">
              <a:rPr lang="en-US" smtClean="0">
                <a:solidFill>
                  <a:prstClr val="white"/>
                </a:solidFill>
              </a:rPr>
              <a:pPr/>
              <a:t>15</a:t>
            </a:fld>
            <a:endParaRPr lang="en-US" dirty="0">
              <a:solidFill>
                <a:prstClr val="white"/>
              </a:solidFill>
            </a:endParaRPr>
          </a:p>
        </p:txBody>
      </p:sp>
      <p:sp>
        <p:nvSpPr>
          <p:cNvPr id="4" name="Title 3">
            <a:extLst>
              <a:ext uri="{FF2B5EF4-FFF2-40B4-BE49-F238E27FC236}">
                <a16:creationId xmlns:a16="http://schemas.microsoft.com/office/drawing/2014/main" id="{B6A5461B-4BF5-4E4A-9DD5-CF4E99229AB7}"/>
              </a:ext>
            </a:extLst>
          </p:cNvPr>
          <p:cNvSpPr>
            <a:spLocks noGrp="1"/>
          </p:cNvSpPr>
          <p:nvPr>
            <p:ph type="title"/>
          </p:nvPr>
        </p:nvSpPr>
        <p:spPr/>
        <p:txBody>
          <a:bodyPr>
            <a:normAutofit/>
          </a:bodyPr>
          <a:lstStyle/>
          <a:p>
            <a:r>
              <a:rPr lang="en-US" dirty="0"/>
              <a:t>Literally refocusing work</a:t>
            </a:r>
          </a:p>
        </p:txBody>
      </p:sp>
    </p:spTree>
    <p:extLst>
      <p:ext uri="{BB962C8B-B14F-4D97-AF65-F5344CB8AC3E}">
        <p14:creationId xmlns:p14="http://schemas.microsoft.com/office/powerpoint/2010/main" val="350956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B21A1-5B4A-F047-8C9D-6661411DF352}"/>
              </a:ext>
            </a:extLst>
          </p:cNvPr>
          <p:cNvSpPr>
            <a:spLocks noGrp="1"/>
          </p:cNvSpPr>
          <p:nvPr>
            <p:ph idx="1"/>
          </p:nvPr>
        </p:nvSpPr>
        <p:spPr/>
        <p:txBody>
          <a:bodyPr/>
          <a:lstStyle/>
          <a:p>
            <a:r>
              <a:rPr lang="en-US" dirty="0"/>
              <a:t>CIDMO to operate more like a Portfolio Management Office.</a:t>
            </a:r>
          </a:p>
          <a:p>
            <a:r>
              <a:rPr lang="en-US" dirty="0"/>
              <a:t>The Director’s Office performs many portfolio functions.</a:t>
            </a:r>
          </a:p>
          <a:p>
            <a:r>
              <a:rPr lang="en-US" dirty="0"/>
              <a:t>Each Division is a program office, some with multiple programs (assembly lines)</a:t>
            </a:r>
          </a:p>
          <a:p>
            <a:r>
              <a:rPr lang="en-US" dirty="0"/>
              <a:t>Clear accountability and responsibility for production. You know your span of control.</a:t>
            </a:r>
          </a:p>
        </p:txBody>
      </p:sp>
      <p:sp>
        <p:nvSpPr>
          <p:cNvPr id="3" name="Slide Number Placeholder 2">
            <a:extLst>
              <a:ext uri="{FF2B5EF4-FFF2-40B4-BE49-F238E27FC236}">
                <a16:creationId xmlns:a16="http://schemas.microsoft.com/office/drawing/2014/main" id="{D19AE43E-120D-5B43-8761-F6C2A63E0CB4}"/>
              </a:ext>
            </a:extLst>
          </p:cNvPr>
          <p:cNvSpPr>
            <a:spLocks noGrp="1"/>
          </p:cNvSpPr>
          <p:nvPr>
            <p:ph type="sldNum" sz="quarter" idx="12"/>
          </p:nvPr>
        </p:nvSpPr>
        <p:spPr/>
        <p:txBody>
          <a:bodyPr/>
          <a:lstStyle/>
          <a:p>
            <a:fld id="{D983F1FA-211D-3044-9E35-958DFBC26156}" type="slidenum">
              <a:rPr lang="en-US" smtClean="0">
                <a:solidFill>
                  <a:prstClr val="white"/>
                </a:solidFill>
              </a:rPr>
              <a:pPr/>
              <a:t>16</a:t>
            </a:fld>
            <a:endParaRPr lang="en-US" dirty="0">
              <a:solidFill>
                <a:prstClr val="white"/>
              </a:solidFill>
            </a:endParaRPr>
          </a:p>
        </p:txBody>
      </p:sp>
      <p:sp>
        <p:nvSpPr>
          <p:cNvPr id="4" name="Title 3">
            <a:extLst>
              <a:ext uri="{FF2B5EF4-FFF2-40B4-BE49-F238E27FC236}">
                <a16:creationId xmlns:a16="http://schemas.microsoft.com/office/drawing/2014/main" id="{144838A1-FF18-EE41-92B7-EDB2C9391824}"/>
              </a:ext>
            </a:extLst>
          </p:cNvPr>
          <p:cNvSpPr>
            <a:spLocks noGrp="1"/>
          </p:cNvSpPr>
          <p:nvPr>
            <p:ph type="title"/>
          </p:nvPr>
        </p:nvSpPr>
        <p:spPr/>
        <p:txBody>
          <a:bodyPr>
            <a:normAutofit fontScale="90000"/>
          </a:bodyPr>
          <a:lstStyle/>
          <a:p>
            <a:r>
              <a:rPr lang="en-US" dirty="0"/>
              <a:t>Strengthening Cooperative Relationships</a:t>
            </a:r>
          </a:p>
        </p:txBody>
      </p:sp>
    </p:spTree>
    <p:extLst>
      <p:ext uri="{BB962C8B-B14F-4D97-AF65-F5344CB8AC3E}">
        <p14:creationId xmlns:p14="http://schemas.microsoft.com/office/powerpoint/2010/main" val="301499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BB1F0A-1169-E941-8770-530C12922039}"/>
              </a:ext>
            </a:extLst>
          </p:cNvPr>
          <p:cNvSpPr>
            <a:spLocks noGrp="1"/>
          </p:cNvSpPr>
          <p:nvPr>
            <p:ph idx="1"/>
          </p:nvPr>
        </p:nvSpPr>
        <p:spPr/>
        <p:txBody>
          <a:bodyPr/>
          <a:lstStyle/>
          <a:p>
            <a:r>
              <a:rPr lang="en-US" dirty="0"/>
              <a:t>Program activities (Divisions run)</a:t>
            </a:r>
          </a:p>
          <a:p>
            <a:pPr lvl="1"/>
            <a:r>
              <a:rPr lang="en-US" dirty="0"/>
              <a:t>Signature Products</a:t>
            </a:r>
          </a:p>
          <a:p>
            <a:pPr lvl="1"/>
            <a:r>
              <a:rPr lang="en-US" dirty="0"/>
              <a:t>Other technical services and products</a:t>
            </a:r>
          </a:p>
          <a:p>
            <a:r>
              <a:rPr lang="en-US" dirty="0"/>
              <a:t>Portfolio activities (Director’s office mostly runs)</a:t>
            </a:r>
          </a:p>
        </p:txBody>
      </p:sp>
      <p:sp>
        <p:nvSpPr>
          <p:cNvPr id="3" name="Slide Number Placeholder 2">
            <a:extLst>
              <a:ext uri="{FF2B5EF4-FFF2-40B4-BE49-F238E27FC236}">
                <a16:creationId xmlns:a16="http://schemas.microsoft.com/office/drawing/2014/main" id="{39FC2E3F-192F-B041-87A0-639D9A79A82C}"/>
              </a:ext>
            </a:extLst>
          </p:cNvPr>
          <p:cNvSpPr>
            <a:spLocks noGrp="1"/>
          </p:cNvSpPr>
          <p:nvPr>
            <p:ph type="sldNum" sz="quarter" idx="12"/>
          </p:nvPr>
        </p:nvSpPr>
        <p:spPr/>
        <p:txBody>
          <a:bodyPr/>
          <a:lstStyle/>
          <a:p>
            <a:fld id="{D983F1FA-211D-3044-9E35-958DFBC26156}" type="slidenum">
              <a:rPr lang="en-US" smtClean="0">
                <a:solidFill>
                  <a:prstClr val="white"/>
                </a:solidFill>
              </a:rPr>
              <a:pPr/>
              <a:t>17</a:t>
            </a:fld>
            <a:endParaRPr lang="en-US" dirty="0">
              <a:solidFill>
                <a:prstClr val="white"/>
              </a:solidFill>
            </a:endParaRPr>
          </a:p>
        </p:txBody>
      </p:sp>
      <p:sp>
        <p:nvSpPr>
          <p:cNvPr id="4" name="Title 3">
            <a:extLst>
              <a:ext uri="{FF2B5EF4-FFF2-40B4-BE49-F238E27FC236}">
                <a16:creationId xmlns:a16="http://schemas.microsoft.com/office/drawing/2014/main" id="{B6E4472D-1936-F14F-A0B3-8A9A1D8CFCF3}"/>
              </a:ext>
            </a:extLst>
          </p:cNvPr>
          <p:cNvSpPr>
            <a:spLocks noGrp="1"/>
          </p:cNvSpPr>
          <p:nvPr>
            <p:ph type="title"/>
          </p:nvPr>
        </p:nvSpPr>
        <p:spPr/>
        <p:txBody>
          <a:bodyPr>
            <a:normAutofit/>
          </a:bodyPr>
          <a:lstStyle/>
          <a:p>
            <a:r>
              <a:rPr lang="en-US" dirty="0"/>
              <a:t>Three Categories of Activities</a:t>
            </a:r>
          </a:p>
        </p:txBody>
      </p:sp>
    </p:spTree>
    <p:extLst>
      <p:ext uri="{BB962C8B-B14F-4D97-AF65-F5344CB8AC3E}">
        <p14:creationId xmlns:p14="http://schemas.microsoft.com/office/powerpoint/2010/main" val="301606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42B7B9-938C-324F-8767-E03E6737352A}"/>
              </a:ext>
            </a:extLst>
          </p:cNvPr>
          <p:cNvSpPr>
            <a:spLocks noGrp="1"/>
          </p:cNvSpPr>
          <p:nvPr>
            <p:ph idx="1"/>
          </p:nvPr>
        </p:nvSpPr>
        <p:spPr/>
        <p:txBody>
          <a:bodyPr>
            <a:normAutofit fontScale="92500" lnSpcReduction="10000"/>
          </a:bodyPr>
          <a:lstStyle/>
          <a:p>
            <a:r>
              <a:rPr lang="en-US" dirty="0"/>
              <a:t>Signature Products are lifecycle packages that are complete in three significant ways. </a:t>
            </a:r>
          </a:p>
          <a:p>
            <a:pPr lvl="1"/>
            <a:r>
              <a:rPr lang="en-US" dirty="0"/>
              <a:t>has a complete, specified, and resourced system/product lifecycle;</a:t>
            </a:r>
          </a:p>
          <a:p>
            <a:pPr lvl="1"/>
            <a:r>
              <a:rPr lang="en-US" dirty="0"/>
              <a:t>benefited in each stage of the lifecycle from all applicable informatics services (e.g., human factors, process engineering, terminology, knowledge representations, change management); and</a:t>
            </a:r>
          </a:p>
          <a:p>
            <a:pPr lvl="1"/>
            <a:r>
              <a:rPr lang="en-US" dirty="0"/>
              <a:t>addressed all dependencies to realize mission value including those from technical, end-user, and policy perspectives. </a:t>
            </a:r>
          </a:p>
        </p:txBody>
      </p:sp>
      <p:sp>
        <p:nvSpPr>
          <p:cNvPr id="3" name="Slide Number Placeholder 2">
            <a:extLst>
              <a:ext uri="{FF2B5EF4-FFF2-40B4-BE49-F238E27FC236}">
                <a16:creationId xmlns:a16="http://schemas.microsoft.com/office/drawing/2014/main" id="{D081FB75-920B-4A42-95C2-2A3C89D9BDCD}"/>
              </a:ext>
            </a:extLst>
          </p:cNvPr>
          <p:cNvSpPr>
            <a:spLocks noGrp="1"/>
          </p:cNvSpPr>
          <p:nvPr>
            <p:ph type="sldNum" sz="quarter" idx="12"/>
          </p:nvPr>
        </p:nvSpPr>
        <p:spPr/>
        <p:txBody>
          <a:bodyPr/>
          <a:lstStyle/>
          <a:p>
            <a:fld id="{D983F1FA-211D-3044-9E35-958DFBC26156}" type="slidenum">
              <a:rPr lang="en-US" smtClean="0">
                <a:solidFill>
                  <a:prstClr val="white"/>
                </a:solidFill>
              </a:rPr>
              <a:pPr/>
              <a:t>18</a:t>
            </a:fld>
            <a:endParaRPr lang="en-US" dirty="0">
              <a:solidFill>
                <a:prstClr val="white"/>
              </a:solidFill>
            </a:endParaRPr>
          </a:p>
        </p:txBody>
      </p:sp>
      <p:sp>
        <p:nvSpPr>
          <p:cNvPr id="4" name="Title 3">
            <a:extLst>
              <a:ext uri="{FF2B5EF4-FFF2-40B4-BE49-F238E27FC236}">
                <a16:creationId xmlns:a16="http://schemas.microsoft.com/office/drawing/2014/main" id="{8C425E44-5197-634C-8A98-2899AEE8EF11}"/>
              </a:ext>
            </a:extLst>
          </p:cNvPr>
          <p:cNvSpPr>
            <a:spLocks noGrp="1"/>
          </p:cNvSpPr>
          <p:nvPr>
            <p:ph type="title"/>
          </p:nvPr>
        </p:nvSpPr>
        <p:spPr/>
        <p:txBody>
          <a:bodyPr>
            <a:normAutofit/>
          </a:bodyPr>
          <a:lstStyle/>
          <a:p>
            <a:r>
              <a:rPr lang="en-US" dirty="0"/>
              <a:t>Signature Products</a:t>
            </a:r>
          </a:p>
        </p:txBody>
      </p:sp>
    </p:spTree>
    <p:extLst>
      <p:ext uri="{BB962C8B-B14F-4D97-AF65-F5344CB8AC3E}">
        <p14:creationId xmlns:p14="http://schemas.microsoft.com/office/powerpoint/2010/main" val="385547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FD4425-365E-4EC5-9165-91687E7125B9}"/>
              </a:ext>
            </a:extLst>
          </p:cNvPr>
          <p:cNvSpPr>
            <a:spLocks noGrp="1"/>
          </p:cNvSpPr>
          <p:nvPr>
            <p:ph type="sldNum" sz="quarter" idx="12"/>
          </p:nvPr>
        </p:nvSpPr>
        <p:spPr/>
        <p:txBody>
          <a:bodyPr/>
          <a:lstStyle/>
          <a:p>
            <a:fld id="{D983F1FA-211D-3044-9E35-958DFBC26156}" type="slidenum">
              <a:rPr lang="en-US" smtClean="0">
                <a:solidFill>
                  <a:prstClr val="white"/>
                </a:solidFill>
              </a:rPr>
              <a:pPr/>
              <a:t>19</a:t>
            </a:fld>
            <a:endParaRPr lang="en-US" dirty="0">
              <a:solidFill>
                <a:prstClr val="white"/>
              </a:solidFill>
            </a:endParaRPr>
          </a:p>
        </p:txBody>
      </p:sp>
      <p:graphicFrame>
        <p:nvGraphicFramePr>
          <p:cNvPr id="5" name="Content Placeholder 4">
            <a:extLst>
              <a:ext uri="{FF2B5EF4-FFF2-40B4-BE49-F238E27FC236}">
                <a16:creationId xmlns:a16="http://schemas.microsoft.com/office/drawing/2014/main" id="{54CB2414-CCC0-4AC5-A4A4-26A0F0751D17}"/>
              </a:ext>
            </a:extLst>
          </p:cNvPr>
          <p:cNvGraphicFramePr>
            <a:graphicFrameLocks noGrp="1"/>
          </p:cNvGraphicFramePr>
          <p:nvPr>
            <p:ph idx="4294967295"/>
          </p:nvPr>
        </p:nvGraphicFramePr>
        <p:xfrm>
          <a:off x="0" y="92643"/>
          <a:ext cx="9144000" cy="5909533"/>
        </p:xfrm>
        <a:graphic>
          <a:graphicData uri="http://schemas.openxmlformats.org/drawingml/2006/table">
            <a:tbl>
              <a:tblPr>
                <a:tableStyleId>{5C22544A-7EE6-4342-B048-85BDC9FD1C3A}</a:tableStyleId>
              </a:tblPr>
              <a:tblGrid>
                <a:gridCol w="3047674">
                  <a:extLst>
                    <a:ext uri="{9D8B030D-6E8A-4147-A177-3AD203B41FA5}">
                      <a16:colId xmlns:a16="http://schemas.microsoft.com/office/drawing/2014/main" val="4291237552"/>
                    </a:ext>
                  </a:extLst>
                </a:gridCol>
                <a:gridCol w="3047674">
                  <a:extLst>
                    <a:ext uri="{9D8B030D-6E8A-4147-A177-3AD203B41FA5}">
                      <a16:colId xmlns:a16="http://schemas.microsoft.com/office/drawing/2014/main" val="2036557507"/>
                    </a:ext>
                  </a:extLst>
                </a:gridCol>
                <a:gridCol w="3048652">
                  <a:extLst>
                    <a:ext uri="{9D8B030D-6E8A-4147-A177-3AD203B41FA5}">
                      <a16:colId xmlns:a16="http://schemas.microsoft.com/office/drawing/2014/main" val="1236701300"/>
                    </a:ext>
                  </a:extLst>
                </a:gridCol>
              </a:tblGrid>
              <a:tr h="214335">
                <a:tc gridSpan="2">
                  <a:txBody>
                    <a:bodyPr/>
                    <a:lstStyle/>
                    <a:p>
                      <a:pPr marL="0" marR="0" algn="ctr">
                        <a:spcBef>
                          <a:spcPts val="0"/>
                        </a:spcBef>
                        <a:spcAft>
                          <a:spcPts val="500"/>
                        </a:spcAft>
                      </a:pPr>
                      <a:r>
                        <a:rPr lang="en-US" sz="1400" b="1" dirty="0">
                          <a:effectLst/>
                        </a:rPr>
                        <a:t>Program Activities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tc>
                <a:tc hMerge="1">
                  <a:txBody>
                    <a:bodyPr/>
                    <a:lstStyle/>
                    <a:p>
                      <a:endParaRPr lang="en-US"/>
                    </a:p>
                  </a:txBody>
                  <a:tcPr/>
                </a:tc>
                <a:tc>
                  <a:txBody>
                    <a:bodyPr/>
                    <a:lstStyle/>
                    <a:p>
                      <a:pPr marL="0" marR="0" algn="ctr">
                        <a:spcBef>
                          <a:spcPts val="0"/>
                        </a:spcBef>
                        <a:spcAft>
                          <a:spcPts val="500"/>
                        </a:spcAft>
                      </a:pPr>
                      <a:r>
                        <a:rPr lang="en-US" sz="1400" b="1" dirty="0">
                          <a:effectLst/>
                        </a:rPr>
                        <a:t>Portfolio Activities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tc>
                <a:extLst>
                  <a:ext uri="{0D108BD9-81ED-4DB2-BD59-A6C34878D82A}">
                    <a16:rowId xmlns:a16="http://schemas.microsoft.com/office/drawing/2014/main" val="474254412"/>
                  </a:ext>
                </a:extLst>
              </a:tr>
              <a:tr h="214335">
                <a:tc>
                  <a:txBody>
                    <a:bodyPr/>
                    <a:lstStyle/>
                    <a:p>
                      <a:pPr marL="0" marR="0" algn="ctr">
                        <a:spcBef>
                          <a:spcPts val="0"/>
                        </a:spcBef>
                        <a:spcAft>
                          <a:spcPts val="500"/>
                        </a:spcAft>
                      </a:pPr>
                      <a:r>
                        <a:rPr lang="en-US" sz="1400" b="1" dirty="0">
                          <a:effectLst/>
                        </a:rPr>
                        <a:t>Signature Products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tc>
                <a:tc>
                  <a:txBody>
                    <a:bodyPr/>
                    <a:lstStyle/>
                    <a:p>
                      <a:pPr marL="0" marR="0" algn="ctr">
                        <a:spcBef>
                          <a:spcPts val="0"/>
                        </a:spcBef>
                        <a:spcAft>
                          <a:spcPts val="500"/>
                        </a:spcAft>
                      </a:pPr>
                      <a:r>
                        <a:rPr lang="en-US" sz="1400" b="1" dirty="0">
                          <a:effectLst/>
                        </a:rPr>
                        <a:t>Technical Services and Products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tc>
                <a:tc>
                  <a:txBody>
                    <a:bodyPr/>
                    <a:lstStyle/>
                    <a:p>
                      <a:pPr marL="0" marR="0">
                        <a:spcBef>
                          <a:spcPts val="0"/>
                        </a:spcBef>
                        <a:spcAft>
                          <a:spcPts val="500"/>
                        </a:spcAft>
                      </a:pPr>
                      <a:r>
                        <a:rPr lang="en-US" sz="14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tc>
                <a:extLst>
                  <a:ext uri="{0D108BD9-81ED-4DB2-BD59-A6C34878D82A}">
                    <a16:rowId xmlns:a16="http://schemas.microsoft.com/office/drawing/2014/main" val="3615629196"/>
                  </a:ext>
                </a:extLst>
              </a:tr>
              <a:tr h="5480863">
                <a:tc>
                  <a:txBody>
                    <a:bodyPr/>
                    <a:lstStyle/>
                    <a:p>
                      <a:pPr marL="0" marR="0">
                        <a:spcBef>
                          <a:spcPts val="0"/>
                        </a:spcBef>
                        <a:spcAft>
                          <a:spcPts val="500"/>
                        </a:spcAft>
                      </a:pPr>
                      <a:r>
                        <a:rPr lang="en-US" sz="1600" dirty="0">
                          <a:effectLst/>
                        </a:rPr>
                        <a:t>Software focus</a:t>
                      </a:r>
                    </a:p>
                    <a:p>
                      <a:pPr marL="342900" marR="0" lvl="0" indent="-342900">
                        <a:spcBef>
                          <a:spcPts val="0"/>
                        </a:spcBef>
                        <a:spcAft>
                          <a:spcPts val="500"/>
                        </a:spcAft>
                        <a:buFont typeface="Symbol" panose="05050102010706020507" pitchFamily="18" charset="2"/>
                        <a:buChar char=""/>
                      </a:pPr>
                      <a:r>
                        <a:rPr lang="en-US" sz="1600" dirty="0">
                          <a:effectLst/>
                        </a:rPr>
                        <a:t>Clinical</a:t>
                      </a:r>
                      <a:br>
                        <a:rPr lang="en-US" sz="1600" dirty="0">
                          <a:effectLst/>
                        </a:rPr>
                      </a:br>
                      <a:r>
                        <a:rPr lang="en-US" sz="1600" dirty="0">
                          <a:effectLst/>
                        </a:rPr>
                        <a:t>(HSM) </a:t>
                      </a:r>
                      <a:r>
                        <a:rPr lang="en-US" sz="1400" dirty="0">
                          <a:effectLst/>
                        </a:rPr>
                        <a:t>BarCode, JLV, Apps, Clinical platforms</a:t>
                      </a:r>
                      <a:br>
                        <a:rPr lang="en-US" sz="1400" dirty="0">
                          <a:effectLst/>
                        </a:rPr>
                      </a:br>
                      <a:r>
                        <a:rPr lang="en-US" sz="1600" dirty="0">
                          <a:effectLst/>
                        </a:rPr>
                        <a:t>(FIS) </a:t>
                      </a:r>
                      <a:r>
                        <a:rPr lang="en-US" sz="1400" dirty="0">
                          <a:effectLst/>
                        </a:rPr>
                        <a:t>CPRS</a:t>
                      </a:r>
                      <a:endParaRPr lang="en-US" sz="1600" dirty="0">
                        <a:effectLst/>
                      </a:endParaRPr>
                    </a:p>
                    <a:p>
                      <a:pPr marL="342900" marR="0" lvl="0" indent="-342900">
                        <a:spcBef>
                          <a:spcPts val="0"/>
                        </a:spcBef>
                        <a:spcAft>
                          <a:spcPts val="500"/>
                        </a:spcAft>
                        <a:buFont typeface="Symbol" panose="05050102010706020507" pitchFamily="18" charset="2"/>
                        <a:buChar char=""/>
                      </a:pPr>
                      <a:r>
                        <a:rPr lang="en-US" sz="1600" dirty="0">
                          <a:effectLst/>
                        </a:rPr>
                        <a:t>Partnered-Data-Exchange (VHIE)</a:t>
                      </a:r>
                    </a:p>
                    <a:p>
                      <a:pPr marL="342900" marR="0" lvl="0" indent="-342900">
                        <a:spcBef>
                          <a:spcPts val="0"/>
                        </a:spcBef>
                        <a:spcAft>
                          <a:spcPts val="500"/>
                        </a:spcAft>
                        <a:buFont typeface="Symbol" panose="05050102010706020507" pitchFamily="18" charset="2"/>
                        <a:buChar char=""/>
                      </a:pPr>
                      <a:r>
                        <a:rPr lang="en-US" sz="1600" dirty="0">
                          <a:effectLst/>
                        </a:rPr>
                        <a:t>Data Management (DMA)</a:t>
                      </a:r>
                    </a:p>
                    <a:p>
                      <a:pPr marL="342900" marR="0" lvl="0" indent="-342900">
                        <a:spcBef>
                          <a:spcPts val="0"/>
                        </a:spcBef>
                        <a:spcAft>
                          <a:spcPts val="500"/>
                        </a:spcAft>
                        <a:buFont typeface="Symbol" panose="05050102010706020507" pitchFamily="18" charset="2"/>
                        <a:buChar char=""/>
                      </a:pPr>
                      <a:r>
                        <a:rPr lang="en-US" sz="1600" dirty="0">
                          <a:effectLst/>
                        </a:rPr>
                        <a:t>Advanced Analytics (DMA)</a:t>
                      </a:r>
                    </a:p>
                    <a:p>
                      <a:pPr marL="0" marR="0">
                        <a:spcBef>
                          <a:spcPts val="0"/>
                        </a:spcBef>
                        <a:spcAft>
                          <a:spcPts val="500"/>
                        </a:spcAft>
                      </a:pPr>
                      <a:r>
                        <a:rPr lang="en-US" sz="1600" dirty="0">
                          <a:effectLst/>
                        </a:rPr>
                        <a:t>Configuration focus</a:t>
                      </a:r>
                    </a:p>
                    <a:p>
                      <a:pPr marL="342900" marR="0" lvl="0" indent="-342900">
                        <a:spcBef>
                          <a:spcPts val="0"/>
                        </a:spcBef>
                        <a:spcAft>
                          <a:spcPts val="500"/>
                        </a:spcAft>
                        <a:buFont typeface="Symbol" panose="05050102010706020507" pitchFamily="18" charset="2"/>
                        <a:buChar char=""/>
                      </a:pPr>
                      <a:r>
                        <a:rPr lang="en-US" sz="1600" dirty="0">
                          <a:effectLst/>
                        </a:rPr>
                        <a:t>Health Practice Patterns (FIS)</a:t>
                      </a:r>
                    </a:p>
                    <a:p>
                      <a:pPr marL="342900" marR="0" lvl="0" indent="-342900">
                        <a:spcBef>
                          <a:spcPts val="0"/>
                        </a:spcBef>
                        <a:spcAft>
                          <a:spcPts val="500"/>
                        </a:spcAft>
                        <a:buFont typeface="Symbol" panose="05050102010706020507" pitchFamily="18" charset="2"/>
                        <a:buChar char=""/>
                      </a:pPr>
                      <a:r>
                        <a:rPr lang="en-US" sz="1600" dirty="0">
                          <a:effectLst/>
                        </a:rPr>
                        <a:t>Data or analytical pipelines (DMA)</a:t>
                      </a:r>
                    </a:p>
                    <a:p>
                      <a:pPr marL="0" marR="0">
                        <a:spcBef>
                          <a:spcPts val="0"/>
                        </a:spcBef>
                        <a:spcAft>
                          <a:spcPts val="500"/>
                        </a:spcAft>
                      </a:pPr>
                      <a:r>
                        <a:rPr lang="en-US" sz="1600" dirty="0">
                          <a:effectLst/>
                        </a:rPr>
                        <a:t>Workforce focus</a:t>
                      </a:r>
                    </a:p>
                    <a:p>
                      <a:pPr marL="342900" marR="0" lvl="0" indent="-342900">
                        <a:spcBef>
                          <a:spcPts val="0"/>
                        </a:spcBef>
                        <a:spcAft>
                          <a:spcPts val="500"/>
                        </a:spcAft>
                        <a:buFont typeface="Symbol" panose="05050102010706020507" pitchFamily="18" charset="2"/>
                        <a:buChar char=""/>
                      </a:pPr>
                      <a:r>
                        <a:rPr lang="en-US" sz="1600" dirty="0">
                          <a:effectLst/>
                        </a:rPr>
                        <a:t>Design, deployment, and configuration teams (FIS)</a:t>
                      </a:r>
                    </a:p>
                    <a:p>
                      <a:pPr marL="0" marR="0">
                        <a:spcBef>
                          <a:spcPts val="0"/>
                        </a:spcBef>
                        <a:spcAft>
                          <a:spcPts val="500"/>
                        </a:spcAft>
                      </a:pPr>
                      <a:r>
                        <a:rPr lang="en-US" sz="1600" dirty="0">
                          <a:effectLst/>
                        </a:rPr>
                        <a:t>Standards focus</a:t>
                      </a:r>
                    </a:p>
                    <a:p>
                      <a:pPr marL="342900" marR="0" lvl="0" indent="-342900">
                        <a:spcBef>
                          <a:spcPts val="0"/>
                        </a:spcBef>
                        <a:spcAft>
                          <a:spcPts val="500"/>
                        </a:spcAft>
                        <a:buFont typeface="Symbol" panose="05050102010706020507" pitchFamily="18" charset="2"/>
                        <a:buChar char=""/>
                      </a:pPr>
                      <a:r>
                        <a:rPr lang="en-US" sz="1600" dirty="0">
                          <a:effectLst/>
                        </a:rPr>
                        <a:t>Community standards (KBS)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solidFill>
                      <a:schemeClr val="tx2">
                        <a:lumMod val="20000"/>
                        <a:lumOff val="80000"/>
                      </a:schemeClr>
                    </a:solidFill>
                  </a:tcPr>
                </a:tc>
                <a:tc>
                  <a:txBody>
                    <a:bodyPr/>
                    <a:lstStyle/>
                    <a:p>
                      <a:pPr marL="0" marR="0">
                        <a:spcBef>
                          <a:spcPts val="0"/>
                        </a:spcBef>
                        <a:spcAft>
                          <a:spcPts val="500"/>
                        </a:spcAft>
                      </a:pPr>
                      <a:r>
                        <a:rPr lang="en-US" sz="1400" dirty="0">
                          <a:effectLst/>
                        </a:rPr>
                        <a:t>Process/System Re-engineering (HFE*)</a:t>
                      </a:r>
                    </a:p>
                    <a:p>
                      <a:pPr marL="0" marR="0">
                        <a:spcBef>
                          <a:spcPts val="0"/>
                        </a:spcBef>
                        <a:spcAft>
                          <a:spcPts val="500"/>
                        </a:spcAft>
                      </a:pPr>
                      <a:r>
                        <a:rPr lang="en-US" sz="1400" dirty="0">
                          <a:effectLst/>
                        </a:rPr>
                        <a:t>Human centered design and evaluation (HFE*)</a:t>
                      </a:r>
                    </a:p>
                    <a:p>
                      <a:pPr marL="0" marR="0">
                        <a:spcBef>
                          <a:spcPts val="0"/>
                        </a:spcBef>
                        <a:spcAft>
                          <a:spcPts val="500"/>
                        </a:spcAft>
                      </a:pPr>
                      <a:r>
                        <a:rPr lang="en-US" sz="1400" dirty="0">
                          <a:effectLst/>
                        </a:rPr>
                        <a:t>HIT solution implementation (FIS*) </a:t>
                      </a:r>
                    </a:p>
                    <a:p>
                      <a:pPr marL="0" marR="0">
                        <a:spcBef>
                          <a:spcPts val="0"/>
                        </a:spcBef>
                        <a:spcAft>
                          <a:spcPts val="500"/>
                        </a:spcAft>
                      </a:pPr>
                      <a:r>
                        <a:rPr lang="en-US" sz="1400" dirty="0">
                          <a:effectLst/>
                        </a:rPr>
                        <a:t>Curricula for training and competencies (FIS*)</a:t>
                      </a:r>
                    </a:p>
                    <a:p>
                      <a:pPr marL="0" marR="0">
                        <a:spcBef>
                          <a:spcPts val="0"/>
                        </a:spcBef>
                        <a:spcAft>
                          <a:spcPts val="500"/>
                        </a:spcAft>
                      </a:pPr>
                      <a:r>
                        <a:rPr lang="en-US" sz="1400" dirty="0">
                          <a:effectLst/>
                        </a:rPr>
                        <a:t>VistA data and package maintenance (FIS)</a:t>
                      </a:r>
                    </a:p>
                    <a:p>
                      <a:pPr marL="0" marR="0">
                        <a:spcBef>
                          <a:spcPts val="0"/>
                        </a:spcBef>
                        <a:spcAft>
                          <a:spcPts val="500"/>
                        </a:spcAft>
                      </a:pPr>
                      <a:r>
                        <a:rPr lang="en-US" sz="1400" dirty="0">
                          <a:effectLst/>
                        </a:rPr>
                        <a:t>Issue resolution for clinical IT solutions (FIS)</a:t>
                      </a:r>
                    </a:p>
                    <a:p>
                      <a:pPr marL="0" marR="0">
                        <a:spcBef>
                          <a:spcPts val="0"/>
                        </a:spcBef>
                        <a:spcAft>
                          <a:spcPts val="500"/>
                        </a:spcAft>
                      </a:pPr>
                      <a:r>
                        <a:rPr lang="en-US" sz="1400" dirty="0">
                          <a:effectLst/>
                        </a:rPr>
                        <a:t>Federal informatics policy coordination (IHI*)</a:t>
                      </a:r>
                    </a:p>
                    <a:p>
                      <a:pPr marL="0" marR="0">
                        <a:spcBef>
                          <a:spcPts val="0"/>
                        </a:spcBef>
                        <a:spcAft>
                          <a:spcPts val="500"/>
                        </a:spcAft>
                      </a:pPr>
                      <a:r>
                        <a:rPr lang="en-US" sz="1400" dirty="0">
                          <a:effectLst/>
                        </a:rPr>
                        <a:t>VA-DoD joint program support (IHI*)</a:t>
                      </a:r>
                    </a:p>
                    <a:p>
                      <a:pPr marL="0" marR="0">
                        <a:spcBef>
                          <a:spcPts val="0"/>
                        </a:spcBef>
                        <a:spcAft>
                          <a:spcPts val="500"/>
                        </a:spcAft>
                      </a:pPr>
                      <a:r>
                        <a:rPr lang="en-US" sz="1400" dirty="0">
                          <a:effectLst/>
                        </a:rPr>
                        <a:t>Safety surveillance and remediation (IPS*)</a:t>
                      </a:r>
                    </a:p>
                    <a:p>
                      <a:pPr marL="0" marR="0">
                        <a:spcBef>
                          <a:spcPts val="0"/>
                        </a:spcBef>
                        <a:spcAft>
                          <a:spcPts val="500"/>
                        </a:spcAft>
                      </a:pPr>
                      <a:r>
                        <a:rPr lang="en-US" sz="1400" dirty="0">
                          <a:effectLst/>
                        </a:rPr>
                        <a:t>Terminology-based data standardization (KBS*)</a:t>
                      </a:r>
                    </a:p>
                    <a:p>
                      <a:pPr marL="0" marR="0">
                        <a:spcBef>
                          <a:spcPts val="0"/>
                        </a:spcBef>
                        <a:spcAft>
                          <a:spcPts val="500"/>
                        </a:spcAft>
                      </a:pPr>
                      <a:r>
                        <a:rPr lang="en-US" sz="1400" dirty="0">
                          <a:effectLst/>
                        </a:rPr>
                        <a:t>Knowledge representation (KBS*) </a:t>
                      </a:r>
                    </a:p>
                    <a:p>
                      <a:pPr marL="0" marR="0">
                        <a:spcBef>
                          <a:spcPts val="0"/>
                        </a:spcBef>
                        <a:spcAft>
                          <a:spcPts val="500"/>
                        </a:spcAft>
                      </a:pPr>
                      <a:r>
                        <a:rPr lang="en-US" sz="1400" dirty="0">
                          <a:effectLst/>
                        </a:rPr>
                        <a:t>Informatics Architecture (KBS) </a:t>
                      </a:r>
                    </a:p>
                    <a:p>
                      <a:pPr marL="0" marR="0">
                        <a:spcBef>
                          <a:spcPts val="0"/>
                        </a:spcBef>
                        <a:spcAft>
                          <a:spcPts val="500"/>
                        </a:spcAft>
                      </a:pPr>
                      <a:r>
                        <a:rPr lang="en-US" sz="1400" dirty="0">
                          <a:effectLst/>
                        </a:rPr>
                        <a:t>Health data organization (DMA*, KBS, VHIE)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solidFill>
                      <a:schemeClr val="accent1">
                        <a:lumMod val="20000"/>
                        <a:lumOff val="80000"/>
                      </a:schemeClr>
                    </a:solidFill>
                  </a:tcPr>
                </a:tc>
                <a:tc>
                  <a:txBody>
                    <a:bodyPr/>
                    <a:lstStyle/>
                    <a:p>
                      <a:pPr marL="0" marR="0">
                        <a:spcBef>
                          <a:spcPts val="0"/>
                        </a:spcBef>
                        <a:spcAft>
                          <a:spcPts val="500"/>
                        </a:spcAft>
                      </a:pPr>
                      <a:r>
                        <a:rPr lang="en-US" sz="1400" b="1" i="0" dirty="0">
                          <a:effectLst/>
                        </a:rPr>
                        <a:t>Internally facing</a:t>
                      </a:r>
                    </a:p>
                    <a:p>
                      <a:pPr marL="342900" marR="0" lvl="0" indent="-342900">
                        <a:spcBef>
                          <a:spcPts val="0"/>
                        </a:spcBef>
                        <a:spcAft>
                          <a:spcPts val="500"/>
                        </a:spcAft>
                        <a:buFont typeface="Symbol" panose="05050102010706020507" pitchFamily="18" charset="2"/>
                        <a:buChar char=""/>
                      </a:pPr>
                      <a:r>
                        <a:rPr lang="en-US" sz="1400" dirty="0">
                          <a:effectLst/>
                        </a:rPr>
                        <a:t>Budget and human-resource management including cultural transformation (Operations team* administrative competencies)</a:t>
                      </a:r>
                    </a:p>
                    <a:p>
                      <a:pPr marL="342900" marR="0" lvl="0" indent="-342900">
                        <a:spcBef>
                          <a:spcPts val="0"/>
                        </a:spcBef>
                        <a:spcAft>
                          <a:spcPts val="500"/>
                        </a:spcAft>
                        <a:buFont typeface="Symbol" panose="05050102010706020507" pitchFamily="18" charset="2"/>
                        <a:buChar char=""/>
                      </a:pPr>
                      <a:r>
                        <a:rPr lang="en-US" sz="1400" dirty="0">
                          <a:effectLst/>
                        </a:rPr>
                        <a:t>Strategy, architecture, and innovations</a:t>
                      </a:r>
                    </a:p>
                    <a:p>
                      <a:pPr marL="342900" marR="0" lvl="0" indent="-342900">
                        <a:spcBef>
                          <a:spcPts val="0"/>
                        </a:spcBef>
                        <a:spcAft>
                          <a:spcPts val="500"/>
                        </a:spcAft>
                        <a:buFont typeface="Symbol" panose="05050102010706020507" pitchFamily="18" charset="2"/>
                        <a:buChar char=""/>
                      </a:pPr>
                      <a:r>
                        <a:rPr lang="en-US" sz="1400" dirty="0">
                          <a:effectLst/>
                        </a:rPr>
                        <a:t>Standards and Value management (IVM Team* project-management competencies)</a:t>
                      </a:r>
                    </a:p>
                    <a:p>
                      <a:pPr marL="342900" marR="0" lvl="0" indent="-342900">
                        <a:spcBef>
                          <a:spcPts val="0"/>
                        </a:spcBef>
                        <a:spcAft>
                          <a:spcPts val="500"/>
                        </a:spcAft>
                        <a:buFont typeface="Symbol" panose="05050102010706020507" pitchFamily="18" charset="2"/>
                        <a:buChar char=""/>
                      </a:pPr>
                      <a:r>
                        <a:rPr lang="en-US" sz="1400" dirty="0">
                          <a:effectLst/>
                        </a:rPr>
                        <a:t>Technical competency and standards (by divisions starred in the Program Activities column)</a:t>
                      </a:r>
                    </a:p>
                    <a:p>
                      <a:pPr marL="0" marR="0">
                        <a:spcBef>
                          <a:spcPts val="0"/>
                        </a:spcBef>
                        <a:spcAft>
                          <a:spcPts val="500"/>
                        </a:spcAft>
                      </a:pPr>
                      <a:r>
                        <a:rPr lang="en-US" sz="1400" b="1" dirty="0">
                          <a:effectLst/>
                        </a:rPr>
                        <a:t>Externally facing</a:t>
                      </a:r>
                    </a:p>
                    <a:p>
                      <a:pPr marL="342900" marR="0" lvl="0" indent="-342900">
                        <a:spcBef>
                          <a:spcPts val="0"/>
                        </a:spcBef>
                        <a:spcAft>
                          <a:spcPts val="500"/>
                        </a:spcAft>
                        <a:buFont typeface="Symbol" panose="05050102010706020507" pitchFamily="18" charset="2"/>
                        <a:buChar char=""/>
                      </a:pPr>
                      <a:r>
                        <a:rPr lang="en-US" sz="1400" dirty="0">
                          <a:effectLst/>
                        </a:rPr>
                        <a:t>Strategic informatics engagements and communications (Director’s Office* communications competencies)</a:t>
                      </a:r>
                    </a:p>
                    <a:p>
                      <a:pPr marL="0" marR="0">
                        <a:spcBef>
                          <a:spcPts val="0"/>
                        </a:spcBef>
                        <a:spcAft>
                          <a:spcPts val="50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889" marR="67889" marT="0" marB="0">
                    <a:solidFill>
                      <a:schemeClr val="accent5">
                        <a:lumMod val="20000"/>
                        <a:lumOff val="80000"/>
                      </a:schemeClr>
                    </a:solidFill>
                  </a:tcPr>
                </a:tc>
                <a:extLst>
                  <a:ext uri="{0D108BD9-81ED-4DB2-BD59-A6C34878D82A}">
                    <a16:rowId xmlns:a16="http://schemas.microsoft.com/office/drawing/2014/main" val="3663274003"/>
                  </a:ext>
                </a:extLst>
              </a:tr>
            </a:tbl>
          </a:graphicData>
        </a:graphic>
      </p:graphicFrame>
    </p:spTree>
    <p:extLst>
      <p:ext uri="{BB962C8B-B14F-4D97-AF65-F5344CB8AC3E}">
        <p14:creationId xmlns:p14="http://schemas.microsoft.com/office/powerpoint/2010/main" val="296188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702" y="130705"/>
            <a:ext cx="7750098" cy="720303"/>
          </a:xfrm>
        </p:spPr>
        <p:txBody>
          <a:bodyPr/>
          <a:lstStyle/>
          <a:p>
            <a:r>
              <a:rPr lang="en-US" sz="3600" dirty="0"/>
              <a:t>Agenda</a:t>
            </a:r>
          </a:p>
        </p:txBody>
      </p:sp>
      <p:sp>
        <p:nvSpPr>
          <p:cNvPr id="6" name="Slide Number Placeholder 5"/>
          <p:cNvSpPr>
            <a:spLocks noGrp="1"/>
          </p:cNvSpPr>
          <p:nvPr>
            <p:ph type="sldNum" sz="quarter" idx="12"/>
          </p:nvPr>
        </p:nvSpPr>
        <p:spPr/>
        <p:txBody>
          <a:bodyPr/>
          <a:lstStyle/>
          <a:p>
            <a:fld id="{953D45C7-AFA8-4622-8BFA-D400F3569C1E}" type="slidenum">
              <a:rPr lang="en-US" smtClean="0"/>
              <a:pPr/>
              <a:t>2</a:t>
            </a:fld>
            <a:endParaRPr lang="en-US" dirty="0"/>
          </a:p>
        </p:txBody>
      </p:sp>
      <p:sp>
        <p:nvSpPr>
          <p:cNvPr id="3" name="Rectangle 2">
            <a:extLst>
              <a:ext uri="{FF2B5EF4-FFF2-40B4-BE49-F238E27FC236}">
                <a16:creationId xmlns:a16="http://schemas.microsoft.com/office/drawing/2014/main" id="{6DE9C73D-2423-4228-B0F0-0DBB8F1DAC74}"/>
              </a:ext>
            </a:extLst>
          </p:cNvPr>
          <p:cNvSpPr/>
          <p:nvPr/>
        </p:nvSpPr>
        <p:spPr>
          <a:xfrm>
            <a:off x="558350" y="1562542"/>
            <a:ext cx="8067759" cy="3770263"/>
          </a:xfrm>
          <a:prstGeom prst="rect">
            <a:avLst/>
          </a:prstGeom>
        </p:spPr>
        <p:txBody>
          <a:bodyPr wrap="square">
            <a:spAutoFit/>
          </a:bodyPr>
          <a:lstStyle/>
          <a:p>
            <a:pPr marL="0" indent="0" defTabSz="685800">
              <a:spcBef>
                <a:spcPts val="900"/>
              </a:spcBef>
              <a:spcAft>
                <a:spcPts val="0"/>
              </a:spcAft>
              <a:buNone/>
              <a:tabLst>
                <a:tab pos="2228850" algn="ctr"/>
                <a:tab pos="4457700" algn="r"/>
              </a:tabLst>
            </a:pPr>
            <a:r>
              <a:rPr lang="en-US" sz="1600" b="1" dirty="0">
                <a:solidFill>
                  <a:srgbClr val="002060"/>
                </a:solidFill>
                <a:latin typeface="Euphemia" panose="020B0503040102020104" pitchFamily="34" charset="0"/>
              </a:rPr>
              <a:t>Opening Remarks/CIDMO Updates --  Jonathan Nebeker			(10 mins)</a:t>
            </a:r>
          </a:p>
          <a:p>
            <a:pPr marL="0" indent="0" defTabSz="685800">
              <a:spcBef>
                <a:spcPts val="900"/>
              </a:spcBef>
              <a:spcAft>
                <a:spcPts val="0"/>
              </a:spcAft>
              <a:buNone/>
              <a:tabLst>
                <a:tab pos="2228850" algn="ctr"/>
                <a:tab pos="4457700" algn="r"/>
              </a:tabLst>
            </a:pPr>
            <a:r>
              <a:rPr lang="en-US" sz="1600" b="1" dirty="0">
                <a:solidFill>
                  <a:srgbClr val="002060"/>
                </a:solidFill>
                <a:latin typeface="Euphemia" panose="020B0503040102020104" pitchFamily="34" charset="0"/>
              </a:rPr>
              <a:t>Staff Acknowledgements/Announcements – 					</a:t>
            </a:r>
          </a:p>
          <a:p>
            <a:pPr defTabSz="685800"/>
            <a:endParaRPr lang="en-US" sz="1600" b="1" i="1" dirty="0">
              <a:solidFill>
                <a:srgbClr val="002060"/>
              </a:solidFill>
              <a:latin typeface="Euphemia" panose="020B0503040102020104" pitchFamily="34" charset="0"/>
            </a:endParaRPr>
          </a:p>
          <a:p>
            <a:pPr defTabSz="685800"/>
            <a:r>
              <a:rPr lang="en-US" sz="1600" b="1" i="1" dirty="0">
                <a:solidFill>
                  <a:srgbClr val="002060"/>
                </a:solidFill>
                <a:latin typeface="Euphemia" panose="020B0503040102020104" pitchFamily="34" charset="0"/>
              </a:rPr>
              <a:t>New Staff:  		Kellie A. Harris &amp; </a:t>
            </a:r>
            <a:r>
              <a:rPr lang="en-US" sz="1600" b="1" i="1" dirty="0" err="1">
                <a:solidFill>
                  <a:srgbClr val="002060"/>
                </a:solidFill>
                <a:latin typeface="Euphemia" panose="020B0503040102020104" pitchFamily="34" charset="0"/>
              </a:rPr>
              <a:t>Dawnella</a:t>
            </a:r>
            <a:r>
              <a:rPr lang="en-US" sz="1600" b="1" i="1" dirty="0">
                <a:solidFill>
                  <a:srgbClr val="002060"/>
                </a:solidFill>
                <a:latin typeface="Euphemia" panose="020B0503040102020104" pitchFamily="34" charset="0"/>
              </a:rPr>
              <a:t> V. Sturdivant	</a:t>
            </a:r>
          </a:p>
          <a:p>
            <a:pPr defTabSz="685800"/>
            <a:r>
              <a:rPr lang="en-US" sz="1600" b="1" i="1" dirty="0">
                <a:solidFill>
                  <a:srgbClr val="002060"/>
                </a:solidFill>
                <a:latin typeface="Euphemia" panose="020B0503040102020104" pitchFamily="34" charset="0"/>
              </a:rPr>
              <a:t>Service Awards :  	Anthoney Gilyard – 40 years			</a:t>
            </a:r>
            <a:endParaRPr lang="en-US" sz="1600" b="1" dirty="0">
              <a:solidFill>
                <a:srgbClr val="002060"/>
              </a:solidFill>
              <a:latin typeface="Euphemia" panose="020B0503040102020104" pitchFamily="34" charset="0"/>
            </a:endParaRPr>
          </a:p>
          <a:p>
            <a:pPr defTabSz="685800"/>
            <a:r>
              <a:rPr lang="en-US" sz="1600" b="1" i="1" dirty="0">
                <a:solidFill>
                  <a:srgbClr val="002060"/>
                </a:solidFill>
                <a:latin typeface="Euphemia" panose="020B0503040102020104" pitchFamily="34" charset="0"/>
              </a:rPr>
              <a:t>OHI Town Hall:		September 24, 2019 @ 1:00 p.m.</a:t>
            </a:r>
          </a:p>
          <a:p>
            <a:pPr defTabSz="685800"/>
            <a:r>
              <a:rPr lang="en-US" sz="1600" b="1" dirty="0">
                <a:solidFill>
                  <a:srgbClr val="002060"/>
                </a:solidFill>
                <a:latin typeface="Euphemia" panose="020B0503040102020104" pitchFamily="34" charset="0"/>
              </a:rPr>
              <a:t>	 										</a:t>
            </a:r>
          </a:p>
          <a:p>
            <a:pPr defTabSz="685800"/>
            <a:r>
              <a:rPr lang="en-US" sz="1600" b="1" dirty="0">
                <a:solidFill>
                  <a:srgbClr val="002060"/>
                </a:solidFill>
                <a:latin typeface="Euphemia" panose="020B0503040102020104" pitchFamily="34" charset="0"/>
              </a:rPr>
              <a:t>Clinical Informatics and Data Management Office – Re-introduced		(30 mins)</a:t>
            </a:r>
          </a:p>
          <a:p>
            <a:pPr defTabSz="685800"/>
            <a:r>
              <a:rPr lang="en-US" sz="1600" b="1" dirty="0">
                <a:solidFill>
                  <a:srgbClr val="002060"/>
                </a:solidFill>
                <a:latin typeface="Euphemia" panose="020B0503040102020104" pitchFamily="34" charset="0"/>
              </a:rPr>
              <a:t>  Jonathan Nebeker</a:t>
            </a:r>
          </a:p>
          <a:p>
            <a:pPr defTabSz="685800"/>
            <a:endParaRPr lang="en-US" sz="1600" b="1" dirty="0">
              <a:solidFill>
                <a:srgbClr val="002060"/>
              </a:solidFill>
              <a:latin typeface="Euphemia" panose="020B0503040102020104" pitchFamily="34" charset="0"/>
            </a:endParaRPr>
          </a:p>
          <a:p>
            <a:pPr defTabSz="685800"/>
            <a:r>
              <a:rPr lang="en-US" sz="1600" b="1" dirty="0">
                <a:solidFill>
                  <a:srgbClr val="002060"/>
                </a:solidFill>
                <a:latin typeface="Euphemia" panose="020B0503040102020104" pitchFamily="34" charset="0"/>
              </a:rPr>
              <a:t>Questions &amp; Answers								(10 mins)</a:t>
            </a:r>
          </a:p>
          <a:p>
            <a:pPr defTabSz="685800"/>
            <a:endParaRPr lang="en-US" sz="1600" b="1" dirty="0">
              <a:solidFill>
                <a:srgbClr val="002060"/>
              </a:solidFill>
              <a:latin typeface="Euphemia" panose="020B0503040102020104" pitchFamily="34" charset="0"/>
            </a:endParaRPr>
          </a:p>
          <a:p>
            <a:pPr defTabSz="685800"/>
            <a:r>
              <a:rPr lang="en-US" sz="1600" b="1" dirty="0">
                <a:solidFill>
                  <a:srgbClr val="002060"/>
                </a:solidFill>
                <a:latin typeface="Euphemia" panose="020B0503040102020104" pitchFamily="34" charset="0"/>
              </a:rPr>
              <a:t>Closing Remarks </a:t>
            </a:r>
          </a:p>
          <a:p>
            <a:pPr marL="0" indent="0" algn="ctr" defTabSz="685800">
              <a:spcBef>
                <a:spcPts val="900"/>
              </a:spcBef>
              <a:spcAft>
                <a:spcPts val="0"/>
              </a:spcAft>
              <a:buNone/>
              <a:tabLst>
                <a:tab pos="2228850" algn="ctr"/>
                <a:tab pos="4457700" algn="r"/>
              </a:tabLst>
            </a:pPr>
            <a:r>
              <a:rPr lang="en-US" sz="1600" b="1" dirty="0">
                <a:solidFill>
                  <a:srgbClr val="002060"/>
                </a:solidFill>
                <a:latin typeface="Euphemia" panose="020B0503040102020104" pitchFamily="34" charset="0"/>
              </a:rPr>
              <a:t>Kellie Condon – Facilitator </a:t>
            </a:r>
          </a:p>
        </p:txBody>
      </p:sp>
    </p:spTree>
    <p:extLst>
      <p:ext uri="{BB962C8B-B14F-4D97-AF65-F5344CB8AC3E}">
        <p14:creationId xmlns:p14="http://schemas.microsoft.com/office/powerpoint/2010/main" val="506270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BE0DBD-2959-425F-AF9F-0706987B2034}"/>
              </a:ext>
            </a:extLst>
          </p:cNvPr>
          <p:cNvSpPr>
            <a:spLocks noGrp="1"/>
          </p:cNvSpPr>
          <p:nvPr>
            <p:ph type="sldNum" sz="quarter" idx="12"/>
          </p:nvPr>
        </p:nvSpPr>
        <p:spPr/>
        <p:txBody>
          <a:bodyPr/>
          <a:lstStyle/>
          <a:p>
            <a:fld id="{D983F1FA-211D-3044-9E35-958DFBC26156}" type="slidenum">
              <a:rPr lang="en-US" smtClean="0">
                <a:solidFill>
                  <a:prstClr val="white"/>
                </a:solidFill>
              </a:rPr>
              <a:pPr/>
              <a:t>20</a:t>
            </a:fld>
            <a:endParaRPr lang="en-US" dirty="0">
              <a:solidFill>
                <a:prstClr val="white"/>
              </a:solidFill>
            </a:endParaRPr>
          </a:p>
        </p:txBody>
      </p:sp>
      <p:sp>
        <p:nvSpPr>
          <p:cNvPr id="4" name="Title 3">
            <a:extLst>
              <a:ext uri="{FF2B5EF4-FFF2-40B4-BE49-F238E27FC236}">
                <a16:creationId xmlns:a16="http://schemas.microsoft.com/office/drawing/2014/main" id="{82F3079A-9E0C-4522-9250-F87B9821ED3B}"/>
              </a:ext>
            </a:extLst>
          </p:cNvPr>
          <p:cNvSpPr>
            <a:spLocks noGrp="1"/>
          </p:cNvSpPr>
          <p:nvPr>
            <p:ph type="title"/>
          </p:nvPr>
        </p:nvSpPr>
        <p:spPr/>
        <p:txBody>
          <a:bodyPr>
            <a:normAutofit/>
          </a:bodyPr>
          <a:lstStyle/>
          <a:p>
            <a:r>
              <a:rPr lang="en-US" dirty="0"/>
              <a:t>The CIDMO Flow</a:t>
            </a:r>
          </a:p>
        </p:txBody>
      </p:sp>
      <p:pic>
        <p:nvPicPr>
          <p:cNvPr id="5" name="Content Placeholder 4">
            <a:extLst>
              <a:ext uri="{FF2B5EF4-FFF2-40B4-BE49-F238E27FC236}">
                <a16:creationId xmlns:a16="http://schemas.microsoft.com/office/drawing/2014/main" id="{A9250D01-CC58-47D4-B794-80A39AE6BFE2}"/>
              </a:ext>
            </a:extLst>
          </p:cNvPr>
          <p:cNvPicPr>
            <a:picLocks noGrp="1"/>
          </p:cNvPicPr>
          <p:nvPr>
            <p:ph idx="1"/>
          </p:nvPr>
        </p:nvPicPr>
        <p:blipFill>
          <a:blip r:embed="rId3"/>
          <a:stretch>
            <a:fillRect/>
          </a:stretch>
        </p:blipFill>
        <p:spPr>
          <a:xfrm>
            <a:off x="1600200" y="884261"/>
            <a:ext cx="6477000" cy="5212080"/>
          </a:xfrm>
          <a:prstGeom prst="rect">
            <a:avLst/>
          </a:prstGeom>
        </p:spPr>
      </p:pic>
    </p:spTree>
    <p:extLst>
      <p:ext uri="{BB962C8B-B14F-4D97-AF65-F5344CB8AC3E}">
        <p14:creationId xmlns:p14="http://schemas.microsoft.com/office/powerpoint/2010/main" val="66966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91F18-E8FF-4143-8F20-C2CBF06C7282}"/>
              </a:ext>
            </a:extLst>
          </p:cNvPr>
          <p:cNvSpPr>
            <a:spLocks noGrp="1"/>
          </p:cNvSpPr>
          <p:nvPr>
            <p:ph idx="1"/>
          </p:nvPr>
        </p:nvSpPr>
        <p:spPr/>
        <p:txBody>
          <a:bodyPr>
            <a:normAutofit fontScale="92500" lnSpcReduction="10000"/>
          </a:bodyPr>
          <a:lstStyle/>
          <a:p>
            <a:r>
              <a:rPr lang="en-US" dirty="0"/>
              <a:t>Setting up matrixed value management team</a:t>
            </a:r>
          </a:p>
          <a:p>
            <a:pPr lvl="1"/>
            <a:r>
              <a:rPr lang="en-US" dirty="0"/>
              <a:t>Measures costs, benefits</a:t>
            </a:r>
          </a:p>
          <a:p>
            <a:pPr lvl="1"/>
            <a:r>
              <a:rPr lang="en-US" dirty="0"/>
              <a:t>Makes the case to VA and VHA how our work makes a difference.</a:t>
            </a:r>
          </a:p>
          <a:p>
            <a:r>
              <a:rPr lang="en-US" dirty="0"/>
              <a:t>Every person on the team must understand:</a:t>
            </a:r>
          </a:p>
          <a:p>
            <a:pPr lvl="1"/>
            <a:r>
              <a:rPr lang="en-US" dirty="0"/>
              <a:t>What benefits the product or service is targeting.</a:t>
            </a:r>
          </a:p>
          <a:p>
            <a:pPr lvl="1"/>
            <a:r>
              <a:rPr lang="en-US" dirty="0"/>
              <a:t>How they and their team contribute help realize those benefits.</a:t>
            </a:r>
          </a:p>
          <a:p>
            <a:r>
              <a:rPr lang="en-US" dirty="0"/>
              <a:t>Every person on the team should think about how we can be more effective at </a:t>
            </a:r>
            <a:r>
              <a:rPr lang="en-US"/>
              <a:t>providing value.</a:t>
            </a:r>
            <a:endParaRPr lang="en-US" dirty="0"/>
          </a:p>
        </p:txBody>
      </p:sp>
      <p:sp>
        <p:nvSpPr>
          <p:cNvPr id="3" name="Slide Number Placeholder 2">
            <a:extLst>
              <a:ext uri="{FF2B5EF4-FFF2-40B4-BE49-F238E27FC236}">
                <a16:creationId xmlns:a16="http://schemas.microsoft.com/office/drawing/2014/main" id="{D2B80354-94D0-134C-9765-292E569E04D8}"/>
              </a:ext>
            </a:extLst>
          </p:cNvPr>
          <p:cNvSpPr>
            <a:spLocks noGrp="1"/>
          </p:cNvSpPr>
          <p:nvPr>
            <p:ph type="sldNum" sz="quarter" idx="12"/>
          </p:nvPr>
        </p:nvSpPr>
        <p:spPr/>
        <p:txBody>
          <a:bodyPr/>
          <a:lstStyle/>
          <a:p>
            <a:fld id="{D983F1FA-211D-3044-9E35-958DFBC26156}" type="slidenum">
              <a:rPr lang="en-US" smtClean="0">
                <a:solidFill>
                  <a:prstClr val="white"/>
                </a:solidFill>
              </a:rPr>
              <a:pPr/>
              <a:t>21</a:t>
            </a:fld>
            <a:endParaRPr lang="en-US" dirty="0">
              <a:solidFill>
                <a:prstClr val="white"/>
              </a:solidFill>
            </a:endParaRPr>
          </a:p>
        </p:txBody>
      </p:sp>
      <p:sp>
        <p:nvSpPr>
          <p:cNvPr id="4" name="Title 3">
            <a:extLst>
              <a:ext uri="{FF2B5EF4-FFF2-40B4-BE49-F238E27FC236}">
                <a16:creationId xmlns:a16="http://schemas.microsoft.com/office/drawing/2014/main" id="{2D0E3BED-9372-F741-BE29-E4A923C2EC74}"/>
              </a:ext>
            </a:extLst>
          </p:cNvPr>
          <p:cNvSpPr>
            <a:spLocks noGrp="1"/>
          </p:cNvSpPr>
          <p:nvPr>
            <p:ph type="title"/>
          </p:nvPr>
        </p:nvSpPr>
        <p:spPr/>
        <p:txBody>
          <a:bodyPr>
            <a:normAutofit/>
          </a:bodyPr>
          <a:lstStyle/>
          <a:p>
            <a:r>
              <a:rPr lang="en-US" dirty="0"/>
              <a:t>Value</a:t>
            </a:r>
          </a:p>
        </p:txBody>
      </p:sp>
    </p:spTree>
    <p:extLst>
      <p:ext uri="{BB962C8B-B14F-4D97-AF65-F5344CB8AC3E}">
        <p14:creationId xmlns:p14="http://schemas.microsoft.com/office/powerpoint/2010/main" val="277359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B7F676-DCD1-4FDC-A799-AED10F5DCCB6}"/>
              </a:ext>
            </a:extLst>
          </p:cNvPr>
          <p:cNvSpPr>
            <a:spLocks noGrp="1"/>
          </p:cNvSpPr>
          <p:nvPr>
            <p:ph type="sldNum" sz="quarter" idx="12"/>
          </p:nvPr>
        </p:nvSpPr>
        <p:spPr/>
        <p:txBody>
          <a:bodyPr/>
          <a:lstStyle/>
          <a:p>
            <a:pPr defTabSz="457200"/>
            <a:fld id="{D983F1FA-211D-3044-9E35-958DFBC26156}" type="slidenum">
              <a:rPr lang="en-US" smtClean="0">
                <a:solidFill>
                  <a:prstClr val="white"/>
                </a:solidFill>
              </a:rPr>
              <a:pPr defTabSz="457200"/>
              <a:t>22</a:t>
            </a:fld>
            <a:endParaRPr lang="en-US" dirty="0">
              <a:solidFill>
                <a:prstClr val="white"/>
              </a:solidFill>
            </a:endParaRPr>
          </a:p>
        </p:txBody>
      </p:sp>
      <p:sp>
        <p:nvSpPr>
          <p:cNvPr id="3" name="Title 2">
            <a:extLst>
              <a:ext uri="{FF2B5EF4-FFF2-40B4-BE49-F238E27FC236}">
                <a16:creationId xmlns:a16="http://schemas.microsoft.com/office/drawing/2014/main" id="{F0503D82-94F6-416A-8EFC-E08ABD5212DA}"/>
              </a:ext>
            </a:extLst>
          </p:cNvPr>
          <p:cNvSpPr>
            <a:spLocks noGrp="1"/>
          </p:cNvSpPr>
          <p:nvPr>
            <p:ph type="title"/>
          </p:nvPr>
        </p:nvSpPr>
        <p:spPr/>
        <p:txBody>
          <a:bodyPr>
            <a:normAutofit fontScale="90000"/>
          </a:bodyPr>
          <a:lstStyle/>
          <a:p>
            <a:r>
              <a:rPr lang="en-US" dirty="0"/>
              <a:t>Questions/Discussion</a:t>
            </a:r>
          </a:p>
        </p:txBody>
      </p:sp>
      <p:pic>
        <p:nvPicPr>
          <p:cNvPr id="4" name="Picture 3">
            <a:extLst>
              <a:ext uri="{FF2B5EF4-FFF2-40B4-BE49-F238E27FC236}">
                <a16:creationId xmlns:a16="http://schemas.microsoft.com/office/drawing/2014/main" id="{B60EE8AE-8D48-4946-93F7-B4FA300CFB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64" y="1001110"/>
            <a:ext cx="2057400" cy="2057400"/>
          </a:xfrm>
          <a:prstGeom prst="rect">
            <a:avLst/>
          </a:prstGeom>
        </p:spPr>
      </p:pic>
      <p:sp>
        <p:nvSpPr>
          <p:cNvPr id="5" name="TextBox 4">
            <a:extLst>
              <a:ext uri="{FF2B5EF4-FFF2-40B4-BE49-F238E27FC236}">
                <a16:creationId xmlns:a16="http://schemas.microsoft.com/office/drawing/2014/main" id="{4F36E793-57F3-41A5-B3B6-C6479ED754A0}"/>
              </a:ext>
            </a:extLst>
          </p:cNvPr>
          <p:cNvSpPr txBox="1"/>
          <p:nvPr/>
        </p:nvSpPr>
        <p:spPr>
          <a:xfrm>
            <a:off x="2438400" y="1110155"/>
            <a:ext cx="6248400"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are your questions?</a:t>
            </a:r>
          </a:p>
          <a:p>
            <a:pPr marL="342900" indent="-342900">
              <a:buFont typeface="Arial" panose="020B0604020202020204" pitchFamily="34" charset="0"/>
              <a:buChar char="•"/>
            </a:pPr>
            <a:r>
              <a:rPr lang="en-US" sz="2400" dirty="0"/>
              <a:t>Any feedback?</a:t>
            </a:r>
          </a:p>
          <a:p>
            <a:endParaRPr lang="en-US" sz="2400" dirty="0"/>
          </a:p>
          <a:p>
            <a:endParaRPr lang="en-US" sz="2400" dirty="0"/>
          </a:p>
          <a:p>
            <a:r>
              <a:rPr lang="en-US" sz="2400" b="1" i="1" dirty="0"/>
              <a:t>Next steps:</a:t>
            </a:r>
          </a:p>
          <a:p>
            <a:pPr marL="342900" indent="-342900">
              <a:buFont typeface="Arial" panose="020B0604020202020204" pitchFamily="34" charset="0"/>
              <a:buChar char="•"/>
            </a:pPr>
            <a:r>
              <a:rPr lang="en-US" sz="2400" dirty="0"/>
              <a:t>Your Division directors will meet with you to further review the transition and proposed organization</a:t>
            </a:r>
          </a:p>
          <a:p>
            <a:pPr marL="342900" indent="-342900">
              <a:buFont typeface="Arial" panose="020B0604020202020204" pitchFamily="34" charset="0"/>
              <a:buChar char="•"/>
            </a:pPr>
            <a:r>
              <a:rPr lang="en-US" sz="2400" dirty="0"/>
              <a:t>You will receive a copy of the CIDMO Plan, a living document that will evolve over time; it is provisional in nature and subject to change</a:t>
            </a:r>
          </a:p>
          <a:p>
            <a:pPr marL="342900" indent="-342900">
              <a:buFont typeface="Arial" panose="020B0604020202020204" pitchFamily="34" charset="0"/>
              <a:buChar char="•"/>
            </a:pPr>
            <a:r>
              <a:rPr lang="en-US" sz="2400" dirty="0"/>
              <a:t>Effective October 1, 2019, CIDMO will be fully transitioned to this new organization.</a:t>
            </a:r>
          </a:p>
          <a:p>
            <a:endParaRPr lang="en-US" dirty="0"/>
          </a:p>
          <a:p>
            <a:endParaRPr lang="en-US" dirty="0"/>
          </a:p>
        </p:txBody>
      </p:sp>
    </p:spTree>
    <p:extLst>
      <p:ext uri="{BB962C8B-B14F-4D97-AF65-F5344CB8AC3E}">
        <p14:creationId xmlns:p14="http://schemas.microsoft.com/office/powerpoint/2010/main" val="21762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FF2D-2DBC-48C8-AEC9-B435957A2B89}"/>
              </a:ext>
            </a:extLst>
          </p:cNvPr>
          <p:cNvSpPr>
            <a:spLocks noGrp="1"/>
          </p:cNvSpPr>
          <p:nvPr>
            <p:ph type="title"/>
          </p:nvPr>
        </p:nvSpPr>
        <p:spPr/>
        <p:txBody>
          <a:bodyPr/>
          <a:lstStyle/>
          <a:p>
            <a:r>
              <a:rPr lang="en-US" sz="4000" dirty="0"/>
              <a:t>Questions</a:t>
            </a:r>
          </a:p>
        </p:txBody>
      </p:sp>
      <p:sp>
        <p:nvSpPr>
          <p:cNvPr id="3" name="Content Placeholder 2">
            <a:extLst>
              <a:ext uri="{FF2B5EF4-FFF2-40B4-BE49-F238E27FC236}">
                <a16:creationId xmlns:a16="http://schemas.microsoft.com/office/drawing/2014/main" id="{C1CECC92-C83F-4E46-BD91-CE59F74AA1DA}"/>
              </a:ext>
            </a:extLst>
          </p:cNvPr>
          <p:cNvSpPr>
            <a:spLocks noGrp="1"/>
          </p:cNvSpPr>
          <p:nvPr>
            <p:ph idx="1"/>
          </p:nvPr>
        </p:nvSpPr>
        <p:spPr>
          <a:xfrm>
            <a:off x="457200" y="1001742"/>
            <a:ext cx="8229600" cy="5407604"/>
          </a:xfrm>
        </p:spPr>
        <p:txBody>
          <a:bodyPr/>
          <a:lstStyle/>
          <a:p>
            <a:pPr marL="0" indent="0">
              <a:buNone/>
            </a:pPr>
            <a:r>
              <a:rPr lang="en-US" dirty="0">
                <a:solidFill>
                  <a:srgbClr val="002060"/>
                </a:solidFill>
                <a:latin typeface="Euphemia" panose="020B0503040102020104" pitchFamily="34" charset="0"/>
              </a:rPr>
              <a:t>					</a:t>
            </a:r>
          </a:p>
          <a:p>
            <a:pPr marL="0" indent="0">
              <a:buNone/>
            </a:pPr>
            <a:r>
              <a:rPr lang="en-US" dirty="0">
                <a:solidFill>
                  <a:srgbClr val="002060"/>
                </a:solidFill>
                <a:latin typeface="Euphemia" panose="020B0503040102020104" pitchFamily="34" charset="0"/>
              </a:rPr>
              <a:t>					</a:t>
            </a:r>
            <a:r>
              <a:rPr lang="en-US" dirty="0">
                <a:solidFill>
                  <a:srgbClr val="0000CC"/>
                </a:solidFill>
                <a:latin typeface="Euphemia" panose="020B0503040102020104" pitchFamily="34" charset="0"/>
              </a:rPr>
              <a:t>Have a Question? </a:t>
            </a:r>
          </a:p>
          <a:p>
            <a:pPr marL="0" indent="0">
              <a:buNone/>
            </a:pPr>
            <a:r>
              <a:rPr lang="en-US" dirty="0">
                <a:solidFill>
                  <a:srgbClr val="0000CC"/>
                </a:solidFill>
                <a:latin typeface="Euphemia" panose="020B0503040102020104" pitchFamily="34" charset="0"/>
              </a:rPr>
              <a:t>					Request a Topic?</a:t>
            </a:r>
          </a:p>
          <a:p>
            <a:pPr marL="0" indent="0" algn="ctr">
              <a:buNone/>
            </a:pPr>
            <a:r>
              <a:rPr lang="en-US" dirty="0">
                <a:solidFill>
                  <a:srgbClr val="0000CC"/>
                </a:solidFill>
                <a:latin typeface="Euphemia" panose="020B0503040102020104" pitchFamily="34" charset="0"/>
              </a:rPr>
              <a:t>Make a Suggestion?</a:t>
            </a:r>
          </a:p>
          <a:p>
            <a:pPr marL="0" indent="0" algn="ctr">
              <a:buNone/>
            </a:pPr>
            <a:r>
              <a:rPr lang="en-US" dirty="0">
                <a:solidFill>
                  <a:srgbClr val="0000CC"/>
                </a:solidFill>
                <a:latin typeface="Euphemia" panose="020B0503040102020104" pitchFamily="34" charset="0"/>
              </a:rPr>
              <a:t>Make a Comment?</a:t>
            </a:r>
          </a:p>
          <a:p>
            <a:pPr marL="0" indent="0" algn="ctr">
              <a:buNone/>
            </a:pPr>
            <a:r>
              <a:rPr lang="en-US" dirty="0"/>
              <a:t>		</a:t>
            </a:r>
          </a:p>
          <a:p>
            <a:pPr marL="0" indent="0" algn="ctr">
              <a:buNone/>
            </a:pPr>
            <a:r>
              <a:rPr lang="en-US" dirty="0"/>
              <a:t>Please write your questions </a:t>
            </a:r>
          </a:p>
          <a:p>
            <a:pPr marL="0" indent="0" algn="ctr">
              <a:buNone/>
            </a:pPr>
            <a:r>
              <a:rPr lang="en-US" dirty="0"/>
              <a:t>into the Chat Box</a:t>
            </a:r>
          </a:p>
          <a:p>
            <a:pPr marL="0" indent="0" algn="ctr">
              <a:buNone/>
            </a:pPr>
            <a:endParaRPr lang="en-US" dirty="0"/>
          </a:p>
          <a:p>
            <a:pPr marL="0" indent="0" algn="ctr">
              <a:buNone/>
            </a:pPr>
            <a:endParaRPr lang="en-US" sz="4000" dirty="0"/>
          </a:p>
        </p:txBody>
      </p:sp>
      <p:sp>
        <p:nvSpPr>
          <p:cNvPr id="4" name="Slide Number Placeholder 3">
            <a:extLst>
              <a:ext uri="{FF2B5EF4-FFF2-40B4-BE49-F238E27FC236}">
                <a16:creationId xmlns:a16="http://schemas.microsoft.com/office/drawing/2014/main" id="{B70614AF-82BD-4AB9-8B66-C6B98725599C}"/>
              </a:ext>
            </a:extLst>
          </p:cNvPr>
          <p:cNvSpPr>
            <a:spLocks noGrp="1"/>
          </p:cNvSpPr>
          <p:nvPr>
            <p:ph type="sldNum" sz="quarter" idx="12"/>
          </p:nvPr>
        </p:nvSpPr>
        <p:spPr/>
        <p:txBody>
          <a:bodyPr/>
          <a:lstStyle/>
          <a:p>
            <a:pPr>
              <a:defRPr/>
            </a:pPr>
            <a:fld id="{953D45C7-AFA8-4622-8BFA-D400F3569C1E}" type="slidenum">
              <a:rPr lang="en-US" smtClean="0"/>
              <a:pPr>
                <a:defRPr/>
              </a:pPr>
              <a:t>23</a:t>
            </a:fld>
            <a:endParaRPr lang="en-US"/>
          </a:p>
        </p:txBody>
      </p:sp>
    </p:spTree>
    <p:extLst>
      <p:ext uri="{BB962C8B-B14F-4D97-AF65-F5344CB8AC3E}">
        <p14:creationId xmlns:p14="http://schemas.microsoft.com/office/powerpoint/2010/main" val="265619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39C9-4AFC-4BCB-A453-D1AA70C3A928}"/>
              </a:ext>
            </a:extLst>
          </p:cNvPr>
          <p:cNvSpPr>
            <a:spLocks noGrp="1"/>
          </p:cNvSpPr>
          <p:nvPr>
            <p:ph type="title"/>
          </p:nvPr>
        </p:nvSpPr>
        <p:spPr>
          <a:xfrm>
            <a:off x="937846" y="130705"/>
            <a:ext cx="7748954" cy="674280"/>
          </a:xfrm>
        </p:spPr>
        <p:txBody>
          <a:bodyPr/>
          <a:lstStyle/>
          <a:p>
            <a:r>
              <a:rPr lang="en-US" dirty="0"/>
              <a:t>SharePoint – POCs – Next Call </a:t>
            </a:r>
          </a:p>
        </p:txBody>
      </p:sp>
      <p:sp>
        <p:nvSpPr>
          <p:cNvPr id="3" name="Content Placeholder 2">
            <a:extLst>
              <a:ext uri="{FF2B5EF4-FFF2-40B4-BE49-F238E27FC236}">
                <a16:creationId xmlns:a16="http://schemas.microsoft.com/office/drawing/2014/main" id="{2B4CC4EE-3E53-4FEB-8737-131A2B3DD267}"/>
              </a:ext>
            </a:extLst>
          </p:cNvPr>
          <p:cNvSpPr>
            <a:spLocks noGrp="1"/>
          </p:cNvSpPr>
          <p:nvPr>
            <p:ph idx="1"/>
          </p:nvPr>
        </p:nvSpPr>
        <p:spPr>
          <a:xfrm>
            <a:off x="130629" y="1086339"/>
            <a:ext cx="8843554" cy="5327524"/>
          </a:xfrm>
        </p:spPr>
        <p:txBody>
          <a:bodyPr/>
          <a:lstStyle/>
          <a:p>
            <a:pPr marL="0" indent="0" algn="ctr">
              <a:buNone/>
            </a:pPr>
            <a:endParaRPr lang="en-US" sz="3000" dirty="0"/>
          </a:p>
          <a:p>
            <a:pPr marL="0" indent="0" algn="ctr">
              <a:buNone/>
            </a:pPr>
            <a:r>
              <a:rPr lang="en-US" sz="3000" dirty="0"/>
              <a:t>Slide Decks for All Staff Calls can be found on the following link:</a:t>
            </a:r>
          </a:p>
          <a:p>
            <a:pPr marL="0" indent="0">
              <a:buNone/>
            </a:pPr>
            <a:r>
              <a:rPr lang="en-US" sz="1800" u="sng" dirty="0">
                <a:hlinkClick r:id="rId2"/>
              </a:rPr>
              <a:t>https://vaww.vaco.portal.va.gov/sites/OHIA/HI/CIDMO%20All%20Staff%20Meeting/Forms/AllItems.aspx</a:t>
            </a:r>
            <a:endParaRPr lang="en-US" sz="1800" u="sng" dirty="0"/>
          </a:p>
          <a:p>
            <a:pPr marL="0" indent="0" algn="ctr">
              <a:buNone/>
            </a:pPr>
            <a:endParaRPr lang="en-US" sz="1800" u="sng" dirty="0"/>
          </a:p>
          <a:p>
            <a:pPr marL="0" indent="0" algn="ctr">
              <a:buNone/>
            </a:pPr>
            <a:r>
              <a:rPr lang="en-US" sz="2800" dirty="0"/>
              <a:t>Points of Contacts</a:t>
            </a:r>
          </a:p>
          <a:p>
            <a:pPr marL="0" indent="0">
              <a:buNone/>
            </a:pPr>
            <a:r>
              <a:rPr lang="en-US" sz="2000" dirty="0"/>
              <a:t>Kellie Condon 			(</a:t>
            </a:r>
            <a:r>
              <a:rPr lang="en-US" sz="2000" dirty="0">
                <a:hlinkClick r:id="rId3"/>
              </a:rPr>
              <a:t>Kellie.Condon@va.gov</a:t>
            </a:r>
            <a:r>
              <a:rPr lang="en-US" sz="2000" dirty="0"/>
              <a:t>)			(805) 868-2076</a:t>
            </a:r>
          </a:p>
          <a:p>
            <a:pPr marL="0" indent="0">
              <a:buNone/>
            </a:pPr>
            <a:r>
              <a:rPr lang="en-US" sz="2000" dirty="0"/>
              <a:t>Dare Meadows			(</a:t>
            </a:r>
            <a:r>
              <a:rPr lang="en-US" sz="2000" dirty="0">
                <a:hlinkClick r:id="rId4"/>
              </a:rPr>
              <a:t>Dare.Meadows@va.gov</a:t>
            </a:r>
            <a:r>
              <a:rPr lang="en-US" sz="2000" dirty="0"/>
              <a:t>)			(706)733-0188 X6062</a:t>
            </a:r>
          </a:p>
          <a:p>
            <a:pPr marL="0" indent="0" algn="ctr">
              <a:buNone/>
            </a:pPr>
            <a:endParaRPr lang="en-US" sz="2800" dirty="0"/>
          </a:p>
          <a:p>
            <a:pPr marL="0" indent="0" algn="ctr">
              <a:buNone/>
            </a:pPr>
            <a:r>
              <a:rPr lang="en-US" sz="2800" i="1" dirty="0"/>
              <a:t>Next meeting</a:t>
            </a:r>
            <a:r>
              <a:rPr lang="en-US" sz="2800" i="1"/>
              <a:t>:  </a:t>
            </a:r>
            <a:r>
              <a:rPr lang="en-US" sz="2800" i="1">
                <a:solidFill>
                  <a:srgbClr val="C00000"/>
                </a:solidFill>
              </a:rPr>
              <a:t>October </a:t>
            </a:r>
            <a:r>
              <a:rPr lang="en-US" sz="2800" i="1" dirty="0">
                <a:solidFill>
                  <a:srgbClr val="C00000"/>
                </a:solidFill>
              </a:rPr>
              <a:t>8, 2019 at 3:00 p.m.</a:t>
            </a:r>
          </a:p>
          <a:p>
            <a:pPr marL="0" indent="0" algn="ctr">
              <a:buNone/>
            </a:pPr>
            <a:endParaRPr lang="en-US" sz="2800" dirty="0"/>
          </a:p>
        </p:txBody>
      </p:sp>
      <p:sp>
        <p:nvSpPr>
          <p:cNvPr id="4" name="Slide Number Placeholder 3">
            <a:extLst>
              <a:ext uri="{FF2B5EF4-FFF2-40B4-BE49-F238E27FC236}">
                <a16:creationId xmlns:a16="http://schemas.microsoft.com/office/drawing/2014/main" id="{0B94C7AF-0F9E-4CBA-A973-F69155787AFB}"/>
              </a:ext>
            </a:extLst>
          </p:cNvPr>
          <p:cNvSpPr>
            <a:spLocks noGrp="1"/>
          </p:cNvSpPr>
          <p:nvPr>
            <p:ph type="sldNum" sz="quarter" idx="12"/>
          </p:nvPr>
        </p:nvSpPr>
        <p:spPr/>
        <p:txBody>
          <a:bodyPr/>
          <a:lstStyle/>
          <a:p>
            <a:pPr>
              <a:defRPr/>
            </a:pPr>
            <a:fld id="{953D45C7-AFA8-4622-8BFA-D400F3569C1E}" type="slidenum">
              <a:rPr lang="en-US" smtClean="0"/>
              <a:pPr>
                <a:defRPr/>
              </a:pPr>
              <a:t>24</a:t>
            </a:fld>
            <a:endParaRPr lang="en-US"/>
          </a:p>
        </p:txBody>
      </p:sp>
    </p:spTree>
    <p:extLst>
      <p:ext uri="{BB962C8B-B14F-4D97-AF65-F5344CB8AC3E}">
        <p14:creationId xmlns:p14="http://schemas.microsoft.com/office/powerpoint/2010/main" val="22963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E14-DA03-4860-8539-934030F0EFCB}"/>
              </a:ext>
            </a:extLst>
          </p:cNvPr>
          <p:cNvSpPr>
            <a:spLocks noGrp="1"/>
          </p:cNvSpPr>
          <p:nvPr>
            <p:ph type="title"/>
          </p:nvPr>
        </p:nvSpPr>
        <p:spPr>
          <a:xfrm>
            <a:off x="897308" y="130705"/>
            <a:ext cx="7789492" cy="619228"/>
          </a:xfrm>
        </p:spPr>
        <p:txBody>
          <a:bodyPr/>
          <a:lstStyle/>
          <a:p>
            <a:r>
              <a:rPr lang="en-US" dirty="0"/>
              <a:t>Announcement</a:t>
            </a:r>
          </a:p>
        </p:txBody>
      </p:sp>
      <p:sp>
        <p:nvSpPr>
          <p:cNvPr id="3" name="Content Placeholder 2">
            <a:extLst>
              <a:ext uri="{FF2B5EF4-FFF2-40B4-BE49-F238E27FC236}">
                <a16:creationId xmlns:a16="http://schemas.microsoft.com/office/drawing/2014/main" id="{652E7675-46A7-4252-8AC6-B8AA11713FDC}"/>
              </a:ext>
            </a:extLst>
          </p:cNvPr>
          <p:cNvSpPr>
            <a:spLocks noGrp="1"/>
          </p:cNvSpPr>
          <p:nvPr>
            <p:ph idx="1"/>
          </p:nvPr>
        </p:nvSpPr>
        <p:spPr>
          <a:xfrm>
            <a:off x="320467" y="1068975"/>
            <a:ext cx="8229600" cy="5212184"/>
          </a:xfrm>
        </p:spPr>
        <p:txBody>
          <a:bodyPr/>
          <a:lstStyle/>
          <a:p>
            <a:pPr marL="0" indent="0">
              <a:buNone/>
            </a:pPr>
            <a:endParaRPr lang="en-US" dirty="0">
              <a:solidFill>
                <a:srgbClr val="0000CC"/>
              </a:solidFill>
            </a:endParaRPr>
          </a:p>
          <a:p>
            <a:pPr marL="0" indent="0">
              <a:buNone/>
            </a:pPr>
            <a:r>
              <a:rPr lang="en-US" dirty="0">
                <a:solidFill>
                  <a:srgbClr val="0000CC"/>
                </a:solidFill>
              </a:rPr>
              <a:t>Effective immediately Jonathan R. Nebeker has been appointed as the Interim Director of Clinical Informatics and Data Management Office (CIDMO)</a:t>
            </a:r>
          </a:p>
          <a:p>
            <a:pPr marL="0" indent="0">
              <a:buNone/>
            </a:pPr>
            <a:r>
              <a:rPr lang="en-US" sz="2400" dirty="0"/>
              <a:t>			Please use the following signature block:</a:t>
            </a:r>
          </a:p>
          <a:p>
            <a:pPr marL="0" indent="0">
              <a:buNone/>
            </a:pPr>
            <a:r>
              <a:rPr lang="en-US" dirty="0"/>
              <a:t>			Jonathan R. Nebeker, MD, MS</a:t>
            </a:r>
          </a:p>
          <a:p>
            <a:pPr marL="0" indent="0">
              <a:buNone/>
            </a:pPr>
            <a:r>
              <a:rPr lang="en-US" dirty="0"/>
              <a:t>			Interim Director, CIDMO</a:t>
            </a:r>
          </a:p>
        </p:txBody>
      </p:sp>
      <p:sp>
        <p:nvSpPr>
          <p:cNvPr id="4" name="Slide Number Placeholder 3">
            <a:extLst>
              <a:ext uri="{FF2B5EF4-FFF2-40B4-BE49-F238E27FC236}">
                <a16:creationId xmlns:a16="http://schemas.microsoft.com/office/drawing/2014/main" id="{08F39E7C-478F-44F1-B2AB-F363B52111F1}"/>
              </a:ext>
            </a:extLst>
          </p:cNvPr>
          <p:cNvSpPr>
            <a:spLocks noGrp="1"/>
          </p:cNvSpPr>
          <p:nvPr>
            <p:ph type="sldNum" sz="quarter" idx="12"/>
          </p:nvPr>
        </p:nvSpPr>
        <p:spPr/>
        <p:txBody>
          <a:bodyPr/>
          <a:lstStyle/>
          <a:p>
            <a:pPr>
              <a:defRPr/>
            </a:pPr>
            <a:fld id="{953D45C7-AFA8-4622-8BFA-D400F3569C1E}" type="slidenum">
              <a:rPr lang="en-US" smtClean="0"/>
              <a:pPr>
                <a:defRPr/>
              </a:pPr>
              <a:t>3</a:t>
            </a:fld>
            <a:endParaRPr lang="en-US"/>
          </a:p>
        </p:txBody>
      </p:sp>
    </p:spTree>
    <p:extLst>
      <p:ext uri="{BB962C8B-B14F-4D97-AF65-F5344CB8AC3E}">
        <p14:creationId xmlns:p14="http://schemas.microsoft.com/office/powerpoint/2010/main" val="57038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0BE7-4577-48CE-A303-362313E91C34}"/>
              </a:ext>
            </a:extLst>
          </p:cNvPr>
          <p:cNvSpPr>
            <a:spLocks noGrp="1"/>
          </p:cNvSpPr>
          <p:nvPr>
            <p:ph type="title"/>
          </p:nvPr>
        </p:nvSpPr>
        <p:spPr>
          <a:xfrm>
            <a:off x="1043872" y="130705"/>
            <a:ext cx="7642927" cy="613762"/>
          </a:xfrm>
        </p:spPr>
        <p:txBody>
          <a:bodyPr/>
          <a:lstStyle/>
          <a:p>
            <a:r>
              <a:rPr lang="en-US" sz="3600" dirty="0"/>
              <a:t>Welcome New Staff</a:t>
            </a:r>
          </a:p>
        </p:txBody>
      </p:sp>
      <p:sp>
        <p:nvSpPr>
          <p:cNvPr id="3" name="Content Placeholder 2">
            <a:extLst>
              <a:ext uri="{FF2B5EF4-FFF2-40B4-BE49-F238E27FC236}">
                <a16:creationId xmlns:a16="http://schemas.microsoft.com/office/drawing/2014/main" id="{46897487-F317-4200-82F2-C684D8395BF8}"/>
              </a:ext>
            </a:extLst>
          </p:cNvPr>
          <p:cNvSpPr>
            <a:spLocks noGrp="1"/>
          </p:cNvSpPr>
          <p:nvPr>
            <p:ph idx="1"/>
          </p:nvPr>
        </p:nvSpPr>
        <p:spPr>
          <a:xfrm>
            <a:off x="457200" y="1273705"/>
            <a:ext cx="8229600" cy="5067274"/>
          </a:xfrm>
        </p:spPr>
        <p:txBody>
          <a:bodyPr/>
          <a:lstStyle/>
          <a:p>
            <a:pPr marL="0" indent="0">
              <a:buNone/>
            </a:pPr>
            <a:r>
              <a:rPr lang="en-US" sz="1200" dirty="0"/>
              <a:t>			</a:t>
            </a:r>
            <a:r>
              <a:rPr lang="en-US" sz="3600" dirty="0">
                <a:solidFill>
                  <a:srgbClr val="0000CC"/>
                </a:solidFill>
              </a:rPr>
              <a:t>Informatics Patient Safety</a:t>
            </a:r>
          </a:p>
          <a:p>
            <a:pPr marL="0" indent="0">
              <a:buNone/>
            </a:pPr>
            <a:endParaRPr lang="en-US" dirty="0">
              <a:solidFill>
                <a:srgbClr val="0000CC"/>
              </a:solidFill>
            </a:endParaRPr>
          </a:p>
          <a:p>
            <a:pPr marL="0" indent="0">
              <a:buNone/>
            </a:pPr>
            <a:r>
              <a:rPr lang="en-US" dirty="0">
                <a:solidFill>
                  <a:srgbClr val="0000CC"/>
                </a:solidFill>
              </a:rPr>
              <a:t>		Kellie A. Harris				8/18/2019</a:t>
            </a:r>
          </a:p>
          <a:p>
            <a:pPr marL="0" indent="0">
              <a:buNone/>
            </a:pPr>
            <a:r>
              <a:rPr lang="en-US" dirty="0">
                <a:solidFill>
                  <a:srgbClr val="0000CC"/>
                </a:solidFill>
              </a:rPr>
              <a:t>		</a:t>
            </a:r>
            <a:r>
              <a:rPr lang="en-US" dirty="0" err="1">
                <a:solidFill>
                  <a:srgbClr val="0000CC"/>
                </a:solidFill>
              </a:rPr>
              <a:t>Dawnella</a:t>
            </a:r>
            <a:r>
              <a:rPr lang="en-US" dirty="0">
                <a:solidFill>
                  <a:srgbClr val="0000CC"/>
                </a:solidFill>
              </a:rPr>
              <a:t> Sturdivant		9/1/2019</a:t>
            </a:r>
          </a:p>
          <a:p>
            <a:pPr marL="0" indent="0">
              <a:buNone/>
            </a:pPr>
            <a:endParaRPr lang="en-US" dirty="0">
              <a:solidFill>
                <a:srgbClr val="0000CC"/>
              </a:solidFill>
            </a:endParaRPr>
          </a:p>
          <a:p>
            <a:pPr marL="0" indent="0">
              <a:buNone/>
            </a:pPr>
            <a:r>
              <a:rPr lang="en-US" dirty="0">
                <a:solidFill>
                  <a:srgbClr val="0000CC"/>
                </a:solidFill>
              </a:rPr>
              <a:t>	Official introductions to follow but, 	</a:t>
            </a:r>
          </a:p>
          <a:p>
            <a:pPr marL="0" indent="0">
              <a:buNone/>
            </a:pPr>
            <a:r>
              <a:rPr lang="en-US" dirty="0">
                <a:solidFill>
                  <a:srgbClr val="0000CC"/>
                </a:solidFill>
              </a:rPr>
              <a:t>	please introduce yourself and welcome </a:t>
            </a:r>
          </a:p>
          <a:p>
            <a:pPr marL="0" indent="0">
              <a:buNone/>
            </a:pPr>
            <a:r>
              <a:rPr lang="en-US" dirty="0">
                <a:solidFill>
                  <a:srgbClr val="0000CC"/>
                </a:solidFill>
              </a:rPr>
              <a:t>	Kellie and </a:t>
            </a:r>
            <a:r>
              <a:rPr lang="en-US" dirty="0" err="1">
                <a:solidFill>
                  <a:srgbClr val="0000CC"/>
                </a:solidFill>
              </a:rPr>
              <a:t>Dawnella</a:t>
            </a:r>
            <a:r>
              <a:rPr lang="en-US" dirty="0">
                <a:solidFill>
                  <a:srgbClr val="0000CC"/>
                </a:solidFill>
              </a:rPr>
              <a:t> should your paths cross.	</a:t>
            </a:r>
          </a:p>
          <a:p>
            <a:pPr marL="0" indent="0">
              <a:buNone/>
            </a:pPr>
            <a:endParaRPr lang="en-US" dirty="0">
              <a:solidFill>
                <a:srgbClr val="0000CC"/>
              </a:solidFill>
            </a:endParaRPr>
          </a:p>
        </p:txBody>
      </p:sp>
      <p:sp>
        <p:nvSpPr>
          <p:cNvPr id="4" name="Slide Number Placeholder 3">
            <a:extLst>
              <a:ext uri="{FF2B5EF4-FFF2-40B4-BE49-F238E27FC236}">
                <a16:creationId xmlns:a16="http://schemas.microsoft.com/office/drawing/2014/main" id="{AF28778E-2DDD-4736-AA4E-6228CADBD4BF}"/>
              </a:ext>
            </a:extLst>
          </p:cNvPr>
          <p:cNvSpPr>
            <a:spLocks noGrp="1"/>
          </p:cNvSpPr>
          <p:nvPr>
            <p:ph type="sldNum" sz="quarter" idx="12"/>
          </p:nvPr>
        </p:nvSpPr>
        <p:spPr/>
        <p:txBody>
          <a:bodyPr/>
          <a:lstStyle/>
          <a:p>
            <a:pPr>
              <a:defRPr/>
            </a:pPr>
            <a:fld id="{953D45C7-AFA8-4622-8BFA-D400F3569C1E}" type="slidenum">
              <a:rPr lang="en-US" smtClean="0"/>
              <a:pPr>
                <a:defRPr/>
              </a:pPr>
              <a:t>4</a:t>
            </a:fld>
            <a:endParaRPr lang="en-US"/>
          </a:p>
        </p:txBody>
      </p:sp>
    </p:spTree>
    <p:extLst>
      <p:ext uri="{BB962C8B-B14F-4D97-AF65-F5344CB8AC3E}">
        <p14:creationId xmlns:p14="http://schemas.microsoft.com/office/powerpoint/2010/main" val="28200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1A0755-EC32-4238-BEF2-C0ECA3481392}"/>
              </a:ext>
            </a:extLst>
          </p:cNvPr>
          <p:cNvSpPr>
            <a:spLocks noGrp="1"/>
          </p:cNvSpPr>
          <p:nvPr>
            <p:ph type="title"/>
          </p:nvPr>
        </p:nvSpPr>
        <p:spPr>
          <a:xfrm>
            <a:off x="1078522" y="130705"/>
            <a:ext cx="7608277" cy="685221"/>
          </a:xfrm>
        </p:spPr>
        <p:txBody>
          <a:bodyPr/>
          <a:lstStyle/>
          <a:p>
            <a:r>
              <a:rPr lang="en-US" sz="3200" dirty="0">
                <a:latin typeface="Calibri" panose="020F0502020204030204" pitchFamily="34" charset="0"/>
                <a:cs typeface="Calibri" panose="020F0502020204030204" pitchFamily="34" charset="0"/>
              </a:rPr>
              <a:t>Staff Announcements – Service Awards </a:t>
            </a:r>
            <a:endParaRPr lang="en-US" sz="3200" dirty="0"/>
          </a:p>
        </p:txBody>
      </p:sp>
      <p:sp>
        <p:nvSpPr>
          <p:cNvPr id="4" name="Slide Number Placeholder 3">
            <a:extLst>
              <a:ext uri="{FF2B5EF4-FFF2-40B4-BE49-F238E27FC236}">
                <a16:creationId xmlns:a16="http://schemas.microsoft.com/office/drawing/2014/main" id="{CF30CB15-4095-4517-8C08-2EC91EB8F843}"/>
              </a:ext>
            </a:extLst>
          </p:cNvPr>
          <p:cNvSpPr>
            <a:spLocks noGrp="1"/>
          </p:cNvSpPr>
          <p:nvPr>
            <p:ph type="sldNum" sz="quarter" idx="12"/>
          </p:nvPr>
        </p:nvSpPr>
        <p:spPr/>
        <p:txBody>
          <a:bodyPr/>
          <a:lstStyle/>
          <a:p>
            <a:fld id="{953D45C7-AFA8-4622-8BFA-D400F3569C1E}" type="slidenum">
              <a:rPr lang="en-US" smtClean="0"/>
              <a:pPr/>
              <a:t>5</a:t>
            </a:fld>
            <a:endParaRPr lang="en-US"/>
          </a:p>
        </p:txBody>
      </p:sp>
      <p:sp>
        <p:nvSpPr>
          <p:cNvPr id="3" name="Content Placeholder 2">
            <a:extLst>
              <a:ext uri="{FF2B5EF4-FFF2-40B4-BE49-F238E27FC236}">
                <a16:creationId xmlns:a16="http://schemas.microsoft.com/office/drawing/2014/main" id="{5C30CC7E-E1ED-4217-BB8F-BF524002589C}"/>
              </a:ext>
            </a:extLst>
          </p:cNvPr>
          <p:cNvSpPr>
            <a:spLocks noGrp="1"/>
          </p:cNvSpPr>
          <p:nvPr>
            <p:ph idx="1"/>
          </p:nvPr>
        </p:nvSpPr>
        <p:spPr>
          <a:xfrm>
            <a:off x="342900" y="1145909"/>
            <a:ext cx="6598820" cy="5087848"/>
          </a:xfrm>
        </p:spPr>
        <p:txBody>
          <a:bodyPr/>
          <a:lstStyle/>
          <a:p>
            <a:pPr marL="0" indent="0">
              <a:buNone/>
            </a:pPr>
            <a:r>
              <a:rPr lang="en-US" sz="1600" b="1" i="1" dirty="0">
                <a:solidFill>
                  <a:srgbClr val="0070C0"/>
                </a:solidFill>
                <a:cs typeface="Calibri" panose="020F0502020204030204" pitchFamily="34" charset="0"/>
              </a:rPr>
              <a:t>Anthoney “Toney” Gilyard – 40-Year Service Award</a:t>
            </a:r>
          </a:p>
          <a:p>
            <a:pPr marL="0" indent="0">
              <a:buNone/>
            </a:pPr>
            <a:endParaRPr lang="en-US" sz="1600" b="1" i="1" dirty="0">
              <a:solidFill>
                <a:srgbClr val="0070C0"/>
              </a:solidFill>
              <a:cs typeface="Calibri" panose="020F0502020204030204" pitchFamily="34" charset="0"/>
            </a:endParaRPr>
          </a:p>
          <a:p>
            <a:pPr marL="0" indent="0">
              <a:buNone/>
            </a:pPr>
            <a:r>
              <a:rPr lang="en-US" sz="1400" i="1" dirty="0">
                <a:solidFill>
                  <a:srgbClr val="0070C0"/>
                </a:solidFill>
                <a:cs typeface="Calibri" panose="020F0502020204030204" pitchFamily="34" charset="0"/>
              </a:rPr>
              <a:t>Mr. Gilyard serves as a Supervisory Program Manager in the DoD/VA Interagency Program Office.  As the VHA business manager of major interagency health data sharing initiatives (BHIE/LDSI, CHDR, DAS, VLER, and </a:t>
            </a:r>
            <a:r>
              <a:rPr lang="en-US" sz="1400" i="1" dirty="0" err="1">
                <a:solidFill>
                  <a:srgbClr val="0070C0"/>
                </a:solidFill>
                <a:cs typeface="Calibri" panose="020F0502020204030204" pitchFamily="34" charset="0"/>
              </a:rPr>
              <a:t>VistA</a:t>
            </a:r>
            <a:r>
              <a:rPr lang="en-US" sz="1400" i="1" dirty="0">
                <a:solidFill>
                  <a:srgbClr val="0070C0"/>
                </a:solidFill>
                <a:cs typeface="Calibri" panose="020F0502020204030204" pitchFamily="34" charset="0"/>
              </a:rPr>
              <a:t> Imaging VA/DoD Sharing).  He also, reviews and support projects that raises to the level of national importance and ultimately that influence Veterans Healthcare Administration and Department of Defense medical treatment facilities sharing of patient care information.  As an IT SME Mr. Gilyard supports OIA HI HIS leadership with expert in-depth knowledge of the theories and practices of health IT data management and ability to formulate concepts, goals, objectives, trends, and methods used in the Project Management Body of Knowledge (PMBOK) as the base for all project management.  Prior to his current position he was a Lead IT Specialist and Site Manager at the VA Health Care System in    El Paso, Texas, where he Co-authored with DoD counterpart the local IT proposal and requirements for the integration of Lab Data Sharing Interoperability (LDSI) application for VA </a:t>
            </a:r>
            <a:r>
              <a:rPr lang="en-US" sz="1400" i="1" dirty="0" err="1">
                <a:solidFill>
                  <a:srgbClr val="0070C0"/>
                </a:solidFill>
                <a:cs typeface="Calibri" panose="020F0502020204030204" pitchFamily="34" charset="0"/>
              </a:rPr>
              <a:t>VistA</a:t>
            </a:r>
            <a:r>
              <a:rPr lang="en-US" sz="1400" i="1" dirty="0">
                <a:solidFill>
                  <a:srgbClr val="0070C0"/>
                </a:solidFill>
                <a:cs typeface="Calibri" panose="020F0502020204030204" pitchFamily="34" charset="0"/>
              </a:rPr>
              <a:t> and DOD Armed Forces Health Longitudinal Technology Application system (AHLTA) into a single infrastructure Medical system.</a:t>
            </a:r>
          </a:p>
          <a:p>
            <a:pPr marL="0" indent="0">
              <a:buNone/>
            </a:pPr>
            <a:r>
              <a:rPr lang="en-US" sz="1400" i="1" dirty="0">
                <a:solidFill>
                  <a:srgbClr val="0070C0"/>
                </a:solidFill>
                <a:cs typeface="Calibri" panose="020F0502020204030204" pitchFamily="34" charset="0"/>
              </a:rPr>
              <a:t>Toney’s civil service career began after serving 21 years in the U.S. Army (12/1974 to 8/1996) in which he served in all enlisted position within the branch from private to First Sergeant, Drill Sergeant, and Basic Non-Commission Office Training Course Senior instructor.   </a:t>
            </a:r>
          </a:p>
          <a:p>
            <a:pPr marL="0" indent="0">
              <a:buNone/>
            </a:pPr>
            <a:endParaRPr lang="en-US" sz="1600" b="1" i="1" dirty="0">
              <a:solidFill>
                <a:srgbClr val="0070C0"/>
              </a:solidFill>
              <a:cs typeface="Calibri" panose="020F0502020204030204" pitchFamily="34" charset="0"/>
            </a:endParaRPr>
          </a:p>
          <a:p>
            <a:pPr marL="0" indent="0" algn="ctr">
              <a:buNone/>
            </a:pPr>
            <a:endParaRPr lang="en-US" sz="2000" b="1" i="1" dirty="0">
              <a:solidFill>
                <a:srgbClr val="0070C0"/>
              </a:solidFill>
              <a:cs typeface="Calibri" panose="020F0502020204030204" pitchFamily="34" charset="0"/>
            </a:endParaRPr>
          </a:p>
          <a:p>
            <a:pPr marL="0" indent="0" algn="ctr">
              <a:buNone/>
            </a:pPr>
            <a:endParaRPr lang="en-US" sz="2000" b="1" i="1" dirty="0">
              <a:solidFill>
                <a:srgbClr val="0070C0"/>
              </a:solidFill>
              <a:cs typeface="Calibri" panose="020F0502020204030204" pitchFamily="34" charset="0"/>
            </a:endParaRPr>
          </a:p>
          <a:p>
            <a:pPr marL="0" marR="0" indent="0" algn="ctr">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marR="0" indent="0">
              <a:spcBef>
                <a:spcPts val="0"/>
              </a:spcBef>
              <a:spcAft>
                <a:spcPts val="0"/>
              </a:spcAft>
              <a:buNone/>
            </a:pPr>
            <a:endParaRPr lang="en-US" sz="1500" dirty="0">
              <a:solidFill>
                <a:prstClr val="black"/>
              </a:solidFill>
              <a:ea typeface="+mn-ea"/>
              <a:cs typeface="+mn-cs"/>
            </a:endParaRPr>
          </a:p>
          <a:p>
            <a:pPr marL="0" indent="0">
              <a:buNone/>
            </a:pPr>
            <a:endParaRPr lang="en-US" sz="1400" b="1" dirty="0">
              <a:latin typeface="Calibri" panose="020F0502020204030204" pitchFamily="34" charset="0"/>
              <a:cs typeface="Calibri" panose="020F0502020204030204" pitchFamily="34" charset="0"/>
            </a:endParaRPr>
          </a:p>
          <a:p>
            <a:pPr marL="0" indent="0">
              <a:buNone/>
            </a:pPr>
            <a:endParaRPr lang="en-US" sz="2400" dirty="0"/>
          </a:p>
        </p:txBody>
      </p:sp>
      <p:pic>
        <p:nvPicPr>
          <p:cNvPr id="7" name="Content Placeholder 5">
            <a:extLst>
              <a:ext uri="{FF2B5EF4-FFF2-40B4-BE49-F238E27FC236}">
                <a16:creationId xmlns:a16="http://schemas.microsoft.com/office/drawing/2014/main" id="{E5E0FA4D-7A72-42E3-9488-972D2B5C4A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720" y="1421637"/>
            <a:ext cx="1954225" cy="4290454"/>
          </a:xfrm>
          <a:prstGeom prst="rect">
            <a:avLst/>
          </a:prstGeom>
        </p:spPr>
      </p:pic>
    </p:spTree>
    <p:extLst>
      <p:ext uri="{BB962C8B-B14F-4D97-AF65-F5344CB8AC3E}">
        <p14:creationId xmlns:p14="http://schemas.microsoft.com/office/powerpoint/2010/main" val="229072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9B24-1CDA-43C5-B103-626F8DD12DF0}"/>
              </a:ext>
            </a:extLst>
          </p:cNvPr>
          <p:cNvSpPr>
            <a:spLocks noGrp="1"/>
          </p:cNvSpPr>
          <p:nvPr>
            <p:ph type="title"/>
          </p:nvPr>
        </p:nvSpPr>
        <p:spPr>
          <a:xfrm>
            <a:off x="1196410" y="130705"/>
            <a:ext cx="7490389" cy="638416"/>
          </a:xfrm>
        </p:spPr>
        <p:txBody>
          <a:bodyPr/>
          <a:lstStyle/>
          <a:p>
            <a:r>
              <a:rPr lang="en-US" dirty="0"/>
              <a:t>CIDMO - Announcements </a:t>
            </a:r>
          </a:p>
        </p:txBody>
      </p:sp>
      <p:sp>
        <p:nvSpPr>
          <p:cNvPr id="4" name="Footer Placeholder 3">
            <a:extLst>
              <a:ext uri="{FF2B5EF4-FFF2-40B4-BE49-F238E27FC236}">
                <a16:creationId xmlns:a16="http://schemas.microsoft.com/office/drawing/2014/main" id="{25087DB3-EF0B-44D2-937F-86B2520450B0}"/>
              </a:ext>
            </a:extLst>
          </p:cNvPr>
          <p:cNvSpPr>
            <a:spLocks noGrp="1"/>
          </p:cNvSpPr>
          <p:nvPr>
            <p:ph type="ftr" sz="quarter" idx="11"/>
          </p:nvPr>
        </p:nvSpPr>
        <p:spPr/>
        <p:txBody>
          <a:bodyPr/>
          <a:lstStyle/>
          <a:p>
            <a:r>
              <a:rPr lang="en-US"/>
              <a:t>VA INTERNAL USE ONLY</a:t>
            </a:r>
            <a:endParaRPr lang="en-US" dirty="0"/>
          </a:p>
        </p:txBody>
      </p:sp>
      <p:sp>
        <p:nvSpPr>
          <p:cNvPr id="5" name="Slide Number Placeholder 4">
            <a:extLst>
              <a:ext uri="{FF2B5EF4-FFF2-40B4-BE49-F238E27FC236}">
                <a16:creationId xmlns:a16="http://schemas.microsoft.com/office/drawing/2014/main" id="{4A6E1BE6-9C7B-4AE0-920B-8CC7A1BC10B7}"/>
              </a:ext>
            </a:extLst>
          </p:cNvPr>
          <p:cNvSpPr>
            <a:spLocks noGrp="1"/>
          </p:cNvSpPr>
          <p:nvPr>
            <p:ph type="sldNum" sz="quarter" idx="12"/>
          </p:nvPr>
        </p:nvSpPr>
        <p:spPr/>
        <p:txBody>
          <a:bodyPr/>
          <a:lstStyle/>
          <a:p>
            <a:fld id="{A740532C-6F0A-3244-9DAF-7D53B4DB30D4}" type="slidenum">
              <a:rPr lang="en-US" smtClean="0"/>
              <a:t>6</a:t>
            </a:fld>
            <a:endParaRPr lang="en-US" dirty="0"/>
          </a:p>
        </p:txBody>
      </p:sp>
      <p:sp>
        <p:nvSpPr>
          <p:cNvPr id="9" name="Content Placeholder 8">
            <a:extLst>
              <a:ext uri="{FF2B5EF4-FFF2-40B4-BE49-F238E27FC236}">
                <a16:creationId xmlns:a16="http://schemas.microsoft.com/office/drawing/2014/main" id="{E1E7C3C8-7AD0-420B-867E-4F9BD0D44314}"/>
              </a:ext>
            </a:extLst>
          </p:cNvPr>
          <p:cNvSpPr>
            <a:spLocks noGrp="1"/>
          </p:cNvSpPr>
          <p:nvPr>
            <p:ph idx="1"/>
          </p:nvPr>
        </p:nvSpPr>
        <p:spPr>
          <a:xfrm>
            <a:off x="457199" y="1051853"/>
            <a:ext cx="8229600" cy="5218615"/>
          </a:xfrm>
        </p:spPr>
        <p:txBody>
          <a:bodyPr/>
          <a:lstStyle/>
          <a:p>
            <a:pPr marL="0" indent="0">
              <a:buNone/>
            </a:pPr>
            <a:r>
              <a:rPr lang="en-US" dirty="0"/>
              <a:t>	</a:t>
            </a:r>
          </a:p>
          <a:p>
            <a:pPr marL="0" indent="0">
              <a:buNone/>
            </a:pPr>
            <a:r>
              <a:rPr lang="en-US" dirty="0"/>
              <a:t>				</a:t>
            </a:r>
            <a:r>
              <a:rPr lang="en-US" dirty="0">
                <a:solidFill>
                  <a:srgbClr val="0000CC"/>
                </a:solidFill>
              </a:rPr>
              <a:t>Office of Health Informatics</a:t>
            </a:r>
          </a:p>
          <a:p>
            <a:pPr marL="0" indent="0">
              <a:buNone/>
            </a:pPr>
            <a:r>
              <a:rPr lang="en-US" i="1" dirty="0">
                <a:solidFill>
                  <a:srgbClr val="0000CC"/>
                </a:solidFill>
              </a:rPr>
              <a:t>						“TOWN HALL”</a:t>
            </a:r>
          </a:p>
          <a:p>
            <a:pPr marL="0" indent="0">
              <a:buNone/>
            </a:pPr>
            <a:r>
              <a:rPr lang="en-US" i="1" dirty="0">
                <a:solidFill>
                  <a:srgbClr val="0000CC"/>
                </a:solidFill>
              </a:rPr>
              <a:t>					September 24, 2019</a:t>
            </a:r>
          </a:p>
          <a:p>
            <a:pPr marL="0" indent="0">
              <a:buNone/>
            </a:pPr>
            <a:r>
              <a:rPr lang="en-US" i="1" dirty="0">
                <a:solidFill>
                  <a:srgbClr val="0000CC"/>
                </a:solidFill>
              </a:rPr>
              <a:t>						1:00 – 2:30 p.m.</a:t>
            </a:r>
          </a:p>
          <a:p>
            <a:r>
              <a:rPr lang="en-US" sz="1600" dirty="0"/>
              <a:t>Dial-in Information:</a:t>
            </a:r>
            <a:r>
              <a:rPr lang="en-US" sz="1600" b="1" dirty="0"/>
              <a:t> </a:t>
            </a:r>
            <a:r>
              <a:rPr lang="en-US" sz="1600" dirty="0"/>
              <a:t>VANTS (audio) 1.800.767.1750 - Participant Code 47708# - </a:t>
            </a:r>
          </a:p>
          <a:p>
            <a:pPr marL="0" indent="0">
              <a:buNone/>
            </a:pPr>
            <a:r>
              <a:rPr lang="en-US" sz="1600" i="1" dirty="0"/>
              <a:t>	this is the only way to access the audio</a:t>
            </a:r>
            <a:r>
              <a:rPr lang="en-US" sz="1600" dirty="0"/>
              <a:t> </a:t>
            </a:r>
            <a:r>
              <a:rPr lang="en-US" sz="1600" i="1" dirty="0"/>
              <a:t>-and- </a:t>
            </a:r>
            <a:endParaRPr lang="en-US" sz="1600" dirty="0"/>
          </a:p>
          <a:p>
            <a:endParaRPr lang="en-US" sz="1600" dirty="0"/>
          </a:p>
          <a:p>
            <a:r>
              <a:rPr lang="en-US" sz="1600" dirty="0"/>
              <a:t>Visual Information: </a:t>
            </a:r>
            <a:r>
              <a:rPr lang="en-US" sz="1600" b="1" u="sng" dirty="0">
                <a:hlinkClick r:id="rId2"/>
              </a:rPr>
              <a:t>http://va-eerc-ees.adobeconnect.com/rf3agwxq2wi9/</a:t>
            </a:r>
            <a:endParaRPr lang="en-US" sz="1600" dirty="0"/>
          </a:p>
          <a:p>
            <a:pPr marL="0" indent="0">
              <a:buNone/>
            </a:pPr>
            <a:r>
              <a:rPr lang="en-US" sz="1600" dirty="0"/>
              <a:t> </a:t>
            </a:r>
          </a:p>
          <a:p>
            <a:r>
              <a:rPr lang="en-US" sz="1600" dirty="0"/>
              <a:t>Ask questions in advance or offer suggestions for future Town Hall topics via 10A7’s online Feedback Form: </a:t>
            </a:r>
            <a:r>
              <a:rPr lang="en-US" sz="1600" u="sng" dirty="0">
                <a:hlinkClick r:id="rId3"/>
              </a:rPr>
              <a:t>http://vaww.ehealth.va.gov/EHEALTH/feedback.asp</a:t>
            </a:r>
            <a:r>
              <a:rPr lang="en-US" sz="1600" dirty="0"/>
              <a:t>.  </a:t>
            </a:r>
          </a:p>
          <a:p>
            <a:pPr marL="0" indent="0">
              <a:buNone/>
            </a:pPr>
            <a:endParaRPr lang="en-US" dirty="0"/>
          </a:p>
        </p:txBody>
      </p:sp>
    </p:spTree>
    <p:extLst>
      <p:ext uri="{BB962C8B-B14F-4D97-AF65-F5344CB8AC3E}">
        <p14:creationId xmlns:p14="http://schemas.microsoft.com/office/powerpoint/2010/main" val="80892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F60FB4-2FB2-4897-A89F-3B23A0CABABE}"/>
              </a:ext>
            </a:extLst>
          </p:cNvPr>
          <p:cNvSpPr>
            <a:spLocks noGrp="1"/>
          </p:cNvSpPr>
          <p:nvPr>
            <p:ph idx="1"/>
          </p:nvPr>
        </p:nvSpPr>
        <p:spPr>
          <a:xfrm>
            <a:off x="228600" y="1866900"/>
            <a:ext cx="8229600" cy="3314699"/>
          </a:xfrm>
        </p:spPr>
        <p:txBody>
          <a:bodyPr>
            <a:normAutofit lnSpcReduction="10000"/>
          </a:bodyPr>
          <a:lstStyle/>
          <a:p>
            <a:pPr marL="0" indent="0" algn="ctr">
              <a:buNone/>
            </a:pPr>
            <a:r>
              <a:rPr lang="en-US" sz="4000" b="1" dirty="0">
                <a:solidFill>
                  <a:srgbClr val="002060"/>
                </a:solidFill>
              </a:rPr>
              <a:t>Re-introducing:</a:t>
            </a:r>
          </a:p>
          <a:p>
            <a:pPr marL="0" indent="0" algn="ctr">
              <a:buNone/>
            </a:pPr>
            <a:r>
              <a:rPr lang="en-US" sz="4000" b="1" dirty="0">
                <a:solidFill>
                  <a:srgbClr val="002060"/>
                </a:solidFill>
              </a:rPr>
              <a:t>Clinical Informatics and </a:t>
            </a:r>
            <a:br>
              <a:rPr lang="en-US" sz="4000" b="1" dirty="0">
                <a:solidFill>
                  <a:srgbClr val="002060"/>
                </a:solidFill>
              </a:rPr>
            </a:br>
            <a:r>
              <a:rPr lang="en-US" sz="4000" b="1" dirty="0">
                <a:solidFill>
                  <a:srgbClr val="002060"/>
                </a:solidFill>
              </a:rPr>
              <a:t>Data Management Office </a:t>
            </a:r>
          </a:p>
          <a:p>
            <a:pPr marL="0" indent="0" algn="ctr">
              <a:buNone/>
            </a:pPr>
            <a:r>
              <a:rPr lang="en-US" sz="4000" b="1" dirty="0">
                <a:solidFill>
                  <a:srgbClr val="002060"/>
                </a:solidFill>
              </a:rPr>
              <a:t>(CIDMO)</a:t>
            </a:r>
          </a:p>
          <a:p>
            <a:pPr marL="0" indent="0" algn="ctr">
              <a:buNone/>
            </a:pPr>
            <a:r>
              <a:rPr lang="en-US" sz="4000" b="1" i="1" dirty="0">
                <a:solidFill>
                  <a:srgbClr val="002060"/>
                </a:solidFill>
              </a:rPr>
              <a:t>Preparing for a new Fiscal Year</a:t>
            </a:r>
          </a:p>
        </p:txBody>
      </p:sp>
      <p:sp>
        <p:nvSpPr>
          <p:cNvPr id="3" name="Slide Number Placeholder 2">
            <a:extLst>
              <a:ext uri="{FF2B5EF4-FFF2-40B4-BE49-F238E27FC236}">
                <a16:creationId xmlns:a16="http://schemas.microsoft.com/office/drawing/2014/main" id="{EC5967AA-4DC8-4C9A-BCB2-AF09489A7E79}"/>
              </a:ext>
            </a:extLst>
          </p:cNvPr>
          <p:cNvSpPr>
            <a:spLocks noGrp="1"/>
          </p:cNvSpPr>
          <p:nvPr>
            <p:ph type="sldNum" sz="quarter" idx="12"/>
          </p:nvPr>
        </p:nvSpPr>
        <p:spPr/>
        <p:txBody>
          <a:bodyPr/>
          <a:lstStyle/>
          <a:p>
            <a:fld id="{D983F1FA-211D-3044-9E35-958DFBC2615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271027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0DB53F-6799-4AC7-8C43-2BFDC8EBC8E6}"/>
              </a:ext>
            </a:extLst>
          </p:cNvPr>
          <p:cNvSpPr>
            <a:spLocks noGrp="1"/>
          </p:cNvSpPr>
          <p:nvPr>
            <p:ph type="sldNum" sz="quarter" idx="12"/>
          </p:nvPr>
        </p:nvSpPr>
        <p:spPr/>
        <p:txBody>
          <a:bodyPr/>
          <a:lstStyle/>
          <a:p>
            <a:fld id="{D983F1FA-211D-3044-9E35-958DFBC26156}" type="slidenum">
              <a:rPr lang="en-US" smtClean="0">
                <a:solidFill>
                  <a:prstClr val="white"/>
                </a:solidFill>
              </a:rPr>
              <a:pPr/>
              <a:t>8</a:t>
            </a:fld>
            <a:endParaRPr lang="en-US" dirty="0">
              <a:solidFill>
                <a:prstClr val="white"/>
              </a:solidFill>
            </a:endParaRPr>
          </a:p>
        </p:txBody>
      </p:sp>
      <p:sp>
        <p:nvSpPr>
          <p:cNvPr id="4" name="Title 3">
            <a:extLst>
              <a:ext uri="{FF2B5EF4-FFF2-40B4-BE49-F238E27FC236}">
                <a16:creationId xmlns:a16="http://schemas.microsoft.com/office/drawing/2014/main" id="{2295D1C8-2B4C-4DBC-A77F-5D468846CCBD}"/>
              </a:ext>
            </a:extLst>
          </p:cNvPr>
          <p:cNvSpPr>
            <a:spLocks noGrp="1"/>
          </p:cNvSpPr>
          <p:nvPr>
            <p:ph type="title"/>
          </p:nvPr>
        </p:nvSpPr>
        <p:spPr/>
        <p:txBody>
          <a:bodyPr>
            <a:normAutofit/>
          </a:bodyPr>
          <a:lstStyle/>
          <a:p>
            <a:r>
              <a:rPr lang="en-US" sz="3200" dirty="0"/>
              <a:t>CIDMO’s Critical Difference to OHI and VHA</a:t>
            </a:r>
          </a:p>
        </p:txBody>
      </p:sp>
      <p:pic>
        <p:nvPicPr>
          <p:cNvPr id="5" name="Picture 4">
            <a:extLst>
              <a:ext uri="{FF2B5EF4-FFF2-40B4-BE49-F238E27FC236}">
                <a16:creationId xmlns:a16="http://schemas.microsoft.com/office/drawing/2014/main" id="{37DCE6E7-59E6-4E82-855F-AF37570A3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964" y="1001110"/>
            <a:ext cx="2057400" cy="2057400"/>
          </a:xfrm>
          <a:prstGeom prst="rect">
            <a:avLst/>
          </a:prstGeom>
        </p:spPr>
      </p:pic>
      <p:sp>
        <p:nvSpPr>
          <p:cNvPr id="6" name="TextBox 5">
            <a:extLst>
              <a:ext uri="{FF2B5EF4-FFF2-40B4-BE49-F238E27FC236}">
                <a16:creationId xmlns:a16="http://schemas.microsoft.com/office/drawing/2014/main" id="{10CE0051-83DE-4F16-94B1-1609CD97A8D0}"/>
              </a:ext>
            </a:extLst>
          </p:cNvPr>
          <p:cNvSpPr txBox="1"/>
          <p:nvPr/>
        </p:nvSpPr>
        <p:spPr>
          <a:xfrm>
            <a:off x="62346" y="3090446"/>
            <a:ext cx="2320636" cy="3016210"/>
          </a:xfrm>
          <a:prstGeom prst="rect">
            <a:avLst/>
          </a:prstGeom>
          <a:noFill/>
        </p:spPr>
        <p:txBody>
          <a:bodyPr wrap="square" rtlCol="0">
            <a:spAutoFit/>
          </a:bodyPr>
          <a:lstStyle/>
          <a:p>
            <a:r>
              <a:rPr lang="en-US" sz="1600" dirty="0"/>
              <a:t>Jonathan R. Nebeker, MD</a:t>
            </a:r>
          </a:p>
          <a:p>
            <a:r>
              <a:rPr lang="en-US" sz="1600" dirty="0"/>
              <a:t>Interim Director, CIDMO</a:t>
            </a:r>
          </a:p>
          <a:p>
            <a:endParaRPr lang="en-US" sz="1600" dirty="0"/>
          </a:p>
          <a:p>
            <a:r>
              <a:rPr lang="en-US" sz="1400" i="1" dirty="0"/>
              <a:t>I’m excited to lead this new organization, called CIDMO, which I see as a “behind-the- operation” that helps VHA providers and staff meet the mission of serving Veteran patients more efficiently and overall improving health care delivery.</a:t>
            </a:r>
          </a:p>
          <a:p>
            <a:endParaRPr lang="en-US" sz="1600" dirty="0"/>
          </a:p>
        </p:txBody>
      </p:sp>
      <p:sp>
        <p:nvSpPr>
          <p:cNvPr id="7" name="Content Placeholder 2">
            <a:extLst>
              <a:ext uri="{FF2B5EF4-FFF2-40B4-BE49-F238E27FC236}">
                <a16:creationId xmlns:a16="http://schemas.microsoft.com/office/drawing/2014/main" id="{FD8FC43A-0C4E-47ED-958A-BE0C9F545C13}"/>
              </a:ext>
            </a:extLst>
          </p:cNvPr>
          <p:cNvSpPr>
            <a:spLocks noGrp="1"/>
          </p:cNvSpPr>
          <p:nvPr>
            <p:ph idx="1"/>
          </p:nvPr>
        </p:nvSpPr>
        <p:spPr>
          <a:xfrm>
            <a:off x="2286000" y="960731"/>
            <a:ext cx="6373642" cy="4800600"/>
          </a:xfrm>
        </p:spPr>
        <p:txBody>
          <a:bodyPr>
            <a:normAutofit lnSpcReduction="10000"/>
          </a:bodyPr>
          <a:lstStyle/>
          <a:p>
            <a:r>
              <a:rPr lang="en-US" sz="2200" b="1" dirty="0"/>
              <a:t>Supports behind the scenes information management: </a:t>
            </a:r>
          </a:p>
          <a:p>
            <a:pPr lvl="1"/>
            <a:r>
              <a:rPr lang="en-US" sz="1800" dirty="0"/>
              <a:t>To support a high-reliability, learning health organization</a:t>
            </a:r>
          </a:p>
          <a:p>
            <a:pPr lvl="1"/>
            <a:r>
              <a:rPr lang="en-US" sz="1800" dirty="0"/>
              <a:t>To focus on business practices that improve value to Veterans and those that care for them</a:t>
            </a:r>
          </a:p>
          <a:p>
            <a:pPr lvl="1"/>
            <a:r>
              <a:rPr lang="en-US" sz="1800" dirty="0"/>
              <a:t>By ensuring a standardized-system across VHA</a:t>
            </a:r>
          </a:p>
          <a:p>
            <a:r>
              <a:rPr lang="en-US" sz="2200" b="1" dirty="0"/>
              <a:t>Provides expertise, education, and new tools in the areas of: </a:t>
            </a:r>
          </a:p>
          <a:p>
            <a:pPr lvl="1"/>
            <a:r>
              <a:rPr lang="en-US" sz="1800" dirty="0"/>
              <a:t>Health Informatics</a:t>
            </a:r>
          </a:p>
          <a:p>
            <a:pPr lvl="1"/>
            <a:r>
              <a:rPr lang="en-US" sz="1800" dirty="0"/>
              <a:t>Clinical Informatics</a:t>
            </a:r>
          </a:p>
          <a:p>
            <a:pPr lvl="1"/>
            <a:r>
              <a:rPr lang="en-US" sz="1800" dirty="0"/>
              <a:t>Data Management and Analysis</a:t>
            </a:r>
          </a:p>
          <a:p>
            <a:r>
              <a:rPr lang="en-US" sz="2200" b="1" dirty="0"/>
              <a:t>Works as an integrated team to advance a consistent standard of care; provide reliability through standardization and surveillance; and promote interoperability and seamless care</a:t>
            </a:r>
            <a:endParaRPr lang="en-US" sz="1800" dirty="0"/>
          </a:p>
        </p:txBody>
      </p:sp>
      <p:pic>
        <p:nvPicPr>
          <p:cNvPr id="9" name="Graphic 8" descr="Brain in head">
            <a:extLst>
              <a:ext uri="{FF2B5EF4-FFF2-40B4-BE49-F238E27FC236}">
                <a16:creationId xmlns:a16="http://schemas.microsoft.com/office/drawing/2014/main" id="{524249A0-F26B-494D-940B-13B638A3E2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4373" y="5206771"/>
            <a:ext cx="914400" cy="914400"/>
          </a:xfrm>
          <a:prstGeom prst="rect">
            <a:avLst/>
          </a:prstGeom>
        </p:spPr>
      </p:pic>
    </p:spTree>
    <p:extLst>
      <p:ext uri="{BB962C8B-B14F-4D97-AF65-F5344CB8AC3E}">
        <p14:creationId xmlns:p14="http://schemas.microsoft.com/office/powerpoint/2010/main" val="5114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726C56-E5E9-974F-8793-E301E3690660}"/>
              </a:ext>
            </a:extLst>
          </p:cNvPr>
          <p:cNvSpPr>
            <a:spLocks noGrp="1"/>
          </p:cNvSpPr>
          <p:nvPr>
            <p:ph idx="1"/>
          </p:nvPr>
        </p:nvSpPr>
        <p:spPr/>
        <p:txBody>
          <a:bodyPr>
            <a:normAutofit fontScale="92500" lnSpcReduction="20000"/>
          </a:bodyPr>
          <a:lstStyle/>
          <a:p>
            <a:r>
              <a:rPr lang="en-US" dirty="0"/>
              <a:t>This is not a big reorganization. You mostly likely will sit in the same place as you do now.</a:t>
            </a:r>
          </a:p>
          <a:p>
            <a:r>
              <a:rPr lang="en-US" dirty="0"/>
              <a:t>It’s about refocusing the work to align with current VHA priorities and increase productivity.</a:t>
            </a:r>
          </a:p>
          <a:p>
            <a:r>
              <a:rPr lang="en-US" dirty="0"/>
              <a:t>What’s in it for you?</a:t>
            </a:r>
          </a:p>
          <a:p>
            <a:pPr lvl="1"/>
            <a:r>
              <a:rPr lang="en-US" dirty="0"/>
              <a:t>More predictable work and funding after an initial readjustment period.</a:t>
            </a:r>
          </a:p>
          <a:p>
            <a:pPr lvl="1"/>
            <a:r>
              <a:rPr lang="en-US" dirty="0"/>
              <a:t>More satisfaction seeing work improve lives of Veterans and staff.</a:t>
            </a:r>
          </a:p>
          <a:p>
            <a:pPr lvl="1"/>
            <a:r>
              <a:rPr lang="en-US" dirty="0"/>
              <a:t>More opportunities for individual growth (training, collaborative work)</a:t>
            </a:r>
          </a:p>
        </p:txBody>
      </p:sp>
      <p:sp>
        <p:nvSpPr>
          <p:cNvPr id="3" name="Slide Number Placeholder 2">
            <a:extLst>
              <a:ext uri="{FF2B5EF4-FFF2-40B4-BE49-F238E27FC236}">
                <a16:creationId xmlns:a16="http://schemas.microsoft.com/office/drawing/2014/main" id="{525E850D-292D-B243-A792-737A45133979}"/>
              </a:ext>
            </a:extLst>
          </p:cNvPr>
          <p:cNvSpPr>
            <a:spLocks noGrp="1"/>
          </p:cNvSpPr>
          <p:nvPr>
            <p:ph type="sldNum" sz="quarter" idx="12"/>
          </p:nvPr>
        </p:nvSpPr>
        <p:spPr/>
        <p:txBody>
          <a:bodyPr/>
          <a:lstStyle/>
          <a:p>
            <a:fld id="{D983F1FA-211D-3044-9E35-958DFBC26156}" type="slidenum">
              <a:rPr lang="en-US" smtClean="0">
                <a:solidFill>
                  <a:prstClr val="white"/>
                </a:solidFill>
              </a:rPr>
              <a:pPr/>
              <a:t>9</a:t>
            </a:fld>
            <a:endParaRPr lang="en-US" dirty="0">
              <a:solidFill>
                <a:prstClr val="white"/>
              </a:solidFill>
            </a:endParaRPr>
          </a:p>
        </p:txBody>
      </p:sp>
      <p:sp>
        <p:nvSpPr>
          <p:cNvPr id="4" name="Title 3">
            <a:extLst>
              <a:ext uri="{FF2B5EF4-FFF2-40B4-BE49-F238E27FC236}">
                <a16:creationId xmlns:a16="http://schemas.microsoft.com/office/drawing/2014/main" id="{14A6459F-834E-FE4B-8821-4E4B6C98CFE7}"/>
              </a:ext>
            </a:extLst>
          </p:cNvPr>
          <p:cNvSpPr>
            <a:spLocks noGrp="1"/>
          </p:cNvSpPr>
          <p:nvPr>
            <p:ph type="title"/>
          </p:nvPr>
        </p:nvSpPr>
        <p:spPr/>
        <p:txBody>
          <a:bodyPr>
            <a:normAutofit/>
          </a:bodyPr>
          <a:lstStyle/>
          <a:p>
            <a:r>
              <a:rPr lang="en-US" dirty="0"/>
              <a:t>A Strategic Renewal</a:t>
            </a:r>
          </a:p>
        </p:txBody>
      </p:sp>
    </p:spTree>
    <p:extLst>
      <p:ext uri="{BB962C8B-B14F-4D97-AF65-F5344CB8AC3E}">
        <p14:creationId xmlns:p14="http://schemas.microsoft.com/office/powerpoint/2010/main" val="3664444413"/>
      </p:ext>
    </p:extLst>
  </p:cSld>
  <p:clrMapOvr>
    <a:masterClrMapping/>
  </p:clrMapOvr>
</p:sld>
</file>

<file path=ppt/theme/theme1.xml><?xml version="1.0" encoding="utf-8"?>
<a:theme xmlns:a="http://schemas.openxmlformats.org/drawingml/2006/main" name="VHA P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VHA P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A5AADFBE0FC74BA15727CABA5BF867" ma:contentTypeVersion="0" ma:contentTypeDescription="Create a new document." ma:contentTypeScope="" ma:versionID="63d7428b57ecc611a267d94947f318f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CB78C-3138-4755-84EC-BDA5BCEB9846}">
  <ds:schemaRef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C283C62-CB53-4D8A-9D41-5F7E9DBD8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1F1D5EE-73E2-459A-96B3-4A4EA4CA2C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VHA PP</Template>
  <TotalTime>12431</TotalTime>
  <Words>2768</Words>
  <Application>Microsoft Office PowerPoint</Application>
  <PresentationFormat>On-screen Show (4:3)</PresentationFormat>
  <Paragraphs>304</Paragraphs>
  <Slides>24</Slides>
  <Notes>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Euphemia</vt:lpstr>
      <vt:lpstr>Georgia</vt:lpstr>
      <vt:lpstr>Symbol</vt:lpstr>
      <vt:lpstr>VHA PP</vt:lpstr>
      <vt:lpstr>1_VHA PP</vt:lpstr>
      <vt:lpstr>Visio</vt:lpstr>
      <vt:lpstr>All Staff Monthly Meeting Clinical Informatics and  Data Management Office (CIDMO)   </vt:lpstr>
      <vt:lpstr>Agenda</vt:lpstr>
      <vt:lpstr>Announcement</vt:lpstr>
      <vt:lpstr>Welcome New Staff</vt:lpstr>
      <vt:lpstr>Staff Announcements – Service Awards </vt:lpstr>
      <vt:lpstr>CIDMO - Announcements </vt:lpstr>
      <vt:lpstr>PowerPoint Presentation</vt:lpstr>
      <vt:lpstr>CIDMO’s Critical Difference to OHI and VHA</vt:lpstr>
      <vt:lpstr>A Strategic Renewal</vt:lpstr>
      <vt:lpstr>Background: Mission, Vision, Principles</vt:lpstr>
      <vt:lpstr>Background: Main Goals</vt:lpstr>
      <vt:lpstr>Notional Divisions (not signed)</vt:lpstr>
      <vt:lpstr>Data Management and Analytics</vt:lpstr>
      <vt:lpstr>Factory Analogy</vt:lpstr>
      <vt:lpstr>Literally refocusing work</vt:lpstr>
      <vt:lpstr>Strengthening Cooperative Relationships</vt:lpstr>
      <vt:lpstr>Three Categories of Activities</vt:lpstr>
      <vt:lpstr>Signature Products</vt:lpstr>
      <vt:lpstr>PowerPoint Presentation</vt:lpstr>
      <vt:lpstr>The CIDMO Flow</vt:lpstr>
      <vt:lpstr>Value</vt:lpstr>
      <vt:lpstr>Questions/Discussion</vt:lpstr>
      <vt:lpstr>Questions</vt:lpstr>
      <vt:lpstr>SharePoint – POCs – Next Call </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Office</dc:title>
  <dc:creator>Prince-Wheeler, Latriece R.</dc:creator>
  <cp:lastModifiedBy>Alaina Wood</cp:lastModifiedBy>
  <cp:revision>458</cp:revision>
  <cp:lastPrinted>2019-08-30T18:21:14Z</cp:lastPrinted>
  <dcterms:created xsi:type="dcterms:W3CDTF">2015-05-15T19:58:17Z</dcterms:created>
  <dcterms:modified xsi:type="dcterms:W3CDTF">2019-11-14T19:48:23Z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0x01010079A5AADFBE0FC74BA15727CABA5BF867</vt:lpwstr>
  </property>
</Properties>
</file>