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sldIdLst>
    <p:sldId id="416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5" r:id="rId14"/>
    <p:sldId id="457" r:id="rId15"/>
    <p:sldId id="430" r:id="rId16"/>
    <p:sldId id="453" r:id="rId17"/>
    <p:sldId id="458" r:id="rId18"/>
    <p:sldId id="454" r:id="rId19"/>
    <p:sldId id="459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00FF"/>
    <a:srgbClr val="0AA60E"/>
    <a:srgbClr val="9AE69A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7" autoAdjust="0"/>
    <p:restoredTop sz="95048" autoAdjust="0"/>
  </p:normalViewPr>
  <p:slideViewPr>
    <p:cSldViewPr>
      <p:cViewPr varScale="1">
        <p:scale>
          <a:sx n="67" d="100"/>
          <a:sy n="67" d="100"/>
        </p:scale>
        <p:origin x="46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00C795-6FDA-4ABF-AAA8-9434F0095116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CE1E78-05AE-4E76-B438-D801CF273FE6}">
      <dgm:prSet phldrT="[Text]" custT="1"/>
      <dgm:spPr/>
      <dgm:t>
        <a:bodyPr/>
        <a:lstStyle/>
        <a:p>
          <a:pPr algn="ctr"/>
          <a:endParaRPr lang="en-US" sz="1600" dirty="0"/>
        </a:p>
      </dgm:t>
    </dgm:pt>
    <dgm:pt modelId="{22361385-B750-4550-81FE-9194A2A4559A}" type="parTrans" cxnId="{93C41F35-2000-41D6-AFAF-5FDAB66E3337}">
      <dgm:prSet/>
      <dgm:spPr/>
      <dgm:t>
        <a:bodyPr/>
        <a:lstStyle/>
        <a:p>
          <a:endParaRPr lang="en-US"/>
        </a:p>
      </dgm:t>
    </dgm:pt>
    <dgm:pt modelId="{9E42BBAA-C330-4D79-90F0-7864B1CD7A71}" type="sibTrans" cxnId="{93C41F35-2000-41D6-AFAF-5FDAB66E3337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7137532B-5BE5-4F3A-BB3E-6479C7665896}">
      <dgm:prSet phldrT="[Text]"/>
      <dgm:spPr/>
      <dgm:t>
        <a:bodyPr/>
        <a:lstStyle/>
        <a:p>
          <a:r>
            <a:rPr lang="en-US" b="0" dirty="0"/>
            <a:t>Capture goals of intended use</a:t>
          </a:r>
        </a:p>
      </dgm:t>
    </dgm:pt>
    <dgm:pt modelId="{AF9DC030-3E72-4293-AE2E-4C99A6A257C3}" type="parTrans" cxnId="{2E041CFD-FBF3-414C-A357-9ADBCDD2CAE4}">
      <dgm:prSet/>
      <dgm:spPr/>
      <dgm:t>
        <a:bodyPr/>
        <a:lstStyle/>
        <a:p>
          <a:endParaRPr lang="en-US"/>
        </a:p>
      </dgm:t>
    </dgm:pt>
    <dgm:pt modelId="{99AABAA5-BF1F-4F7B-83BF-B30FEB4E2C36}" type="sibTrans" cxnId="{2E041CFD-FBF3-414C-A357-9ADBCDD2CAE4}">
      <dgm:prSet/>
      <dgm:spPr/>
      <dgm:t>
        <a:bodyPr/>
        <a:lstStyle/>
        <a:p>
          <a:endParaRPr lang="en-US"/>
        </a:p>
      </dgm:t>
    </dgm:pt>
    <dgm:pt modelId="{5D7607C3-7D21-4652-8A98-1F0BABB0B34D}">
      <dgm:prSet phldrT="[Text]"/>
      <dgm:spPr/>
      <dgm:t>
        <a:bodyPr/>
        <a:lstStyle/>
        <a:p>
          <a:r>
            <a:rPr lang="en-US" b="0" dirty="0"/>
            <a:t>Apply HCI Principles </a:t>
          </a:r>
        </a:p>
        <a:p>
          <a:r>
            <a:rPr lang="en-US" b="0" dirty="0"/>
            <a:t>and UI Patterns</a:t>
          </a:r>
        </a:p>
      </dgm:t>
    </dgm:pt>
    <dgm:pt modelId="{C314B9B3-7A16-4B47-B1F4-8852CA3749A4}" type="parTrans" cxnId="{C695C61F-4751-4CDF-B627-F8A6882765C4}">
      <dgm:prSet/>
      <dgm:spPr/>
      <dgm:t>
        <a:bodyPr/>
        <a:lstStyle/>
        <a:p>
          <a:endParaRPr lang="en-US"/>
        </a:p>
      </dgm:t>
    </dgm:pt>
    <dgm:pt modelId="{F1AEE8FC-74D5-453B-8875-9BA6A804F7DB}" type="sibTrans" cxnId="{C695C61F-4751-4CDF-B627-F8A6882765C4}">
      <dgm:prSet/>
      <dgm:spPr/>
      <dgm:t>
        <a:bodyPr/>
        <a:lstStyle/>
        <a:p>
          <a:endParaRPr lang="en-US"/>
        </a:p>
      </dgm:t>
    </dgm:pt>
    <dgm:pt modelId="{6FC85222-B44E-40BA-9D8F-03B703BEE014}">
      <dgm:prSet phldrT="[Text]"/>
      <dgm:spPr/>
      <dgm:t>
        <a:bodyPr/>
        <a:lstStyle/>
        <a:p>
          <a:r>
            <a:rPr lang="en-US" b="0" dirty="0"/>
            <a:t>Enable rapid assessments of template usability</a:t>
          </a:r>
        </a:p>
      </dgm:t>
    </dgm:pt>
    <dgm:pt modelId="{ECACCD7C-24C2-475F-856C-EEC48C941BFF}" type="parTrans" cxnId="{135265BE-6E61-49E3-9927-68FCD2AAE5DC}">
      <dgm:prSet/>
      <dgm:spPr/>
      <dgm:t>
        <a:bodyPr/>
        <a:lstStyle/>
        <a:p>
          <a:endParaRPr lang="en-US"/>
        </a:p>
      </dgm:t>
    </dgm:pt>
    <dgm:pt modelId="{BB54BFD3-9665-49E9-920E-A30C779AC4BD}" type="sibTrans" cxnId="{135265BE-6E61-49E3-9927-68FCD2AAE5DC}">
      <dgm:prSet/>
      <dgm:spPr/>
      <dgm:t>
        <a:bodyPr/>
        <a:lstStyle/>
        <a:p>
          <a:endParaRPr lang="en-US"/>
        </a:p>
      </dgm:t>
    </dgm:pt>
    <dgm:pt modelId="{553E2798-9830-4134-83F2-05B1BCDACBD5}" type="pres">
      <dgm:prSet presAssocID="{BD00C795-6FDA-4ABF-AAA8-9434F0095116}" presName="Name0" presStyleCnt="0">
        <dgm:presLayoutVars>
          <dgm:dir/>
        </dgm:presLayoutVars>
      </dgm:prSet>
      <dgm:spPr/>
    </dgm:pt>
    <dgm:pt modelId="{AFB981BB-99C7-4769-B6FD-807D7FCA255C}" type="pres">
      <dgm:prSet presAssocID="{9E42BBAA-C330-4D79-90F0-7864B1CD7A71}" presName="picture_1" presStyleLbl="bgImgPlace1" presStyleIdx="0" presStyleCnt="1" custScaleX="49437" custScaleY="63645" custLinFactNeighborX="-15744" custLinFactNeighborY="-6734"/>
      <dgm:spPr/>
    </dgm:pt>
    <dgm:pt modelId="{5F93E0A1-481B-4BFB-ADF5-77C266DB1FFF}" type="pres">
      <dgm:prSet presAssocID="{F2CE1E78-05AE-4E76-B438-D801CF273FE6}" presName="text_1" presStyleLbl="node1" presStyleIdx="0" presStyleCnt="0" custScaleX="94552" custScaleY="64571" custLinFactNeighborX="-9800" custLinFactNeighborY="-14819">
        <dgm:presLayoutVars>
          <dgm:bulletEnabled val="1"/>
        </dgm:presLayoutVars>
      </dgm:prSet>
      <dgm:spPr/>
    </dgm:pt>
    <dgm:pt modelId="{EBEAE502-AE2F-4BF2-9576-C355D3CC67B7}" type="pres">
      <dgm:prSet presAssocID="{BD00C795-6FDA-4ABF-AAA8-9434F0095116}" presName="linV" presStyleCnt="0"/>
      <dgm:spPr/>
    </dgm:pt>
    <dgm:pt modelId="{355EF507-7213-45FA-9866-3F8BA3D004E6}" type="pres">
      <dgm:prSet presAssocID="{7137532B-5BE5-4F3A-BB3E-6479C7665896}" presName="pair" presStyleCnt="0"/>
      <dgm:spPr/>
    </dgm:pt>
    <dgm:pt modelId="{4A645A80-35F3-4C4D-84DE-9AF20C72F192}" type="pres">
      <dgm:prSet presAssocID="{7137532B-5BE5-4F3A-BB3E-6479C7665896}" presName="spaceH" presStyleLbl="node1" presStyleIdx="0" presStyleCnt="0"/>
      <dgm:spPr/>
    </dgm:pt>
    <dgm:pt modelId="{EBE8EF40-9DC8-40C2-B2DA-132D5D96E2F0}" type="pres">
      <dgm:prSet presAssocID="{7137532B-5BE5-4F3A-BB3E-6479C7665896}" presName="desPictures" presStyleLbl="alignImgPlace1" presStyleIdx="0" presStyleCnt="3" custLinFactNeighborX="-52298" custLinFactNeighborY="919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B1968F8F-2291-41BA-AF67-66FBFEE1BB47}" type="pres">
      <dgm:prSet presAssocID="{7137532B-5BE5-4F3A-BB3E-6479C7665896}" presName="desTextWrapper" presStyleCnt="0"/>
      <dgm:spPr/>
    </dgm:pt>
    <dgm:pt modelId="{CB430F8B-3DB1-45CB-B6CF-1E69D1BACA46}" type="pres">
      <dgm:prSet presAssocID="{7137532B-5BE5-4F3A-BB3E-6479C7665896}" presName="desText" presStyleLbl="revTx" presStyleIdx="0" presStyleCnt="3" custLinFactNeighborX="-24113" custLinFactNeighborY="9193">
        <dgm:presLayoutVars>
          <dgm:bulletEnabled val="1"/>
        </dgm:presLayoutVars>
      </dgm:prSet>
      <dgm:spPr/>
    </dgm:pt>
    <dgm:pt modelId="{EDA5C73F-1636-404E-97C8-C6E3EF84A2E4}" type="pres">
      <dgm:prSet presAssocID="{99AABAA5-BF1F-4F7B-83BF-B30FEB4E2C36}" presName="spaceV" presStyleCnt="0"/>
      <dgm:spPr/>
    </dgm:pt>
    <dgm:pt modelId="{2EFEE8E4-ECC5-4873-9C57-A1DE3D71439F}" type="pres">
      <dgm:prSet presAssocID="{5D7607C3-7D21-4652-8A98-1F0BABB0B34D}" presName="pair" presStyleCnt="0"/>
      <dgm:spPr/>
    </dgm:pt>
    <dgm:pt modelId="{EA9DCDF6-E623-4399-B4E0-0092111833C7}" type="pres">
      <dgm:prSet presAssocID="{5D7607C3-7D21-4652-8A98-1F0BABB0B34D}" presName="spaceH" presStyleLbl="node1" presStyleIdx="0" presStyleCnt="0"/>
      <dgm:spPr/>
    </dgm:pt>
    <dgm:pt modelId="{9594A657-ABB7-4CFD-8674-0A621A25CB05}" type="pres">
      <dgm:prSet presAssocID="{5D7607C3-7D21-4652-8A98-1F0BABB0B34D}" presName="desPictures" presStyleLbl="alignImgPlace1" presStyleIdx="1" presStyleCnt="3" custLinFactNeighborX="-52298" custLinFactNeighborY="1845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134FBDE-086E-474E-A94E-DA6581DB9FC0}" type="pres">
      <dgm:prSet presAssocID="{5D7607C3-7D21-4652-8A98-1F0BABB0B34D}" presName="desTextWrapper" presStyleCnt="0"/>
      <dgm:spPr/>
    </dgm:pt>
    <dgm:pt modelId="{7421445B-AB07-47AF-8A44-5D6B9CCE31C3}" type="pres">
      <dgm:prSet presAssocID="{5D7607C3-7D21-4652-8A98-1F0BABB0B34D}" presName="desText" presStyleLbl="revTx" presStyleIdx="1" presStyleCnt="3" custLinFactNeighborX="-24113" custLinFactNeighborY="18457">
        <dgm:presLayoutVars>
          <dgm:bulletEnabled val="1"/>
        </dgm:presLayoutVars>
      </dgm:prSet>
      <dgm:spPr/>
    </dgm:pt>
    <dgm:pt modelId="{2DAFC63B-5ED0-4486-AF6E-5B73DEC221A4}" type="pres">
      <dgm:prSet presAssocID="{F1AEE8FC-74D5-453B-8875-9BA6A804F7DB}" presName="spaceV" presStyleCnt="0"/>
      <dgm:spPr/>
    </dgm:pt>
    <dgm:pt modelId="{E314DAD6-E896-4A55-A754-7B03731BADFA}" type="pres">
      <dgm:prSet presAssocID="{6FC85222-B44E-40BA-9D8F-03B703BEE014}" presName="pair" presStyleCnt="0"/>
      <dgm:spPr/>
    </dgm:pt>
    <dgm:pt modelId="{00C6EEF1-C342-46A1-96C7-C66727DF0CBB}" type="pres">
      <dgm:prSet presAssocID="{6FC85222-B44E-40BA-9D8F-03B703BEE014}" presName="spaceH" presStyleLbl="node1" presStyleIdx="0" presStyleCnt="0"/>
      <dgm:spPr/>
    </dgm:pt>
    <dgm:pt modelId="{08F1805B-FF42-4529-A6FA-B340F35320D3}" type="pres">
      <dgm:prSet presAssocID="{6FC85222-B44E-40BA-9D8F-03B703BEE014}" presName="desPictures" presStyleLbl="alignImgPlace1" presStyleIdx="2" presStyleCnt="3" custLinFactNeighborX="-52298" custLinFactNeighborY="25042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B544433-4084-4C8B-8913-5CE686962EFC}" type="pres">
      <dgm:prSet presAssocID="{6FC85222-B44E-40BA-9D8F-03B703BEE014}" presName="desTextWrapper" presStyleCnt="0"/>
      <dgm:spPr/>
    </dgm:pt>
    <dgm:pt modelId="{3EBC1524-2078-4FFA-BBA4-E24FB53C023F}" type="pres">
      <dgm:prSet presAssocID="{6FC85222-B44E-40BA-9D8F-03B703BEE014}" presName="desText" presStyleLbl="revTx" presStyleIdx="2" presStyleCnt="3" custLinFactNeighborX="-24113" custLinFactNeighborY="25042">
        <dgm:presLayoutVars>
          <dgm:bulletEnabled val="1"/>
        </dgm:presLayoutVars>
      </dgm:prSet>
      <dgm:spPr/>
    </dgm:pt>
    <dgm:pt modelId="{25C21D80-4B86-4BE1-A272-1502FBA2A149}" type="pres">
      <dgm:prSet presAssocID="{BD00C795-6FDA-4ABF-AAA8-9434F0095116}" presName="maxNode" presStyleCnt="0"/>
      <dgm:spPr/>
    </dgm:pt>
    <dgm:pt modelId="{98FB58F2-71B7-4731-8F72-B65C647D4A52}" type="pres">
      <dgm:prSet presAssocID="{BD00C795-6FDA-4ABF-AAA8-9434F0095116}" presName="Name33" presStyleCnt="0"/>
      <dgm:spPr/>
    </dgm:pt>
  </dgm:ptLst>
  <dgm:cxnLst>
    <dgm:cxn modelId="{6FCCA813-9FB6-43B6-A3CC-6CB3FD994F4C}" type="presOf" srcId="{5D7607C3-7D21-4652-8A98-1F0BABB0B34D}" destId="{7421445B-AB07-47AF-8A44-5D6B9CCE31C3}" srcOrd="0" destOrd="0" presId="urn:microsoft.com/office/officeart/2008/layout/AccentedPicture"/>
    <dgm:cxn modelId="{4555FA19-1D11-408F-A5AA-302FDE4B8F6A}" type="presOf" srcId="{9E42BBAA-C330-4D79-90F0-7864B1CD7A71}" destId="{AFB981BB-99C7-4769-B6FD-807D7FCA255C}" srcOrd="0" destOrd="0" presId="urn:microsoft.com/office/officeart/2008/layout/AccentedPicture"/>
    <dgm:cxn modelId="{073C751F-2FAA-4B77-A6AC-FC0663C08BA8}" type="presOf" srcId="{7137532B-5BE5-4F3A-BB3E-6479C7665896}" destId="{CB430F8B-3DB1-45CB-B6CF-1E69D1BACA46}" srcOrd="0" destOrd="0" presId="urn:microsoft.com/office/officeart/2008/layout/AccentedPicture"/>
    <dgm:cxn modelId="{C695C61F-4751-4CDF-B627-F8A6882765C4}" srcId="{BD00C795-6FDA-4ABF-AAA8-9434F0095116}" destId="{5D7607C3-7D21-4652-8A98-1F0BABB0B34D}" srcOrd="2" destOrd="0" parTransId="{C314B9B3-7A16-4B47-B1F4-8852CA3749A4}" sibTransId="{F1AEE8FC-74D5-453B-8875-9BA6A804F7DB}"/>
    <dgm:cxn modelId="{93C41F35-2000-41D6-AFAF-5FDAB66E3337}" srcId="{BD00C795-6FDA-4ABF-AAA8-9434F0095116}" destId="{F2CE1E78-05AE-4E76-B438-D801CF273FE6}" srcOrd="0" destOrd="0" parTransId="{22361385-B750-4550-81FE-9194A2A4559A}" sibTransId="{9E42BBAA-C330-4D79-90F0-7864B1CD7A71}"/>
    <dgm:cxn modelId="{F32CF73B-9535-4AFF-B78E-90B165C0D1E0}" type="presOf" srcId="{6FC85222-B44E-40BA-9D8F-03B703BEE014}" destId="{3EBC1524-2078-4FFA-BBA4-E24FB53C023F}" srcOrd="0" destOrd="0" presId="urn:microsoft.com/office/officeart/2008/layout/AccentedPicture"/>
    <dgm:cxn modelId="{F32318A8-81E8-41AC-BE53-7CD1805E7B24}" type="presOf" srcId="{F2CE1E78-05AE-4E76-B438-D801CF273FE6}" destId="{5F93E0A1-481B-4BFB-ADF5-77C266DB1FFF}" srcOrd="0" destOrd="0" presId="urn:microsoft.com/office/officeart/2008/layout/AccentedPicture"/>
    <dgm:cxn modelId="{135265BE-6E61-49E3-9927-68FCD2AAE5DC}" srcId="{BD00C795-6FDA-4ABF-AAA8-9434F0095116}" destId="{6FC85222-B44E-40BA-9D8F-03B703BEE014}" srcOrd="3" destOrd="0" parTransId="{ECACCD7C-24C2-475F-856C-EEC48C941BFF}" sibTransId="{BB54BFD3-9665-49E9-920E-A30C779AC4BD}"/>
    <dgm:cxn modelId="{2503FADC-0CC6-4331-A82E-822173F7917F}" type="presOf" srcId="{BD00C795-6FDA-4ABF-AAA8-9434F0095116}" destId="{553E2798-9830-4134-83F2-05B1BCDACBD5}" srcOrd="0" destOrd="0" presId="urn:microsoft.com/office/officeart/2008/layout/AccentedPicture"/>
    <dgm:cxn modelId="{2E041CFD-FBF3-414C-A357-9ADBCDD2CAE4}" srcId="{BD00C795-6FDA-4ABF-AAA8-9434F0095116}" destId="{7137532B-5BE5-4F3A-BB3E-6479C7665896}" srcOrd="1" destOrd="0" parTransId="{AF9DC030-3E72-4293-AE2E-4C99A6A257C3}" sibTransId="{99AABAA5-BF1F-4F7B-83BF-B30FEB4E2C36}"/>
    <dgm:cxn modelId="{3748742B-DCFF-44B4-9243-72500F1AA750}" type="presParOf" srcId="{553E2798-9830-4134-83F2-05B1BCDACBD5}" destId="{AFB981BB-99C7-4769-B6FD-807D7FCA255C}" srcOrd="0" destOrd="0" presId="urn:microsoft.com/office/officeart/2008/layout/AccentedPicture"/>
    <dgm:cxn modelId="{1E1E2BF5-F7D3-49E3-AFF8-BD1FE5CAE600}" type="presParOf" srcId="{553E2798-9830-4134-83F2-05B1BCDACBD5}" destId="{5F93E0A1-481B-4BFB-ADF5-77C266DB1FFF}" srcOrd="1" destOrd="0" presId="urn:microsoft.com/office/officeart/2008/layout/AccentedPicture"/>
    <dgm:cxn modelId="{86C94B7F-0110-4F47-A9D6-01DE2BC1188F}" type="presParOf" srcId="{553E2798-9830-4134-83F2-05B1BCDACBD5}" destId="{EBEAE502-AE2F-4BF2-9576-C355D3CC67B7}" srcOrd="2" destOrd="0" presId="urn:microsoft.com/office/officeart/2008/layout/AccentedPicture"/>
    <dgm:cxn modelId="{21CFCB1B-7D1E-450B-BCF9-4F0506047600}" type="presParOf" srcId="{EBEAE502-AE2F-4BF2-9576-C355D3CC67B7}" destId="{355EF507-7213-45FA-9866-3F8BA3D004E6}" srcOrd="0" destOrd="0" presId="urn:microsoft.com/office/officeart/2008/layout/AccentedPicture"/>
    <dgm:cxn modelId="{3369EB5B-2DB4-4C75-9219-F117430B49D2}" type="presParOf" srcId="{355EF507-7213-45FA-9866-3F8BA3D004E6}" destId="{4A645A80-35F3-4C4D-84DE-9AF20C72F192}" srcOrd="0" destOrd="0" presId="urn:microsoft.com/office/officeart/2008/layout/AccentedPicture"/>
    <dgm:cxn modelId="{172A9C37-088C-4FA5-9C94-E7429CDDE926}" type="presParOf" srcId="{355EF507-7213-45FA-9866-3F8BA3D004E6}" destId="{EBE8EF40-9DC8-40C2-B2DA-132D5D96E2F0}" srcOrd="1" destOrd="0" presId="urn:microsoft.com/office/officeart/2008/layout/AccentedPicture"/>
    <dgm:cxn modelId="{8AD01BB4-91C6-4E95-B54C-2DF763078A26}" type="presParOf" srcId="{355EF507-7213-45FA-9866-3F8BA3D004E6}" destId="{B1968F8F-2291-41BA-AF67-66FBFEE1BB47}" srcOrd="2" destOrd="0" presId="urn:microsoft.com/office/officeart/2008/layout/AccentedPicture"/>
    <dgm:cxn modelId="{2B1D64F7-1CF1-49BC-9781-B99B9E11EC7B}" type="presParOf" srcId="{B1968F8F-2291-41BA-AF67-66FBFEE1BB47}" destId="{CB430F8B-3DB1-45CB-B6CF-1E69D1BACA46}" srcOrd="0" destOrd="0" presId="urn:microsoft.com/office/officeart/2008/layout/AccentedPicture"/>
    <dgm:cxn modelId="{BC228804-4AF8-4BA6-ABF1-DD6482DECFB6}" type="presParOf" srcId="{EBEAE502-AE2F-4BF2-9576-C355D3CC67B7}" destId="{EDA5C73F-1636-404E-97C8-C6E3EF84A2E4}" srcOrd="1" destOrd="0" presId="urn:microsoft.com/office/officeart/2008/layout/AccentedPicture"/>
    <dgm:cxn modelId="{EB6F51E4-DD42-4C64-9FBD-0E3E74A0E432}" type="presParOf" srcId="{EBEAE502-AE2F-4BF2-9576-C355D3CC67B7}" destId="{2EFEE8E4-ECC5-4873-9C57-A1DE3D71439F}" srcOrd="2" destOrd="0" presId="urn:microsoft.com/office/officeart/2008/layout/AccentedPicture"/>
    <dgm:cxn modelId="{2535AF57-5AFB-485F-B35C-F92100FF359C}" type="presParOf" srcId="{2EFEE8E4-ECC5-4873-9C57-A1DE3D71439F}" destId="{EA9DCDF6-E623-4399-B4E0-0092111833C7}" srcOrd="0" destOrd="0" presId="urn:microsoft.com/office/officeart/2008/layout/AccentedPicture"/>
    <dgm:cxn modelId="{4DE55D8C-0DF0-48C6-86A5-99B6224A14EC}" type="presParOf" srcId="{2EFEE8E4-ECC5-4873-9C57-A1DE3D71439F}" destId="{9594A657-ABB7-4CFD-8674-0A621A25CB05}" srcOrd="1" destOrd="0" presId="urn:microsoft.com/office/officeart/2008/layout/AccentedPicture"/>
    <dgm:cxn modelId="{A728579E-CC47-444B-B451-845B4C06C839}" type="presParOf" srcId="{2EFEE8E4-ECC5-4873-9C57-A1DE3D71439F}" destId="{E134FBDE-086E-474E-A94E-DA6581DB9FC0}" srcOrd="2" destOrd="0" presId="urn:microsoft.com/office/officeart/2008/layout/AccentedPicture"/>
    <dgm:cxn modelId="{2F007154-EBD8-47FB-B140-1AF166D2C76C}" type="presParOf" srcId="{E134FBDE-086E-474E-A94E-DA6581DB9FC0}" destId="{7421445B-AB07-47AF-8A44-5D6B9CCE31C3}" srcOrd="0" destOrd="0" presId="urn:microsoft.com/office/officeart/2008/layout/AccentedPicture"/>
    <dgm:cxn modelId="{7C02594B-7FAA-4860-8F88-AF35C3D34354}" type="presParOf" srcId="{EBEAE502-AE2F-4BF2-9576-C355D3CC67B7}" destId="{2DAFC63B-5ED0-4486-AF6E-5B73DEC221A4}" srcOrd="3" destOrd="0" presId="urn:microsoft.com/office/officeart/2008/layout/AccentedPicture"/>
    <dgm:cxn modelId="{85BB3D87-53AA-4A87-B07F-5D447CB94D9D}" type="presParOf" srcId="{EBEAE502-AE2F-4BF2-9576-C355D3CC67B7}" destId="{E314DAD6-E896-4A55-A754-7B03731BADFA}" srcOrd="4" destOrd="0" presId="urn:microsoft.com/office/officeart/2008/layout/AccentedPicture"/>
    <dgm:cxn modelId="{E8FE8743-8765-4D2D-89FB-F48D29467986}" type="presParOf" srcId="{E314DAD6-E896-4A55-A754-7B03731BADFA}" destId="{00C6EEF1-C342-46A1-96C7-C66727DF0CBB}" srcOrd="0" destOrd="0" presId="urn:microsoft.com/office/officeart/2008/layout/AccentedPicture"/>
    <dgm:cxn modelId="{88E2D49E-F629-4033-858F-5B755BE76EB7}" type="presParOf" srcId="{E314DAD6-E896-4A55-A754-7B03731BADFA}" destId="{08F1805B-FF42-4529-A6FA-B340F35320D3}" srcOrd="1" destOrd="0" presId="urn:microsoft.com/office/officeart/2008/layout/AccentedPicture"/>
    <dgm:cxn modelId="{211CB430-DD82-4D1B-B186-7C223805619B}" type="presParOf" srcId="{E314DAD6-E896-4A55-A754-7B03731BADFA}" destId="{9B544433-4084-4C8B-8913-5CE686962EFC}" srcOrd="2" destOrd="0" presId="urn:microsoft.com/office/officeart/2008/layout/AccentedPicture"/>
    <dgm:cxn modelId="{39CB386C-B2C7-4C1C-94BF-DFF65C1E45FE}" type="presParOf" srcId="{9B544433-4084-4C8B-8913-5CE686962EFC}" destId="{3EBC1524-2078-4FFA-BBA4-E24FB53C023F}" srcOrd="0" destOrd="0" presId="urn:microsoft.com/office/officeart/2008/layout/AccentedPicture"/>
    <dgm:cxn modelId="{A124E7C3-0BF4-450B-9D00-786D1EACC38B}" type="presParOf" srcId="{553E2798-9830-4134-83F2-05B1BCDACBD5}" destId="{25C21D80-4B86-4BE1-A272-1502FBA2A149}" srcOrd="3" destOrd="0" presId="urn:microsoft.com/office/officeart/2008/layout/AccentedPicture"/>
    <dgm:cxn modelId="{BB28747B-1A26-4C5C-BA5C-85D39DB4987D}" type="presParOf" srcId="{25C21D80-4B86-4BE1-A272-1502FBA2A149}" destId="{98FB58F2-71B7-4731-8F72-B65C647D4A52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1CE021-529E-4148-8449-BE699D151F6B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49A2C9-C458-442C-8CFA-EB19F670E2AA}">
      <dgm:prSet phldrT="[Text]"/>
      <dgm:spPr/>
      <dgm:t>
        <a:bodyPr/>
        <a:lstStyle/>
        <a:p>
          <a:r>
            <a:rPr lang="en-US" dirty="0"/>
            <a:t>Phase 1</a:t>
          </a:r>
        </a:p>
      </dgm:t>
    </dgm:pt>
    <dgm:pt modelId="{4F559258-06F5-4619-B296-28CBA4EF0F7D}" type="parTrans" cxnId="{3D4DD564-3098-4C57-A5B0-A3C957EEC028}">
      <dgm:prSet/>
      <dgm:spPr/>
      <dgm:t>
        <a:bodyPr/>
        <a:lstStyle/>
        <a:p>
          <a:endParaRPr lang="en-US"/>
        </a:p>
      </dgm:t>
    </dgm:pt>
    <dgm:pt modelId="{587E5EEB-380E-4875-AA4A-9D6D2B8BCE53}" type="sibTrans" cxnId="{3D4DD564-3098-4C57-A5B0-A3C957EEC028}">
      <dgm:prSet/>
      <dgm:spPr/>
      <dgm:t>
        <a:bodyPr/>
        <a:lstStyle/>
        <a:p>
          <a:endParaRPr lang="en-US"/>
        </a:p>
      </dgm:t>
    </dgm:pt>
    <dgm:pt modelId="{6598A117-D091-4471-972D-77F2A30EB40E}">
      <dgm:prSet phldrT="[Text]"/>
      <dgm:spPr/>
      <dgm:t>
        <a:bodyPr/>
        <a:lstStyle/>
        <a:p>
          <a:r>
            <a:rPr lang="en-US" dirty="0"/>
            <a:t>Develop v1 Toolkit</a:t>
          </a:r>
        </a:p>
      </dgm:t>
    </dgm:pt>
    <dgm:pt modelId="{C55A8EB8-3A08-4A18-AF84-CA4ADB78AA4E}" type="parTrans" cxnId="{C48827D2-6BF6-4A09-B577-9891B60FD5DE}">
      <dgm:prSet/>
      <dgm:spPr/>
      <dgm:t>
        <a:bodyPr/>
        <a:lstStyle/>
        <a:p>
          <a:endParaRPr lang="en-US"/>
        </a:p>
      </dgm:t>
    </dgm:pt>
    <dgm:pt modelId="{7B1ED16B-C65E-4124-B957-1DC241AC25F6}" type="sibTrans" cxnId="{C48827D2-6BF6-4A09-B577-9891B60FD5DE}">
      <dgm:prSet/>
      <dgm:spPr/>
      <dgm:t>
        <a:bodyPr/>
        <a:lstStyle/>
        <a:p>
          <a:endParaRPr lang="en-US"/>
        </a:p>
      </dgm:t>
    </dgm:pt>
    <dgm:pt modelId="{2EDFA0ED-62B6-4CE9-88FD-448A6F2456A8}">
      <dgm:prSet phldrT="[Text]"/>
      <dgm:spPr/>
      <dgm:t>
        <a:bodyPr/>
        <a:lstStyle/>
        <a:p>
          <a:r>
            <a:rPr lang="en-US" dirty="0"/>
            <a:t>Phase 2</a:t>
          </a:r>
        </a:p>
      </dgm:t>
    </dgm:pt>
    <dgm:pt modelId="{EADF3989-4BBB-4BD6-A642-A20C9D934B77}" type="parTrans" cxnId="{03A494FF-A193-4087-B743-A00013EA60B9}">
      <dgm:prSet/>
      <dgm:spPr/>
      <dgm:t>
        <a:bodyPr/>
        <a:lstStyle/>
        <a:p>
          <a:endParaRPr lang="en-US"/>
        </a:p>
      </dgm:t>
    </dgm:pt>
    <dgm:pt modelId="{67FF6657-76D3-4820-9DBA-7BF9EC71ACAA}" type="sibTrans" cxnId="{03A494FF-A193-4087-B743-A00013EA60B9}">
      <dgm:prSet/>
      <dgm:spPr/>
      <dgm:t>
        <a:bodyPr/>
        <a:lstStyle/>
        <a:p>
          <a:endParaRPr lang="en-US"/>
        </a:p>
      </dgm:t>
    </dgm:pt>
    <dgm:pt modelId="{66219DD5-0CDE-4EEE-ABF2-EB667BD5CCEC}">
      <dgm:prSet phldrT="[Text]"/>
      <dgm:spPr/>
      <dgm:t>
        <a:bodyPr/>
        <a:lstStyle/>
        <a:p>
          <a:r>
            <a:rPr lang="en-US" dirty="0"/>
            <a:t>Explore use for local templates</a:t>
          </a:r>
        </a:p>
        <a:p>
          <a:r>
            <a:rPr lang="en-US" dirty="0"/>
            <a:t>Engage with VAMC CHIOs</a:t>
          </a:r>
        </a:p>
        <a:p>
          <a:r>
            <a:rPr lang="en-US" dirty="0"/>
            <a:t>Develop v2 Toolkit</a:t>
          </a:r>
        </a:p>
        <a:p>
          <a:r>
            <a:rPr lang="en-US" dirty="0"/>
            <a:t>Upload content to the UX Guide</a:t>
          </a:r>
        </a:p>
      </dgm:t>
    </dgm:pt>
    <dgm:pt modelId="{51952994-35E9-42E8-9CB8-A343156B4A79}" type="parTrans" cxnId="{5FF63C3B-FFF8-4722-8A14-1FEE529CF319}">
      <dgm:prSet/>
      <dgm:spPr/>
      <dgm:t>
        <a:bodyPr/>
        <a:lstStyle/>
        <a:p>
          <a:endParaRPr lang="en-US"/>
        </a:p>
      </dgm:t>
    </dgm:pt>
    <dgm:pt modelId="{1309FF96-A232-486E-8B96-1A974EF9494F}" type="sibTrans" cxnId="{5FF63C3B-FFF8-4722-8A14-1FEE529CF319}">
      <dgm:prSet/>
      <dgm:spPr/>
      <dgm:t>
        <a:bodyPr/>
        <a:lstStyle/>
        <a:p>
          <a:endParaRPr lang="en-US"/>
        </a:p>
      </dgm:t>
    </dgm:pt>
    <dgm:pt modelId="{16876983-9125-40D4-A118-7F0FB589FADE}">
      <dgm:prSet phldrT="[Text]"/>
      <dgm:spPr/>
      <dgm:t>
        <a:bodyPr/>
        <a:lstStyle/>
        <a:p>
          <a:r>
            <a:rPr lang="en-US" dirty="0"/>
            <a:t>Engage SMEs </a:t>
          </a:r>
        </a:p>
        <a:p>
          <a:r>
            <a:rPr lang="en-US" dirty="0"/>
            <a:t>Pilot with national CRDT projects </a:t>
          </a:r>
        </a:p>
        <a:p>
          <a:r>
            <a:rPr lang="en-US" dirty="0"/>
            <a:t>Support adoption in national CRDT process </a:t>
          </a:r>
        </a:p>
      </dgm:t>
    </dgm:pt>
    <dgm:pt modelId="{2651980B-90F7-4C45-B755-941CD30AB495}" type="parTrans" cxnId="{A8CFC4E2-3D56-4134-8CD0-1091E257A623}">
      <dgm:prSet/>
      <dgm:spPr/>
      <dgm:t>
        <a:bodyPr/>
        <a:lstStyle/>
        <a:p>
          <a:endParaRPr lang="en-US"/>
        </a:p>
      </dgm:t>
    </dgm:pt>
    <dgm:pt modelId="{201014E8-D671-4F76-B767-520F0466CAE3}" type="sibTrans" cxnId="{A8CFC4E2-3D56-4134-8CD0-1091E257A623}">
      <dgm:prSet/>
      <dgm:spPr/>
      <dgm:t>
        <a:bodyPr/>
        <a:lstStyle/>
        <a:p>
          <a:endParaRPr lang="en-US"/>
        </a:p>
      </dgm:t>
    </dgm:pt>
    <dgm:pt modelId="{5C129D2D-B7E7-4ADA-8202-45DB0665DFB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Evaluate toolkit usage</a:t>
          </a:r>
        </a:p>
        <a:p>
          <a:r>
            <a:rPr lang="en-US" dirty="0"/>
            <a:t>Develop v3 Toolkit</a:t>
          </a:r>
          <a:endParaRPr lang="en-US" dirty="0">
            <a:solidFill>
              <a:schemeClr val="tx1"/>
            </a:solidFill>
          </a:endParaRPr>
        </a:p>
        <a:p>
          <a:r>
            <a:rPr lang="en-US" dirty="0">
              <a:solidFill>
                <a:schemeClr val="tx1"/>
              </a:solidFill>
            </a:rPr>
            <a:t>Determine training needs</a:t>
          </a:r>
        </a:p>
        <a:p>
          <a:r>
            <a:rPr lang="en-US" dirty="0">
              <a:solidFill>
                <a:schemeClr val="tx1"/>
              </a:solidFill>
            </a:rPr>
            <a:t>Initiate training project</a:t>
          </a:r>
        </a:p>
        <a:p>
          <a:r>
            <a:rPr lang="en-US" dirty="0">
              <a:solidFill>
                <a:schemeClr val="tx1"/>
              </a:solidFill>
            </a:rPr>
            <a:t>Establish maintenance process</a:t>
          </a:r>
        </a:p>
        <a:p>
          <a:r>
            <a:rPr lang="en-US" dirty="0">
              <a:solidFill>
                <a:schemeClr val="tx1"/>
              </a:solidFill>
            </a:rPr>
            <a:t>Promote usage</a:t>
          </a:r>
        </a:p>
      </dgm:t>
    </dgm:pt>
    <dgm:pt modelId="{EFD537BB-836F-41D3-BE4F-6CD4DBE3B02C}" type="sibTrans" cxnId="{79C18F72-9FE6-4D8C-B4A7-5D4CF8C1CF54}">
      <dgm:prSet/>
      <dgm:spPr/>
      <dgm:t>
        <a:bodyPr/>
        <a:lstStyle/>
        <a:p>
          <a:endParaRPr lang="en-US"/>
        </a:p>
      </dgm:t>
    </dgm:pt>
    <dgm:pt modelId="{4C983901-2B8B-4435-A475-6438181BEA32}" type="parTrans" cxnId="{79C18F72-9FE6-4D8C-B4A7-5D4CF8C1CF54}">
      <dgm:prSet/>
      <dgm:spPr/>
      <dgm:t>
        <a:bodyPr/>
        <a:lstStyle/>
        <a:p>
          <a:endParaRPr lang="en-US"/>
        </a:p>
      </dgm:t>
    </dgm:pt>
    <dgm:pt modelId="{BE511166-EF5E-404D-976F-312883D78C4A}">
      <dgm:prSet phldrT="[Text]"/>
      <dgm:spPr/>
      <dgm:t>
        <a:bodyPr/>
        <a:lstStyle/>
        <a:p>
          <a:r>
            <a:rPr lang="en-US" dirty="0"/>
            <a:t>Phase 3</a:t>
          </a:r>
        </a:p>
      </dgm:t>
    </dgm:pt>
    <dgm:pt modelId="{B94B46FB-CFF6-4B74-A81A-B48E5EBF21D5}" type="sibTrans" cxnId="{3E35AF33-DFFE-464C-80B6-65962800E1FB}">
      <dgm:prSet/>
      <dgm:spPr/>
      <dgm:t>
        <a:bodyPr/>
        <a:lstStyle/>
        <a:p>
          <a:endParaRPr lang="en-US"/>
        </a:p>
      </dgm:t>
    </dgm:pt>
    <dgm:pt modelId="{00515512-95C0-4186-98F3-3A733244F5DE}" type="parTrans" cxnId="{3E35AF33-DFFE-464C-80B6-65962800E1FB}">
      <dgm:prSet/>
      <dgm:spPr/>
      <dgm:t>
        <a:bodyPr/>
        <a:lstStyle/>
        <a:p>
          <a:endParaRPr lang="en-US"/>
        </a:p>
      </dgm:t>
    </dgm:pt>
    <dgm:pt modelId="{3BDF70C7-844F-43FF-A686-B67EE41197AE}" type="pres">
      <dgm:prSet presAssocID="{841CE021-529E-4148-8449-BE699D151F6B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E61347E9-9892-44F7-A46E-78CC39F22E53}" type="pres">
      <dgm:prSet presAssocID="{D149A2C9-C458-442C-8CFA-EB19F670E2AA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D2EA8335-61C6-4BBA-AD28-B32269916F0B}" type="pres">
      <dgm:prSet presAssocID="{D149A2C9-C458-442C-8CFA-EB19F670E2AA}" presName="childText1" presStyleLbl="solidAlignAcc1" presStyleIdx="0" presStyleCnt="3" custScaleY="126368" custLinFactNeighborY="12755">
        <dgm:presLayoutVars>
          <dgm:chMax val="0"/>
          <dgm:chPref val="0"/>
          <dgm:bulletEnabled val="1"/>
        </dgm:presLayoutVars>
      </dgm:prSet>
      <dgm:spPr/>
    </dgm:pt>
    <dgm:pt modelId="{0983E096-82BC-4C10-94F1-2B94AF07ACEF}" type="pres">
      <dgm:prSet presAssocID="{2EDFA0ED-62B6-4CE9-88FD-448A6F2456A8}" presName="parentText2" presStyleLbl="node1" presStyleIdx="1" presStyleCnt="3" custLinFactNeighborY="-25860">
        <dgm:presLayoutVars>
          <dgm:chMax/>
          <dgm:chPref val="3"/>
          <dgm:bulletEnabled val="1"/>
        </dgm:presLayoutVars>
      </dgm:prSet>
      <dgm:spPr/>
    </dgm:pt>
    <dgm:pt modelId="{8AE00C28-3738-499E-BB0D-ACC86A410C19}" type="pres">
      <dgm:prSet presAssocID="{2EDFA0ED-62B6-4CE9-88FD-448A6F2456A8}" presName="childText2" presStyleLbl="solidAlignAcc1" presStyleIdx="1" presStyleCnt="3" custScaleY="126368" custLinFactNeighborY="-665">
        <dgm:presLayoutVars>
          <dgm:chMax val="0"/>
          <dgm:chPref val="0"/>
          <dgm:bulletEnabled val="1"/>
        </dgm:presLayoutVars>
      </dgm:prSet>
      <dgm:spPr/>
    </dgm:pt>
    <dgm:pt modelId="{44A74879-A7F8-48B1-97CE-300DA2E78A2D}" type="pres">
      <dgm:prSet presAssocID="{BE511166-EF5E-404D-976F-312883D78C4A}" presName="parentText3" presStyleLbl="node1" presStyleIdx="2" presStyleCnt="3" custLinFactNeighborY="-49134">
        <dgm:presLayoutVars>
          <dgm:chMax/>
          <dgm:chPref val="3"/>
          <dgm:bulletEnabled val="1"/>
        </dgm:presLayoutVars>
      </dgm:prSet>
      <dgm:spPr/>
    </dgm:pt>
    <dgm:pt modelId="{FE070061-C5E2-41D6-8D08-59A665B03F04}" type="pres">
      <dgm:prSet presAssocID="{BE511166-EF5E-404D-976F-312883D78C4A}" presName="childText3" presStyleLbl="solidAlignAcc1" presStyleIdx="2" presStyleCnt="3" custScaleY="126368" custLinFactNeighborY="-12936">
        <dgm:presLayoutVars>
          <dgm:chMax val="0"/>
          <dgm:chPref val="0"/>
          <dgm:bulletEnabled val="1"/>
        </dgm:presLayoutVars>
      </dgm:prSet>
      <dgm:spPr/>
    </dgm:pt>
  </dgm:ptLst>
  <dgm:cxnLst>
    <dgm:cxn modelId="{07786309-7584-4D05-8ED2-26AFA77BA593}" type="presOf" srcId="{841CE021-529E-4148-8449-BE699D151F6B}" destId="{3BDF70C7-844F-43FF-A686-B67EE41197AE}" srcOrd="0" destOrd="0" presId="urn:microsoft.com/office/officeart/2009/3/layout/IncreasingArrowsProcess"/>
    <dgm:cxn modelId="{3E35AF33-DFFE-464C-80B6-65962800E1FB}" srcId="{841CE021-529E-4148-8449-BE699D151F6B}" destId="{BE511166-EF5E-404D-976F-312883D78C4A}" srcOrd="2" destOrd="0" parTransId="{00515512-95C0-4186-98F3-3A733244F5DE}" sibTransId="{B94B46FB-CFF6-4B74-A81A-B48E5EBF21D5}"/>
    <dgm:cxn modelId="{5FF63C3B-FFF8-4722-8A14-1FEE529CF319}" srcId="{2EDFA0ED-62B6-4CE9-88FD-448A6F2456A8}" destId="{66219DD5-0CDE-4EEE-ABF2-EB667BD5CCEC}" srcOrd="0" destOrd="0" parTransId="{51952994-35E9-42E8-9CB8-A343156B4A79}" sibTransId="{1309FF96-A232-486E-8B96-1A974EF9494F}"/>
    <dgm:cxn modelId="{62F7EE40-7246-4506-B6E1-AA4ED44A0DD2}" type="presOf" srcId="{5C129D2D-B7E7-4ADA-8202-45DB0665DFBA}" destId="{FE070061-C5E2-41D6-8D08-59A665B03F04}" srcOrd="0" destOrd="0" presId="urn:microsoft.com/office/officeart/2009/3/layout/IncreasingArrowsProcess"/>
    <dgm:cxn modelId="{3D4DD564-3098-4C57-A5B0-A3C957EEC028}" srcId="{841CE021-529E-4148-8449-BE699D151F6B}" destId="{D149A2C9-C458-442C-8CFA-EB19F670E2AA}" srcOrd="0" destOrd="0" parTransId="{4F559258-06F5-4619-B296-28CBA4EF0F7D}" sibTransId="{587E5EEB-380E-4875-AA4A-9D6D2B8BCE53}"/>
    <dgm:cxn modelId="{1B008048-0A33-43D4-8F0B-56DDA917152A}" type="presOf" srcId="{BE511166-EF5E-404D-976F-312883D78C4A}" destId="{44A74879-A7F8-48B1-97CE-300DA2E78A2D}" srcOrd="0" destOrd="0" presId="urn:microsoft.com/office/officeart/2009/3/layout/IncreasingArrowsProcess"/>
    <dgm:cxn modelId="{79C18F72-9FE6-4D8C-B4A7-5D4CF8C1CF54}" srcId="{BE511166-EF5E-404D-976F-312883D78C4A}" destId="{5C129D2D-B7E7-4ADA-8202-45DB0665DFBA}" srcOrd="0" destOrd="0" parTransId="{4C983901-2B8B-4435-A475-6438181BEA32}" sibTransId="{EFD537BB-836F-41D3-BE4F-6CD4DBE3B02C}"/>
    <dgm:cxn modelId="{B2D3149F-477C-42F7-BC60-25E667C81A75}" type="presOf" srcId="{66219DD5-0CDE-4EEE-ABF2-EB667BD5CCEC}" destId="{8AE00C28-3738-499E-BB0D-ACC86A410C19}" srcOrd="0" destOrd="0" presId="urn:microsoft.com/office/officeart/2009/3/layout/IncreasingArrowsProcess"/>
    <dgm:cxn modelId="{6737F1AF-83D6-472B-BBCC-2F3D3669ECBA}" type="presOf" srcId="{2EDFA0ED-62B6-4CE9-88FD-448A6F2456A8}" destId="{0983E096-82BC-4C10-94F1-2B94AF07ACEF}" srcOrd="0" destOrd="0" presId="urn:microsoft.com/office/officeart/2009/3/layout/IncreasingArrowsProcess"/>
    <dgm:cxn modelId="{C48827D2-6BF6-4A09-B577-9891B60FD5DE}" srcId="{D149A2C9-C458-442C-8CFA-EB19F670E2AA}" destId="{6598A117-D091-4471-972D-77F2A30EB40E}" srcOrd="0" destOrd="0" parTransId="{C55A8EB8-3A08-4A18-AF84-CA4ADB78AA4E}" sibTransId="{7B1ED16B-C65E-4124-B957-1DC241AC25F6}"/>
    <dgm:cxn modelId="{A8CFC4E2-3D56-4134-8CD0-1091E257A623}" srcId="{D149A2C9-C458-442C-8CFA-EB19F670E2AA}" destId="{16876983-9125-40D4-A118-7F0FB589FADE}" srcOrd="1" destOrd="0" parTransId="{2651980B-90F7-4C45-B755-941CD30AB495}" sibTransId="{201014E8-D671-4F76-B767-520F0466CAE3}"/>
    <dgm:cxn modelId="{77389FEB-74F7-4F85-872A-638A5B7EA89A}" type="presOf" srcId="{6598A117-D091-4471-972D-77F2A30EB40E}" destId="{D2EA8335-61C6-4BBA-AD28-B32269916F0B}" srcOrd="0" destOrd="0" presId="urn:microsoft.com/office/officeart/2009/3/layout/IncreasingArrowsProcess"/>
    <dgm:cxn modelId="{D8DAC2F5-BFBA-4176-90A4-0426898BE1DA}" type="presOf" srcId="{D149A2C9-C458-442C-8CFA-EB19F670E2AA}" destId="{E61347E9-9892-44F7-A46E-78CC39F22E53}" srcOrd="0" destOrd="0" presId="urn:microsoft.com/office/officeart/2009/3/layout/IncreasingArrowsProcess"/>
    <dgm:cxn modelId="{83115BFA-2C13-47EE-A6C0-3BF8671CA961}" type="presOf" srcId="{16876983-9125-40D4-A118-7F0FB589FADE}" destId="{D2EA8335-61C6-4BBA-AD28-B32269916F0B}" srcOrd="0" destOrd="1" presId="urn:microsoft.com/office/officeart/2009/3/layout/IncreasingArrowsProcess"/>
    <dgm:cxn modelId="{03A494FF-A193-4087-B743-A00013EA60B9}" srcId="{841CE021-529E-4148-8449-BE699D151F6B}" destId="{2EDFA0ED-62B6-4CE9-88FD-448A6F2456A8}" srcOrd="1" destOrd="0" parTransId="{EADF3989-4BBB-4BD6-A642-A20C9D934B77}" sibTransId="{67FF6657-76D3-4820-9DBA-7BF9EC71ACAA}"/>
    <dgm:cxn modelId="{A20F2431-13ED-45F8-B07C-C54A3CB282A4}" type="presParOf" srcId="{3BDF70C7-844F-43FF-A686-B67EE41197AE}" destId="{E61347E9-9892-44F7-A46E-78CC39F22E53}" srcOrd="0" destOrd="0" presId="urn:microsoft.com/office/officeart/2009/3/layout/IncreasingArrowsProcess"/>
    <dgm:cxn modelId="{6638E45D-0B48-4822-81C9-43F93A138864}" type="presParOf" srcId="{3BDF70C7-844F-43FF-A686-B67EE41197AE}" destId="{D2EA8335-61C6-4BBA-AD28-B32269916F0B}" srcOrd="1" destOrd="0" presId="urn:microsoft.com/office/officeart/2009/3/layout/IncreasingArrowsProcess"/>
    <dgm:cxn modelId="{96A360DB-F2FF-42D7-8060-5E512438BDE0}" type="presParOf" srcId="{3BDF70C7-844F-43FF-A686-B67EE41197AE}" destId="{0983E096-82BC-4C10-94F1-2B94AF07ACEF}" srcOrd="2" destOrd="0" presId="urn:microsoft.com/office/officeart/2009/3/layout/IncreasingArrowsProcess"/>
    <dgm:cxn modelId="{3A80ADDC-507B-4329-91C6-9DFA9BAEA708}" type="presParOf" srcId="{3BDF70C7-844F-43FF-A686-B67EE41197AE}" destId="{8AE00C28-3738-499E-BB0D-ACC86A410C19}" srcOrd="3" destOrd="0" presId="urn:microsoft.com/office/officeart/2009/3/layout/IncreasingArrowsProcess"/>
    <dgm:cxn modelId="{A800B4F4-8A86-48BB-9567-34A497C5A92E}" type="presParOf" srcId="{3BDF70C7-844F-43FF-A686-B67EE41197AE}" destId="{44A74879-A7F8-48B1-97CE-300DA2E78A2D}" srcOrd="4" destOrd="0" presId="urn:microsoft.com/office/officeart/2009/3/layout/IncreasingArrowsProcess"/>
    <dgm:cxn modelId="{613E4632-1457-4C86-8E2A-84A753D30DED}" type="presParOf" srcId="{3BDF70C7-844F-43FF-A686-B67EE41197AE}" destId="{FE070061-C5E2-41D6-8D08-59A665B03F04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981BB-99C7-4769-B6FD-807D7FCA255C}">
      <dsp:nvSpPr>
        <dsp:cNvPr id="0" name=""/>
        <dsp:cNvSpPr/>
      </dsp:nvSpPr>
      <dsp:spPr>
        <a:xfrm>
          <a:off x="293961" y="983536"/>
          <a:ext cx="1461171" cy="239937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3E0A1-481B-4BFB-ADF5-77C266DB1FFF}">
      <dsp:nvSpPr>
        <dsp:cNvPr id="0" name=""/>
        <dsp:cNvSpPr/>
      </dsp:nvSpPr>
      <dsp:spPr>
        <a:xfrm>
          <a:off x="0" y="1974793"/>
          <a:ext cx="2151842" cy="146056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0" y="1974793"/>
        <a:ext cx="2151842" cy="1460567"/>
      </dsp:txXfrm>
    </dsp:sp>
    <dsp:sp modelId="{EBE8EF40-9DC8-40C2-B2DA-132D5D96E2F0}">
      <dsp:nvSpPr>
        <dsp:cNvPr id="0" name=""/>
        <dsp:cNvSpPr/>
      </dsp:nvSpPr>
      <dsp:spPr>
        <a:xfrm>
          <a:off x="1926420" y="457202"/>
          <a:ext cx="1017880" cy="1017880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30F8B-3DB1-45CB-B6CF-1E69D1BACA46}">
      <dsp:nvSpPr>
        <dsp:cNvPr id="0" name=""/>
        <dsp:cNvSpPr/>
      </dsp:nvSpPr>
      <dsp:spPr>
        <a:xfrm>
          <a:off x="2930617" y="457202"/>
          <a:ext cx="2264399" cy="1017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Capture goals of intended use</a:t>
          </a:r>
        </a:p>
      </dsp:txBody>
      <dsp:txXfrm>
        <a:off x="2930617" y="457202"/>
        <a:ext cx="2264399" cy="1017880"/>
      </dsp:txXfrm>
    </dsp:sp>
    <dsp:sp modelId="{9594A657-ABB7-4CFD-8674-0A621A25CB05}">
      <dsp:nvSpPr>
        <dsp:cNvPr id="0" name=""/>
        <dsp:cNvSpPr/>
      </dsp:nvSpPr>
      <dsp:spPr>
        <a:xfrm>
          <a:off x="1926420" y="1752597"/>
          <a:ext cx="1017880" cy="1017880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1445B-AB07-47AF-8A44-5D6B9CCE31C3}">
      <dsp:nvSpPr>
        <dsp:cNvPr id="0" name=""/>
        <dsp:cNvSpPr/>
      </dsp:nvSpPr>
      <dsp:spPr>
        <a:xfrm>
          <a:off x="2930617" y="1752597"/>
          <a:ext cx="2264399" cy="1017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Apply HCI Principles 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and UI Patterns</a:t>
          </a:r>
        </a:p>
      </dsp:txBody>
      <dsp:txXfrm>
        <a:off x="2930617" y="1752597"/>
        <a:ext cx="2264399" cy="1017880"/>
      </dsp:txXfrm>
    </dsp:sp>
    <dsp:sp modelId="{08F1805B-FF42-4529-A6FA-B340F35320D3}">
      <dsp:nvSpPr>
        <dsp:cNvPr id="0" name=""/>
        <dsp:cNvSpPr/>
      </dsp:nvSpPr>
      <dsp:spPr>
        <a:xfrm>
          <a:off x="1926420" y="3020723"/>
          <a:ext cx="1017880" cy="1017880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BC1524-2078-4FFA-BBA4-E24FB53C023F}">
      <dsp:nvSpPr>
        <dsp:cNvPr id="0" name=""/>
        <dsp:cNvSpPr/>
      </dsp:nvSpPr>
      <dsp:spPr>
        <a:xfrm>
          <a:off x="2930617" y="3020723"/>
          <a:ext cx="2264399" cy="1017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Enable rapid assessments of template usability</a:t>
          </a:r>
        </a:p>
      </dsp:txBody>
      <dsp:txXfrm>
        <a:off x="2930617" y="3020723"/>
        <a:ext cx="2264399" cy="1017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347E9-9892-44F7-A46E-78CC39F22E53}">
      <dsp:nvSpPr>
        <dsp:cNvPr id="0" name=""/>
        <dsp:cNvSpPr/>
      </dsp:nvSpPr>
      <dsp:spPr>
        <a:xfrm>
          <a:off x="0" y="-59075"/>
          <a:ext cx="8229600" cy="1198543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026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Phase 1</a:t>
          </a:r>
        </a:p>
      </dsp:txBody>
      <dsp:txXfrm>
        <a:off x="0" y="240561"/>
        <a:ext cx="7929964" cy="599271"/>
      </dsp:txXfrm>
    </dsp:sp>
    <dsp:sp modelId="{D2EA8335-61C6-4BBA-AD28-B32269916F0B}">
      <dsp:nvSpPr>
        <dsp:cNvPr id="0" name=""/>
        <dsp:cNvSpPr/>
      </dsp:nvSpPr>
      <dsp:spPr>
        <a:xfrm>
          <a:off x="0" y="855269"/>
          <a:ext cx="2534716" cy="29176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Develop v1 Toolkit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Engage SMEs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Pilot with national CRDT projects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Support adoption in national CRDT process </a:t>
          </a:r>
        </a:p>
      </dsp:txBody>
      <dsp:txXfrm>
        <a:off x="0" y="855269"/>
        <a:ext cx="2534716" cy="2917629"/>
      </dsp:txXfrm>
    </dsp:sp>
    <dsp:sp modelId="{0983E096-82BC-4C10-94F1-2B94AF07ACEF}">
      <dsp:nvSpPr>
        <dsp:cNvPr id="0" name=""/>
        <dsp:cNvSpPr/>
      </dsp:nvSpPr>
      <dsp:spPr>
        <a:xfrm>
          <a:off x="2534716" y="30495"/>
          <a:ext cx="5694883" cy="1198543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026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Phase 2</a:t>
          </a:r>
        </a:p>
      </dsp:txBody>
      <dsp:txXfrm>
        <a:off x="2534716" y="330131"/>
        <a:ext cx="5395247" cy="599271"/>
      </dsp:txXfrm>
    </dsp:sp>
    <dsp:sp modelId="{8AE00C28-3738-499E-BB0D-ACC86A410C19}">
      <dsp:nvSpPr>
        <dsp:cNvPr id="0" name=""/>
        <dsp:cNvSpPr/>
      </dsp:nvSpPr>
      <dsp:spPr>
        <a:xfrm>
          <a:off x="2534716" y="944938"/>
          <a:ext cx="2534716" cy="29176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Explore use for local templates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Engage with VAMC CHIOs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Develop v2 Toolkit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Upload content to the UX Guide</a:t>
          </a:r>
        </a:p>
      </dsp:txBody>
      <dsp:txXfrm>
        <a:off x="2534716" y="944938"/>
        <a:ext cx="2534716" cy="2917629"/>
      </dsp:txXfrm>
    </dsp:sp>
    <dsp:sp modelId="{44A74879-A7F8-48B1-97CE-300DA2E78A2D}">
      <dsp:nvSpPr>
        <dsp:cNvPr id="0" name=""/>
        <dsp:cNvSpPr/>
      </dsp:nvSpPr>
      <dsp:spPr>
        <a:xfrm>
          <a:off x="5069433" y="151061"/>
          <a:ext cx="3160166" cy="1198543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026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Phase 3</a:t>
          </a:r>
        </a:p>
      </dsp:txBody>
      <dsp:txXfrm>
        <a:off x="5069433" y="450697"/>
        <a:ext cx="2860530" cy="599271"/>
      </dsp:txXfrm>
    </dsp:sp>
    <dsp:sp modelId="{FE070061-C5E2-41D6-8D08-59A665B03F04}">
      <dsp:nvSpPr>
        <dsp:cNvPr id="0" name=""/>
        <dsp:cNvSpPr/>
      </dsp:nvSpPr>
      <dsp:spPr>
        <a:xfrm>
          <a:off x="5069433" y="1069961"/>
          <a:ext cx="2534716" cy="28749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Evaluate toolkit usage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 v3 Toolkit</a:t>
          </a:r>
          <a:endParaRPr lang="en-US" sz="1700" kern="1200" dirty="0">
            <a:solidFill>
              <a:schemeClr val="tx1"/>
            </a:solidFill>
          </a:endParaRP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Determine training needs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Initiate training project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Establish maintenance process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</a:rPr>
            <a:t>Promote usage</a:t>
          </a:r>
        </a:p>
      </dsp:txBody>
      <dsp:txXfrm>
        <a:off x="5069433" y="1069961"/>
        <a:ext cx="2534716" cy="2874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69DFF72-AB5C-40D2-A5A8-981E8CE2E207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AE3794-0C25-49E6-B5B2-80A37588BE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6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3794-0C25-49E6-B5B2-80A37588BE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8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 ]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"Problems" slide that is showing is a variation on the "Who Cares" question of the Value Proposition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3794-0C25-49E6-B5B2-80A37588BE4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vaww.portal2.va.gov/sites/humanfactors/Pages/Home.aspx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01"/>
            <a:ext cx="7772400" cy="11430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429000"/>
            <a:ext cx="6400800" cy="7620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4495800"/>
            <a:ext cx="2133600" cy="365125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fld id="{B73F5AF4-8183-452D-83FD-DD81FD43217B}" type="datetime9">
              <a:rPr lang="en-US" smtClean="0"/>
              <a:pPr/>
              <a:t>4/21/2020 9:05:39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4876800"/>
            <a:ext cx="2895600" cy="365125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title="U.S. Department of Veterans Affairs Veterans Health Administration (VHA) Office of Informatics and Information Governance (OIIG) Human Factors Engineering (HFE)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0"/>
            <a:ext cx="9144000" cy="12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9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4848-0D72-48B5-A114-884A137897EB}" type="datetime9">
              <a:rPr lang="en-US" smtClean="0"/>
              <a:t>4/21/2020 9:05:39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8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027A-6012-4117-AFE2-E13C11E2384B}" type="datetime9">
              <a:rPr lang="en-US" smtClean="0"/>
              <a:t>4/21/2020 9:05:39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7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2"/>
            <a:ext cx="8229600" cy="43542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DOCUMENT TYPE/STATUS</a:t>
            </a:r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D45C7-AFA8-4622-8BFA-D400F3569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696200" cy="674916"/>
          </a:xfrm>
          <a:prstGeom prst="rect">
            <a:avLst/>
          </a:prstGeom>
        </p:spPr>
        <p:txBody>
          <a:bodyPr vert="horz" anchor="ctr"/>
          <a:lstStyle>
            <a:lvl1pPr algn="l">
              <a:defRPr sz="1650" cap="all" baseline="0">
                <a:solidFill>
                  <a:schemeClr val="bg1"/>
                </a:solidFill>
                <a:latin typeface="Georgi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1143000"/>
            <a:ext cx="8229600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17478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385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11091"/>
            <a:ext cx="7010400" cy="76200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C5D-FF0F-456F-835D-B218075AD718}" type="datetime9">
              <a:rPr lang="en-US" smtClean="0"/>
              <a:t>4/21/2020 9:05:39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hlinkClick r:id="rId2"/>
          </p:cNvPr>
          <p:cNvSpPr txBox="1"/>
          <p:nvPr userDrawn="1"/>
        </p:nvSpPr>
        <p:spPr>
          <a:xfrm>
            <a:off x="8305800" y="0"/>
            <a:ext cx="838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9ACD-667A-430B-B72A-04FE54D52D09}" type="datetime9">
              <a:rPr lang="en-US" smtClean="0"/>
              <a:t>4/21/2020 9:05:39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2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ED73-3F7B-4544-89D4-AB37164568AD}" type="datetime9">
              <a:rPr lang="en-US" smtClean="0"/>
              <a:t>4/21/2020 9:05:39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accent1"/>
                </a:solidFill>
                <a:latin typeface="Garamond" panose="020204040303010108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8962"/>
            <a:ext cx="4040188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accent1"/>
                </a:solidFill>
                <a:latin typeface="Garamond" panose="020204040303010108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8962"/>
            <a:ext cx="4041775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EDE6-70D3-46B7-BA57-4FBE504D9053}" type="datetime9">
              <a:rPr lang="en-US" smtClean="0"/>
              <a:t>4/21/2020 9:05:39 PM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5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4488-B1C1-4C11-88EB-31457D21AFD5}" type="datetime9">
              <a:rPr lang="en-US" smtClean="0"/>
              <a:t>4/21/2020 9:05:39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6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9DCE-DD06-4F0F-9EC1-8DDA2E4969ED}" type="datetime9">
              <a:rPr lang="en-US" smtClean="0"/>
              <a:t>4/21/2020 9:05:39 PM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9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" y="1295399"/>
            <a:ext cx="3008313" cy="11620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200" b="1" dirty="0">
                <a:solidFill>
                  <a:schemeClr val="accent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ct val="20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295400"/>
            <a:ext cx="5111750" cy="46037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550" y="2457450"/>
            <a:ext cx="3008313" cy="3441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7BE4-5A9F-448C-9097-558F84BF12BE}" type="datetime9">
              <a:rPr lang="en-US" smtClean="0"/>
              <a:t>4/21/2020 9:05:39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0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924800" cy="566738"/>
          </a:xfrm>
        </p:spPr>
        <p:txBody>
          <a:bodyPr anchor="b">
            <a:no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00200" y="1295400"/>
            <a:ext cx="5943600" cy="4724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EC3B-276C-45C4-90B5-7C83DC48A59D}" type="datetime9">
              <a:rPr lang="en-US" smtClean="0"/>
              <a:t>4/21/2020 9:05:39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8418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fld id="{BF35A8DB-E3E0-4831-8DDC-D602BC465A32}" type="datetime9">
              <a:rPr lang="en-US" smtClean="0"/>
              <a:pPr/>
              <a:t>4/21/2020 9:05:39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fld id="{5764DB34-3C2A-455B-A8D6-CC8CC2AAD5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111091"/>
            <a:ext cx="7239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273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5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8288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Usability Toolkit</a:t>
            </a:r>
            <a:br>
              <a:rPr lang="en-US" dirty="0"/>
            </a:br>
            <a:r>
              <a:rPr lang="en-US" sz="3100" dirty="0"/>
              <a:t>for Clinical Reminder Dialogue Templates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122141"/>
            <a:ext cx="8610600" cy="762000"/>
          </a:xfrm>
        </p:spPr>
        <p:txBody>
          <a:bodyPr>
            <a:normAutofit/>
          </a:bodyPr>
          <a:lstStyle/>
          <a:p>
            <a:r>
              <a:rPr lang="en-US" dirty="0"/>
              <a:t>Project briefing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52088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</a:rPr>
              <a:t>Human Factors Engineering, Health Informatics Division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i="1" dirty="0">
                <a:solidFill>
                  <a:schemeClr val="accent1"/>
                </a:solidFill>
              </a:rPr>
              <a:t>Office of Health Informatics (10A7) 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i="1" dirty="0">
                <a:solidFill>
                  <a:schemeClr val="accent1"/>
                </a:solidFill>
              </a:rPr>
              <a:t>Veterans Health Administration 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000" y="4735831"/>
            <a:ext cx="3058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Facilitated by: Ross Speir</a:t>
            </a:r>
            <a:endParaRPr lang="en-US" sz="2000" b="1" dirty="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4335721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January, 3, 2019</a:t>
            </a:r>
          </a:p>
        </p:txBody>
      </p:sp>
    </p:spTree>
    <p:extLst>
      <p:ext uri="{BB962C8B-B14F-4D97-AF65-F5344CB8AC3E}">
        <p14:creationId xmlns:p14="http://schemas.microsoft.com/office/powerpoint/2010/main" val="1922554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E257-04A1-435A-A6BC-E81616F6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Human-centered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32EB7-3E3B-488F-B51E-9DF9B84A4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/>
                </a:solidFill>
              </a:rPr>
              <a:t>Design usability into the development process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D6E87-24DA-4BD2-8641-F6A059B9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32C4-C20C-4881-9001-E099112E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27836"/>
            <a:ext cx="7175716" cy="3827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F28FF7-D7B9-4864-BED7-F30B5EC7A936}"/>
              </a:ext>
            </a:extLst>
          </p:cNvPr>
          <p:cNvSpPr txBox="1"/>
          <p:nvPr/>
        </p:nvSpPr>
        <p:spPr>
          <a:xfrm>
            <a:off x="6323309" y="5943600"/>
            <a:ext cx="282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Adapted from ISO 9241-210</a:t>
            </a:r>
          </a:p>
        </p:txBody>
      </p:sp>
    </p:spTree>
    <p:extLst>
      <p:ext uri="{BB962C8B-B14F-4D97-AF65-F5344CB8AC3E}">
        <p14:creationId xmlns:p14="http://schemas.microsoft.com/office/powerpoint/2010/main" val="209438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E257-04A1-435A-A6BC-E81616F6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Human-centered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32EB7-3E3B-488F-B51E-9DF9B84A4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/>
                </a:solidFill>
              </a:rPr>
              <a:t>Design usability into the development process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D6E87-24DA-4BD2-8641-F6A059B9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32C4-C20C-4881-9001-E099112E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27836"/>
            <a:ext cx="7175716" cy="3827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F28FF7-D7B9-4864-BED7-F30B5EC7A936}"/>
              </a:ext>
            </a:extLst>
          </p:cNvPr>
          <p:cNvSpPr txBox="1"/>
          <p:nvPr/>
        </p:nvSpPr>
        <p:spPr>
          <a:xfrm>
            <a:off x="6323309" y="5943600"/>
            <a:ext cx="282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Adapted from ISO 9241-210</a:t>
            </a:r>
          </a:p>
        </p:txBody>
      </p:sp>
      <p:sp>
        <p:nvSpPr>
          <p:cNvPr id="7" name="Folded Corner 63">
            <a:extLst>
              <a:ext uri="{FF2B5EF4-FFF2-40B4-BE49-F238E27FC236}">
                <a16:creationId xmlns:a16="http://schemas.microsoft.com/office/drawing/2014/main" id="{7C50B2EF-FC8E-4DE9-9C11-8FB74070F4CC}"/>
              </a:ext>
            </a:extLst>
          </p:cNvPr>
          <p:cNvSpPr/>
          <p:nvPr/>
        </p:nvSpPr>
        <p:spPr>
          <a:xfrm>
            <a:off x="6553200" y="2072237"/>
            <a:ext cx="2162784" cy="891796"/>
          </a:xfrm>
          <a:prstGeom prst="foldedCorner">
            <a:avLst/>
          </a:prstGeom>
          <a:solidFill>
            <a:schemeClr val="tx2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r>
              <a:rPr lang="en-US" sz="1600" dirty="0"/>
              <a:t>Tools and template to capture of users, tasks, workflow, scenarios.</a:t>
            </a:r>
          </a:p>
        </p:txBody>
      </p:sp>
      <p:sp>
        <p:nvSpPr>
          <p:cNvPr id="8" name="Folded Corner 63">
            <a:extLst>
              <a:ext uri="{FF2B5EF4-FFF2-40B4-BE49-F238E27FC236}">
                <a16:creationId xmlns:a16="http://schemas.microsoft.com/office/drawing/2014/main" id="{4D0AEB68-800B-4DB1-BA30-B745AAF24F95}"/>
              </a:ext>
            </a:extLst>
          </p:cNvPr>
          <p:cNvSpPr/>
          <p:nvPr/>
        </p:nvSpPr>
        <p:spPr>
          <a:xfrm>
            <a:off x="6323309" y="4246540"/>
            <a:ext cx="2360388" cy="616413"/>
          </a:xfrm>
          <a:prstGeom prst="foldedCorner">
            <a:avLst/>
          </a:prstGeom>
          <a:solidFill>
            <a:schemeClr val="tx2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r>
              <a:rPr lang="en-US" sz="1600" dirty="0"/>
              <a:t>Specification of intended use and use risks</a:t>
            </a:r>
          </a:p>
        </p:txBody>
      </p:sp>
      <p:sp>
        <p:nvSpPr>
          <p:cNvPr id="9" name="Folded Corner 63">
            <a:extLst>
              <a:ext uri="{FF2B5EF4-FFF2-40B4-BE49-F238E27FC236}">
                <a16:creationId xmlns:a16="http://schemas.microsoft.com/office/drawing/2014/main" id="{2FE8BFCD-458B-4E81-A9B3-3B7F8E66BDE2}"/>
              </a:ext>
            </a:extLst>
          </p:cNvPr>
          <p:cNvSpPr/>
          <p:nvPr/>
        </p:nvSpPr>
        <p:spPr>
          <a:xfrm>
            <a:off x="3057896" y="4329297"/>
            <a:ext cx="1742704" cy="638659"/>
          </a:xfrm>
          <a:prstGeom prst="foldedCorner">
            <a:avLst/>
          </a:prstGeom>
          <a:solidFill>
            <a:schemeClr val="tx2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r>
              <a:rPr lang="en-US" sz="1600" dirty="0"/>
              <a:t>Tools for assessing usability</a:t>
            </a:r>
          </a:p>
        </p:txBody>
      </p:sp>
      <p:sp>
        <p:nvSpPr>
          <p:cNvPr id="10" name="Folded Corner 63">
            <a:extLst>
              <a:ext uri="{FF2B5EF4-FFF2-40B4-BE49-F238E27FC236}">
                <a16:creationId xmlns:a16="http://schemas.microsoft.com/office/drawing/2014/main" id="{891935F9-DBEC-4F72-9B09-DC5C26B772EA}"/>
              </a:ext>
            </a:extLst>
          </p:cNvPr>
          <p:cNvSpPr/>
          <p:nvPr/>
        </p:nvSpPr>
        <p:spPr>
          <a:xfrm>
            <a:off x="3124200" y="2027837"/>
            <a:ext cx="1295400" cy="1020164"/>
          </a:xfrm>
          <a:prstGeom prst="foldedCorner">
            <a:avLst/>
          </a:prstGeom>
          <a:solidFill>
            <a:schemeClr val="tx2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r>
              <a:rPr lang="en-US" sz="1600" dirty="0"/>
              <a:t>Guidance to scope and implement HCD</a:t>
            </a:r>
          </a:p>
        </p:txBody>
      </p:sp>
      <p:sp>
        <p:nvSpPr>
          <p:cNvPr id="11" name="Folded Corner 63">
            <a:extLst>
              <a:ext uri="{FF2B5EF4-FFF2-40B4-BE49-F238E27FC236}">
                <a16:creationId xmlns:a16="http://schemas.microsoft.com/office/drawing/2014/main" id="{DAEF9E46-FF7C-4E99-BA7A-5DA6822994F9}"/>
              </a:ext>
            </a:extLst>
          </p:cNvPr>
          <p:cNvSpPr/>
          <p:nvPr/>
        </p:nvSpPr>
        <p:spPr>
          <a:xfrm>
            <a:off x="4722662" y="5708531"/>
            <a:ext cx="1734736" cy="643590"/>
          </a:xfrm>
          <a:prstGeom prst="foldedCorner">
            <a:avLst/>
          </a:prstGeom>
          <a:solidFill>
            <a:schemeClr val="tx2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r>
              <a:rPr lang="en-US" sz="1600" dirty="0"/>
              <a:t>Design principles and UI Patterns</a:t>
            </a:r>
          </a:p>
        </p:txBody>
      </p:sp>
    </p:spTree>
    <p:extLst>
      <p:ext uri="{BB962C8B-B14F-4D97-AF65-F5344CB8AC3E}">
        <p14:creationId xmlns:p14="http://schemas.microsoft.com/office/powerpoint/2010/main" val="2561312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4BFEB-2BF4-4BF7-82C1-B0CDF3C9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3D45C7-AFA8-4622-8BFA-D400F3569C1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A83B3A-A653-4FF3-9B3F-A89D2F99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7810A-9940-453B-9CDF-794A01C4F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Design iterations </a:t>
            </a:r>
          </a:p>
        </p:txBody>
      </p:sp>
      <p:pic>
        <p:nvPicPr>
          <p:cNvPr id="1026" name="Picture 1" descr="image001">
            <a:extLst>
              <a:ext uri="{FF2B5EF4-FFF2-40B4-BE49-F238E27FC236}">
                <a16:creationId xmlns:a16="http://schemas.microsoft.com/office/drawing/2014/main" id="{2D8DB0C6-6BBC-49CE-91DA-A5C478B8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32" y="2437528"/>
            <a:ext cx="8441336" cy="377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2D9108-ADE2-4E6E-9EC0-47C0C2E29C77}"/>
              </a:ext>
            </a:extLst>
          </p:cNvPr>
          <p:cNvSpPr txBox="1"/>
          <p:nvPr/>
        </p:nvSpPr>
        <p:spPr>
          <a:xfrm>
            <a:off x="6190938" y="722205"/>
            <a:ext cx="2953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C00000"/>
                </a:solidFill>
              </a:rPr>
              <a:t>DRAFT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E8E891-13F0-4098-9DEF-F651F6290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332" y="1143000"/>
            <a:ext cx="7128760" cy="402860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sz="1800" dirty="0"/>
              <a:t>“I wonder how content/interactive fidelity could be referenced during the iterate phase- start simple or go all in? Maybe that needs a single slide for discussion. </a:t>
            </a:r>
            <a:r>
              <a:rPr lang="en-US" sz="1800" dirty="0" err="1"/>
              <a:t>NNg</a:t>
            </a:r>
            <a:r>
              <a:rPr lang="en-US" sz="1800" dirty="0"/>
              <a:t> has a good slide we can use as basis for what type of fidelity you should use. I think most templates focus on complex interactions or information hierarchy (detailed steps vs checkbox).” -KR </a:t>
            </a:r>
          </a:p>
          <a:p>
            <a:r>
              <a:rPr lang="en-US" sz="1800" dirty="0"/>
              <a:t>“Agreed. And the specification of usability objectives will enable to the team identify the biggest risks / complexities – this should help focus early iterations.” -RS</a:t>
            </a:r>
          </a:p>
          <a:p>
            <a:r>
              <a:rPr lang="en-US" sz="1800" dirty="0"/>
              <a:t>In addition to design fidelity, there’s the recommendation to start with the overall workflow and information flow, and then the user task-flow. </a:t>
            </a:r>
          </a:p>
          <a:p>
            <a:r>
              <a:rPr lang="en-US" sz="1800" dirty="0"/>
              <a:t>Refer to </a:t>
            </a:r>
            <a:r>
              <a:rPr lang="en-US" sz="1800" dirty="0" err="1"/>
              <a:t>Ginnifer’s</a:t>
            </a:r>
            <a:r>
              <a:rPr lang="en-US" sz="1800" dirty="0"/>
              <a:t> research about HIT trust.  “Design with Increasing Fidelity”  (If users see something that looks like they can interact with, they expect it to work.) </a:t>
            </a:r>
          </a:p>
        </p:txBody>
      </p:sp>
    </p:spTree>
    <p:extLst>
      <p:ext uri="{BB962C8B-B14F-4D97-AF65-F5344CB8AC3E}">
        <p14:creationId xmlns:p14="http://schemas.microsoft.com/office/powerpoint/2010/main" val="249952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CBC1-2E8E-416B-AE09-47D86266B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Benefits of a Successful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D6DAB-3919-49FC-9BAD-C6DA71A58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</a:rPr>
              <a:t>Improved standards for CRDT development, resulting in</a:t>
            </a:r>
          </a:p>
          <a:p>
            <a:r>
              <a:rPr lang="en-US" sz="2800" dirty="0"/>
              <a:t>Robust, value-driven, work-centric process</a:t>
            </a:r>
          </a:p>
          <a:p>
            <a:r>
              <a:rPr lang="en-US" sz="2800" dirty="0"/>
              <a:t>Toolkit focused on needs of busy clinical and support staff (business owners, CACs, HISs, usability specialists)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</a:rPr>
              <a:t>Improved quality of CRDT products, resulting in </a:t>
            </a:r>
          </a:p>
          <a:p>
            <a:r>
              <a:rPr lang="en-US" sz="2800" dirty="0"/>
              <a:t>Improved clinician satisfaction and efficiency</a:t>
            </a:r>
          </a:p>
          <a:p>
            <a:r>
              <a:rPr lang="en-US" sz="2800" dirty="0"/>
              <a:t>Improved patient care and health outcomes</a:t>
            </a:r>
          </a:p>
          <a:p>
            <a:r>
              <a:rPr lang="en-US" sz="2800" dirty="0"/>
              <a:t>Reduced burden on clinicians and clinician burnout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01B43-08DD-46D1-AE71-BB435473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9F31-CFBA-47EE-8484-363E168A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directions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06844-0348-4929-B5E2-5EAABB455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Advanced training ‘bootcamp’ for clinical Informaticists 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Usability Toolkit for other HIT applications 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dirty="0"/>
              <a:t>  Clinical Reminder Dialogue Templates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 Referral Templates (service agreements)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 Order Sets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 After-visit Summaries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 other HIT applications?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9C81D-BF2B-43CF-8666-53EF4FF5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15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3CFA-8CD1-4D36-8EFE-9F68E2AC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4B38-CFB8-46DF-96EA-2383A76B7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Agile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</a:p>
          <a:p>
            <a:r>
              <a:rPr lang="en-US" sz="2400" dirty="0"/>
              <a:t>Specific objectives, short-term sprints</a:t>
            </a:r>
          </a:p>
          <a:p>
            <a:r>
              <a:rPr lang="en-US" sz="2400" dirty="0"/>
              <a:t>Deliver immediate value</a:t>
            </a:r>
          </a:p>
          <a:p>
            <a:endParaRPr lang="en-US" sz="9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Human-centered </a:t>
            </a:r>
          </a:p>
          <a:p>
            <a:r>
              <a:rPr lang="en-US" sz="2400" dirty="0"/>
              <a:t>Integrate into template development process </a:t>
            </a:r>
          </a:p>
          <a:p>
            <a:r>
              <a:rPr lang="en-US" sz="2400" dirty="0"/>
              <a:t>Iterate solutions with end users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Systems-based</a:t>
            </a:r>
          </a:p>
          <a:p>
            <a:r>
              <a:rPr lang="en-US" sz="2400" dirty="0"/>
              <a:t>Address various users and teams involved in the process</a:t>
            </a:r>
          </a:p>
          <a:p>
            <a:r>
              <a:rPr lang="en-US" sz="2400" dirty="0"/>
              <a:t>Measure impact and value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91624-DEFA-415C-851F-3768EF9C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2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E695-3832-414E-9ED9-B4C371BB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05EC-26AA-421D-9FF1-416DAE01F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/>
                </a:solidFill>
              </a:rPr>
              <a:t>Incremental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6A200-3CAE-4101-AD44-C3AB7C70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67E9BE4-95DE-4746-9368-B0E90D88CE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6772040"/>
              </p:ext>
            </p:extLst>
          </p:nvPr>
        </p:nvGraphicFramePr>
        <p:xfrm>
          <a:off x="457200" y="1992084"/>
          <a:ext cx="8229600" cy="4180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07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2E73EC5-2460-432D-B9AF-2DF0281E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Team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7746EA-0188-466D-8407-FA2115F806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Ross Speir</a:t>
            </a:r>
          </a:p>
          <a:p>
            <a:pPr marL="0" indent="0">
              <a:buNone/>
            </a:pPr>
            <a:r>
              <a:rPr lang="en-US" sz="2400" dirty="0"/>
              <a:t>Program Manager, Usability Engineer</a:t>
            </a:r>
          </a:p>
          <a:p>
            <a:pPr marL="0" indent="0">
              <a:buNone/>
            </a:pPr>
            <a:r>
              <a:rPr lang="en-US" sz="2400" dirty="0"/>
              <a:t>OHI Human Factors Engineering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Scott Wood, PhD</a:t>
            </a:r>
          </a:p>
          <a:p>
            <a:pPr marL="0" indent="0">
              <a:buNone/>
            </a:pPr>
            <a:r>
              <a:rPr lang="en-US" sz="2400" dirty="0"/>
              <a:t>Health System Specialist, Human-Computer Interaction and Clinical Decision Support</a:t>
            </a:r>
          </a:p>
          <a:p>
            <a:pPr marL="0" indent="0">
              <a:buNone/>
            </a:pPr>
            <a:r>
              <a:rPr lang="en-US" sz="2400" dirty="0"/>
              <a:t>OHI Knowledge Based Systems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572A86-D40B-4845-AC30-CE4D4E6BF0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Kas Adams</a:t>
            </a:r>
          </a:p>
          <a:p>
            <a:pPr marL="0" indent="0">
              <a:buNone/>
            </a:pPr>
            <a:r>
              <a:rPr lang="en-US" sz="2400" dirty="0"/>
              <a:t>Informatics Evaluation Manager</a:t>
            </a:r>
          </a:p>
          <a:p>
            <a:pPr marL="0" indent="0">
              <a:buNone/>
            </a:pPr>
            <a:r>
              <a:rPr lang="en-US" sz="2400" dirty="0"/>
              <a:t>Northwest Innovation Center</a:t>
            </a: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Crystal Rojas</a:t>
            </a:r>
          </a:p>
          <a:p>
            <a:pPr marL="0" indent="0">
              <a:buNone/>
            </a:pPr>
            <a:r>
              <a:rPr lang="en-US" sz="2400" dirty="0"/>
              <a:t>Quality Consultant, Informatics Nurse Specialist</a:t>
            </a:r>
          </a:p>
          <a:p>
            <a:pPr marL="0" indent="0">
              <a:buNone/>
            </a:pPr>
            <a:r>
              <a:rPr lang="en-US" sz="2400" dirty="0"/>
              <a:t>VA Long Beach Healthcare System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Stephanie Tallett </a:t>
            </a:r>
          </a:p>
          <a:p>
            <a:pPr marL="0" indent="0">
              <a:buNone/>
            </a:pPr>
            <a:r>
              <a:rPr lang="en-US" sz="2400" dirty="0"/>
              <a:t>Human Factors Analyst</a:t>
            </a:r>
          </a:p>
          <a:p>
            <a:pPr marL="0" indent="0">
              <a:buNone/>
            </a:pPr>
            <a:r>
              <a:rPr lang="en-US" sz="2400" dirty="0"/>
              <a:t>Northwest Innovation Center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17BD3-FD9F-428B-974D-A1A6AFF2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2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4C48-3B59-42DE-A564-339C0C5C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2EAC-A4AA-4020-B1EB-1F4B7CB1C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Create a versatile process with constituent techniques and tools that support a human-centered approach to the development of highly usable clinical reminder dialogue templates.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Enable opt-in usage by </a:t>
            </a:r>
          </a:p>
          <a:p>
            <a:r>
              <a:rPr lang="en-US" sz="2800" dirty="0"/>
              <a:t>representatives of the clinical service(s)</a:t>
            </a:r>
          </a:p>
          <a:p>
            <a:r>
              <a:rPr lang="en-US" sz="2800" dirty="0"/>
              <a:t>template developers (CACs) </a:t>
            </a:r>
          </a:p>
          <a:p>
            <a:r>
              <a:rPr lang="en-US" sz="2800" dirty="0"/>
              <a:t>usability practitioners (from HFE) </a:t>
            </a:r>
          </a:p>
          <a:p>
            <a:r>
              <a:rPr lang="en-US" sz="2800" dirty="0"/>
              <a:t>field informaticians (at pilot sites)</a:t>
            </a:r>
          </a:p>
          <a:p>
            <a:r>
              <a:rPr lang="en-US" sz="2800" dirty="0"/>
              <a:t>end users 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71BB6-3F9A-4A37-AA76-5E9204EB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6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7B0E-233B-4291-A2B8-5CD72553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7825-97E3-4ABC-90B3-7DF7D6C88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</a:rPr>
              <a:t>Issues</a:t>
            </a:r>
            <a:endParaRPr lang="en-US" sz="2800" dirty="0"/>
          </a:p>
          <a:p>
            <a:r>
              <a:rPr lang="en-US" sz="2400" dirty="0"/>
              <a:t>Lack of standardization in the design of clinical reminder dialogue templates (CRDTs) </a:t>
            </a:r>
          </a:p>
          <a:p>
            <a:r>
              <a:rPr lang="en-US" sz="2400" dirty="0"/>
              <a:t>Lack of awareness and utilization of usability techniques by individuals involved in CRDT design, development, testing, and implementation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</a:rPr>
              <a:t>Impact</a:t>
            </a:r>
            <a:endParaRPr lang="en-US" sz="2800" dirty="0"/>
          </a:p>
          <a:p>
            <a:r>
              <a:rPr lang="en-US" sz="2400" dirty="0"/>
              <a:t>Resulting templates may have usability problems (negatively impacting clinician effectiveness and efficiency) </a:t>
            </a:r>
          </a:p>
          <a:p>
            <a:r>
              <a:rPr lang="en-US" sz="2400" dirty="0"/>
              <a:t>Resulting templates may lack, or use inconsistently, structured data</a:t>
            </a:r>
          </a:p>
          <a:p>
            <a:r>
              <a:rPr lang="en-US" sz="2400" dirty="0"/>
              <a:t>The development process for CRDTs may be suboptimal (resulting in wasted effort, delays getting templates into the field)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</a:rPr>
              <a:t>Opportunity</a:t>
            </a:r>
          </a:p>
          <a:p>
            <a:r>
              <a:rPr lang="en-US" sz="2400" dirty="0"/>
              <a:t>Provide tools, best practices, and structured process for developing highly-usable CRDTs.  Enable teams to customize the process to meet their project needs/constraints. Enable the utilization of tools outside of a recommended process.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8CBFF-2A63-4362-B11F-BA198FDD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8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BD96-9B6F-4688-9C39-43731E4D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to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49B31-3DCE-4857-95AC-15D0D7C4C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2"/>
                </a:solidFill>
              </a:rPr>
              <a:t>Poor template usability </a:t>
            </a:r>
          </a:p>
          <a:p>
            <a:r>
              <a:rPr lang="en-US" dirty="0"/>
              <a:t>Increases unnecessary HIT burden on end users</a:t>
            </a:r>
          </a:p>
          <a:p>
            <a:r>
              <a:rPr lang="en-US" dirty="0"/>
              <a:t>Decreases care delivery efficiency</a:t>
            </a:r>
          </a:p>
          <a:p>
            <a:r>
              <a:rPr lang="en-US" dirty="0"/>
              <a:t>Decreases care delivery effectiveness</a:t>
            </a:r>
          </a:p>
          <a:p>
            <a:r>
              <a:rPr lang="en-US" dirty="0"/>
              <a:t>Decreases end user satisfaction</a:t>
            </a:r>
          </a:p>
          <a:p>
            <a:r>
              <a:rPr lang="en-US" dirty="0"/>
              <a:t>Increases field informatics workload regarding support and maintenance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600" b="1" dirty="0">
                <a:solidFill>
                  <a:schemeClr val="tx2"/>
                </a:solidFill>
              </a:rPr>
              <a:t>Lack of usability resources for clinical reminder templates</a:t>
            </a:r>
          </a:p>
          <a:p>
            <a:r>
              <a:rPr lang="en-US" dirty="0"/>
              <a:t>Increases variability in CRDT quality</a:t>
            </a:r>
          </a:p>
          <a:p>
            <a:r>
              <a:rPr lang="en-US" dirty="0"/>
              <a:t>Increases development time </a:t>
            </a:r>
          </a:p>
          <a:p>
            <a:r>
              <a:rPr lang="en-US" dirty="0"/>
              <a:t>Increases maintenance costs from poor usability incidents</a:t>
            </a:r>
          </a:p>
          <a:p>
            <a:r>
              <a:rPr lang="en-US" dirty="0"/>
              <a:t>Decreases traceability of design decisions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804F4-5287-4801-93E3-233966E0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9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FB7-30FA-4C05-83EB-89A33BA2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Approach -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B4DEA-7EC7-460C-9AEF-29282F975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tx2"/>
                </a:solidFill>
              </a:rPr>
              <a:t>Local templates</a:t>
            </a:r>
          </a:p>
          <a:p>
            <a:r>
              <a:rPr lang="en-US" dirty="0"/>
              <a:t>Lack of standards across VA or even within site; lack of a rigorous design process</a:t>
            </a:r>
          </a:p>
          <a:p>
            <a:r>
              <a:rPr lang="en-US" dirty="0"/>
              <a:t>May be an iterative content review and development process, but with no formal specification of usability objectives</a:t>
            </a:r>
          </a:p>
          <a:p>
            <a:r>
              <a:rPr lang="en-US" dirty="0"/>
              <a:t>Infrequent site-based usability evaluations (HE, usability testing, observation, walkthroughs, satisfaction surveys, etc.)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400" b="1" dirty="0">
                <a:solidFill>
                  <a:schemeClr val="tx2"/>
                </a:solidFill>
              </a:rPr>
              <a:t>National templates</a:t>
            </a:r>
          </a:p>
          <a:p>
            <a:r>
              <a:rPr lang="en-US" dirty="0"/>
              <a:t>HFE office conducts a usability assessment on most nationally developed templates; many findings are often avoidable</a:t>
            </a:r>
          </a:p>
          <a:p>
            <a:r>
              <a:rPr lang="en-US" dirty="0"/>
              <a:t>Assessment rigor may be dependent on availability of HFE practitioners </a:t>
            </a:r>
          </a:p>
          <a:p>
            <a:r>
              <a:rPr lang="en-US" dirty="0"/>
              <a:t>Formal usability testing is not carried out at pilot sites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FCA8B-D16F-44A9-A3DD-1B231D28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23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8B9D-F85B-42FC-AB40-D65190E4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0B3B0-BBE3-4DF9-AB94-0B8B9F756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Tailor the human-centered design approach for CRDT development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Produce a set of techniques for planning, defining objectives, designing, evaluating, and implementing CRDTs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Tailor the techniques through use with national template development and at VAMC sites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Pilot the toolkit with national and local template development 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necessary training to use toolkit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toolkit available for self-service within UX Guide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483FE-0343-446F-82EC-2418D3FE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7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050D-D206-49E7-8128-607D2ACC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Usability Toolkit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0456B-B727-4F07-A8F7-804AB962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63EF1-D0DA-47F2-8BE2-2FDDB3F5F613}"/>
              </a:ext>
            </a:extLst>
          </p:cNvPr>
          <p:cNvSpPr txBox="1">
            <a:spLocks/>
          </p:cNvSpPr>
          <p:nvPr/>
        </p:nvSpPr>
        <p:spPr>
          <a:xfrm>
            <a:off x="457200" y="1143000"/>
            <a:ext cx="8229600" cy="8494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</a:rPr>
              <a:t>Collection of tools and guidance that enhance VA’s collective intelligence to develop and implement effective CRDTs. 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B4DD6B10-8A43-4B69-809C-C1F70F18F255}"/>
              </a:ext>
            </a:extLst>
          </p:cNvPr>
          <p:cNvGraphicFramePr>
            <a:graphicFrameLocks/>
          </p:cNvGraphicFramePr>
          <p:nvPr/>
        </p:nvGraphicFramePr>
        <p:xfrm>
          <a:off x="-32036" y="1975761"/>
          <a:ext cx="5753100" cy="4147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AFEFDFCA-2D6D-4F5A-81E2-5C9FD7CC12C5}"/>
              </a:ext>
            </a:extLst>
          </p:cNvPr>
          <p:cNvGrpSpPr/>
          <p:nvPr/>
        </p:nvGrpSpPr>
        <p:grpSpPr>
          <a:xfrm>
            <a:off x="6048678" y="2139423"/>
            <a:ext cx="2012883" cy="1255690"/>
            <a:chOff x="6375140" y="2275061"/>
            <a:chExt cx="1883424" cy="125569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C48D2F-F988-4AE5-AA4C-B0D5FEC26B51}"/>
                </a:ext>
              </a:extLst>
            </p:cNvPr>
            <p:cNvGrpSpPr/>
            <p:nvPr/>
          </p:nvGrpSpPr>
          <p:grpSpPr>
            <a:xfrm>
              <a:off x="6375140" y="2275061"/>
              <a:ext cx="953729" cy="1255690"/>
              <a:chOff x="6265543" y="2411331"/>
              <a:chExt cx="953729" cy="125569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FBA3C44-1001-4161-AD15-36B1E06875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095" r="28571"/>
              <a:stretch/>
            </p:blipFill>
            <p:spPr>
              <a:xfrm>
                <a:off x="6265543" y="2411331"/>
                <a:ext cx="742950" cy="125569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3E3FFB0-B96D-412B-A09F-96D6E3DB13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33" r="28571"/>
              <a:stretch/>
            </p:blipFill>
            <p:spPr>
              <a:xfrm>
                <a:off x="6794242" y="2456515"/>
                <a:ext cx="425030" cy="1115705"/>
              </a:xfrm>
              <a:prstGeom prst="rect">
                <a:avLst/>
              </a:prstGeom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C2D9F5-B234-42BE-A8BF-ED057A595E4C}"/>
                </a:ext>
              </a:extLst>
            </p:cNvPr>
            <p:cNvSpPr/>
            <p:nvPr/>
          </p:nvSpPr>
          <p:spPr>
            <a:xfrm>
              <a:off x="7248236" y="2597004"/>
              <a:ext cx="10103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Domain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experts</a:t>
              </a:r>
              <a:endParaRPr 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D70C9E9-5FB4-45A7-973D-544B3C166FB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79"/>
          <a:stretch/>
        </p:blipFill>
        <p:spPr>
          <a:xfrm flipH="1">
            <a:off x="7560126" y="3175245"/>
            <a:ext cx="1427964" cy="7953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A4871A-4A71-4222-87EF-2CC0E4046F0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898" y="3674094"/>
            <a:ext cx="1517258" cy="113794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8D97A0A-252F-4893-AE65-C545806154DC}"/>
              </a:ext>
            </a:extLst>
          </p:cNvPr>
          <p:cNvSpPr/>
          <p:nvPr/>
        </p:nvSpPr>
        <p:spPr>
          <a:xfrm>
            <a:off x="7412904" y="4002416"/>
            <a:ext cx="1575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Template Developers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CD7C17-3E81-4C38-B443-9AC8B7AF1FCB}"/>
              </a:ext>
            </a:extLst>
          </p:cNvPr>
          <p:cNvSpPr/>
          <p:nvPr/>
        </p:nvSpPr>
        <p:spPr>
          <a:xfrm>
            <a:off x="5479934" y="4649115"/>
            <a:ext cx="1575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Usability Specialists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FDC9B0-1793-44F7-AC7F-0BA9A59618E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630" y="5016575"/>
            <a:ext cx="424477" cy="122626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54DBFE8-F08B-4164-A2AF-EB24F691B27C}"/>
              </a:ext>
            </a:extLst>
          </p:cNvPr>
          <p:cNvSpPr/>
          <p:nvPr/>
        </p:nvSpPr>
        <p:spPr>
          <a:xfrm>
            <a:off x="8269011" y="5312728"/>
            <a:ext cx="835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End </a:t>
            </a:r>
          </a:p>
          <a:p>
            <a:r>
              <a:rPr lang="en-US" dirty="0">
                <a:solidFill>
                  <a:schemeClr val="tx2"/>
                </a:solidFill>
              </a:rPr>
              <a:t>Users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2D5A71-7296-472C-824E-227A9410410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9" r="33180"/>
          <a:stretch/>
        </p:blipFill>
        <p:spPr>
          <a:xfrm>
            <a:off x="7803270" y="4983895"/>
            <a:ext cx="445688" cy="129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1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D46B-C5B9-4D68-A94D-75668175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Usability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5A53-F719-432B-B6DE-6A70B7B13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2"/>
                </a:solidFill>
              </a:rPr>
              <a:t>Rationale for a ‘Usability’ Toolkit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Usability</a:t>
            </a:r>
            <a:r>
              <a:rPr lang="en-US" dirty="0"/>
              <a:t> is a measure of general quality for interactive systems. </a:t>
            </a:r>
            <a:r>
              <a:rPr lang="en-US" sz="1600" dirty="0"/>
              <a:t>(ISO 9241-11:2018)</a:t>
            </a:r>
          </a:p>
          <a:p>
            <a:r>
              <a:rPr lang="en-US" dirty="0"/>
              <a:t>For clinician-facing HIT systems, usability reflects the ‘goodness of fit’ of the technology to the clinical work and tasks.</a:t>
            </a:r>
          </a:p>
          <a:p>
            <a:r>
              <a:rPr lang="en-US" dirty="0"/>
              <a:t>The Usability Toolkit will address </a:t>
            </a:r>
          </a:p>
          <a:p>
            <a:pPr lvl="1"/>
            <a:r>
              <a:rPr lang="en-US" dirty="0"/>
              <a:t>Ease of use / ease of learning</a:t>
            </a:r>
          </a:p>
          <a:p>
            <a:pPr lvl="1"/>
            <a:r>
              <a:rPr lang="en-US" dirty="0"/>
              <a:t>Efficient use </a:t>
            </a:r>
          </a:p>
          <a:p>
            <a:pPr lvl="1"/>
            <a:r>
              <a:rPr lang="en-US" dirty="0"/>
              <a:t>Alignment with clinical workflow </a:t>
            </a:r>
          </a:p>
          <a:p>
            <a:pPr lvl="1"/>
            <a:r>
              <a:rPr lang="en-US" dirty="0"/>
              <a:t>Clinical decision-making / Cognitive burden </a:t>
            </a:r>
          </a:p>
          <a:p>
            <a:pPr lvl="1"/>
            <a:r>
              <a:rPr lang="en-US" dirty="0"/>
              <a:t>Support of care team coordination</a:t>
            </a:r>
          </a:p>
          <a:p>
            <a:pPr lvl="1"/>
            <a:r>
              <a:rPr lang="en-US" dirty="0"/>
              <a:t>Risks of use error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BEB8D-B8C4-4A67-A9AA-20F97669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1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4D0D0FF802A845813BB04CCD783EFF" ma:contentTypeVersion="0" ma:contentTypeDescription="Create a new document." ma:contentTypeScope="" ma:versionID="cf3292202c4d81c557c671d9d06e444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e0e3112098b4d1518554ee266199a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D270A7-45F6-4D2A-A021-D67D186C40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C4A2187-1635-468A-B9AC-EE9B409C6042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987265B-D0C4-48A0-9E21-23A6C8E8CE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1089</Words>
  <Application>Microsoft Office PowerPoint</Application>
  <PresentationFormat>On-screen Show (4:3)</PresentationFormat>
  <Paragraphs>187</Paragraphs>
  <Slides>16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Garamond</vt:lpstr>
      <vt:lpstr>Georgia</vt:lpstr>
      <vt:lpstr>Wingdings</vt:lpstr>
      <vt:lpstr>Office Theme</vt:lpstr>
      <vt:lpstr>Usability Toolkit for Clinical Reminder Dialogue Templates </vt:lpstr>
      <vt:lpstr>Project Team</vt:lpstr>
      <vt:lpstr>Purpose</vt:lpstr>
      <vt:lpstr>Problem Statement</vt:lpstr>
      <vt:lpstr>Problems to address</vt:lpstr>
      <vt:lpstr>Current Approach - Assumptions</vt:lpstr>
      <vt:lpstr>Proposed Solution</vt:lpstr>
      <vt:lpstr>Concept: Usability Toolkit</vt:lpstr>
      <vt:lpstr>Concept: Usability Toolkit</vt:lpstr>
      <vt:lpstr>Human-centered Design</vt:lpstr>
      <vt:lpstr>Human-centered Design</vt:lpstr>
      <vt:lpstr>PowerPoint Presentation</vt:lpstr>
      <vt:lpstr>Benefits of a Successful Conclusion</vt:lpstr>
      <vt:lpstr>Future directions </vt:lpstr>
      <vt:lpstr>Project Approach</vt:lpstr>
      <vt:lpstr>Phased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2016-04-05T10:45:32Z</dcterms:created>
  <dcterms:modified xsi:type="dcterms:W3CDTF">2020-04-22T01:06:11Z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0x010100A04D0D0FF802A845813BB04CCD783EFF</vt:lpwstr>
  </property>
</Properties>
</file>