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60" r:id="rId3"/>
    <p:sldId id="263" r:id="rId4"/>
    <p:sldId id="262" r:id="rId5"/>
    <p:sldId id="261" r:id="rId6"/>
    <p:sldId id="264" r:id="rId7"/>
  </p:sldIdLst>
  <p:sldSz cx="27432000" cy="9144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4" autoAdjust="0"/>
    <p:restoredTop sz="94660"/>
  </p:normalViewPr>
  <p:slideViewPr>
    <p:cSldViewPr snapToGrid="0">
      <p:cViewPr>
        <p:scale>
          <a:sx n="33" d="100"/>
          <a:sy n="33" d="100"/>
        </p:scale>
        <p:origin x="118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1496484"/>
            <a:ext cx="20574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4802717"/>
            <a:ext cx="2057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07D5-963C-406D-9420-FC3C019FA0E7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69A5-AC03-463C-A475-2D4CCE4A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9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07D5-963C-406D-9420-FC3C019FA0E7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69A5-AC03-463C-A475-2D4CCE4A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8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5" y="486834"/>
            <a:ext cx="591502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0" y="486834"/>
            <a:ext cx="17402175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07D5-963C-406D-9420-FC3C019FA0E7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69A5-AC03-463C-A475-2D4CCE4A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61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07D5-963C-406D-9420-FC3C019FA0E7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69A5-AC03-463C-A475-2D4CCE4A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8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3" y="2279652"/>
            <a:ext cx="236601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3" y="6119285"/>
            <a:ext cx="236601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07D5-963C-406D-9420-FC3C019FA0E7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69A5-AC03-463C-A475-2D4CCE4A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8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2434167"/>
            <a:ext cx="11658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2434167"/>
            <a:ext cx="11658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07D5-963C-406D-9420-FC3C019FA0E7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69A5-AC03-463C-A475-2D4CCE4A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15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486834"/>
            <a:ext cx="236601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4" y="2241551"/>
            <a:ext cx="11605021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4" y="3340100"/>
            <a:ext cx="1160502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0" y="2241551"/>
            <a:ext cx="11662173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0" y="3340100"/>
            <a:ext cx="1166217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07D5-963C-406D-9420-FC3C019FA0E7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69A5-AC03-463C-A475-2D4CCE4A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23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07D5-963C-406D-9420-FC3C019FA0E7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69A5-AC03-463C-A475-2D4CCE4A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4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07D5-963C-406D-9420-FC3C019FA0E7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69A5-AC03-463C-A475-2D4CCE4A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609600"/>
            <a:ext cx="884753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1316567"/>
            <a:ext cx="1388745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2743200"/>
            <a:ext cx="884753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07D5-963C-406D-9420-FC3C019FA0E7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69A5-AC03-463C-A475-2D4CCE4A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9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609600"/>
            <a:ext cx="884753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1316567"/>
            <a:ext cx="1388745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2743200"/>
            <a:ext cx="884753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07D5-963C-406D-9420-FC3C019FA0E7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69A5-AC03-463C-A475-2D4CCE4A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7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486834"/>
            <a:ext cx="236601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2434167"/>
            <a:ext cx="236601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8475134"/>
            <a:ext cx="6172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807D5-963C-406D-9420-FC3C019FA0E7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8475134"/>
            <a:ext cx="92583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8475134"/>
            <a:ext cx="6172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D69A5-AC03-463C-A475-2D4CCE4A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5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B566FC5-A597-4353-BDC9-A6C91397C0BF}"/>
              </a:ext>
            </a:extLst>
          </p:cNvPr>
          <p:cNvSpPr/>
          <p:nvPr/>
        </p:nvSpPr>
        <p:spPr>
          <a:xfrm>
            <a:off x="7618616" y="1828800"/>
            <a:ext cx="11634397" cy="118872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12EFEC-B81A-4E0D-84EE-236D02ABFF50}"/>
              </a:ext>
            </a:extLst>
          </p:cNvPr>
          <p:cNvSpPr txBox="1"/>
          <p:nvPr/>
        </p:nvSpPr>
        <p:spPr>
          <a:xfrm>
            <a:off x="7795674" y="2050046"/>
            <a:ext cx="11251991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Identify                 Plan               Author</a:t>
            </a:r>
            <a:r>
              <a:rPr lang="en-US" sz="3200" dirty="0"/>
              <a:t>             </a:t>
            </a:r>
            <a:r>
              <a:rPr lang="en-US" sz="3200" dirty="0">
                <a:solidFill>
                  <a:schemeClr val="bg1"/>
                </a:solidFill>
              </a:rPr>
              <a:t>Review</a:t>
            </a:r>
            <a:r>
              <a:rPr lang="en-US" sz="3200" dirty="0"/>
              <a:t>            </a:t>
            </a:r>
            <a:r>
              <a:rPr lang="en-US" sz="3200" dirty="0">
                <a:solidFill>
                  <a:schemeClr val="bg1"/>
                </a:solidFill>
              </a:rPr>
              <a:t>Approve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562FE2D-2944-487A-A7DE-81E146E4879F}"/>
              </a:ext>
            </a:extLst>
          </p:cNvPr>
          <p:cNvSpPr/>
          <p:nvPr/>
        </p:nvSpPr>
        <p:spPr>
          <a:xfrm>
            <a:off x="16591452" y="2032290"/>
            <a:ext cx="622692" cy="707886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215900" dist="1143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4C0AB1-FC06-47C4-99E0-2DEC0A07180A}"/>
              </a:ext>
            </a:extLst>
          </p:cNvPr>
          <p:cNvSpPr/>
          <p:nvPr/>
        </p:nvSpPr>
        <p:spPr>
          <a:xfrm>
            <a:off x="7618616" y="3133512"/>
            <a:ext cx="2149371" cy="2246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EB3177-E9E5-44CB-86E5-2B45D6F97EA0}"/>
              </a:ext>
            </a:extLst>
          </p:cNvPr>
          <p:cNvSpPr/>
          <p:nvPr/>
        </p:nvSpPr>
        <p:spPr>
          <a:xfrm>
            <a:off x="9968828" y="3133513"/>
            <a:ext cx="2149371" cy="2246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179D51-4198-48DD-A565-02745E05366C}"/>
              </a:ext>
            </a:extLst>
          </p:cNvPr>
          <p:cNvSpPr/>
          <p:nvPr/>
        </p:nvSpPr>
        <p:spPr>
          <a:xfrm>
            <a:off x="12361129" y="3133515"/>
            <a:ext cx="2149371" cy="2246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EFF78E-9613-485B-9D81-7E7CCF051491}"/>
              </a:ext>
            </a:extLst>
          </p:cNvPr>
          <p:cNvSpPr/>
          <p:nvPr/>
        </p:nvSpPr>
        <p:spPr>
          <a:xfrm>
            <a:off x="14753430" y="3112155"/>
            <a:ext cx="2149371" cy="22681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88F9F3-3390-4C3F-B7E2-82246D2BCDD5}"/>
              </a:ext>
            </a:extLst>
          </p:cNvPr>
          <p:cNvSpPr/>
          <p:nvPr/>
        </p:nvSpPr>
        <p:spPr>
          <a:xfrm>
            <a:off x="17103642" y="3133513"/>
            <a:ext cx="2149371" cy="22467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11D4E937-13EE-41AC-A1D2-CF2AEE157764}"/>
              </a:ext>
            </a:extLst>
          </p:cNvPr>
          <p:cNvSpPr/>
          <p:nvPr/>
        </p:nvSpPr>
        <p:spPr>
          <a:xfrm>
            <a:off x="14241240" y="1988487"/>
            <a:ext cx="622692" cy="707886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215900" dist="1143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63E93DB-0B8B-44C0-9360-200971DE216C}"/>
              </a:ext>
            </a:extLst>
          </p:cNvPr>
          <p:cNvSpPr/>
          <p:nvPr/>
        </p:nvSpPr>
        <p:spPr>
          <a:xfrm>
            <a:off x="11830555" y="2032290"/>
            <a:ext cx="622692" cy="707886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215900" dist="1143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A537128D-8B22-4356-B89F-3386A554848C}"/>
              </a:ext>
            </a:extLst>
          </p:cNvPr>
          <p:cNvSpPr/>
          <p:nvPr/>
        </p:nvSpPr>
        <p:spPr>
          <a:xfrm>
            <a:off x="9791689" y="2025453"/>
            <a:ext cx="622692" cy="707886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215900" dist="1143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9F10FF-A04E-455E-913D-99E0F25B895B}"/>
              </a:ext>
            </a:extLst>
          </p:cNvPr>
          <p:cNvSpPr txBox="1"/>
          <p:nvPr/>
        </p:nvSpPr>
        <p:spPr>
          <a:xfrm>
            <a:off x="7618616" y="3136720"/>
            <a:ext cx="21730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Identify or generate candidate source material.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821FC2-E5B8-4579-83BD-46D5AAD61B2D}"/>
              </a:ext>
            </a:extLst>
          </p:cNvPr>
          <p:cNvSpPr txBox="1"/>
          <p:nvPr/>
        </p:nvSpPr>
        <p:spPr>
          <a:xfrm>
            <a:off x="10003785" y="3133511"/>
            <a:ext cx="21144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Map source material to location in content matrix to get into pipeline and prioritized.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E31DA2-49A7-4034-92B9-9D1E2710863A}"/>
              </a:ext>
            </a:extLst>
          </p:cNvPr>
          <p:cNvSpPr txBox="1"/>
          <p:nvPr/>
        </p:nvSpPr>
        <p:spPr>
          <a:xfrm>
            <a:off x="12350549" y="3124190"/>
            <a:ext cx="2202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Source material distilled into drafts of page content.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5F103E-D472-4EE5-A244-DECB64B71235}"/>
              </a:ext>
            </a:extLst>
          </p:cNvPr>
          <p:cNvSpPr txBox="1"/>
          <p:nvPr/>
        </p:nvSpPr>
        <p:spPr>
          <a:xfrm>
            <a:off x="14788387" y="3118057"/>
            <a:ext cx="21144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Page drafts edited according to style guidelines, conceptual framework, and voice.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30C5B5A-B3E3-4A0F-85C3-0FC05CC591FC}"/>
              </a:ext>
            </a:extLst>
          </p:cNvPr>
          <p:cNvSpPr/>
          <p:nvPr/>
        </p:nvSpPr>
        <p:spPr>
          <a:xfrm>
            <a:off x="7620003" y="5582588"/>
            <a:ext cx="2149371" cy="27232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DE6F0E-391F-40A1-BF1F-664BA9AD9A3A}"/>
              </a:ext>
            </a:extLst>
          </p:cNvPr>
          <p:cNvSpPr txBox="1"/>
          <p:nvPr/>
        </p:nvSpPr>
        <p:spPr>
          <a:xfrm>
            <a:off x="7633509" y="5636644"/>
            <a:ext cx="2170526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Content Development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Discovery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Editorial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Other Contributor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17FE72A-1C87-4613-87F0-CF7AE2EE7DFD}"/>
              </a:ext>
            </a:extLst>
          </p:cNvPr>
          <p:cNvSpPr/>
          <p:nvPr/>
        </p:nvSpPr>
        <p:spPr>
          <a:xfrm>
            <a:off x="9968828" y="5610378"/>
            <a:ext cx="2149371" cy="26954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29EDE5B-4DB0-4AC1-8DD6-E4A4C9D9B73E}"/>
              </a:ext>
            </a:extLst>
          </p:cNvPr>
          <p:cNvSpPr/>
          <p:nvPr/>
        </p:nvSpPr>
        <p:spPr>
          <a:xfrm>
            <a:off x="12350551" y="5611051"/>
            <a:ext cx="2149371" cy="26954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AAE696C-CD73-43BF-9B63-507FB960AC0F}"/>
              </a:ext>
            </a:extLst>
          </p:cNvPr>
          <p:cNvSpPr/>
          <p:nvPr/>
        </p:nvSpPr>
        <p:spPr>
          <a:xfrm>
            <a:off x="14753430" y="5604022"/>
            <a:ext cx="2149371" cy="26954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C9AA4B6-F9D3-4BA0-A81D-D7C59A4F8F78}"/>
              </a:ext>
            </a:extLst>
          </p:cNvPr>
          <p:cNvSpPr/>
          <p:nvPr/>
        </p:nvSpPr>
        <p:spPr>
          <a:xfrm>
            <a:off x="17128251" y="5610378"/>
            <a:ext cx="2149371" cy="26954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0655BF-CFE9-4AB7-88A1-483558A8BB90}"/>
              </a:ext>
            </a:extLst>
          </p:cNvPr>
          <p:cNvSpPr txBox="1"/>
          <p:nvPr/>
        </p:nvSpPr>
        <p:spPr>
          <a:xfrm>
            <a:off x="10022882" y="5636641"/>
            <a:ext cx="21493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Discovery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Editorial Team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EF1EAE-98F0-4D34-AB80-D5C02B2DD574}"/>
              </a:ext>
            </a:extLst>
          </p:cNvPr>
          <p:cNvSpPr txBox="1"/>
          <p:nvPr/>
        </p:nvSpPr>
        <p:spPr>
          <a:xfrm>
            <a:off x="12376885" y="5610375"/>
            <a:ext cx="2149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Editorial Team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BFB819-0D08-4EF7-8CAF-7E1DB061AFD1}"/>
              </a:ext>
            </a:extLst>
          </p:cNvPr>
          <p:cNvSpPr txBox="1"/>
          <p:nvPr/>
        </p:nvSpPr>
        <p:spPr>
          <a:xfrm>
            <a:off x="17161484" y="5624609"/>
            <a:ext cx="2091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Assigned by HFE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B07DF4-34E7-4D10-B0D9-8496CEB33ABF}"/>
              </a:ext>
            </a:extLst>
          </p:cNvPr>
          <p:cNvSpPr txBox="1"/>
          <p:nvPr/>
        </p:nvSpPr>
        <p:spPr>
          <a:xfrm>
            <a:off x="14718766" y="5636641"/>
            <a:ext cx="2149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Editorial Team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B4ACE6-2C77-4220-9CF4-B040F6434E14}"/>
              </a:ext>
            </a:extLst>
          </p:cNvPr>
          <p:cNvSpPr txBox="1"/>
          <p:nvPr/>
        </p:nvSpPr>
        <p:spPr>
          <a:xfrm>
            <a:off x="17145731" y="3137244"/>
            <a:ext cx="21144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Page drafts subject to technical approval process.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9DDC58A-45C7-4ECC-A94D-49DC3A7F6CA0}"/>
              </a:ext>
            </a:extLst>
          </p:cNvPr>
          <p:cNvSpPr txBox="1"/>
          <p:nvPr/>
        </p:nvSpPr>
        <p:spPr>
          <a:xfrm>
            <a:off x="10633026" y="274962"/>
            <a:ext cx="5958426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Content Development Process</a:t>
            </a:r>
            <a:endParaRPr lang="en-US" sz="3600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36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B566FC5-A597-4353-BDC9-A6C91397C0BF}"/>
              </a:ext>
            </a:extLst>
          </p:cNvPr>
          <p:cNvSpPr/>
          <p:nvPr/>
        </p:nvSpPr>
        <p:spPr>
          <a:xfrm>
            <a:off x="7618616" y="1828800"/>
            <a:ext cx="11634397" cy="118872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12EFEC-B81A-4E0D-84EE-236D02ABFF50}"/>
              </a:ext>
            </a:extLst>
          </p:cNvPr>
          <p:cNvSpPr txBox="1"/>
          <p:nvPr/>
        </p:nvSpPr>
        <p:spPr>
          <a:xfrm>
            <a:off x="7795674" y="2050046"/>
            <a:ext cx="11251991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Identify                 Plan               Author</a:t>
            </a:r>
            <a:r>
              <a:rPr lang="en-US" sz="3200" dirty="0"/>
              <a:t>             </a:t>
            </a:r>
            <a:r>
              <a:rPr lang="en-US" sz="3200" dirty="0">
                <a:solidFill>
                  <a:schemeClr val="bg1"/>
                </a:solidFill>
              </a:rPr>
              <a:t>Review</a:t>
            </a:r>
            <a:r>
              <a:rPr lang="en-US" sz="3200" dirty="0"/>
              <a:t>            </a:t>
            </a:r>
            <a:r>
              <a:rPr lang="en-US" sz="3200" dirty="0">
                <a:solidFill>
                  <a:schemeClr val="bg1"/>
                </a:solidFill>
              </a:rPr>
              <a:t>Approve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562FE2D-2944-487A-A7DE-81E146E4879F}"/>
              </a:ext>
            </a:extLst>
          </p:cNvPr>
          <p:cNvSpPr/>
          <p:nvPr/>
        </p:nvSpPr>
        <p:spPr>
          <a:xfrm>
            <a:off x="16591452" y="2032290"/>
            <a:ext cx="622692" cy="707886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215900" dist="1143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4C0AB1-FC06-47C4-99E0-2DEC0A07180A}"/>
              </a:ext>
            </a:extLst>
          </p:cNvPr>
          <p:cNvSpPr/>
          <p:nvPr/>
        </p:nvSpPr>
        <p:spPr>
          <a:xfrm>
            <a:off x="7618616" y="3133512"/>
            <a:ext cx="2149371" cy="2246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EB3177-E9E5-44CB-86E5-2B45D6F97EA0}"/>
              </a:ext>
            </a:extLst>
          </p:cNvPr>
          <p:cNvSpPr/>
          <p:nvPr/>
        </p:nvSpPr>
        <p:spPr>
          <a:xfrm>
            <a:off x="9968828" y="3133513"/>
            <a:ext cx="2149371" cy="2246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179D51-4198-48DD-A565-02745E05366C}"/>
              </a:ext>
            </a:extLst>
          </p:cNvPr>
          <p:cNvSpPr/>
          <p:nvPr/>
        </p:nvSpPr>
        <p:spPr>
          <a:xfrm>
            <a:off x="12361129" y="3133515"/>
            <a:ext cx="2149371" cy="2246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EFF78E-9613-485B-9D81-7E7CCF051491}"/>
              </a:ext>
            </a:extLst>
          </p:cNvPr>
          <p:cNvSpPr/>
          <p:nvPr/>
        </p:nvSpPr>
        <p:spPr>
          <a:xfrm>
            <a:off x="14753430" y="3112155"/>
            <a:ext cx="2149371" cy="22681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88F9F3-3390-4C3F-B7E2-82246D2BCDD5}"/>
              </a:ext>
            </a:extLst>
          </p:cNvPr>
          <p:cNvSpPr/>
          <p:nvPr/>
        </p:nvSpPr>
        <p:spPr>
          <a:xfrm>
            <a:off x="17103642" y="3133513"/>
            <a:ext cx="2149371" cy="22467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11D4E937-13EE-41AC-A1D2-CF2AEE157764}"/>
              </a:ext>
            </a:extLst>
          </p:cNvPr>
          <p:cNvSpPr/>
          <p:nvPr/>
        </p:nvSpPr>
        <p:spPr>
          <a:xfrm>
            <a:off x="14241240" y="1988487"/>
            <a:ext cx="622692" cy="707886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215900" dist="1143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63E93DB-0B8B-44C0-9360-200971DE216C}"/>
              </a:ext>
            </a:extLst>
          </p:cNvPr>
          <p:cNvSpPr/>
          <p:nvPr/>
        </p:nvSpPr>
        <p:spPr>
          <a:xfrm>
            <a:off x="11830555" y="2032290"/>
            <a:ext cx="622692" cy="707886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215900" dist="1143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A537128D-8B22-4356-B89F-3386A554848C}"/>
              </a:ext>
            </a:extLst>
          </p:cNvPr>
          <p:cNvSpPr/>
          <p:nvPr/>
        </p:nvSpPr>
        <p:spPr>
          <a:xfrm>
            <a:off x="9791689" y="2025453"/>
            <a:ext cx="622692" cy="707886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215900" dist="1143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9F10FF-A04E-455E-913D-99E0F25B895B}"/>
              </a:ext>
            </a:extLst>
          </p:cNvPr>
          <p:cNvSpPr txBox="1"/>
          <p:nvPr/>
        </p:nvSpPr>
        <p:spPr>
          <a:xfrm>
            <a:off x="7618616" y="3136720"/>
            <a:ext cx="21730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Identify or generate candidate source material.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821FC2-E5B8-4579-83BD-46D5AAD61B2D}"/>
              </a:ext>
            </a:extLst>
          </p:cNvPr>
          <p:cNvSpPr txBox="1"/>
          <p:nvPr/>
        </p:nvSpPr>
        <p:spPr>
          <a:xfrm>
            <a:off x="10003785" y="3133511"/>
            <a:ext cx="21144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Map source material to location in content matrix to get into pipeline and prioritized.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E31DA2-49A7-4034-92B9-9D1E2710863A}"/>
              </a:ext>
            </a:extLst>
          </p:cNvPr>
          <p:cNvSpPr txBox="1"/>
          <p:nvPr/>
        </p:nvSpPr>
        <p:spPr>
          <a:xfrm>
            <a:off x="12350549" y="3124190"/>
            <a:ext cx="2202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Source material distilled into drafts of page content.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5F103E-D472-4EE5-A244-DECB64B71235}"/>
              </a:ext>
            </a:extLst>
          </p:cNvPr>
          <p:cNvSpPr txBox="1"/>
          <p:nvPr/>
        </p:nvSpPr>
        <p:spPr>
          <a:xfrm>
            <a:off x="14788387" y="3118057"/>
            <a:ext cx="21144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Page drafts edited according to style guidelines, conceptual framework, and voice.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30C5B5A-B3E3-4A0F-85C3-0FC05CC591FC}"/>
              </a:ext>
            </a:extLst>
          </p:cNvPr>
          <p:cNvSpPr/>
          <p:nvPr/>
        </p:nvSpPr>
        <p:spPr>
          <a:xfrm>
            <a:off x="7620003" y="5582588"/>
            <a:ext cx="2149371" cy="27232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DE6F0E-391F-40A1-BF1F-664BA9AD9A3A}"/>
              </a:ext>
            </a:extLst>
          </p:cNvPr>
          <p:cNvSpPr txBox="1"/>
          <p:nvPr/>
        </p:nvSpPr>
        <p:spPr>
          <a:xfrm>
            <a:off x="7633509" y="5636644"/>
            <a:ext cx="2170526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Content Development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Discovery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Editorial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Other Contributor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17FE72A-1C87-4613-87F0-CF7AE2EE7DFD}"/>
              </a:ext>
            </a:extLst>
          </p:cNvPr>
          <p:cNvSpPr/>
          <p:nvPr/>
        </p:nvSpPr>
        <p:spPr>
          <a:xfrm>
            <a:off x="9968828" y="5610378"/>
            <a:ext cx="2149371" cy="26954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29EDE5B-4DB0-4AC1-8DD6-E4A4C9D9B73E}"/>
              </a:ext>
            </a:extLst>
          </p:cNvPr>
          <p:cNvSpPr/>
          <p:nvPr/>
        </p:nvSpPr>
        <p:spPr>
          <a:xfrm>
            <a:off x="12350551" y="5611051"/>
            <a:ext cx="2149371" cy="26954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AAE696C-CD73-43BF-9B63-507FB960AC0F}"/>
              </a:ext>
            </a:extLst>
          </p:cNvPr>
          <p:cNvSpPr/>
          <p:nvPr/>
        </p:nvSpPr>
        <p:spPr>
          <a:xfrm>
            <a:off x="14753430" y="5604022"/>
            <a:ext cx="2149371" cy="26954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C9AA4B6-F9D3-4BA0-A81D-D7C59A4F8F78}"/>
              </a:ext>
            </a:extLst>
          </p:cNvPr>
          <p:cNvSpPr/>
          <p:nvPr/>
        </p:nvSpPr>
        <p:spPr>
          <a:xfrm>
            <a:off x="17128251" y="5610378"/>
            <a:ext cx="2149371" cy="26954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0655BF-CFE9-4AB7-88A1-483558A8BB90}"/>
              </a:ext>
            </a:extLst>
          </p:cNvPr>
          <p:cNvSpPr txBox="1"/>
          <p:nvPr/>
        </p:nvSpPr>
        <p:spPr>
          <a:xfrm>
            <a:off x="10022882" y="5636641"/>
            <a:ext cx="21493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Discovery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Editorial Team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EF1EAE-98F0-4D34-AB80-D5C02B2DD574}"/>
              </a:ext>
            </a:extLst>
          </p:cNvPr>
          <p:cNvSpPr txBox="1"/>
          <p:nvPr/>
        </p:nvSpPr>
        <p:spPr>
          <a:xfrm>
            <a:off x="12376885" y="5610375"/>
            <a:ext cx="2149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Editorial Team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BFB819-0D08-4EF7-8CAF-7E1DB061AFD1}"/>
              </a:ext>
            </a:extLst>
          </p:cNvPr>
          <p:cNvSpPr txBox="1"/>
          <p:nvPr/>
        </p:nvSpPr>
        <p:spPr>
          <a:xfrm>
            <a:off x="17161484" y="5624609"/>
            <a:ext cx="2091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Assigned by HFE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B07DF4-34E7-4D10-B0D9-8496CEB33ABF}"/>
              </a:ext>
            </a:extLst>
          </p:cNvPr>
          <p:cNvSpPr txBox="1"/>
          <p:nvPr/>
        </p:nvSpPr>
        <p:spPr>
          <a:xfrm>
            <a:off x="14718766" y="5636641"/>
            <a:ext cx="2149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Editorial Team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B4ACE6-2C77-4220-9CF4-B040F6434E14}"/>
              </a:ext>
            </a:extLst>
          </p:cNvPr>
          <p:cNvSpPr txBox="1"/>
          <p:nvPr/>
        </p:nvSpPr>
        <p:spPr>
          <a:xfrm>
            <a:off x="17145731" y="3137244"/>
            <a:ext cx="21144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Page drafts subject to technical approval process.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9DDC58A-45C7-4ECC-A94D-49DC3A7F6CA0}"/>
              </a:ext>
            </a:extLst>
          </p:cNvPr>
          <p:cNvSpPr txBox="1"/>
          <p:nvPr/>
        </p:nvSpPr>
        <p:spPr>
          <a:xfrm>
            <a:off x="10633026" y="274962"/>
            <a:ext cx="5958426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Content Development Process</a:t>
            </a:r>
            <a:endParaRPr lang="en-US" sz="3600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759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B566FC5-A597-4353-BDC9-A6C91397C0BF}"/>
              </a:ext>
            </a:extLst>
          </p:cNvPr>
          <p:cNvSpPr/>
          <p:nvPr/>
        </p:nvSpPr>
        <p:spPr>
          <a:xfrm>
            <a:off x="436766" y="1834464"/>
            <a:ext cx="16515238" cy="118872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12EFEC-B81A-4E0D-84EE-236D02ABFF50}"/>
              </a:ext>
            </a:extLst>
          </p:cNvPr>
          <p:cNvSpPr txBox="1"/>
          <p:nvPr/>
        </p:nvSpPr>
        <p:spPr>
          <a:xfrm>
            <a:off x="613823" y="2154056"/>
            <a:ext cx="271095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Identify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4C0AB1-FC06-47C4-99E0-2DEC0A07180A}"/>
              </a:ext>
            </a:extLst>
          </p:cNvPr>
          <p:cNvSpPr/>
          <p:nvPr/>
        </p:nvSpPr>
        <p:spPr>
          <a:xfrm>
            <a:off x="436766" y="3139176"/>
            <a:ext cx="3067923" cy="2246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EB3177-E9E5-44CB-86E5-2B45D6F97EA0}"/>
              </a:ext>
            </a:extLst>
          </p:cNvPr>
          <p:cNvSpPr/>
          <p:nvPr/>
        </p:nvSpPr>
        <p:spPr>
          <a:xfrm>
            <a:off x="3802852" y="3162473"/>
            <a:ext cx="3044220" cy="2246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179D51-4198-48DD-A565-02745E05366C}"/>
              </a:ext>
            </a:extLst>
          </p:cNvPr>
          <p:cNvSpPr/>
          <p:nvPr/>
        </p:nvSpPr>
        <p:spPr>
          <a:xfrm>
            <a:off x="7155816" y="3168568"/>
            <a:ext cx="3045492" cy="2246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EFF78E-9613-485B-9D81-7E7CCF051491}"/>
              </a:ext>
            </a:extLst>
          </p:cNvPr>
          <p:cNvSpPr/>
          <p:nvPr/>
        </p:nvSpPr>
        <p:spPr>
          <a:xfrm>
            <a:off x="10499471" y="3151842"/>
            <a:ext cx="3083405" cy="23249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88F9F3-3390-4C3F-B7E2-82246D2BCDD5}"/>
              </a:ext>
            </a:extLst>
          </p:cNvPr>
          <p:cNvSpPr/>
          <p:nvPr/>
        </p:nvSpPr>
        <p:spPr>
          <a:xfrm>
            <a:off x="13853706" y="3139177"/>
            <a:ext cx="3083405" cy="22467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A537128D-8B22-4356-B89F-3386A554848C}"/>
              </a:ext>
            </a:extLst>
          </p:cNvPr>
          <p:cNvSpPr/>
          <p:nvPr/>
        </p:nvSpPr>
        <p:spPr>
          <a:xfrm>
            <a:off x="3329779" y="2077855"/>
            <a:ext cx="622692" cy="70788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  <a:effectLst>
            <a:outerShdw blurRad="215900" dist="1143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9F10FF-A04E-455E-913D-99E0F25B895B}"/>
              </a:ext>
            </a:extLst>
          </p:cNvPr>
          <p:cNvSpPr txBox="1"/>
          <p:nvPr/>
        </p:nvSpPr>
        <p:spPr>
          <a:xfrm>
            <a:off x="436766" y="3142384"/>
            <a:ext cx="3014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Identify or generate candidate source material.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821FC2-E5B8-4579-83BD-46D5AAD61B2D}"/>
              </a:ext>
            </a:extLst>
          </p:cNvPr>
          <p:cNvSpPr txBox="1"/>
          <p:nvPr/>
        </p:nvSpPr>
        <p:spPr>
          <a:xfrm>
            <a:off x="3837809" y="3162471"/>
            <a:ext cx="28487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Map source material to location in content matrix to get into pipeline and prioritized.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E31DA2-49A7-4034-92B9-9D1E2710863A}"/>
              </a:ext>
            </a:extLst>
          </p:cNvPr>
          <p:cNvSpPr txBox="1"/>
          <p:nvPr/>
        </p:nvSpPr>
        <p:spPr>
          <a:xfrm>
            <a:off x="7145235" y="3159242"/>
            <a:ext cx="3045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Source material distilled into drafts of page content.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5F103E-D472-4EE5-A244-DECB64B71235}"/>
              </a:ext>
            </a:extLst>
          </p:cNvPr>
          <p:cNvSpPr txBox="1"/>
          <p:nvPr/>
        </p:nvSpPr>
        <p:spPr>
          <a:xfrm>
            <a:off x="10534428" y="3157743"/>
            <a:ext cx="30332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Page drafts edited according to style guidelines, conceptual framework, and voice.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B4ACE6-2C77-4220-9CF4-B040F6434E14}"/>
              </a:ext>
            </a:extLst>
          </p:cNvPr>
          <p:cNvSpPr txBox="1"/>
          <p:nvPr/>
        </p:nvSpPr>
        <p:spPr>
          <a:xfrm>
            <a:off x="13895795" y="3142908"/>
            <a:ext cx="3041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Page drafts subject to technical approval process.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9DDC58A-45C7-4ECC-A94D-49DC3A7F6CA0}"/>
              </a:ext>
            </a:extLst>
          </p:cNvPr>
          <p:cNvSpPr txBox="1"/>
          <p:nvPr/>
        </p:nvSpPr>
        <p:spPr>
          <a:xfrm>
            <a:off x="5204351" y="785882"/>
            <a:ext cx="5958426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Content Development Process</a:t>
            </a:r>
            <a:endParaRPr lang="en-US" sz="3600" b="1" i="1" dirty="0">
              <a:solidFill>
                <a:srgbClr val="00B05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531D983-8C46-40BA-8A33-3D38D40211AD}"/>
              </a:ext>
            </a:extLst>
          </p:cNvPr>
          <p:cNvSpPr/>
          <p:nvPr/>
        </p:nvSpPr>
        <p:spPr>
          <a:xfrm>
            <a:off x="436766" y="5582137"/>
            <a:ext cx="3083405" cy="3266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433183-40EB-4888-954F-D03AF013911D}"/>
              </a:ext>
            </a:extLst>
          </p:cNvPr>
          <p:cNvSpPr txBox="1"/>
          <p:nvPr/>
        </p:nvSpPr>
        <p:spPr>
          <a:xfrm>
            <a:off x="436766" y="5584240"/>
            <a:ext cx="308340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Content Development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Discovery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Editorial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Other Contributor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045C290-6BF3-4D06-AFC1-3C7F93495F6A}"/>
              </a:ext>
            </a:extLst>
          </p:cNvPr>
          <p:cNvSpPr/>
          <p:nvPr/>
        </p:nvSpPr>
        <p:spPr>
          <a:xfrm>
            <a:off x="3791001" y="5608403"/>
            <a:ext cx="3083405" cy="3266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B2E2593-9EEA-42C9-9FD5-46C2CBB79176}"/>
              </a:ext>
            </a:extLst>
          </p:cNvPr>
          <p:cNvSpPr/>
          <p:nvPr/>
        </p:nvSpPr>
        <p:spPr>
          <a:xfrm>
            <a:off x="7145236" y="5634669"/>
            <a:ext cx="3083405" cy="3266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6F959AF-9E45-4C78-AEA0-0F8DEF390C34}"/>
              </a:ext>
            </a:extLst>
          </p:cNvPr>
          <p:cNvSpPr/>
          <p:nvPr/>
        </p:nvSpPr>
        <p:spPr>
          <a:xfrm>
            <a:off x="10499471" y="5660935"/>
            <a:ext cx="3083405" cy="3266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0F24F05-3B01-42F8-9F0C-3D09BC203248}"/>
              </a:ext>
            </a:extLst>
          </p:cNvPr>
          <p:cNvSpPr/>
          <p:nvPr/>
        </p:nvSpPr>
        <p:spPr>
          <a:xfrm>
            <a:off x="13853706" y="5687201"/>
            <a:ext cx="3083405" cy="3266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D42B170-EE24-43B0-B31F-1C3F3A957F2C}"/>
              </a:ext>
            </a:extLst>
          </p:cNvPr>
          <p:cNvSpPr txBox="1"/>
          <p:nvPr/>
        </p:nvSpPr>
        <p:spPr>
          <a:xfrm>
            <a:off x="3821005" y="5607730"/>
            <a:ext cx="308340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Discovery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Editorial Team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956817-49A2-4E10-A863-84680F9CCC8A}"/>
              </a:ext>
            </a:extLst>
          </p:cNvPr>
          <p:cNvSpPr txBox="1"/>
          <p:nvPr/>
        </p:nvSpPr>
        <p:spPr>
          <a:xfrm>
            <a:off x="7243157" y="5631220"/>
            <a:ext cx="304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Editorial Team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35EC8C-83F5-47A7-92E0-DD0AA15E2AB0}"/>
              </a:ext>
            </a:extLst>
          </p:cNvPr>
          <p:cNvSpPr txBox="1"/>
          <p:nvPr/>
        </p:nvSpPr>
        <p:spPr>
          <a:xfrm>
            <a:off x="10469467" y="5654710"/>
            <a:ext cx="320342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Editorial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Other Contributor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0C6A10-C2FC-4132-9034-6E9DF1B49F62}"/>
              </a:ext>
            </a:extLst>
          </p:cNvPr>
          <p:cNvSpPr txBox="1"/>
          <p:nvPr/>
        </p:nvSpPr>
        <p:spPr>
          <a:xfrm>
            <a:off x="13883711" y="5678200"/>
            <a:ext cx="285925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PM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Content Development </a:t>
            </a:r>
            <a:r>
              <a:rPr lang="en-US" sz="2000" i="1" dirty="0" err="1"/>
              <a:t>Mgr</a:t>
            </a:r>
            <a:endParaRPr lang="en-US" sz="2000" i="1" dirty="0"/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 err="1"/>
              <a:t>PjM</a:t>
            </a:r>
            <a:endParaRPr lang="en-US" sz="2000" i="1" dirty="0"/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Other Contributor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8C306F4-2437-4803-8B8A-DE7963C51B7E}"/>
              </a:ext>
            </a:extLst>
          </p:cNvPr>
          <p:cNvSpPr txBox="1"/>
          <p:nvPr/>
        </p:nvSpPr>
        <p:spPr>
          <a:xfrm>
            <a:off x="4124523" y="2154055"/>
            <a:ext cx="215965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Plan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E0328D-1B5D-4E55-B264-4895EB7F5CE6}"/>
              </a:ext>
            </a:extLst>
          </p:cNvPr>
          <p:cNvSpPr txBox="1"/>
          <p:nvPr/>
        </p:nvSpPr>
        <p:spPr>
          <a:xfrm>
            <a:off x="7367307" y="2154056"/>
            <a:ext cx="2556166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Author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8FCD398-A7A3-44C4-9CAC-C1D8DAF8F40C}"/>
              </a:ext>
            </a:extLst>
          </p:cNvPr>
          <p:cNvSpPr txBox="1"/>
          <p:nvPr/>
        </p:nvSpPr>
        <p:spPr>
          <a:xfrm>
            <a:off x="10649992" y="2154055"/>
            <a:ext cx="2646615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Review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09B7EC4-D090-408E-AA15-9B5FC7AC030F}"/>
              </a:ext>
            </a:extLst>
          </p:cNvPr>
          <p:cNvSpPr txBox="1"/>
          <p:nvPr/>
        </p:nvSpPr>
        <p:spPr>
          <a:xfrm>
            <a:off x="14096349" y="2154055"/>
            <a:ext cx="2646615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Approve</a:t>
            </a: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72C619B4-E382-4714-B7CC-57FE9E1FB268}"/>
              </a:ext>
            </a:extLst>
          </p:cNvPr>
          <p:cNvSpPr/>
          <p:nvPr/>
        </p:nvSpPr>
        <p:spPr>
          <a:xfrm>
            <a:off x="6686550" y="2077855"/>
            <a:ext cx="622692" cy="70788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  <a:effectLst>
            <a:outerShdw blurRad="215900" dist="1143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E7B4A9D8-1985-433D-BECD-40D9E343ED42}"/>
              </a:ext>
            </a:extLst>
          </p:cNvPr>
          <p:cNvSpPr/>
          <p:nvPr/>
        </p:nvSpPr>
        <p:spPr>
          <a:xfrm>
            <a:off x="9959794" y="2077855"/>
            <a:ext cx="622692" cy="70788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  <a:effectLst>
            <a:outerShdw blurRad="215900" dist="1143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2D138D37-AB63-45BB-90E3-A08A22549108}"/>
              </a:ext>
            </a:extLst>
          </p:cNvPr>
          <p:cNvSpPr/>
          <p:nvPr/>
        </p:nvSpPr>
        <p:spPr>
          <a:xfrm>
            <a:off x="13300770" y="2077855"/>
            <a:ext cx="622692" cy="70788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  <a:effectLst>
            <a:outerShdw blurRad="215900" dist="1143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13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B566FC5-A597-4353-BDC9-A6C91397C0BF}"/>
              </a:ext>
            </a:extLst>
          </p:cNvPr>
          <p:cNvSpPr/>
          <p:nvPr/>
        </p:nvSpPr>
        <p:spPr>
          <a:xfrm>
            <a:off x="370930" y="1905221"/>
            <a:ext cx="13037761" cy="11887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12EFEC-B81A-4E0D-84EE-236D02ABFF50}"/>
              </a:ext>
            </a:extLst>
          </p:cNvPr>
          <p:cNvSpPr txBox="1"/>
          <p:nvPr/>
        </p:nvSpPr>
        <p:spPr>
          <a:xfrm>
            <a:off x="767439" y="2182783"/>
            <a:ext cx="215965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Design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4C0AB1-FC06-47C4-99E0-2DEC0A07180A}"/>
              </a:ext>
            </a:extLst>
          </p:cNvPr>
          <p:cNvSpPr/>
          <p:nvPr/>
        </p:nvSpPr>
        <p:spPr>
          <a:xfrm>
            <a:off x="370931" y="3209933"/>
            <a:ext cx="3064030" cy="2246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EB3177-E9E5-44CB-86E5-2B45D6F97EA0}"/>
              </a:ext>
            </a:extLst>
          </p:cNvPr>
          <p:cNvSpPr/>
          <p:nvPr/>
        </p:nvSpPr>
        <p:spPr>
          <a:xfrm>
            <a:off x="3694244" y="3209934"/>
            <a:ext cx="3029073" cy="2246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179D51-4198-48DD-A565-02745E05366C}"/>
              </a:ext>
            </a:extLst>
          </p:cNvPr>
          <p:cNvSpPr/>
          <p:nvPr/>
        </p:nvSpPr>
        <p:spPr>
          <a:xfrm>
            <a:off x="6982599" y="3188578"/>
            <a:ext cx="3083405" cy="2246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EFF78E-9613-485B-9D81-7E7CCF051491}"/>
              </a:ext>
            </a:extLst>
          </p:cNvPr>
          <p:cNvSpPr/>
          <p:nvPr/>
        </p:nvSpPr>
        <p:spPr>
          <a:xfrm>
            <a:off x="10325286" y="3188577"/>
            <a:ext cx="3083405" cy="22681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11D4E937-13EE-41AC-A1D2-CF2AEE157764}"/>
              </a:ext>
            </a:extLst>
          </p:cNvPr>
          <p:cNvSpPr/>
          <p:nvPr/>
        </p:nvSpPr>
        <p:spPr>
          <a:xfrm>
            <a:off x="9861087" y="2219765"/>
            <a:ext cx="622692" cy="707886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215900" dist="1143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63E93DB-0B8B-44C0-9360-200971DE216C}"/>
              </a:ext>
            </a:extLst>
          </p:cNvPr>
          <p:cNvSpPr/>
          <p:nvPr/>
        </p:nvSpPr>
        <p:spPr>
          <a:xfrm>
            <a:off x="6539866" y="2251030"/>
            <a:ext cx="622692" cy="707886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215900" dist="1143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A537128D-8B22-4356-B89F-3386A554848C}"/>
              </a:ext>
            </a:extLst>
          </p:cNvPr>
          <p:cNvSpPr/>
          <p:nvPr/>
        </p:nvSpPr>
        <p:spPr>
          <a:xfrm>
            <a:off x="3236823" y="2209896"/>
            <a:ext cx="622692" cy="707886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215900" dist="1143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9F10FF-A04E-455E-913D-99E0F25B895B}"/>
              </a:ext>
            </a:extLst>
          </p:cNvPr>
          <p:cNvSpPr txBox="1"/>
          <p:nvPr/>
        </p:nvSpPr>
        <p:spPr>
          <a:xfrm>
            <a:off x="370931" y="3213140"/>
            <a:ext cx="3064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IA, wireframing, prototyping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821FC2-E5B8-4579-83BD-46D5AAD61B2D}"/>
              </a:ext>
            </a:extLst>
          </p:cNvPr>
          <p:cNvSpPr txBox="1"/>
          <p:nvPr/>
        </p:nvSpPr>
        <p:spPr>
          <a:xfrm>
            <a:off x="3717200" y="3209933"/>
            <a:ext cx="30061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End user feedback on content and prototype.</a:t>
            </a:r>
          </a:p>
          <a:p>
            <a:pPr algn="ctr"/>
            <a:r>
              <a:rPr lang="en-US" sz="2000" i="1" dirty="0"/>
              <a:t> </a:t>
            </a:r>
            <a:br>
              <a:rPr lang="en-US" sz="2000" i="1" dirty="0"/>
            </a:br>
            <a:r>
              <a:rPr lang="en-US" sz="2000" i="1" dirty="0"/>
              <a:t>Produce user stories to capture design implications.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5F103E-D472-4EE5-A244-DECB64B71235}"/>
              </a:ext>
            </a:extLst>
          </p:cNvPr>
          <p:cNvSpPr txBox="1"/>
          <p:nvPr/>
        </p:nvSpPr>
        <p:spPr>
          <a:xfrm>
            <a:off x="10360242" y="3194479"/>
            <a:ext cx="29895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Annotate designs for hand-off to </a:t>
            </a:r>
            <a:r>
              <a:rPr lang="en-US" sz="2000" i="1" dirty="0" err="1"/>
              <a:t>Wordpress</a:t>
            </a:r>
            <a:r>
              <a:rPr lang="en-US" sz="2000" i="1" dirty="0"/>
              <a:t> development.</a:t>
            </a:r>
          </a:p>
          <a:p>
            <a:pPr algn="ctr"/>
            <a:endParaRPr lang="en-US" sz="2000" i="1" dirty="0"/>
          </a:p>
          <a:p>
            <a:pPr algn="ctr"/>
            <a:r>
              <a:rPr lang="en-US" sz="2000" i="1" dirty="0"/>
              <a:t>Schedule meeting for development handoff.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9DDC58A-45C7-4ECC-A94D-49DC3A7F6CA0}"/>
              </a:ext>
            </a:extLst>
          </p:cNvPr>
          <p:cNvSpPr txBox="1"/>
          <p:nvPr/>
        </p:nvSpPr>
        <p:spPr>
          <a:xfrm>
            <a:off x="5338233" y="809791"/>
            <a:ext cx="3025957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Design Process</a:t>
            </a:r>
            <a:endParaRPr lang="en-US" sz="36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2529D1-F10F-4DC0-983E-4FF3B3C23997}"/>
              </a:ext>
            </a:extLst>
          </p:cNvPr>
          <p:cNvSpPr txBox="1"/>
          <p:nvPr/>
        </p:nvSpPr>
        <p:spPr>
          <a:xfrm>
            <a:off x="4010223" y="1936560"/>
            <a:ext cx="2159657" cy="10772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User Testing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35A5E3-3194-4FB9-8667-CA7BFD382FFA}"/>
              </a:ext>
            </a:extLst>
          </p:cNvPr>
          <p:cNvSpPr txBox="1"/>
          <p:nvPr/>
        </p:nvSpPr>
        <p:spPr>
          <a:xfrm>
            <a:off x="7253007" y="2219766"/>
            <a:ext cx="2556166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Redesign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7B987F-BC8B-475C-9120-5D94F828316B}"/>
              </a:ext>
            </a:extLst>
          </p:cNvPr>
          <p:cNvSpPr txBox="1"/>
          <p:nvPr/>
        </p:nvSpPr>
        <p:spPr>
          <a:xfrm>
            <a:off x="10535692" y="1982080"/>
            <a:ext cx="2646615" cy="10772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Annotate Designs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4BF4A77-B3E3-4585-BC10-532A5029BED0}"/>
              </a:ext>
            </a:extLst>
          </p:cNvPr>
          <p:cNvSpPr txBox="1"/>
          <p:nvPr/>
        </p:nvSpPr>
        <p:spPr>
          <a:xfrm>
            <a:off x="7017555" y="3232419"/>
            <a:ext cx="30484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Review user stories; prioritize; edit designs, content, and prototype.</a:t>
            </a:r>
          </a:p>
          <a:p>
            <a:pPr algn="ctr"/>
            <a:endParaRPr lang="en-US" sz="2000" i="1" dirty="0"/>
          </a:p>
          <a:p>
            <a:pPr algn="ctr"/>
            <a:r>
              <a:rPr lang="en-US" sz="2000" i="1" dirty="0"/>
              <a:t>Review and approve final.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9710FFB-F6BD-46D0-AD87-9BBA961C873F}"/>
              </a:ext>
            </a:extLst>
          </p:cNvPr>
          <p:cNvSpPr/>
          <p:nvPr/>
        </p:nvSpPr>
        <p:spPr>
          <a:xfrm>
            <a:off x="370931" y="5595181"/>
            <a:ext cx="3083405" cy="3266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46E14FF-27E9-4066-8428-50C0C22A0AE4}"/>
              </a:ext>
            </a:extLst>
          </p:cNvPr>
          <p:cNvSpPr/>
          <p:nvPr/>
        </p:nvSpPr>
        <p:spPr>
          <a:xfrm>
            <a:off x="3694244" y="5595181"/>
            <a:ext cx="3083405" cy="3266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CC4F0CB-4142-468E-B854-53E07C1A5896}"/>
              </a:ext>
            </a:extLst>
          </p:cNvPr>
          <p:cNvSpPr/>
          <p:nvPr/>
        </p:nvSpPr>
        <p:spPr>
          <a:xfrm>
            <a:off x="7017557" y="5595181"/>
            <a:ext cx="3083405" cy="3266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918F47E-D72E-4DAA-B628-C688BB99A398}"/>
              </a:ext>
            </a:extLst>
          </p:cNvPr>
          <p:cNvSpPr/>
          <p:nvPr/>
        </p:nvSpPr>
        <p:spPr>
          <a:xfrm>
            <a:off x="10340870" y="5595181"/>
            <a:ext cx="3083405" cy="3266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DE6F0E-391F-40A1-BF1F-664BA9AD9A3A}"/>
              </a:ext>
            </a:extLst>
          </p:cNvPr>
          <p:cNvSpPr txBox="1"/>
          <p:nvPr/>
        </p:nvSpPr>
        <p:spPr>
          <a:xfrm>
            <a:off x="373480" y="5662616"/>
            <a:ext cx="308085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Content Development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Discovery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Editorial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Other Contributor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0655BF-CFE9-4AB7-88A1-483558A8BB90}"/>
              </a:ext>
            </a:extLst>
          </p:cNvPr>
          <p:cNvSpPr txBox="1"/>
          <p:nvPr/>
        </p:nvSpPr>
        <p:spPr>
          <a:xfrm>
            <a:off x="3717201" y="5606422"/>
            <a:ext cx="3083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User Testing Team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EF1EAE-98F0-4D34-AB80-D5C02B2DD574}"/>
              </a:ext>
            </a:extLst>
          </p:cNvPr>
          <p:cNvSpPr txBox="1"/>
          <p:nvPr/>
        </p:nvSpPr>
        <p:spPr>
          <a:xfrm>
            <a:off x="7017556" y="5595181"/>
            <a:ext cx="30834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PM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Content Development </a:t>
            </a:r>
            <a:r>
              <a:rPr lang="en-US" sz="2000" i="1" dirty="0" err="1"/>
              <a:t>Mgr</a:t>
            </a:r>
            <a:endParaRPr lang="en-US" sz="2000" i="1" dirty="0"/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Editorial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Design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User Testing Team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B07DF4-34E7-4D10-B0D9-8496CEB33ABF}"/>
              </a:ext>
            </a:extLst>
          </p:cNvPr>
          <p:cNvSpPr txBox="1"/>
          <p:nvPr/>
        </p:nvSpPr>
        <p:spPr>
          <a:xfrm>
            <a:off x="10340870" y="5597284"/>
            <a:ext cx="3083405" cy="793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Editorial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Design Team</a:t>
            </a:r>
          </a:p>
        </p:txBody>
      </p:sp>
    </p:spTree>
    <p:extLst>
      <p:ext uri="{BB962C8B-B14F-4D97-AF65-F5344CB8AC3E}">
        <p14:creationId xmlns:p14="http://schemas.microsoft.com/office/powerpoint/2010/main" val="783168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69DDC58A-45C7-4ECC-A94D-49DC3A7F6CA0}"/>
              </a:ext>
            </a:extLst>
          </p:cNvPr>
          <p:cNvSpPr txBox="1"/>
          <p:nvPr/>
        </p:nvSpPr>
        <p:spPr>
          <a:xfrm>
            <a:off x="10640842" y="0"/>
            <a:ext cx="4326377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Development Process</a:t>
            </a:r>
            <a:endParaRPr lang="en-US" sz="3600" b="1" i="1" dirty="0">
              <a:solidFill>
                <a:srgbClr val="7030A0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CEBF024-B5F3-49BB-AE12-33CE1E8F84C9}"/>
              </a:ext>
            </a:extLst>
          </p:cNvPr>
          <p:cNvSpPr/>
          <p:nvPr/>
        </p:nvSpPr>
        <p:spPr>
          <a:xfrm>
            <a:off x="738459" y="2010558"/>
            <a:ext cx="26190346" cy="1188720"/>
          </a:xfrm>
          <a:prstGeom prst="rect">
            <a:avLst/>
          </a:prstGeom>
          <a:solidFill>
            <a:srgbClr val="7030A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ADA2B5E-0327-4400-9642-FB1281908AE7}"/>
              </a:ext>
            </a:extLst>
          </p:cNvPr>
          <p:cNvSpPr txBox="1"/>
          <p:nvPr/>
        </p:nvSpPr>
        <p:spPr>
          <a:xfrm>
            <a:off x="865278" y="2288241"/>
            <a:ext cx="265586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Communicate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C13CE79-7ABB-495B-B3C7-AED519C9B492}"/>
              </a:ext>
            </a:extLst>
          </p:cNvPr>
          <p:cNvSpPr/>
          <p:nvPr/>
        </p:nvSpPr>
        <p:spPr>
          <a:xfrm>
            <a:off x="738462" y="3315270"/>
            <a:ext cx="3084792" cy="2246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620367C9-00DE-4417-89C6-E18FDFE54252}"/>
              </a:ext>
            </a:extLst>
          </p:cNvPr>
          <p:cNvSpPr/>
          <p:nvPr/>
        </p:nvSpPr>
        <p:spPr>
          <a:xfrm>
            <a:off x="3669270" y="2249677"/>
            <a:ext cx="622692" cy="707886"/>
          </a:xfrm>
          <a:prstGeom prst="rightArrow">
            <a:avLst/>
          </a:prstGeom>
          <a:solidFill>
            <a:srgbClr val="9900FF"/>
          </a:solidFill>
          <a:ln>
            <a:solidFill>
              <a:srgbClr val="00B050"/>
            </a:solidFill>
          </a:ln>
          <a:effectLst>
            <a:outerShdw blurRad="215900" dist="1143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4B5ED1E-06E6-4053-A43D-B97887C03B48}"/>
              </a:ext>
            </a:extLst>
          </p:cNvPr>
          <p:cNvSpPr txBox="1"/>
          <p:nvPr/>
        </p:nvSpPr>
        <p:spPr>
          <a:xfrm>
            <a:off x="738461" y="3318478"/>
            <a:ext cx="3084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Meet to review proposed features to implement during the cycle.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C0597A0-FDFF-4E02-BB00-77AEBCD8F43A}"/>
              </a:ext>
            </a:extLst>
          </p:cNvPr>
          <p:cNvSpPr/>
          <p:nvPr/>
        </p:nvSpPr>
        <p:spPr>
          <a:xfrm>
            <a:off x="739849" y="5764346"/>
            <a:ext cx="3083405" cy="3266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5BC373-E745-4CCB-AAF7-2B86FC028A70}"/>
              </a:ext>
            </a:extLst>
          </p:cNvPr>
          <p:cNvSpPr txBox="1"/>
          <p:nvPr/>
        </p:nvSpPr>
        <p:spPr>
          <a:xfrm>
            <a:off x="753355" y="5818402"/>
            <a:ext cx="30698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Development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Design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Editorial Team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EBB2DFD-1A53-468B-A5D1-A6B2913F5E2C}"/>
              </a:ext>
            </a:extLst>
          </p:cNvPr>
          <p:cNvSpPr txBox="1"/>
          <p:nvPr/>
        </p:nvSpPr>
        <p:spPr>
          <a:xfrm>
            <a:off x="4561911" y="2312531"/>
            <a:ext cx="1922202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Plan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43DACB0-033B-4816-982C-B46EC225A81E}"/>
              </a:ext>
            </a:extLst>
          </p:cNvPr>
          <p:cNvSpPr txBox="1"/>
          <p:nvPr/>
        </p:nvSpPr>
        <p:spPr>
          <a:xfrm>
            <a:off x="7779540" y="2288238"/>
            <a:ext cx="2317048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Implement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C211CDE-E2EE-4248-BD48-8814DE9931E8}"/>
              </a:ext>
            </a:extLst>
          </p:cNvPr>
          <p:cNvSpPr txBox="1"/>
          <p:nvPr/>
        </p:nvSpPr>
        <p:spPr>
          <a:xfrm>
            <a:off x="11254939" y="2288239"/>
            <a:ext cx="1922202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Stage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BD994A9-5E47-4AB8-A50E-F0275FDD43FA}"/>
              </a:ext>
            </a:extLst>
          </p:cNvPr>
          <p:cNvSpPr txBox="1"/>
          <p:nvPr/>
        </p:nvSpPr>
        <p:spPr>
          <a:xfrm>
            <a:off x="14609645" y="2288240"/>
            <a:ext cx="1922202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Review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F5E2FFC-F18D-482F-BB67-7F1DC96A33FC}"/>
              </a:ext>
            </a:extLst>
          </p:cNvPr>
          <p:cNvSpPr txBox="1"/>
          <p:nvPr/>
        </p:nvSpPr>
        <p:spPr>
          <a:xfrm>
            <a:off x="17893018" y="2288241"/>
            <a:ext cx="1922202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Test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F846450-C363-4626-BB67-BADE5EA52842}"/>
              </a:ext>
            </a:extLst>
          </p:cNvPr>
          <p:cNvSpPr txBox="1"/>
          <p:nvPr/>
        </p:nvSpPr>
        <p:spPr>
          <a:xfrm>
            <a:off x="21176391" y="2292199"/>
            <a:ext cx="1922202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Approve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E180E5-8B04-47B5-867B-EEAFA19954C0}"/>
              </a:ext>
            </a:extLst>
          </p:cNvPr>
          <p:cNvSpPr txBox="1"/>
          <p:nvPr/>
        </p:nvSpPr>
        <p:spPr>
          <a:xfrm>
            <a:off x="24425308" y="2289304"/>
            <a:ext cx="1922202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Deploy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9C4C47E-849D-43C5-876B-C2FC846DFED7}"/>
              </a:ext>
            </a:extLst>
          </p:cNvPr>
          <p:cNvSpPr/>
          <p:nvPr/>
        </p:nvSpPr>
        <p:spPr>
          <a:xfrm>
            <a:off x="4039255" y="3309624"/>
            <a:ext cx="3084792" cy="2246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3227321-9933-43AA-A016-4B770D1BC095}"/>
              </a:ext>
            </a:extLst>
          </p:cNvPr>
          <p:cNvSpPr/>
          <p:nvPr/>
        </p:nvSpPr>
        <p:spPr>
          <a:xfrm>
            <a:off x="7340048" y="3303978"/>
            <a:ext cx="3084792" cy="2246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82D8519-DB82-4A31-B69B-D2929CB56890}"/>
              </a:ext>
            </a:extLst>
          </p:cNvPr>
          <p:cNvSpPr/>
          <p:nvPr/>
        </p:nvSpPr>
        <p:spPr>
          <a:xfrm>
            <a:off x="10640841" y="3298332"/>
            <a:ext cx="3084792" cy="2246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99ABA46-59AB-426F-B5FB-59658B11B1DD}"/>
              </a:ext>
            </a:extLst>
          </p:cNvPr>
          <p:cNvSpPr/>
          <p:nvPr/>
        </p:nvSpPr>
        <p:spPr>
          <a:xfrm>
            <a:off x="13941634" y="3292686"/>
            <a:ext cx="3084792" cy="2246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9D7538A-2294-417D-B9C0-3BC066F58748}"/>
              </a:ext>
            </a:extLst>
          </p:cNvPr>
          <p:cNvSpPr/>
          <p:nvPr/>
        </p:nvSpPr>
        <p:spPr>
          <a:xfrm>
            <a:off x="17242427" y="3287040"/>
            <a:ext cx="3084792" cy="2246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4A6BC3F-A4F6-4848-927F-DEC3A35EB758}"/>
              </a:ext>
            </a:extLst>
          </p:cNvPr>
          <p:cNvSpPr/>
          <p:nvPr/>
        </p:nvSpPr>
        <p:spPr>
          <a:xfrm>
            <a:off x="20543220" y="3281394"/>
            <a:ext cx="3084792" cy="2246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C9243C9-02E6-4EEA-86C2-19D824E26931}"/>
              </a:ext>
            </a:extLst>
          </p:cNvPr>
          <p:cNvSpPr/>
          <p:nvPr/>
        </p:nvSpPr>
        <p:spPr>
          <a:xfrm>
            <a:off x="23844013" y="3275748"/>
            <a:ext cx="3084792" cy="2246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D2603F1-6304-4ED6-85ED-BE1F5C2E25FE}"/>
              </a:ext>
            </a:extLst>
          </p:cNvPr>
          <p:cNvSpPr txBox="1"/>
          <p:nvPr/>
        </p:nvSpPr>
        <p:spPr>
          <a:xfrm>
            <a:off x="3980827" y="3356549"/>
            <a:ext cx="30847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i="1"/>
            </a:lvl1pPr>
          </a:lstStyle>
          <a:p>
            <a:r>
              <a:rPr lang="en-US" dirty="0"/>
              <a:t>Determine effort and document tasks to implement identified features within the cycle.</a:t>
            </a:r>
          </a:p>
          <a:p>
            <a:r>
              <a:rPr lang="en-US" dirty="0"/>
              <a:t>Meet to discuss scope and priorities.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856366A-90CD-4542-9DF1-0E05D9F461FD}"/>
              </a:ext>
            </a:extLst>
          </p:cNvPr>
          <p:cNvSpPr txBox="1"/>
          <p:nvPr/>
        </p:nvSpPr>
        <p:spPr>
          <a:xfrm>
            <a:off x="7340048" y="3321011"/>
            <a:ext cx="30847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i="1"/>
            </a:lvl1pPr>
          </a:lstStyle>
          <a:p>
            <a:r>
              <a:rPr lang="en-US" dirty="0"/>
              <a:t>Complete planned tasks to develop and test planned features on local machine.</a:t>
            </a:r>
          </a:p>
          <a:p>
            <a:r>
              <a:rPr lang="en-US" dirty="0"/>
              <a:t>Standup meetings 3 times per week.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40846C3-5BE7-483C-AC70-F37661F1B153}"/>
              </a:ext>
            </a:extLst>
          </p:cNvPr>
          <p:cNvSpPr txBox="1"/>
          <p:nvPr/>
        </p:nvSpPr>
        <p:spPr>
          <a:xfrm>
            <a:off x="10640841" y="3318478"/>
            <a:ext cx="3084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i="1"/>
            </a:lvl1pPr>
          </a:lstStyle>
          <a:p>
            <a:r>
              <a:rPr lang="en-US" dirty="0"/>
              <a:t>Push implementations to private remote server for review and testing.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4DA91FB-57F4-4AC8-B234-84DF9ADFC54C}"/>
              </a:ext>
            </a:extLst>
          </p:cNvPr>
          <p:cNvSpPr txBox="1"/>
          <p:nvPr/>
        </p:nvSpPr>
        <p:spPr>
          <a:xfrm>
            <a:off x="13935778" y="3325748"/>
            <a:ext cx="3084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i="1"/>
            </a:lvl1pPr>
          </a:lstStyle>
          <a:p>
            <a:r>
              <a:rPr lang="en-US" dirty="0"/>
              <a:t>Present to team for feature validation/QA. Revise implementation if necessary.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C770BB8-3C9F-4A27-BF6E-DECE65F5A72D}"/>
              </a:ext>
            </a:extLst>
          </p:cNvPr>
          <p:cNvSpPr txBox="1"/>
          <p:nvPr/>
        </p:nvSpPr>
        <p:spPr>
          <a:xfrm>
            <a:off x="17297413" y="3293585"/>
            <a:ext cx="30298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i="1"/>
            </a:lvl1pPr>
          </a:lstStyle>
          <a:p>
            <a:r>
              <a:rPr lang="en-US" dirty="0"/>
              <a:t>User Testing of implemented features. Additional revisions addressed in future cycles.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6C73E72-58D0-4102-AAC7-6C8A8AC6BC8B}"/>
              </a:ext>
            </a:extLst>
          </p:cNvPr>
          <p:cNvSpPr txBox="1"/>
          <p:nvPr/>
        </p:nvSpPr>
        <p:spPr>
          <a:xfrm>
            <a:off x="23785585" y="3293585"/>
            <a:ext cx="3084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i="1"/>
            </a:lvl1pPr>
          </a:lstStyle>
          <a:p>
            <a:r>
              <a:rPr lang="en-US" dirty="0"/>
              <a:t>Push implementations to public remote server for live use.</a:t>
            </a:r>
          </a:p>
        </p:txBody>
      </p:sp>
      <p:sp>
        <p:nvSpPr>
          <p:cNvPr id="122" name="Arrow: Right 121">
            <a:extLst>
              <a:ext uri="{FF2B5EF4-FFF2-40B4-BE49-F238E27FC236}">
                <a16:creationId xmlns:a16="http://schemas.microsoft.com/office/drawing/2014/main" id="{D77C2374-1D44-4EEE-99AE-29A75A045508}"/>
              </a:ext>
            </a:extLst>
          </p:cNvPr>
          <p:cNvSpPr/>
          <p:nvPr/>
        </p:nvSpPr>
        <p:spPr>
          <a:xfrm>
            <a:off x="6943968" y="2249677"/>
            <a:ext cx="622692" cy="707886"/>
          </a:xfrm>
          <a:prstGeom prst="rightArrow">
            <a:avLst/>
          </a:prstGeom>
          <a:solidFill>
            <a:srgbClr val="9900FF"/>
          </a:solidFill>
          <a:ln>
            <a:solidFill>
              <a:srgbClr val="00B050"/>
            </a:solidFill>
          </a:ln>
          <a:effectLst>
            <a:outerShdw blurRad="215900" dist="1143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Arrow: Right 122">
            <a:extLst>
              <a:ext uri="{FF2B5EF4-FFF2-40B4-BE49-F238E27FC236}">
                <a16:creationId xmlns:a16="http://schemas.microsoft.com/office/drawing/2014/main" id="{BE4F1BA9-4C9F-48F4-920B-91C5C62A9D0B}"/>
              </a:ext>
            </a:extLst>
          </p:cNvPr>
          <p:cNvSpPr/>
          <p:nvPr/>
        </p:nvSpPr>
        <p:spPr>
          <a:xfrm>
            <a:off x="10218666" y="2249677"/>
            <a:ext cx="622692" cy="707886"/>
          </a:xfrm>
          <a:prstGeom prst="rightArrow">
            <a:avLst/>
          </a:prstGeom>
          <a:solidFill>
            <a:srgbClr val="9900FF"/>
          </a:solidFill>
          <a:ln>
            <a:solidFill>
              <a:srgbClr val="00B050"/>
            </a:solidFill>
          </a:ln>
          <a:effectLst>
            <a:outerShdw blurRad="215900" dist="1143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Arrow: Right 123">
            <a:extLst>
              <a:ext uri="{FF2B5EF4-FFF2-40B4-BE49-F238E27FC236}">
                <a16:creationId xmlns:a16="http://schemas.microsoft.com/office/drawing/2014/main" id="{80738CCB-55F9-45F7-BFD7-70AFB8B27DB5}"/>
              </a:ext>
            </a:extLst>
          </p:cNvPr>
          <p:cNvSpPr/>
          <p:nvPr/>
        </p:nvSpPr>
        <p:spPr>
          <a:xfrm>
            <a:off x="13493364" y="2249677"/>
            <a:ext cx="622692" cy="707886"/>
          </a:xfrm>
          <a:prstGeom prst="rightArrow">
            <a:avLst/>
          </a:prstGeom>
          <a:solidFill>
            <a:srgbClr val="9900FF"/>
          </a:solidFill>
          <a:ln>
            <a:solidFill>
              <a:srgbClr val="00B050"/>
            </a:solidFill>
          </a:ln>
          <a:effectLst>
            <a:outerShdw blurRad="215900" dist="1143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Arrow: Right 124">
            <a:extLst>
              <a:ext uri="{FF2B5EF4-FFF2-40B4-BE49-F238E27FC236}">
                <a16:creationId xmlns:a16="http://schemas.microsoft.com/office/drawing/2014/main" id="{BCD3FF96-9D31-408A-A4DB-ABECF2751764}"/>
              </a:ext>
            </a:extLst>
          </p:cNvPr>
          <p:cNvSpPr/>
          <p:nvPr/>
        </p:nvSpPr>
        <p:spPr>
          <a:xfrm>
            <a:off x="16768062" y="2249677"/>
            <a:ext cx="622692" cy="707886"/>
          </a:xfrm>
          <a:prstGeom prst="rightArrow">
            <a:avLst/>
          </a:prstGeom>
          <a:solidFill>
            <a:srgbClr val="9900FF"/>
          </a:solidFill>
          <a:ln>
            <a:solidFill>
              <a:srgbClr val="00B050"/>
            </a:solidFill>
          </a:ln>
          <a:effectLst>
            <a:outerShdw blurRad="215900" dist="1143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Arrow: Right 125">
            <a:extLst>
              <a:ext uri="{FF2B5EF4-FFF2-40B4-BE49-F238E27FC236}">
                <a16:creationId xmlns:a16="http://schemas.microsoft.com/office/drawing/2014/main" id="{EC220129-C707-4B67-ACF1-1C681B5CA774}"/>
              </a:ext>
            </a:extLst>
          </p:cNvPr>
          <p:cNvSpPr/>
          <p:nvPr/>
        </p:nvSpPr>
        <p:spPr>
          <a:xfrm>
            <a:off x="20042760" y="2249677"/>
            <a:ext cx="622692" cy="707886"/>
          </a:xfrm>
          <a:prstGeom prst="rightArrow">
            <a:avLst/>
          </a:prstGeom>
          <a:solidFill>
            <a:srgbClr val="9900FF"/>
          </a:solidFill>
          <a:ln>
            <a:solidFill>
              <a:srgbClr val="00B050"/>
            </a:solidFill>
          </a:ln>
          <a:effectLst>
            <a:outerShdw blurRad="215900" dist="1143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Arrow: Right 126">
            <a:extLst>
              <a:ext uri="{FF2B5EF4-FFF2-40B4-BE49-F238E27FC236}">
                <a16:creationId xmlns:a16="http://schemas.microsoft.com/office/drawing/2014/main" id="{D753AADA-550C-4CCF-AEBD-EAC060F81179}"/>
              </a:ext>
            </a:extLst>
          </p:cNvPr>
          <p:cNvSpPr/>
          <p:nvPr/>
        </p:nvSpPr>
        <p:spPr>
          <a:xfrm>
            <a:off x="23317458" y="2249677"/>
            <a:ext cx="622692" cy="707886"/>
          </a:xfrm>
          <a:prstGeom prst="rightArrow">
            <a:avLst/>
          </a:prstGeom>
          <a:solidFill>
            <a:srgbClr val="9900FF"/>
          </a:solidFill>
          <a:ln>
            <a:solidFill>
              <a:srgbClr val="00B050"/>
            </a:solidFill>
          </a:ln>
          <a:effectLst>
            <a:outerShdw blurRad="215900" dist="1143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BFCC6F9-F9F6-4F4B-B28D-73C334B4F109}"/>
              </a:ext>
            </a:extLst>
          </p:cNvPr>
          <p:cNvCxnSpPr/>
          <p:nvPr/>
        </p:nvCxnSpPr>
        <p:spPr>
          <a:xfrm flipV="1">
            <a:off x="15570746" y="1475095"/>
            <a:ext cx="0" cy="8067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FB10360-6425-48E5-86EA-14A4B1D555CE}"/>
              </a:ext>
            </a:extLst>
          </p:cNvPr>
          <p:cNvCxnSpPr/>
          <p:nvPr/>
        </p:nvCxnSpPr>
        <p:spPr>
          <a:xfrm flipH="1">
            <a:off x="8784250" y="1475094"/>
            <a:ext cx="678649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37111B4-450D-4E5A-87F5-08FEB6E24A4D}"/>
              </a:ext>
            </a:extLst>
          </p:cNvPr>
          <p:cNvCxnSpPr/>
          <p:nvPr/>
        </p:nvCxnSpPr>
        <p:spPr>
          <a:xfrm>
            <a:off x="8784250" y="1475095"/>
            <a:ext cx="0" cy="81949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C17B86-04E6-449B-BD06-D814A9DC7969}"/>
              </a:ext>
            </a:extLst>
          </p:cNvPr>
          <p:cNvSpPr/>
          <p:nvPr/>
        </p:nvSpPr>
        <p:spPr>
          <a:xfrm>
            <a:off x="4047503" y="5770777"/>
            <a:ext cx="3083405" cy="3266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7687896-9ECC-4531-B22A-B014564924CF}"/>
              </a:ext>
            </a:extLst>
          </p:cNvPr>
          <p:cNvSpPr txBox="1"/>
          <p:nvPr/>
        </p:nvSpPr>
        <p:spPr>
          <a:xfrm>
            <a:off x="4061009" y="5824833"/>
            <a:ext cx="30698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Development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Design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Editorial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PM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Content Development </a:t>
            </a:r>
            <a:r>
              <a:rPr lang="en-US" sz="2000" i="1" dirty="0" err="1"/>
              <a:t>Mgr</a:t>
            </a:r>
            <a:endParaRPr lang="en-US" sz="2000" i="1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11C917A-B3C9-432D-914A-F9CAE42B0EBC}"/>
              </a:ext>
            </a:extLst>
          </p:cNvPr>
          <p:cNvSpPr/>
          <p:nvPr/>
        </p:nvSpPr>
        <p:spPr>
          <a:xfrm>
            <a:off x="7340049" y="5770777"/>
            <a:ext cx="3083405" cy="3266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91CFD22-8B9D-43D9-A62F-09AE2DBE0C8D}"/>
              </a:ext>
            </a:extLst>
          </p:cNvPr>
          <p:cNvSpPr txBox="1"/>
          <p:nvPr/>
        </p:nvSpPr>
        <p:spPr>
          <a:xfrm>
            <a:off x="7353555" y="5824832"/>
            <a:ext cx="3069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Development Team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DF1B8A0-47DD-489A-9213-8018CBFAC248}"/>
              </a:ext>
            </a:extLst>
          </p:cNvPr>
          <p:cNvSpPr/>
          <p:nvPr/>
        </p:nvSpPr>
        <p:spPr>
          <a:xfrm>
            <a:off x="10632595" y="5770777"/>
            <a:ext cx="3083405" cy="3266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5924A3D-5686-4C48-876C-CAC0F539C378}"/>
              </a:ext>
            </a:extLst>
          </p:cNvPr>
          <p:cNvSpPr txBox="1"/>
          <p:nvPr/>
        </p:nvSpPr>
        <p:spPr>
          <a:xfrm>
            <a:off x="10646101" y="5824832"/>
            <a:ext cx="3069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Development Team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0CCA8EF-5930-4D27-93E6-D0AA4898C44B}"/>
              </a:ext>
            </a:extLst>
          </p:cNvPr>
          <p:cNvSpPr/>
          <p:nvPr/>
        </p:nvSpPr>
        <p:spPr>
          <a:xfrm>
            <a:off x="13925141" y="5770777"/>
            <a:ext cx="3083405" cy="3266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874A167-1F98-4405-9DFC-FA0FFDE1BED1}"/>
              </a:ext>
            </a:extLst>
          </p:cNvPr>
          <p:cNvSpPr txBox="1"/>
          <p:nvPr/>
        </p:nvSpPr>
        <p:spPr>
          <a:xfrm>
            <a:off x="13938647" y="5824832"/>
            <a:ext cx="306989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Development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Design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Editorial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User Testing Team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A8DC42F-C52B-4409-99C8-2C0F2E8DCB84}"/>
              </a:ext>
            </a:extLst>
          </p:cNvPr>
          <p:cNvSpPr/>
          <p:nvPr/>
        </p:nvSpPr>
        <p:spPr>
          <a:xfrm>
            <a:off x="17217687" y="5770777"/>
            <a:ext cx="3083405" cy="3266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4DE2DB4-AD64-4A26-9053-F940AD38AF6A}"/>
              </a:ext>
            </a:extLst>
          </p:cNvPr>
          <p:cNvSpPr txBox="1"/>
          <p:nvPr/>
        </p:nvSpPr>
        <p:spPr>
          <a:xfrm>
            <a:off x="17231193" y="5824832"/>
            <a:ext cx="3069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User Testing Team	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1A836DB-BF40-4397-A486-C8E046E7C454}"/>
              </a:ext>
            </a:extLst>
          </p:cNvPr>
          <p:cNvSpPr/>
          <p:nvPr/>
        </p:nvSpPr>
        <p:spPr>
          <a:xfrm>
            <a:off x="20510233" y="5770777"/>
            <a:ext cx="3083405" cy="3266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BAFB667-04C9-4E74-93D7-4DDAC1B9610C}"/>
              </a:ext>
            </a:extLst>
          </p:cNvPr>
          <p:cNvSpPr txBox="1"/>
          <p:nvPr/>
        </p:nvSpPr>
        <p:spPr>
          <a:xfrm>
            <a:off x="20523739" y="5824832"/>
            <a:ext cx="30698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PM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Content Development </a:t>
            </a:r>
            <a:r>
              <a:rPr lang="en-US" sz="2000" i="1" dirty="0" err="1"/>
              <a:t>Mgr</a:t>
            </a:r>
            <a:endParaRPr lang="en-US" sz="2000" i="1" dirty="0"/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 err="1"/>
              <a:t>PjM</a:t>
            </a:r>
            <a:endParaRPr lang="en-US" sz="2000" i="1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A1CA21D1-6722-4DAE-A2DC-C6723A07AB14}"/>
              </a:ext>
            </a:extLst>
          </p:cNvPr>
          <p:cNvSpPr/>
          <p:nvPr/>
        </p:nvSpPr>
        <p:spPr>
          <a:xfrm>
            <a:off x="23802779" y="5770777"/>
            <a:ext cx="3083405" cy="3266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1F7DE00-3DFA-493B-8496-EE4BA9424559}"/>
              </a:ext>
            </a:extLst>
          </p:cNvPr>
          <p:cNvSpPr txBox="1"/>
          <p:nvPr/>
        </p:nvSpPr>
        <p:spPr>
          <a:xfrm>
            <a:off x="23816285" y="5824832"/>
            <a:ext cx="3069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Development Team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43D82A5-5095-490E-BAF4-E2B27B73D962}"/>
              </a:ext>
            </a:extLst>
          </p:cNvPr>
          <p:cNvSpPr txBox="1"/>
          <p:nvPr/>
        </p:nvSpPr>
        <p:spPr>
          <a:xfrm>
            <a:off x="20486008" y="3315270"/>
            <a:ext cx="3029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i="1"/>
            </a:lvl1pPr>
          </a:lstStyle>
          <a:p>
            <a:r>
              <a:rPr lang="en-US" dirty="0"/>
              <a:t>HFE Approval to Deploy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9DEF9607-1D55-417D-AA4D-94A685F96813}"/>
              </a:ext>
            </a:extLst>
          </p:cNvPr>
          <p:cNvCxnSpPr>
            <a:cxnSpLocks/>
          </p:cNvCxnSpPr>
          <p:nvPr/>
        </p:nvCxnSpPr>
        <p:spPr>
          <a:xfrm flipH="1" flipV="1">
            <a:off x="22058688" y="976572"/>
            <a:ext cx="26928" cy="12731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727B7A1F-2C49-4CEC-B557-01AD95FD3A05}"/>
              </a:ext>
            </a:extLst>
          </p:cNvPr>
          <p:cNvCxnSpPr>
            <a:cxnSpLocks/>
          </p:cNvCxnSpPr>
          <p:nvPr/>
        </p:nvCxnSpPr>
        <p:spPr>
          <a:xfrm flipH="1">
            <a:off x="1862888" y="976571"/>
            <a:ext cx="2022272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8DA2E158-36DB-4EEA-85DE-9032A169F62A}"/>
              </a:ext>
            </a:extLst>
          </p:cNvPr>
          <p:cNvCxnSpPr>
            <a:cxnSpLocks/>
          </p:cNvCxnSpPr>
          <p:nvPr/>
        </p:nvCxnSpPr>
        <p:spPr>
          <a:xfrm flipH="1">
            <a:off x="1862889" y="976571"/>
            <a:ext cx="16979" cy="131802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402BAB6D-79C1-47F8-81AA-9E397BD5DFD4}"/>
              </a:ext>
            </a:extLst>
          </p:cNvPr>
          <p:cNvCxnSpPr>
            <a:cxnSpLocks/>
          </p:cNvCxnSpPr>
          <p:nvPr/>
        </p:nvCxnSpPr>
        <p:spPr>
          <a:xfrm>
            <a:off x="2551017" y="1324520"/>
            <a:ext cx="1" cy="102412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57C4B7B-FC3B-4126-BB25-D09C866C5EC0}"/>
              </a:ext>
            </a:extLst>
          </p:cNvPr>
          <p:cNvCxnSpPr>
            <a:cxnSpLocks/>
          </p:cNvCxnSpPr>
          <p:nvPr/>
        </p:nvCxnSpPr>
        <p:spPr>
          <a:xfrm flipH="1">
            <a:off x="2551016" y="1274087"/>
            <a:ext cx="1624321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80A81B39-6A30-430D-8ECC-D3EEB69CBA44}"/>
              </a:ext>
            </a:extLst>
          </p:cNvPr>
          <p:cNvCxnSpPr>
            <a:cxnSpLocks/>
          </p:cNvCxnSpPr>
          <p:nvPr/>
        </p:nvCxnSpPr>
        <p:spPr>
          <a:xfrm flipV="1">
            <a:off x="18759388" y="1274088"/>
            <a:ext cx="0" cy="9658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381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B566FC5-A597-4353-BDC9-A6C91397C0BF}"/>
              </a:ext>
            </a:extLst>
          </p:cNvPr>
          <p:cNvSpPr/>
          <p:nvPr/>
        </p:nvSpPr>
        <p:spPr>
          <a:xfrm>
            <a:off x="436766" y="1834464"/>
            <a:ext cx="16515238" cy="118872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12EFEC-B81A-4E0D-84EE-236D02ABFF50}"/>
              </a:ext>
            </a:extLst>
          </p:cNvPr>
          <p:cNvSpPr txBox="1"/>
          <p:nvPr/>
        </p:nvSpPr>
        <p:spPr>
          <a:xfrm>
            <a:off x="613823" y="2154056"/>
            <a:ext cx="271095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Identify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4C0AB1-FC06-47C4-99E0-2DEC0A07180A}"/>
              </a:ext>
            </a:extLst>
          </p:cNvPr>
          <p:cNvSpPr/>
          <p:nvPr/>
        </p:nvSpPr>
        <p:spPr>
          <a:xfrm>
            <a:off x="436766" y="3139176"/>
            <a:ext cx="3067923" cy="2246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EB3177-E9E5-44CB-86E5-2B45D6F97EA0}"/>
              </a:ext>
            </a:extLst>
          </p:cNvPr>
          <p:cNvSpPr/>
          <p:nvPr/>
        </p:nvSpPr>
        <p:spPr>
          <a:xfrm>
            <a:off x="3802852" y="3162473"/>
            <a:ext cx="3044220" cy="2246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179D51-4198-48DD-A565-02745E05366C}"/>
              </a:ext>
            </a:extLst>
          </p:cNvPr>
          <p:cNvSpPr/>
          <p:nvPr/>
        </p:nvSpPr>
        <p:spPr>
          <a:xfrm>
            <a:off x="7155816" y="3168568"/>
            <a:ext cx="3045492" cy="2246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EFF78E-9613-485B-9D81-7E7CCF051491}"/>
              </a:ext>
            </a:extLst>
          </p:cNvPr>
          <p:cNvSpPr/>
          <p:nvPr/>
        </p:nvSpPr>
        <p:spPr>
          <a:xfrm>
            <a:off x="10499471" y="3151842"/>
            <a:ext cx="3083405" cy="23249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88F9F3-3390-4C3F-B7E2-82246D2BCDD5}"/>
              </a:ext>
            </a:extLst>
          </p:cNvPr>
          <p:cNvSpPr/>
          <p:nvPr/>
        </p:nvSpPr>
        <p:spPr>
          <a:xfrm>
            <a:off x="13853706" y="3139177"/>
            <a:ext cx="3083405" cy="22467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A537128D-8B22-4356-B89F-3386A554848C}"/>
              </a:ext>
            </a:extLst>
          </p:cNvPr>
          <p:cNvSpPr/>
          <p:nvPr/>
        </p:nvSpPr>
        <p:spPr>
          <a:xfrm>
            <a:off x="3329779" y="2077855"/>
            <a:ext cx="622692" cy="70788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  <a:effectLst>
            <a:outerShdw blurRad="215900" dist="1143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9F10FF-A04E-455E-913D-99E0F25B895B}"/>
              </a:ext>
            </a:extLst>
          </p:cNvPr>
          <p:cNvSpPr txBox="1"/>
          <p:nvPr/>
        </p:nvSpPr>
        <p:spPr>
          <a:xfrm>
            <a:off x="436766" y="3142384"/>
            <a:ext cx="3014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Identify or generate candidate source material.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821FC2-E5B8-4579-83BD-46D5AAD61B2D}"/>
              </a:ext>
            </a:extLst>
          </p:cNvPr>
          <p:cNvSpPr txBox="1"/>
          <p:nvPr/>
        </p:nvSpPr>
        <p:spPr>
          <a:xfrm>
            <a:off x="3837809" y="3162471"/>
            <a:ext cx="28487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Map source material to location in content matrix to get into pipeline and prioritized.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E31DA2-49A7-4034-92B9-9D1E2710863A}"/>
              </a:ext>
            </a:extLst>
          </p:cNvPr>
          <p:cNvSpPr txBox="1"/>
          <p:nvPr/>
        </p:nvSpPr>
        <p:spPr>
          <a:xfrm>
            <a:off x="7145235" y="3159242"/>
            <a:ext cx="3045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Source material distilled into drafts of page content.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5F103E-D472-4EE5-A244-DECB64B71235}"/>
              </a:ext>
            </a:extLst>
          </p:cNvPr>
          <p:cNvSpPr txBox="1"/>
          <p:nvPr/>
        </p:nvSpPr>
        <p:spPr>
          <a:xfrm>
            <a:off x="10534428" y="3157743"/>
            <a:ext cx="30332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Page drafts edited according to style guidelines, conceptual framework, and voice.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B4ACE6-2C77-4220-9CF4-B040F6434E14}"/>
              </a:ext>
            </a:extLst>
          </p:cNvPr>
          <p:cNvSpPr txBox="1"/>
          <p:nvPr/>
        </p:nvSpPr>
        <p:spPr>
          <a:xfrm>
            <a:off x="13895795" y="3142908"/>
            <a:ext cx="3041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Page drafts subject to technical approval process.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9DDC58A-45C7-4ECC-A94D-49DC3A7F6CA0}"/>
              </a:ext>
            </a:extLst>
          </p:cNvPr>
          <p:cNvSpPr txBox="1"/>
          <p:nvPr/>
        </p:nvSpPr>
        <p:spPr>
          <a:xfrm>
            <a:off x="5204351" y="785882"/>
            <a:ext cx="5958426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Content Development Process</a:t>
            </a:r>
            <a:endParaRPr lang="en-US" sz="3600" b="1" i="1" dirty="0">
              <a:solidFill>
                <a:srgbClr val="00B05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531D983-8C46-40BA-8A33-3D38D40211AD}"/>
              </a:ext>
            </a:extLst>
          </p:cNvPr>
          <p:cNvSpPr/>
          <p:nvPr/>
        </p:nvSpPr>
        <p:spPr>
          <a:xfrm>
            <a:off x="436766" y="5582137"/>
            <a:ext cx="3083405" cy="3266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433183-40EB-4888-954F-D03AF013911D}"/>
              </a:ext>
            </a:extLst>
          </p:cNvPr>
          <p:cNvSpPr txBox="1"/>
          <p:nvPr/>
        </p:nvSpPr>
        <p:spPr>
          <a:xfrm>
            <a:off x="436766" y="5584240"/>
            <a:ext cx="308340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Content Development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Discovery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Editorial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Other Contributor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045C290-6BF3-4D06-AFC1-3C7F93495F6A}"/>
              </a:ext>
            </a:extLst>
          </p:cNvPr>
          <p:cNvSpPr/>
          <p:nvPr/>
        </p:nvSpPr>
        <p:spPr>
          <a:xfrm>
            <a:off x="3791001" y="5608403"/>
            <a:ext cx="3083405" cy="3266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B2E2593-9EEA-42C9-9FD5-46C2CBB79176}"/>
              </a:ext>
            </a:extLst>
          </p:cNvPr>
          <p:cNvSpPr/>
          <p:nvPr/>
        </p:nvSpPr>
        <p:spPr>
          <a:xfrm>
            <a:off x="7145236" y="5634669"/>
            <a:ext cx="3083405" cy="3266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6F959AF-9E45-4C78-AEA0-0F8DEF390C34}"/>
              </a:ext>
            </a:extLst>
          </p:cNvPr>
          <p:cNvSpPr/>
          <p:nvPr/>
        </p:nvSpPr>
        <p:spPr>
          <a:xfrm>
            <a:off x="10499471" y="5660935"/>
            <a:ext cx="3083405" cy="3266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0F24F05-3B01-42F8-9F0C-3D09BC203248}"/>
              </a:ext>
            </a:extLst>
          </p:cNvPr>
          <p:cNvSpPr/>
          <p:nvPr/>
        </p:nvSpPr>
        <p:spPr>
          <a:xfrm>
            <a:off x="13853706" y="5687201"/>
            <a:ext cx="3083405" cy="3266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D42B170-EE24-43B0-B31F-1C3F3A957F2C}"/>
              </a:ext>
            </a:extLst>
          </p:cNvPr>
          <p:cNvSpPr txBox="1"/>
          <p:nvPr/>
        </p:nvSpPr>
        <p:spPr>
          <a:xfrm>
            <a:off x="3821005" y="5607730"/>
            <a:ext cx="308340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Discovery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Editorial Team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956817-49A2-4E10-A863-84680F9CCC8A}"/>
              </a:ext>
            </a:extLst>
          </p:cNvPr>
          <p:cNvSpPr txBox="1"/>
          <p:nvPr/>
        </p:nvSpPr>
        <p:spPr>
          <a:xfrm>
            <a:off x="7243157" y="5631220"/>
            <a:ext cx="304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Editorial Team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35EC8C-83F5-47A7-92E0-DD0AA15E2AB0}"/>
              </a:ext>
            </a:extLst>
          </p:cNvPr>
          <p:cNvSpPr txBox="1"/>
          <p:nvPr/>
        </p:nvSpPr>
        <p:spPr>
          <a:xfrm>
            <a:off x="10469467" y="5654710"/>
            <a:ext cx="320342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Editorial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Other Contributor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0C6A10-C2FC-4132-9034-6E9DF1B49F62}"/>
              </a:ext>
            </a:extLst>
          </p:cNvPr>
          <p:cNvSpPr txBox="1"/>
          <p:nvPr/>
        </p:nvSpPr>
        <p:spPr>
          <a:xfrm>
            <a:off x="13883711" y="5678200"/>
            <a:ext cx="285925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PM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Content Development </a:t>
            </a:r>
            <a:r>
              <a:rPr lang="en-US" sz="2000" i="1" dirty="0" err="1"/>
              <a:t>Mgr</a:t>
            </a:r>
            <a:endParaRPr lang="en-US" sz="2000" i="1" dirty="0"/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 err="1"/>
              <a:t>PjM</a:t>
            </a:r>
            <a:endParaRPr lang="en-US" sz="2000" i="1" dirty="0"/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Other Contributor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8C306F4-2437-4803-8B8A-DE7963C51B7E}"/>
              </a:ext>
            </a:extLst>
          </p:cNvPr>
          <p:cNvSpPr txBox="1"/>
          <p:nvPr/>
        </p:nvSpPr>
        <p:spPr>
          <a:xfrm>
            <a:off x="4124523" y="2154055"/>
            <a:ext cx="215965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Plan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E0328D-1B5D-4E55-B264-4895EB7F5CE6}"/>
              </a:ext>
            </a:extLst>
          </p:cNvPr>
          <p:cNvSpPr txBox="1"/>
          <p:nvPr/>
        </p:nvSpPr>
        <p:spPr>
          <a:xfrm>
            <a:off x="7367307" y="2154056"/>
            <a:ext cx="2556166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Author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8FCD398-A7A3-44C4-9CAC-C1D8DAF8F40C}"/>
              </a:ext>
            </a:extLst>
          </p:cNvPr>
          <p:cNvSpPr txBox="1"/>
          <p:nvPr/>
        </p:nvSpPr>
        <p:spPr>
          <a:xfrm>
            <a:off x="10649992" y="2154055"/>
            <a:ext cx="2646615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Review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09B7EC4-D090-408E-AA15-9B5FC7AC030F}"/>
              </a:ext>
            </a:extLst>
          </p:cNvPr>
          <p:cNvSpPr txBox="1"/>
          <p:nvPr/>
        </p:nvSpPr>
        <p:spPr>
          <a:xfrm>
            <a:off x="14096349" y="2154055"/>
            <a:ext cx="2646615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Approve</a:t>
            </a: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72C619B4-E382-4714-B7CC-57FE9E1FB268}"/>
              </a:ext>
            </a:extLst>
          </p:cNvPr>
          <p:cNvSpPr/>
          <p:nvPr/>
        </p:nvSpPr>
        <p:spPr>
          <a:xfrm>
            <a:off x="6686550" y="2077855"/>
            <a:ext cx="622692" cy="70788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  <a:effectLst>
            <a:outerShdw blurRad="215900" dist="1143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E7B4A9D8-1985-433D-BECD-40D9E343ED42}"/>
              </a:ext>
            </a:extLst>
          </p:cNvPr>
          <p:cNvSpPr/>
          <p:nvPr/>
        </p:nvSpPr>
        <p:spPr>
          <a:xfrm>
            <a:off x="9959794" y="2077855"/>
            <a:ext cx="622692" cy="70788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  <a:effectLst>
            <a:outerShdw blurRad="215900" dist="1143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2D138D37-AB63-45BB-90E3-A08A22549108}"/>
              </a:ext>
            </a:extLst>
          </p:cNvPr>
          <p:cNvSpPr/>
          <p:nvPr/>
        </p:nvSpPr>
        <p:spPr>
          <a:xfrm>
            <a:off x="13300770" y="2077855"/>
            <a:ext cx="622692" cy="70788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  <a:effectLst>
            <a:outerShdw blurRad="215900" dist="1143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D8E0B13-8A9F-4FC1-963D-24E68A5330E0}"/>
              </a:ext>
            </a:extLst>
          </p:cNvPr>
          <p:cNvSpPr/>
          <p:nvPr/>
        </p:nvSpPr>
        <p:spPr>
          <a:xfrm>
            <a:off x="17586440" y="1888462"/>
            <a:ext cx="13037761" cy="11887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6370BB-520D-4B05-8D5C-54B0619A4979}"/>
              </a:ext>
            </a:extLst>
          </p:cNvPr>
          <p:cNvSpPr txBox="1"/>
          <p:nvPr/>
        </p:nvSpPr>
        <p:spPr>
          <a:xfrm>
            <a:off x="17982949" y="2166024"/>
            <a:ext cx="215965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Design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F7289ED-1090-4E31-AD08-1EB274D4CC9D}"/>
              </a:ext>
            </a:extLst>
          </p:cNvPr>
          <p:cNvSpPr/>
          <p:nvPr/>
        </p:nvSpPr>
        <p:spPr>
          <a:xfrm>
            <a:off x="17586441" y="3193174"/>
            <a:ext cx="3064030" cy="2246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C634B39-8FF9-4C65-A6AC-065B818FFF8A}"/>
              </a:ext>
            </a:extLst>
          </p:cNvPr>
          <p:cNvSpPr/>
          <p:nvPr/>
        </p:nvSpPr>
        <p:spPr>
          <a:xfrm>
            <a:off x="20909754" y="3193175"/>
            <a:ext cx="3029073" cy="2246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E9C414F-4B05-4FE7-88EC-502A93D6782D}"/>
              </a:ext>
            </a:extLst>
          </p:cNvPr>
          <p:cNvSpPr/>
          <p:nvPr/>
        </p:nvSpPr>
        <p:spPr>
          <a:xfrm>
            <a:off x="24198109" y="3171819"/>
            <a:ext cx="3083405" cy="2246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082F20E-6F4B-40A9-95EE-DCF1BCCCC5ED}"/>
              </a:ext>
            </a:extLst>
          </p:cNvPr>
          <p:cNvSpPr/>
          <p:nvPr/>
        </p:nvSpPr>
        <p:spPr>
          <a:xfrm>
            <a:off x="27540796" y="3171818"/>
            <a:ext cx="3083405" cy="22681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ECC155FB-51FC-4001-9726-4157C08AD0B4}"/>
              </a:ext>
            </a:extLst>
          </p:cNvPr>
          <p:cNvSpPr/>
          <p:nvPr/>
        </p:nvSpPr>
        <p:spPr>
          <a:xfrm>
            <a:off x="27076597" y="2203006"/>
            <a:ext cx="622692" cy="707886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215900" dist="1143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11B4C7B0-0376-433E-BC96-D0D0F4FA3DC1}"/>
              </a:ext>
            </a:extLst>
          </p:cNvPr>
          <p:cNvSpPr/>
          <p:nvPr/>
        </p:nvSpPr>
        <p:spPr>
          <a:xfrm>
            <a:off x="23755376" y="2234271"/>
            <a:ext cx="622692" cy="707886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215900" dist="1143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E356F121-0723-4C12-8D68-80D32FFC5B66}"/>
              </a:ext>
            </a:extLst>
          </p:cNvPr>
          <p:cNvSpPr/>
          <p:nvPr/>
        </p:nvSpPr>
        <p:spPr>
          <a:xfrm>
            <a:off x="20452333" y="2193137"/>
            <a:ext cx="622692" cy="707886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215900" dist="1143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B85D126-130F-4B99-8937-8416C39AB7C5}"/>
              </a:ext>
            </a:extLst>
          </p:cNvPr>
          <p:cNvSpPr txBox="1"/>
          <p:nvPr/>
        </p:nvSpPr>
        <p:spPr>
          <a:xfrm>
            <a:off x="17586441" y="3196381"/>
            <a:ext cx="3064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IA, wireframing, prototyping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B2A899-C54F-4174-9BC6-E351E66B6407}"/>
              </a:ext>
            </a:extLst>
          </p:cNvPr>
          <p:cNvSpPr txBox="1"/>
          <p:nvPr/>
        </p:nvSpPr>
        <p:spPr>
          <a:xfrm>
            <a:off x="20932710" y="3193174"/>
            <a:ext cx="30061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End user feedback on content and prototype.</a:t>
            </a:r>
          </a:p>
          <a:p>
            <a:pPr algn="ctr"/>
            <a:r>
              <a:rPr lang="en-US" sz="2000" i="1" dirty="0"/>
              <a:t> </a:t>
            </a:r>
            <a:br>
              <a:rPr lang="en-US" sz="2000" i="1" dirty="0"/>
            </a:br>
            <a:r>
              <a:rPr lang="en-US" sz="2000" i="1" dirty="0"/>
              <a:t>Produce user stories to capture design implications.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0DACC8A-F733-4F4C-B132-520EC9907815}"/>
              </a:ext>
            </a:extLst>
          </p:cNvPr>
          <p:cNvSpPr txBox="1"/>
          <p:nvPr/>
        </p:nvSpPr>
        <p:spPr>
          <a:xfrm>
            <a:off x="27575752" y="3177720"/>
            <a:ext cx="29895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Annotate designs for hand-off to </a:t>
            </a:r>
            <a:r>
              <a:rPr lang="en-US" sz="2000" i="1" dirty="0" err="1"/>
              <a:t>Wordpress</a:t>
            </a:r>
            <a:r>
              <a:rPr lang="en-US" sz="2000" i="1" dirty="0"/>
              <a:t> development.</a:t>
            </a:r>
          </a:p>
          <a:p>
            <a:pPr algn="ctr"/>
            <a:endParaRPr lang="en-US" sz="2000" i="1" dirty="0"/>
          </a:p>
          <a:p>
            <a:pPr algn="ctr"/>
            <a:r>
              <a:rPr lang="en-US" sz="2000" i="1" dirty="0"/>
              <a:t>Schedule meeting for development handoff.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B7258E2-DE3C-4C1A-B320-37270B12F988}"/>
              </a:ext>
            </a:extLst>
          </p:cNvPr>
          <p:cNvSpPr txBox="1"/>
          <p:nvPr/>
        </p:nvSpPr>
        <p:spPr>
          <a:xfrm>
            <a:off x="22553743" y="793032"/>
            <a:ext cx="3025957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Design Process</a:t>
            </a:r>
            <a:endParaRPr lang="en-US" sz="36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95B89CA-F950-4B76-BFB8-238C1FFBA183}"/>
              </a:ext>
            </a:extLst>
          </p:cNvPr>
          <p:cNvSpPr txBox="1"/>
          <p:nvPr/>
        </p:nvSpPr>
        <p:spPr>
          <a:xfrm>
            <a:off x="21225733" y="1919801"/>
            <a:ext cx="2159657" cy="10772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User Testing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687746-F9BF-488F-82FD-008FCBE8ACD7}"/>
              </a:ext>
            </a:extLst>
          </p:cNvPr>
          <p:cNvSpPr txBox="1"/>
          <p:nvPr/>
        </p:nvSpPr>
        <p:spPr>
          <a:xfrm>
            <a:off x="24468517" y="2203007"/>
            <a:ext cx="2556166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Redesign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2C7B5F-C806-4A4A-9F9D-2F0ABD0CE897}"/>
              </a:ext>
            </a:extLst>
          </p:cNvPr>
          <p:cNvSpPr txBox="1"/>
          <p:nvPr/>
        </p:nvSpPr>
        <p:spPr>
          <a:xfrm>
            <a:off x="27751202" y="1965321"/>
            <a:ext cx="2646615" cy="10772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Annotate Designs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711A15D-A9EA-442D-8A13-0FC383A7AA7C}"/>
              </a:ext>
            </a:extLst>
          </p:cNvPr>
          <p:cNvSpPr txBox="1"/>
          <p:nvPr/>
        </p:nvSpPr>
        <p:spPr>
          <a:xfrm>
            <a:off x="24233065" y="3215660"/>
            <a:ext cx="30484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Review user stories; prioritize; edit designs, content, and prototype.</a:t>
            </a:r>
          </a:p>
          <a:p>
            <a:pPr algn="ctr"/>
            <a:endParaRPr lang="en-US" sz="2000" i="1" dirty="0"/>
          </a:p>
          <a:p>
            <a:pPr algn="ctr"/>
            <a:r>
              <a:rPr lang="en-US" sz="2000" i="1" dirty="0"/>
              <a:t>Review and approve final.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C601678-778A-4351-9E0E-DB4A72AFAF86}"/>
              </a:ext>
            </a:extLst>
          </p:cNvPr>
          <p:cNvSpPr/>
          <p:nvPr/>
        </p:nvSpPr>
        <p:spPr>
          <a:xfrm>
            <a:off x="17586441" y="5578422"/>
            <a:ext cx="3083405" cy="3266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268C0A6-442E-4301-AC5A-5A4D69D79046}"/>
              </a:ext>
            </a:extLst>
          </p:cNvPr>
          <p:cNvSpPr/>
          <p:nvPr/>
        </p:nvSpPr>
        <p:spPr>
          <a:xfrm>
            <a:off x="20909754" y="5578422"/>
            <a:ext cx="3083405" cy="3266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AD31275-DAD3-4ED5-A713-47C61106C414}"/>
              </a:ext>
            </a:extLst>
          </p:cNvPr>
          <p:cNvSpPr/>
          <p:nvPr/>
        </p:nvSpPr>
        <p:spPr>
          <a:xfrm>
            <a:off x="24233067" y="5578422"/>
            <a:ext cx="3083405" cy="3266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742A732-2615-4604-BC75-CE31E1144884}"/>
              </a:ext>
            </a:extLst>
          </p:cNvPr>
          <p:cNvSpPr/>
          <p:nvPr/>
        </p:nvSpPr>
        <p:spPr>
          <a:xfrm>
            <a:off x="27556380" y="5578422"/>
            <a:ext cx="3083405" cy="3266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DFFF212-4163-42EF-A7EC-0B3988F38CCF}"/>
              </a:ext>
            </a:extLst>
          </p:cNvPr>
          <p:cNvSpPr txBox="1"/>
          <p:nvPr/>
        </p:nvSpPr>
        <p:spPr>
          <a:xfrm>
            <a:off x="17588990" y="5645857"/>
            <a:ext cx="308085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Content Development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Discovery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Editorial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Other Contributor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E130021-F1E9-49FE-B94E-FF7088A536F1}"/>
              </a:ext>
            </a:extLst>
          </p:cNvPr>
          <p:cNvSpPr txBox="1"/>
          <p:nvPr/>
        </p:nvSpPr>
        <p:spPr>
          <a:xfrm>
            <a:off x="20932711" y="5589663"/>
            <a:ext cx="3083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User Testing Team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F427074-6DE6-4812-AFEB-C91E50050A36}"/>
              </a:ext>
            </a:extLst>
          </p:cNvPr>
          <p:cNvSpPr txBox="1"/>
          <p:nvPr/>
        </p:nvSpPr>
        <p:spPr>
          <a:xfrm>
            <a:off x="24233066" y="5578422"/>
            <a:ext cx="30834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PM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Content Development </a:t>
            </a:r>
            <a:r>
              <a:rPr lang="en-US" sz="2000" i="1" dirty="0" err="1"/>
              <a:t>Mgr</a:t>
            </a:r>
            <a:endParaRPr lang="en-US" sz="2000" i="1" dirty="0"/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Editorial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Design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User Testing Team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2B6F091-898A-4960-A108-3C719FE91F2E}"/>
              </a:ext>
            </a:extLst>
          </p:cNvPr>
          <p:cNvSpPr txBox="1"/>
          <p:nvPr/>
        </p:nvSpPr>
        <p:spPr>
          <a:xfrm>
            <a:off x="27556380" y="5580525"/>
            <a:ext cx="3083405" cy="793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Editorial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Design Team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8A3CCB1-CD67-46B1-AF40-72B1AFFD17B5}"/>
              </a:ext>
            </a:extLst>
          </p:cNvPr>
          <p:cNvSpPr txBox="1"/>
          <p:nvPr/>
        </p:nvSpPr>
        <p:spPr>
          <a:xfrm>
            <a:off x="10228641" y="9816265"/>
            <a:ext cx="4326377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Development Process</a:t>
            </a:r>
            <a:endParaRPr lang="en-US" sz="3600" b="1" i="1" dirty="0">
              <a:solidFill>
                <a:srgbClr val="7030A0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0F21931-0168-460A-B43B-FFB8530FBE29}"/>
              </a:ext>
            </a:extLst>
          </p:cNvPr>
          <p:cNvSpPr/>
          <p:nvPr/>
        </p:nvSpPr>
        <p:spPr>
          <a:xfrm>
            <a:off x="326258" y="11826823"/>
            <a:ext cx="26190346" cy="1188720"/>
          </a:xfrm>
          <a:prstGeom prst="rect">
            <a:avLst/>
          </a:prstGeom>
          <a:solidFill>
            <a:srgbClr val="7030A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78B9ED4-BF3C-4D9F-8FDB-5560A57F4CF7}"/>
              </a:ext>
            </a:extLst>
          </p:cNvPr>
          <p:cNvSpPr txBox="1"/>
          <p:nvPr/>
        </p:nvSpPr>
        <p:spPr>
          <a:xfrm>
            <a:off x="453077" y="12104506"/>
            <a:ext cx="265586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Communicate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E65DEA3-513C-446B-8EB9-1127314D0F02}"/>
              </a:ext>
            </a:extLst>
          </p:cNvPr>
          <p:cNvSpPr/>
          <p:nvPr/>
        </p:nvSpPr>
        <p:spPr>
          <a:xfrm>
            <a:off x="326261" y="13131535"/>
            <a:ext cx="3084792" cy="2246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2D3BFA5B-C2D1-4D2E-8CE7-216F954FF628}"/>
              </a:ext>
            </a:extLst>
          </p:cNvPr>
          <p:cNvSpPr/>
          <p:nvPr/>
        </p:nvSpPr>
        <p:spPr>
          <a:xfrm>
            <a:off x="3257069" y="12065942"/>
            <a:ext cx="622692" cy="707886"/>
          </a:xfrm>
          <a:prstGeom prst="rightArrow">
            <a:avLst/>
          </a:prstGeom>
          <a:solidFill>
            <a:srgbClr val="9900FF"/>
          </a:solidFill>
          <a:ln>
            <a:solidFill>
              <a:srgbClr val="00B050"/>
            </a:solidFill>
          </a:ln>
          <a:effectLst>
            <a:outerShdw blurRad="215900" dist="1143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0459787-CE03-4956-85EB-A332BD4D1B70}"/>
              </a:ext>
            </a:extLst>
          </p:cNvPr>
          <p:cNvSpPr txBox="1"/>
          <p:nvPr/>
        </p:nvSpPr>
        <p:spPr>
          <a:xfrm>
            <a:off x="326260" y="13134743"/>
            <a:ext cx="3084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Meet to review proposed features to implement during the cycle.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B43815C-8777-4E00-A849-217EE9143223}"/>
              </a:ext>
            </a:extLst>
          </p:cNvPr>
          <p:cNvSpPr/>
          <p:nvPr/>
        </p:nvSpPr>
        <p:spPr>
          <a:xfrm>
            <a:off x="327648" y="15580611"/>
            <a:ext cx="3083405" cy="3266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77EA185-F077-4881-BA00-F0C3C47F03F9}"/>
              </a:ext>
            </a:extLst>
          </p:cNvPr>
          <p:cNvSpPr txBox="1"/>
          <p:nvPr/>
        </p:nvSpPr>
        <p:spPr>
          <a:xfrm>
            <a:off x="341154" y="15634667"/>
            <a:ext cx="30698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Development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Design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Editorial Team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91DB94A-813B-4208-A89E-9BD1274134A8}"/>
              </a:ext>
            </a:extLst>
          </p:cNvPr>
          <p:cNvSpPr txBox="1"/>
          <p:nvPr/>
        </p:nvSpPr>
        <p:spPr>
          <a:xfrm>
            <a:off x="4149710" y="12128796"/>
            <a:ext cx="1922202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Plan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1DB6742-9340-4CB5-9371-C73931A132D9}"/>
              </a:ext>
            </a:extLst>
          </p:cNvPr>
          <p:cNvSpPr txBox="1"/>
          <p:nvPr/>
        </p:nvSpPr>
        <p:spPr>
          <a:xfrm>
            <a:off x="7367339" y="12104503"/>
            <a:ext cx="2317048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Implement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4B70A21-4BA5-45EC-9D3F-D542C6CAD556}"/>
              </a:ext>
            </a:extLst>
          </p:cNvPr>
          <p:cNvSpPr txBox="1"/>
          <p:nvPr/>
        </p:nvSpPr>
        <p:spPr>
          <a:xfrm>
            <a:off x="10842738" y="12104504"/>
            <a:ext cx="1922202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Stage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2647788-5BE0-4179-A6F4-A8F48AC70287}"/>
              </a:ext>
            </a:extLst>
          </p:cNvPr>
          <p:cNvSpPr txBox="1"/>
          <p:nvPr/>
        </p:nvSpPr>
        <p:spPr>
          <a:xfrm>
            <a:off x="14197444" y="12104505"/>
            <a:ext cx="1922202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Review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5DD671A-27F8-43E7-AB13-BFE2661C61EA}"/>
              </a:ext>
            </a:extLst>
          </p:cNvPr>
          <p:cNvSpPr txBox="1"/>
          <p:nvPr/>
        </p:nvSpPr>
        <p:spPr>
          <a:xfrm>
            <a:off x="17480817" y="12104506"/>
            <a:ext cx="1922202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Test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42B9F3B-366F-4A08-8A04-1CF1A8B27BBC}"/>
              </a:ext>
            </a:extLst>
          </p:cNvPr>
          <p:cNvSpPr txBox="1"/>
          <p:nvPr/>
        </p:nvSpPr>
        <p:spPr>
          <a:xfrm>
            <a:off x="20764190" y="12108464"/>
            <a:ext cx="1922202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Approve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FE4462-E742-48A7-B7DE-5BE328351A22}"/>
              </a:ext>
            </a:extLst>
          </p:cNvPr>
          <p:cNvSpPr txBox="1"/>
          <p:nvPr/>
        </p:nvSpPr>
        <p:spPr>
          <a:xfrm>
            <a:off x="24013107" y="12105569"/>
            <a:ext cx="1922202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Deploy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91704B5-1B37-460B-9979-FD56883F0070}"/>
              </a:ext>
            </a:extLst>
          </p:cNvPr>
          <p:cNvSpPr/>
          <p:nvPr/>
        </p:nvSpPr>
        <p:spPr>
          <a:xfrm>
            <a:off x="3627054" y="13125889"/>
            <a:ext cx="3084792" cy="2246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0DF9437-E32A-4032-B162-E3880011E184}"/>
              </a:ext>
            </a:extLst>
          </p:cNvPr>
          <p:cNvSpPr/>
          <p:nvPr/>
        </p:nvSpPr>
        <p:spPr>
          <a:xfrm>
            <a:off x="6927847" y="13120243"/>
            <a:ext cx="3084792" cy="2246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D9AC174-E13D-40F3-80D8-08C5F85C7DC9}"/>
              </a:ext>
            </a:extLst>
          </p:cNvPr>
          <p:cNvSpPr/>
          <p:nvPr/>
        </p:nvSpPr>
        <p:spPr>
          <a:xfrm>
            <a:off x="10228640" y="13114597"/>
            <a:ext cx="3084792" cy="2246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E7E01DE-A8A7-4E83-87C9-DFEDE858B0FE}"/>
              </a:ext>
            </a:extLst>
          </p:cNvPr>
          <p:cNvSpPr/>
          <p:nvPr/>
        </p:nvSpPr>
        <p:spPr>
          <a:xfrm>
            <a:off x="13529433" y="13108951"/>
            <a:ext cx="3084792" cy="2246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2791A3B-346C-41C9-B0BF-9966CD0DBDDA}"/>
              </a:ext>
            </a:extLst>
          </p:cNvPr>
          <p:cNvSpPr/>
          <p:nvPr/>
        </p:nvSpPr>
        <p:spPr>
          <a:xfrm>
            <a:off x="16830226" y="13103305"/>
            <a:ext cx="3084792" cy="2246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A28914F-592A-4D6A-99FB-641D0BCC9C60}"/>
              </a:ext>
            </a:extLst>
          </p:cNvPr>
          <p:cNvSpPr/>
          <p:nvPr/>
        </p:nvSpPr>
        <p:spPr>
          <a:xfrm>
            <a:off x="20131019" y="13097659"/>
            <a:ext cx="3084792" cy="2246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E808B3A-1271-44F0-97A2-EB3FD58E5030}"/>
              </a:ext>
            </a:extLst>
          </p:cNvPr>
          <p:cNvSpPr/>
          <p:nvPr/>
        </p:nvSpPr>
        <p:spPr>
          <a:xfrm>
            <a:off x="23431812" y="13092013"/>
            <a:ext cx="3084792" cy="2246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D82DBB5-7FBC-4F07-A5B9-B543F837905E}"/>
              </a:ext>
            </a:extLst>
          </p:cNvPr>
          <p:cNvSpPr txBox="1"/>
          <p:nvPr/>
        </p:nvSpPr>
        <p:spPr>
          <a:xfrm>
            <a:off x="3568626" y="13172814"/>
            <a:ext cx="30847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i="1"/>
            </a:lvl1pPr>
          </a:lstStyle>
          <a:p>
            <a:r>
              <a:rPr lang="en-US" dirty="0"/>
              <a:t>Determine effort and document tasks to implement identified features within the cycle.</a:t>
            </a:r>
          </a:p>
          <a:p>
            <a:r>
              <a:rPr lang="en-US" dirty="0"/>
              <a:t>Meet to discuss scope and priorities.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C0837A2-F5EF-4250-8811-E3E154158876}"/>
              </a:ext>
            </a:extLst>
          </p:cNvPr>
          <p:cNvSpPr txBox="1"/>
          <p:nvPr/>
        </p:nvSpPr>
        <p:spPr>
          <a:xfrm>
            <a:off x="6927847" y="13137276"/>
            <a:ext cx="30847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i="1"/>
            </a:lvl1pPr>
          </a:lstStyle>
          <a:p>
            <a:r>
              <a:rPr lang="en-US" dirty="0"/>
              <a:t>Complete planned tasks to develop and test planned features on local machine.</a:t>
            </a:r>
          </a:p>
          <a:p>
            <a:r>
              <a:rPr lang="en-US" dirty="0"/>
              <a:t>Standup meetings 3 times per week.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AFE56D5-48E3-4673-A4B7-7D8EB6D6CC04}"/>
              </a:ext>
            </a:extLst>
          </p:cNvPr>
          <p:cNvSpPr txBox="1"/>
          <p:nvPr/>
        </p:nvSpPr>
        <p:spPr>
          <a:xfrm>
            <a:off x="10228640" y="13134743"/>
            <a:ext cx="3084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i="1"/>
            </a:lvl1pPr>
          </a:lstStyle>
          <a:p>
            <a:r>
              <a:rPr lang="en-US" dirty="0"/>
              <a:t>Push implementations to private remote server for review and testing.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2D7F348-9491-4B00-8B14-6E5BF342FE51}"/>
              </a:ext>
            </a:extLst>
          </p:cNvPr>
          <p:cNvSpPr txBox="1"/>
          <p:nvPr/>
        </p:nvSpPr>
        <p:spPr>
          <a:xfrm>
            <a:off x="13523577" y="13142013"/>
            <a:ext cx="3084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i="1"/>
            </a:lvl1pPr>
          </a:lstStyle>
          <a:p>
            <a:r>
              <a:rPr lang="en-US" dirty="0"/>
              <a:t>Present to team for feature validation/QA. Revise implementation if necessary.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D347FCD-9FE3-45CD-99E4-BFA0748F236E}"/>
              </a:ext>
            </a:extLst>
          </p:cNvPr>
          <p:cNvSpPr txBox="1"/>
          <p:nvPr/>
        </p:nvSpPr>
        <p:spPr>
          <a:xfrm>
            <a:off x="16885212" y="13109850"/>
            <a:ext cx="30298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i="1"/>
            </a:lvl1pPr>
          </a:lstStyle>
          <a:p>
            <a:r>
              <a:rPr lang="en-US" dirty="0"/>
              <a:t>User Testing of implemented features. Additional revisions addressed in future cycles.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BF67124-BDA8-49ED-9696-01FEA487DF72}"/>
              </a:ext>
            </a:extLst>
          </p:cNvPr>
          <p:cNvSpPr txBox="1"/>
          <p:nvPr/>
        </p:nvSpPr>
        <p:spPr>
          <a:xfrm>
            <a:off x="23373384" y="13109850"/>
            <a:ext cx="3084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i="1"/>
            </a:lvl1pPr>
          </a:lstStyle>
          <a:p>
            <a:r>
              <a:rPr lang="en-US" dirty="0"/>
              <a:t>Push implementations to public remote server for live use.</a:t>
            </a:r>
          </a:p>
        </p:txBody>
      </p:sp>
      <p:sp>
        <p:nvSpPr>
          <p:cNvPr id="110" name="Arrow: Right 109">
            <a:extLst>
              <a:ext uri="{FF2B5EF4-FFF2-40B4-BE49-F238E27FC236}">
                <a16:creationId xmlns:a16="http://schemas.microsoft.com/office/drawing/2014/main" id="{59B09797-423E-4A9C-8168-10C3743338EA}"/>
              </a:ext>
            </a:extLst>
          </p:cNvPr>
          <p:cNvSpPr/>
          <p:nvPr/>
        </p:nvSpPr>
        <p:spPr>
          <a:xfrm>
            <a:off x="6531767" y="12065942"/>
            <a:ext cx="622692" cy="707886"/>
          </a:xfrm>
          <a:prstGeom prst="rightArrow">
            <a:avLst/>
          </a:prstGeom>
          <a:solidFill>
            <a:srgbClr val="9900FF"/>
          </a:solidFill>
          <a:ln>
            <a:solidFill>
              <a:srgbClr val="00B050"/>
            </a:solidFill>
          </a:ln>
          <a:effectLst>
            <a:outerShdw blurRad="215900" dist="1143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Arrow: Right 110">
            <a:extLst>
              <a:ext uri="{FF2B5EF4-FFF2-40B4-BE49-F238E27FC236}">
                <a16:creationId xmlns:a16="http://schemas.microsoft.com/office/drawing/2014/main" id="{85D77213-C8F3-4410-99E4-12F37498D87D}"/>
              </a:ext>
            </a:extLst>
          </p:cNvPr>
          <p:cNvSpPr/>
          <p:nvPr/>
        </p:nvSpPr>
        <p:spPr>
          <a:xfrm>
            <a:off x="9806465" y="12065942"/>
            <a:ext cx="622692" cy="707886"/>
          </a:xfrm>
          <a:prstGeom prst="rightArrow">
            <a:avLst/>
          </a:prstGeom>
          <a:solidFill>
            <a:srgbClr val="9900FF"/>
          </a:solidFill>
          <a:ln>
            <a:solidFill>
              <a:srgbClr val="00B050"/>
            </a:solidFill>
          </a:ln>
          <a:effectLst>
            <a:outerShdw blurRad="215900" dist="1143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6EFE6B94-970C-446D-AB32-38EC32D8D13B}"/>
              </a:ext>
            </a:extLst>
          </p:cNvPr>
          <p:cNvSpPr/>
          <p:nvPr/>
        </p:nvSpPr>
        <p:spPr>
          <a:xfrm>
            <a:off x="13081163" y="12065942"/>
            <a:ext cx="622692" cy="707886"/>
          </a:xfrm>
          <a:prstGeom prst="rightArrow">
            <a:avLst/>
          </a:prstGeom>
          <a:solidFill>
            <a:srgbClr val="9900FF"/>
          </a:solidFill>
          <a:ln>
            <a:solidFill>
              <a:srgbClr val="00B050"/>
            </a:solidFill>
          </a:ln>
          <a:effectLst>
            <a:outerShdw blurRad="215900" dist="1143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7EC0AD04-C84B-4288-99D5-481F599B68B0}"/>
              </a:ext>
            </a:extLst>
          </p:cNvPr>
          <p:cNvSpPr/>
          <p:nvPr/>
        </p:nvSpPr>
        <p:spPr>
          <a:xfrm>
            <a:off x="16355861" y="12065942"/>
            <a:ext cx="622692" cy="707886"/>
          </a:xfrm>
          <a:prstGeom prst="rightArrow">
            <a:avLst/>
          </a:prstGeom>
          <a:solidFill>
            <a:srgbClr val="9900FF"/>
          </a:solidFill>
          <a:ln>
            <a:solidFill>
              <a:srgbClr val="00B050"/>
            </a:solidFill>
          </a:ln>
          <a:effectLst>
            <a:outerShdw blurRad="215900" dist="1143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A17A11E2-5DCE-444E-9C83-89E2CC85152B}"/>
              </a:ext>
            </a:extLst>
          </p:cNvPr>
          <p:cNvSpPr/>
          <p:nvPr/>
        </p:nvSpPr>
        <p:spPr>
          <a:xfrm>
            <a:off x="19630559" y="12065942"/>
            <a:ext cx="622692" cy="707886"/>
          </a:xfrm>
          <a:prstGeom prst="rightArrow">
            <a:avLst/>
          </a:prstGeom>
          <a:solidFill>
            <a:srgbClr val="9900FF"/>
          </a:solidFill>
          <a:ln>
            <a:solidFill>
              <a:srgbClr val="00B050"/>
            </a:solidFill>
          </a:ln>
          <a:effectLst>
            <a:outerShdw blurRad="215900" dist="1143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Arrow: Right 114">
            <a:extLst>
              <a:ext uri="{FF2B5EF4-FFF2-40B4-BE49-F238E27FC236}">
                <a16:creationId xmlns:a16="http://schemas.microsoft.com/office/drawing/2014/main" id="{24733629-4820-4042-B713-F3B17D638030}"/>
              </a:ext>
            </a:extLst>
          </p:cNvPr>
          <p:cNvSpPr/>
          <p:nvPr/>
        </p:nvSpPr>
        <p:spPr>
          <a:xfrm>
            <a:off x="22905257" y="12065942"/>
            <a:ext cx="622692" cy="707886"/>
          </a:xfrm>
          <a:prstGeom prst="rightArrow">
            <a:avLst/>
          </a:prstGeom>
          <a:solidFill>
            <a:srgbClr val="9900FF"/>
          </a:solidFill>
          <a:ln>
            <a:solidFill>
              <a:srgbClr val="00B050"/>
            </a:solidFill>
          </a:ln>
          <a:effectLst>
            <a:outerShdw blurRad="215900" dist="1143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D31D44D-B4B0-43A3-93E8-C294F41322B7}"/>
              </a:ext>
            </a:extLst>
          </p:cNvPr>
          <p:cNvCxnSpPr/>
          <p:nvPr/>
        </p:nvCxnSpPr>
        <p:spPr>
          <a:xfrm flipV="1">
            <a:off x="15158545" y="11291360"/>
            <a:ext cx="0" cy="8067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FC3B291-E513-4F16-B9C9-6A2D6F6646FB}"/>
              </a:ext>
            </a:extLst>
          </p:cNvPr>
          <p:cNvCxnSpPr/>
          <p:nvPr/>
        </p:nvCxnSpPr>
        <p:spPr>
          <a:xfrm flipH="1">
            <a:off x="8372049" y="11291359"/>
            <a:ext cx="678649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B60AF1-D572-4B14-BAF6-AE89187CAA5B}"/>
              </a:ext>
            </a:extLst>
          </p:cNvPr>
          <p:cNvCxnSpPr/>
          <p:nvPr/>
        </p:nvCxnSpPr>
        <p:spPr>
          <a:xfrm>
            <a:off x="8372049" y="11291360"/>
            <a:ext cx="0" cy="81949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67E2CD3-C524-4F76-A9D6-0EF77CAA9720}"/>
              </a:ext>
            </a:extLst>
          </p:cNvPr>
          <p:cNvSpPr/>
          <p:nvPr/>
        </p:nvSpPr>
        <p:spPr>
          <a:xfrm>
            <a:off x="3635302" y="15587042"/>
            <a:ext cx="3083405" cy="3266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0486A25-6A44-4F72-8DA1-74EF08A994A4}"/>
              </a:ext>
            </a:extLst>
          </p:cNvPr>
          <p:cNvSpPr txBox="1"/>
          <p:nvPr/>
        </p:nvSpPr>
        <p:spPr>
          <a:xfrm>
            <a:off x="3648808" y="15641098"/>
            <a:ext cx="30698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Development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Design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Editorial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PM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Content Development </a:t>
            </a:r>
            <a:r>
              <a:rPr lang="en-US" sz="2000" i="1" dirty="0" err="1"/>
              <a:t>Mgr</a:t>
            </a:r>
            <a:endParaRPr lang="en-US" sz="2000" i="1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675B25D-8D19-49C5-A66D-C1A7A9AFD439}"/>
              </a:ext>
            </a:extLst>
          </p:cNvPr>
          <p:cNvSpPr/>
          <p:nvPr/>
        </p:nvSpPr>
        <p:spPr>
          <a:xfrm>
            <a:off x="6927848" y="15587042"/>
            <a:ext cx="3083405" cy="3266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D23F191-3D1A-44B2-A9A9-A3AF54603388}"/>
              </a:ext>
            </a:extLst>
          </p:cNvPr>
          <p:cNvSpPr txBox="1"/>
          <p:nvPr/>
        </p:nvSpPr>
        <p:spPr>
          <a:xfrm>
            <a:off x="6941354" y="15641097"/>
            <a:ext cx="3069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Development Team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B298930-FDD4-47B2-81D6-F1C043AC2EE0}"/>
              </a:ext>
            </a:extLst>
          </p:cNvPr>
          <p:cNvSpPr/>
          <p:nvPr/>
        </p:nvSpPr>
        <p:spPr>
          <a:xfrm>
            <a:off x="10220394" y="15587042"/>
            <a:ext cx="3083405" cy="3266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874A425-2A15-46F5-A37A-2B8F8684BCB3}"/>
              </a:ext>
            </a:extLst>
          </p:cNvPr>
          <p:cNvSpPr txBox="1"/>
          <p:nvPr/>
        </p:nvSpPr>
        <p:spPr>
          <a:xfrm>
            <a:off x="10233900" y="15641097"/>
            <a:ext cx="3069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Development Team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518233D-E975-406B-808F-B254CE618861}"/>
              </a:ext>
            </a:extLst>
          </p:cNvPr>
          <p:cNvSpPr/>
          <p:nvPr/>
        </p:nvSpPr>
        <p:spPr>
          <a:xfrm>
            <a:off x="13512940" y="15587042"/>
            <a:ext cx="3083405" cy="3266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4A02E9D-3168-41EB-80F4-2F950D1881FB}"/>
              </a:ext>
            </a:extLst>
          </p:cNvPr>
          <p:cNvSpPr txBox="1"/>
          <p:nvPr/>
        </p:nvSpPr>
        <p:spPr>
          <a:xfrm>
            <a:off x="13526446" y="15641097"/>
            <a:ext cx="306989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Development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Design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Editorial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User Testing Team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41977EB-1CF2-4B0C-AEF2-8090B83D772C}"/>
              </a:ext>
            </a:extLst>
          </p:cNvPr>
          <p:cNvSpPr/>
          <p:nvPr/>
        </p:nvSpPr>
        <p:spPr>
          <a:xfrm>
            <a:off x="16805486" y="15587042"/>
            <a:ext cx="3083405" cy="3266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AF2AD1D-DC62-43C9-B3B4-3391B8AA74A7}"/>
              </a:ext>
            </a:extLst>
          </p:cNvPr>
          <p:cNvSpPr txBox="1"/>
          <p:nvPr/>
        </p:nvSpPr>
        <p:spPr>
          <a:xfrm>
            <a:off x="16818992" y="15641097"/>
            <a:ext cx="3069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User Testing Team	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1C784A8-8A59-4D25-83EF-80E661FFEE65}"/>
              </a:ext>
            </a:extLst>
          </p:cNvPr>
          <p:cNvSpPr/>
          <p:nvPr/>
        </p:nvSpPr>
        <p:spPr>
          <a:xfrm>
            <a:off x="20098032" y="15587042"/>
            <a:ext cx="3083405" cy="3266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7068C5C-65D7-4860-854E-AF0177190446}"/>
              </a:ext>
            </a:extLst>
          </p:cNvPr>
          <p:cNvSpPr txBox="1"/>
          <p:nvPr/>
        </p:nvSpPr>
        <p:spPr>
          <a:xfrm>
            <a:off x="20111538" y="15641097"/>
            <a:ext cx="30698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PM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Content Development </a:t>
            </a:r>
            <a:r>
              <a:rPr lang="en-US" sz="2000" i="1" dirty="0" err="1"/>
              <a:t>Mgr</a:t>
            </a:r>
            <a:endParaRPr lang="en-US" sz="2000" i="1" dirty="0"/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 err="1"/>
              <a:t>PjM</a:t>
            </a:r>
            <a:endParaRPr lang="en-US" sz="2000" i="1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C3EB7F0-BB37-4C78-A550-786F8A02CD27}"/>
              </a:ext>
            </a:extLst>
          </p:cNvPr>
          <p:cNvSpPr/>
          <p:nvPr/>
        </p:nvSpPr>
        <p:spPr>
          <a:xfrm>
            <a:off x="23390578" y="15587042"/>
            <a:ext cx="3083405" cy="3266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2411FAE-AF72-4242-A2EF-0D4631EF4122}"/>
              </a:ext>
            </a:extLst>
          </p:cNvPr>
          <p:cNvSpPr txBox="1"/>
          <p:nvPr/>
        </p:nvSpPr>
        <p:spPr>
          <a:xfrm>
            <a:off x="23404084" y="15641097"/>
            <a:ext cx="3069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Development Team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EB8D7FD-97E0-4EA7-8DF4-333B2BA8C6D8}"/>
              </a:ext>
            </a:extLst>
          </p:cNvPr>
          <p:cNvSpPr txBox="1"/>
          <p:nvPr/>
        </p:nvSpPr>
        <p:spPr>
          <a:xfrm>
            <a:off x="20073807" y="13131535"/>
            <a:ext cx="3029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i="1"/>
            </a:lvl1pPr>
          </a:lstStyle>
          <a:p>
            <a:r>
              <a:rPr lang="en-US" dirty="0"/>
              <a:t>HFE Approval to Deploy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2FC708E-436A-4A3B-8CED-02E69EC9660C}"/>
              </a:ext>
            </a:extLst>
          </p:cNvPr>
          <p:cNvCxnSpPr>
            <a:cxnSpLocks/>
          </p:cNvCxnSpPr>
          <p:nvPr/>
        </p:nvCxnSpPr>
        <p:spPr>
          <a:xfrm flipH="1" flipV="1">
            <a:off x="21646487" y="10792837"/>
            <a:ext cx="26928" cy="12731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7A29D5B-5282-46BA-8587-FC335B032698}"/>
              </a:ext>
            </a:extLst>
          </p:cNvPr>
          <p:cNvCxnSpPr>
            <a:cxnSpLocks/>
          </p:cNvCxnSpPr>
          <p:nvPr/>
        </p:nvCxnSpPr>
        <p:spPr>
          <a:xfrm flipH="1">
            <a:off x="1450687" y="10792836"/>
            <a:ext cx="2022272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37C736E-AA06-4B5F-B418-41E6FCED7A29}"/>
              </a:ext>
            </a:extLst>
          </p:cNvPr>
          <p:cNvCxnSpPr>
            <a:cxnSpLocks/>
          </p:cNvCxnSpPr>
          <p:nvPr/>
        </p:nvCxnSpPr>
        <p:spPr>
          <a:xfrm flipH="1">
            <a:off x="1450688" y="10792836"/>
            <a:ext cx="16979" cy="131802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3F53A491-E85D-4F47-B6CF-BD7E4D898C09}"/>
              </a:ext>
            </a:extLst>
          </p:cNvPr>
          <p:cNvCxnSpPr>
            <a:cxnSpLocks/>
          </p:cNvCxnSpPr>
          <p:nvPr/>
        </p:nvCxnSpPr>
        <p:spPr>
          <a:xfrm>
            <a:off x="2138816" y="11140785"/>
            <a:ext cx="1" cy="102412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C3D801-78B7-4408-A5FC-DD570070F747}"/>
              </a:ext>
            </a:extLst>
          </p:cNvPr>
          <p:cNvCxnSpPr>
            <a:cxnSpLocks/>
          </p:cNvCxnSpPr>
          <p:nvPr/>
        </p:nvCxnSpPr>
        <p:spPr>
          <a:xfrm flipH="1">
            <a:off x="2138815" y="11090352"/>
            <a:ext cx="1624321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DC678BE-E1C5-4E96-92BC-21DE68F62E53}"/>
              </a:ext>
            </a:extLst>
          </p:cNvPr>
          <p:cNvCxnSpPr>
            <a:cxnSpLocks/>
          </p:cNvCxnSpPr>
          <p:nvPr/>
        </p:nvCxnSpPr>
        <p:spPr>
          <a:xfrm flipV="1">
            <a:off x="18347187" y="11090353"/>
            <a:ext cx="0" cy="9658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96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3832</TotalTime>
  <Words>824</Words>
  <Application>Microsoft Office PowerPoint</Application>
  <PresentationFormat>Custom</PresentationFormat>
  <Paragraphs>208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Gajewski</dc:creator>
  <cp:lastModifiedBy>David Clarke</cp:lastModifiedBy>
  <cp:revision>43</cp:revision>
  <dcterms:created xsi:type="dcterms:W3CDTF">2020-05-28T19:00:21Z</dcterms:created>
  <dcterms:modified xsi:type="dcterms:W3CDTF">2020-07-05T21:41:29Z</dcterms:modified>
</cp:coreProperties>
</file>