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45720000" cy="2743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31" d="100"/>
          <a:sy n="31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07D5-963C-406D-9420-FC3C019FA0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8806185-0B1F-4635-9DFF-A9EDF5174957}"/>
              </a:ext>
            </a:extLst>
          </p:cNvPr>
          <p:cNvGrpSpPr/>
          <p:nvPr/>
        </p:nvGrpSpPr>
        <p:grpSpPr>
          <a:xfrm>
            <a:off x="1687258" y="1775248"/>
            <a:ext cx="40270691" cy="23881503"/>
            <a:chOff x="1687258" y="1775248"/>
            <a:chExt cx="40270691" cy="238815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566FC5-A597-4353-BDC9-A6C91397C0BF}"/>
                </a:ext>
              </a:extLst>
            </p:cNvPr>
            <p:cNvSpPr/>
            <p:nvPr/>
          </p:nvSpPr>
          <p:spPr>
            <a:xfrm>
              <a:off x="1687258" y="3173351"/>
              <a:ext cx="22020317" cy="158496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12EFEC-B81A-4E0D-84EE-236D02ABFF50}"/>
                </a:ext>
              </a:extLst>
            </p:cNvPr>
            <p:cNvSpPr txBox="1"/>
            <p:nvPr/>
          </p:nvSpPr>
          <p:spPr>
            <a:xfrm>
              <a:off x="6380909" y="3580288"/>
              <a:ext cx="3614609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Analyze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4C0AB1-FC06-47C4-99E0-2DEC0A07180A}"/>
                </a:ext>
              </a:extLst>
            </p:cNvPr>
            <p:cNvSpPr/>
            <p:nvPr/>
          </p:nvSpPr>
          <p:spPr>
            <a:xfrm>
              <a:off x="1687263" y="4912968"/>
              <a:ext cx="4090564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EB3177-E9E5-44CB-86E5-2B45D6F97EA0}"/>
                </a:ext>
              </a:extLst>
            </p:cNvPr>
            <p:cNvSpPr/>
            <p:nvPr/>
          </p:nvSpPr>
          <p:spPr>
            <a:xfrm>
              <a:off x="6175371" y="4944030"/>
              <a:ext cx="4058960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179D51-4198-48DD-A565-02745E05366C}"/>
                </a:ext>
              </a:extLst>
            </p:cNvPr>
            <p:cNvSpPr/>
            <p:nvPr/>
          </p:nvSpPr>
          <p:spPr>
            <a:xfrm>
              <a:off x="10645990" y="4952157"/>
              <a:ext cx="40606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EFF78E-9613-485B-9D81-7E7CCF051491}"/>
                </a:ext>
              </a:extLst>
            </p:cNvPr>
            <p:cNvSpPr/>
            <p:nvPr/>
          </p:nvSpPr>
          <p:spPr>
            <a:xfrm>
              <a:off x="15104204" y="4929855"/>
              <a:ext cx="4111207" cy="30999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88F9F3-3390-4C3F-B7E2-82246D2BCDD5}"/>
                </a:ext>
              </a:extLst>
            </p:cNvPr>
            <p:cNvSpPr/>
            <p:nvPr/>
          </p:nvSpPr>
          <p:spPr>
            <a:xfrm>
              <a:off x="19576517" y="4912968"/>
              <a:ext cx="4111207" cy="29956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537128D-8B22-4356-B89F-3386A554848C}"/>
                </a:ext>
              </a:extLst>
            </p:cNvPr>
            <p:cNvSpPr/>
            <p:nvPr/>
          </p:nvSpPr>
          <p:spPr>
            <a:xfrm>
              <a:off x="5544607" y="3497872"/>
              <a:ext cx="830256" cy="94384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9F10FF-A04E-455E-913D-99E0F25B895B}"/>
                </a:ext>
              </a:extLst>
            </p:cNvPr>
            <p:cNvSpPr txBox="1"/>
            <p:nvPr/>
          </p:nvSpPr>
          <p:spPr>
            <a:xfrm>
              <a:off x="6052818" y="4990884"/>
              <a:ext cx="4019213" cy="91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Identify or generate candidate source material.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821FC2-E5B8-4579-83BD-46D5AAD61B2D}"/>
                </a:ext>
              </a:extLst>
            </p:cNvPr>
            <p:cNvSpPr txBox="1"/>
            <p:nvPr/>
          </p:nvSpPr>
          <p:spPr>
            <a:xfrm>
              <a:off x="1900909" y="4944030"/>
              <a:ext cx="3798321" cy="173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Map source material to location in content matrix to get into pipeline and prioritized.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E31DA2-49A7-4034-92B9-9D1E2710863A}"/>
                </a:ext>
              </a:extLst>
            </p:cNvPr>
            <p:cNvSpPr txBox="1"/>
            <p:nvPr/>
          </p:nvSpPr>
          <p:spPr>
            <a:xfrm>
              <a:off x="10631889" y="4939724"/>
              <a:ext cx="4060657" cy="91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Source material distilled into drafts of page content.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5F103E-D472-4EE5-A244-DECB64B71235}"/>
                </a:ext>
              </a:extLst>
            </p:cNvPr>
            <p:cNvSpPr txBox="1"/>
            <p:nvPr/>
          </p:nvSpPr>
          <p:spPr>
            <a:xfrm>
              <a:off x="15150807" y="4937728"/>
              <a:ext cx="4044341" cy="173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Page drafts edited according to style guidelines, conceptual framework, and voice.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B4ACE6-2C77-4220-9CF4-B040F6434E14}"/>
                </a:ext>
              </a:extLst>
            </p:cNvPr>
            <p:cNvSpPr txBox="1"/>
            <p:nvPr/>
          </p:nvSpPr>
          <p:spPr>
            <a:xfrm>
              <a:off x="19632629" y="4917944"/>
              <a:ext cx="4055088" cy="91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Page drafts subject to technical approval process.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DDC58A-45C7-4ECC-A94D-49DC3A7F6CA0}"/>
                </a:ext>
              </a:extLst>
            </p:cNvPr>
            <p:cNvSpPr txBox="1"/>
            <p:nvPr/>
          </p:nvSpPr>
          <p:spPr>
            <a:xfrm>
              <a:off x="8044038" y="1775248"/>
              <a:ext cx="7871899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4800" b="1" dirty="0">
                  <a:solidFill>
                    <a:srgbClr val="00B050"/>
                  </a:solidFill>
                </a:rPr>
                <a:t>Content Development Process</a:t>
              </a:r>
              <a:endParaRPr lang="en-US" sz="48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31D983-8C46-40BA-8A33-3D38D40211AD}"/>
                </a:ext>
              </a:extLst>
            </p:cNvPr>
            <p:cNvSpPr/>
            <p:nvPr/>
          </p:nvSpPr>
          <p:spPr>
            <a:xfrm>
              <a:off x="1687264" y="817025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045C290-6BF3-4D06-AFC1-3C7F93495F6A}"/>
                </a:ext>
              </a:extLst>
            </p:cNvPr>
            <p:cNvSpPr/>
            <p:nvPr/>
          </p:nvSpPr>
          <p:spPr>
            <a:xfrm>
              <a:off x="6159577" y="8205277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B2E2593-9EEA-42C9-9FD5-46C2CBB79176}"/>
                </a:ext>
              </a:extLst>
            </p:cNvPr>
            <p:cNvSpPr/>
            <p:nvPr/>
          </p:nvSpPr>
          <p:spPr>
            <a:xfrm>
              <a:off x="10631890" y="8240298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F959AF-9E45-4C78-AEA0-0F8DEF390C34}"/>
                </a:ext>
              </a:extLst>
            </p:cNvPr>
            <p:cNvSpPr/>
            <p:nvPr/>
          </p:nvSpPr>
          <p:spPr>
            <a:xfrm>
              <a:off x="15104204" y="8275320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F24F05-3B01-42F8-9F0C-3D09BC203248}"/>
                </a:ext>
              </a:extLst>
            </p:cNvPr>
            <p:cNvSpPr/>
            <p:nvPr/>
          </p:nvSpPr>
          <p:spPr>
            <a:xfrm>
              <a:off x="19576517" y="8310341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2B170-EE24-43B0-B31F-1C3F3A957F2C}"/>
                </a:ext>
              </a:extLst>
            </p:cNvPr>
            <p:cNvSpPr txBox="1"/>
            <p:nvPr/>
          </p:nvSpPr>
          <p:spPr>
            <a:xfrm>
              <a:off x="1746038" y="8151071"/>
              <a:ext cx="4111207" cy="2862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Manager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Discovery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956817-49A2-4E10-A863-84680F9CCC8A}"/>
                </a:ext>
              </a:extLst>
            </p:cNvPr>
            <p:cNvSpPr txBox="1"/>
            <p:nvPr/>
          </p:nvSpPr>
          <p:spPr>
            <a:xfrm>
              <a:off x="10635774" y="8233417"/>
              <a:ext cx="4060656" cy="1939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Other Contributor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35EC8C-83F5-47A7-92E0-DD0AA15E2AB0}"/>
                </a:ext>
              </a:extLst>
            </p:cNvPr>
            <p:cNvSpPr txBox="1"/>
            <p:nvPr/>
          </p:nvSpPr>
          <p:spPr>
            <a:xfrm>
              <a:off x="15150807" y="8267014"/>
              <a:ext cx="4044342" cy="1015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Other Contributor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0C6A10-C2FC-4132-9034-6E9DF1B49F62}"/>
                </a:ext>
              </a:extLst>
            </p:cNvPr>
            <p:cNvSpPr txBox="1"/>
            <p:nvPr/>
          </p:nvSpPr>
          <p:spPr>
            <a:xfrm>
              <a:off x="19616517" y="8298332"/>
              <a:ext cx="3812339" cy="2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PM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Manager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PjM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Other Contributor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306F4-2437-4803-8B8A-DE7963C51B7E}"/>
                </a:ext>
              </a:extLst>
            </p:cNvPr>
            <p:cNvSpPr txBox="1"/>
            <p:nvPr/>
          </p:nvSpPr>
          <p:spPr>
            <a:xfrm>
              <a:off x="2317935" y="3286508"/>
              <a:ext cx="2879543" cy="140564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Plan &amp; Prioritize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E0328D-1B5D-4E55-B264-4895EB7F5CE6}"/>
                </a:ext>
              </a:extLst>
            </p:cNvPr>
            <p:cNvSpPr txBox="1"/>
            <p:nvPr/>
          </p:nvSpPr>
          <p:spPr>
            <a:xfrm>
              <a:off x="10927979" y="3614835"/>
              <a:ext cx="3408221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Author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FCD398-A7A3-44C4-9CAC-C1D8DAF8F40C}"/>
                </a:ext>
              </a:extLst>
            </p:cNvPr>
            <p:cNvSpPr txBox="1"/>
            <p:nvPr/>
          </p:nvSpPr>
          <p:spPr>
            <a:xfrm>
              <a:off x="15304898" y="3614835"/>
              <a:ext cx="3528820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Review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9B7EC4-D090-408E-AA15-9B5FC7AC030F}"/>
                </a:ext>
              </a:extLst>
            </p:cNvPr>
            <p:cNvSpPr txBox="1"/>
            <p:nvPr/>
          </p:nvSpPr>
          <p:spPr>
            <a:xfrm>
              <a:off x="19900041" y="3614835"/>
              <a:ext cx="3528820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Approve*</a:t>
              </a: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72C619B4-E382-4714-B7CC-57FE9E1FB268}"/>
                </a:ext>
              </a:extLst>
            </p:cNvPr>
            <p:cNvSpPr/>
            <p:nvPr/>
          </p:nvSpPr>
          <p:spPr>
            <a:xfrm>
              <a:off x="10020302" y="3497872"/>
              <a:ext cx="830256" cy="94384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7B4A9D8-1985-433D-BECD-40D9E343ED42}"/>
                </a:ext>
              </a:extLst>
            </p:cNvPr>
            <p:cNvSpPr/>
            <p:nvPr/>
          </p:nvSpPr>
          <p:spPr>
            <a:xfrm>
              <a:off x="14384627" y="3497872"/>
              <a:ext cx="830256" cy="94384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2D138D37-AB63-45BB-90E3-A08A22549108}"/>
                </a:ext>
              </a:extLst>
            </p:cNvPr>
            <p:cNvSpPr/>
            <p:nvPr/>
          </p:nvSpPr>
          <p:spPr>
            <a:xfrm>
              <a:off x="18839262" y="3497872"/>
              <a:ext cx="830256" cy="94384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8E0B13-8A9F-4FC1-963D-24E68A5330E0}"/>
                </a:ext>
              </a:extLst>
            </p:cNvPr>
            <p:cNvSpPr/>
            <p:nvPr/>
          </p:nvSpPr>
          <p:spPr>
            <a:xfrm>
              <a:off x="24553496" y="3245348"/>
              <a:ext cx="17383681" cy="1584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6370BB-520D-4B05-8D5C-54B0619A4979}"/>
                </a:ext>
              </a:extLst>
            </p:cNvPr>
            <p:cNvSpPr txBox="1"/>
            <p:nvPr/>
          </p:nvSpPr>
          <p:spPr>
            <a:xfrm>
              <a:off x="25082174" y="3615437"/>
              <a:ext cx="2879543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7289ED-1090-4E31-AD08-1EB274D4CC9D}"/>
                </a:ext>
              </a:extLst>
            </p:cNvPr>
            <p:cNvSpPr/>
            <p:nvPr/>
          </p:nvSpPr>
          <p:spPr>
            <a:xfrm>
              <a:off x="24553491" y="4984965"/>
              <a:ext cx="4085373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634B39-8FF9-4C65-A6AC-065B818FFF8A}"/>
                </a:ext>
              </a:extLst>
            </p:cNvPr>
            <p:cNvSpPr/>
            <p:nvPr/>
          </p:nvSpPr>
          <p:spPr>
            <a:xfrm>
              <a:off x="28984581" y="4984966"/>
              <a:ext cx="4038764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C414F-4B05-4FE7-88EC-502A93D6782D}"/>
                </a:ext>
              </a:extLst>
            </p:cNvPr>
            <p:cNvSpPr/>
            <p:nvPr/>
          </p:nvSpPr>
          <p:spPr>
            <a:xfrm>
              <a:off x="33369054" y="4956498"/>
              <a:ext cx="4111207" cy="29956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082F20E-6F4B-40A9-95EE-DCF1BCCCC5ED}"/>
                </a:ext>
              </a:extLst>
            </p:cNvPr>
            <p:cNvSpPr/>
            <p:nvPr/>
          </p:nvSpPr>
          <p:spPr>
            <a:xfrm>
              <a:off x="37825963" y="4956490"/>
              <a:ext cx="4111207" cy="3024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CC155FB-51FC-4001-9726-4157C08AD0B4}"/>
                </a:ext>
              </a:extLst>
            </p:cNvPr>
            <p:cNvSpPr/>
            <p:nvPr/>
          </p:nvSpPr>
          <p:spPr>
            <a:xfrm>
              <a:off x="37207031" y="3664740"/>
              <a:ext cx="830256" cy="94384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11B4C7B0-0376-433E-BC96-D0D0F4FA3DC1}"/>
                </a:ext>
              </a:extLst>
            </p:cNvPr>
            <p:cNvSpPr/>
            <p:nvPr/>
          </p:nvSpPr>
          <p:spPr>
            <a:xfrm>
              <a:off x="32778737" y="3706427"/>
              <a:ext cx="830256" cy="94384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E356F121-0723-4C12-8D68-80D32FFC5B66}"/>
                </a:ext>
              </a:extLst>
            </p:cNvPr>
            <p:cNvSpPr/>
            <p:nvPr/>
          </p:nvSpPr>
          <p:spPr>
            <a:xfrm>
              <a:off x="28374679" y="3651582"/>
              <a:ext cx="830256" cy="94384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85D126-130F-4B99-8937-8416C39AB7C5}"/>
                </a:ext>
              </a:extLst>
            </p:cNvPr>
            <p:cNvSpPr txBox="1"/>
            <p:nvPr/>
          </p:nvSpPr>
          <p:spPr>
            <a:xfrm>
              <a:off x="24553491" y="4989241"/>
              <a:ext cx="4085373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IA, wireframing, prototyping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B2A899-C54F-4174-9BC6-E351E66B6407}"/>
                </a:ext>
              </a:extLst>
            </p:cNvPr>
            <p:cNvSpPr txBox="1"/>
            <p:nvPr/>
          </p:nvSpPr>
          <p:spPr>
            <a:xfrm>
              <a:off x="29015183" y="4984965"/>
              <a:ext cx="4008155" cy="255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End user feedback on content and prototype.</a:t>
              </a:r>
            </a:p>
            <a:p>
              <a:pPr algn="ctr"/>
              <a:r>
                <a:rPr lang="en-US" sz="2667" i="1" dirty="0"/>
                <a:t> </a:t>
              </a:r>
              <a:br>
                <a:rPr lang="en-US" sz="2667" i="1" dirty="0"/>
              </a:br>
              <a:r>
                <a:rPr lang="en-US" sz="2667" i="1" dirty="0"/>
                <a:t>Produce user stories to capture design implications.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DACC8A-F733-4F4C-B132-520EC9907815}"/>
                </a:ext>
              </a:extLst>
            </p:cNvPr>
            <p:cNvSpPr txBox="1"/>
            <p:nvPr/>
          </p:nvSpPr>
          <p:spPr>
            <a:xfrm>
              <a:off x="37872571" y="4964359"/>
              <a:ext cx="3986051" cy="255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Annotate designs for hand-off to </a:t>
              </a:r>
              <a:r>
                <a:rPr lang="en-US" sz="2667" i="1" dirty="0" err="1"/>
                <a:t>Wordpress</a:t>
              </a:r>
              <a:r>
                <a:rPr lang="en-US" sz="2667" i="1" dirty="0"/>
                <a:t> development.</a:t>
              </a:r>
            </a:p>
            <a:p>
              <a:pPr algn="ctr"/>
              <a:endParaRPr lang="en-US" sz="2667" i="1" dirty="0"/>
            </a:p>
            <a:p>
              <a:pPr algn="ctr"/>
              <a:r>
                <a:rPr lang="en-US" sz="2667" i="1" dirty="0"/>
                <a:t>Schedule meeting for development handoff.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7258E2-DE3C-4C1A-B320-37270B12F988}"/>
                </a:ext>
              </a:extLst>
            </p:cNvPr>
            <p:cNvSpPr txBox="1"/>
            <p:nvPr/>
          </p:nvSpPr>
          <p:spPr>
            <a:xfrm>
              <a:off x="31176565" y="1784781"/>
              <a:ext cx="3966663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4800" b="1" dirty="0">
                  <a:solidFill>
                    <a:schemeClr val="accent2">
                      <a:lumMod val="75000"/>
                    </a:schemeClr>
                  </a:solidFill>
                </a:rPr>
                <a:t>Design Process</a:t>
              </a:r>
              <a:endParaRPr lang="en-US" sz="48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95B89CA-F950-4B76-BFB8-238C1FFBA183}"/>
                </a:ext>
              </a:extLst>
            </p:cNvPr>
            <p:cNvSpPr txBox="1"/>
            <p:nvPr/>
          </p:nvSpPr>
          <p:spPr>
            <a:xfrm>
              <a:off x="29405886" y="3630785"/>
              <a:ext cx="2879543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User Testing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8687746-F9BF-488F-82FD-008FCBE8ACD7}"/>
                </a:ext>
              </a:extLst>
            </p:cNvPr>
            <p:cNvSpPr txBox="1"/>
            <p:nvPr/>
          </p:nvSpPr>
          <p:spPr>
            <a:xfrm>
              <a:off x="33729592" y="3680103"/>
              <a:ext cx="3408221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Redesign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22C7B5F-C806-4A4A-9F9D-2F0ABD0CE897}"/>
                </a:ext>
              </a:extLst>
            </p:cNvPr>
            <p:cNvSpPr txBox="1"/>
            <p:nvPr/>
          </p:nvSpPr>
          <p:spPr>
            <a:xfrm>
              <a:off x="38106505" y="3363153"/>
              <a:ext cx="3528820" cy="140564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Annotate Designs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11A15D-A9EA-442D-8A13-0FC383A7AA7C}"/>
                </a:ext>
              </a:extLst>
            </p:cNvPr>
            <p:cNvSpPr txBox="1"/>
            <p:nvPr/>
          </p:nvSpPr>
          <p:spPr>
            <a:xfrm>
              <a:off x="33415656" y="5014947"/>
              <a:ext cx="4064597" cy="2144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Review user stories; prioritize; edit designs, content, and prototype.</a:t>
              </a:r>
            </a:p>
            <a:p>
              <a:pPr algn="ctr"/>
              <a:endParaRPr lang="en-US" sz="2667" i="1" dirty="0"/>
            </a:p>
            <a:p>
              <a:pPr algn="ctr"/>
              <a:r>
                <a:rPr lang="en-US" sz="2667" i="1" dirty="0"/>
                <a:t>Review and approve final.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601678-778A-4351-9E0E-DB4A72AFAF86}"/>
                </a:ext>
              </a:extLst>
            </p:cNvPr>
            <p:cNvSpPr/>
            <p:nvPr/>
          </p:nvSpPr>
          <p:spPr>
            <a:xfrm>
              <a:off x="24553497" y="8165302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268C0A6-442E-4301-AC5A-5A4D69D79046}"/>
                </a:ext>
              </a:extLst>
            </p:cNvPr>
            <p:cNvSpPr/>
            <p:nvPr/>
          </p:nvSpPr>
          <p:spPr>
            <a:xfrm>
              <a:off x="28984581" y="8165302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AD31275-DAD3-4ED5-A713-47C61106C414}"/>
                </a:ext>
              </a:extLst>
            </p:cNvPr>
            <p:cNvSpPr/>
            <p:nvPr/>
          </p:nvSpPr>
          <p:spPr>
            <a:xfrm>
              <a:off x="33415665" y="8165302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742A732-2615-4604-BC75-CE31E1144884}"/>
                </a:ext>
              </a:extLst>
            </p:cNvPr>
            <p:cNvSpPr/>
            <p:nvPr/>
          </p:nvSpPr>
          <p:spPr>
            <a:xfrm>
              <a:off x="37846742" y="816529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DFFF212-4163-42EF-A7EC-0B3988F38CCF}"/>
                </a:ext>
              </a:extLst>
            </p:cNvPr>
            <p:cNvSpPr txBox="1"/>
            <p:nvPr/>
          </p:nvSpPr>
          <p:spPr>
            <a:xfrm>
              <a:off x="24556896" y="8255210"/>
              <a:ext cx="4107807" cy="2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Discovery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Other Contributor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E130021-F1E9-49FE-B94E-FF7088A536F1}"/>
                </a:ext>
              </a:extLst>
            </p:cNvPr>
            <p:cNvSpPr txBox="1"/>
            <p:nvPr/>
          </p:nvSpPr>
          <p:spPr>
            <a:xfrm>
              <a:off x="29015190" y="8180283"/>
              <a:ext cx="4111207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User Testing Team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427074-6DE6-4812-AFEB-C91E50050A36}"/>
                </a:ext>
              </a:extLst>
            </p:cNvPr>
            <p:cNvSpPr txBox="1"/>
            <p:nvPr/>
          </p:nvSpPr>
          <p:spPr>
            <a:xfrm>
              <a:off x="33415664" y="8165302"/>
              <a:ext cx="4111207" cy="296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PM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Manager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Design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User Testing Team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B6F091-898A-4960-A108-3C719FE91F2E}"/>
                </a:ext>
              </a:extLst>
            </p:cNvPr>
            <p:cNvSpPr txBox="1"/>
            <p:nvPr/>
          </p:nvSpPr>
          <p:spPr>
            <a:xfrm>
              <a:off x="37846742" y="8168100"/>
              <a:ext cx="4111207" cy="1015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Design Team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8A3CCB1-CD67-46B1-AF40-72B1AFFD17B5}"/>
                </a:ext>
              </a:extLst>
            </p:cNvPr>
            <p:cNvSpPr txBox="1"/>
            <p:nvPr/>
          </p:nvSpPr>
          <p:spPr>
            <a:xfrm>
              <a:off x="14890435" y="13607317"/>
              <a:ext cx="5699509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4800" b="1" dirty="0">
                  <a:solidFill>
                    <a:srgbClr val="7030A0"/>
                  </a:solidFill>
                </a:rPr>
                <a:t>Development Process</a:t>
              </a:r>
              <a:endParaRPr lang="en-US" sz="4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F21931-0168-460A-B43B-FFB8530FBE29}"/>
                </a:ext>
              </a:extLst>
            </p:cNvPr>
            <p:cNvSpPr/>
            <p:nvPr/>
          </p:nvSpPr>
          <p:spPr>
            <a:xfrm>
              <a:off x="1687258" y="16288060"/>
              <a:ext cx="34920461" cy="15849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78B9ED4-BF3C-4D9F-8FDB-5560A57F4CF7}"/>
                </a:ext>
              </a:extLst>
            </p:cNvPr>
            <p:cNvSpPr txBox="1"/>
            <p:nvPr/>
          </p:nvSpPr>
          <p:spPr>
            <a:xfrm>
              <a:off x="1856350" y="16658304"/>
              <a:ext cx="3541151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Communicate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E65DEA3-513C-446B-8EB9-1127314D0F02}"/>
                </a:ext>
              </a:extLst>
            </p:cNvPr>
            <p:cNvSpPr/>
            <p:nvPr/>
          </p:nvSpPr>
          <p:spPr>
            <a:xfrm>
              <a:off x="1687261" y="18027677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2D3BFA5B-C2D1-4D2E-8CE7-216F954FF628}"/>
                </a:ext>
              </a:extLst>
            </p:cNvPr>
            <p:cNvSpPr/>
            <p:nvPr/>
          </p:nvSpPr>
          <p:spPr>
            <a:xfrm>
              <a:off x="5595005" y="16606886"/>
              <a:ext cx="830256" cy="943848"/>
            </a:xfrm>
            <a:prstGeom prst="rightArrow">
              <a:avLst/>
            </a:prstGeom>
            <a:solidFill>
              <a:srgbClr val="9900FF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0459787-CE03-4956-85EB-A332BD4D1B70}"/>
                </a:ext>
              </a:extLst>
            </p:cNvPr>
            <p:cNvSpPr txBox="1"/>
            <p:nvPr/>
          </p:nvSpPr>
          <p:spPr>
            <a:xfrm>
              <a:off x="1687259" y="18031955"/>
              <a:ext cx="4113056" cy="1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i="1" dirty="0"/>
                <a:t>Meet to review proposed features to implement during the cycle.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B43815C-8777-4E00-A849-217EE9143223}"/>
                </a:ext>
              </a:extLst>
            </p:cNvPr>
            <p:cNvSpPr/>
            <p:nvPr/>
          </p:nvSpPr>
          <p:spPr>
            <a:xfrm>
              <a:off x="1689112" y="21293112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7EA185-F077-4881-BA00-F0C3C47F03F9}"/>
                </a:ext>
              </a:extLst>
            </p:cNvPr>
            <p:cNvSpPr txBox="1"/>
            <p:nvPr/>
          </p:nvSpPr>
          <p:spPr>
            <a:xfrm>
              <a:off x="1707118" y="21365186"/>
              <a:ext cx="4093197" cy="152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Development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Design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91DB94A-813B-4208-A89E-9BD1274134A8}"/>
                </a:ext>
              </a:extLst>
            </p:cNvPr>
            <p:cNvSpPr txBox="1"/>
            <p:nvPr/>
          </p:nvSpPr>
          <p:spPr>
            <a:xfrm>
              <a:off x="6785193" y="16706047"/>
              <a:ext cx="2562936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Plan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DB6742-9340-4CB5-9371-C73931A132D9}"/>
                </a:ext>
              </a:extLst>
            </p:cNvPr>
            <p:cNvSpPr txBox="1"/>
            <p:nvPr/>
          </p:nvSpPr>
          <p:spPr>
            <a:xfrm>
              <a:off x="11075366" y="16673655"/>
              <a:ext cx="3089397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Implement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B70A21-4BA5-45EC-9D3F-D542C6CAD556}"/>
                </a:ext>
              </a:extLst>
            </p:cNvPr>
            <p:cNvSpPr txBox="1"/>
            <p:nvPr/>
          </p:nvSpPr>
          <p:spPr>
            <a:xfrm>
              <a:off x="15709230" y="16673659"/>
              <a:ext cx="2562936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Stage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2647788-5BE0-4179-A6F4-A8F48AC70287}"/>
                </a:ext>
              </a:extLst>
            </p:cNvPr>
            <p:cNvSpPr txBox="1"/>
            <p:nvPr/>
          </p:nvSpPr>
          <p:spPr>
            <a:xfrm>
              <a:off x="20182171" y="16673659"/>
              <a:ext cx="2562936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Review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5DD671A-27F8-43E7-AB13-BFE2661C61EA}"/>
                </a:ext>
              </a:extLst>
            </p:cNvPr>
            <p:cNvSpPr txBox="1"/>
            <p:nvPr/>
          </p:nvSpPr>
          <p:spPr>
            <a:xfrm>
              <a:off x="24560002" y="16673662"/>
              <a:ext cx="2562936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2B9F3B-366F-4A08-8A04-1CF1A8B27BBC}"/>
                </a:ext>
              </a:extLst>
            </p:cNvPr>
            <p:cNvSpPr txBox="1"/>
            <p:nvPr/>
          </p:nvSpPr>
          <p:spPr>
            <a:xfrm>
              <a:off x="28937833" y="16678939"/>
              <a:ext cx="2562936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Approve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FE4462-E742-48A7-B7DE-5BE328351A22}"/>
                </a:ext>
              </a:extLst>
            </p:cNvPr>
            <p:cNvSpPr txBox="1"/>
            <p:nvPr/>
          </p:nvSpPr>
          <p:spPr>
            <a:xfrm>
              <a:off x="33269722" y="16675079"/>
              <a:ext cx="2562936" cy="7489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267" dirty="0">
                  <a:solidFill>
                    <a:schemeClr val="bg1"/>
                  </a:solidFill>
                </a:rPr>
                <a:t>Deploy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91704B5-1B37-460B-9979-FD56883F0070}"/>
                </a:ext>
              </a:extLst>
            </p:cNvPr>
            <p:cNvSpPr/>
            <p:nvPr/>
          </p:nvSpPr>
          <p:spPr>
            <a:xfrm>
              <a:off x="6088318" y="18020149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0DF9437-E32A-4032-B162-E3880011E184}"/>
                </a:ext>
              </a:extLst>
            </p:cNvPr>
            <p:cNvSpPr/>
            <p:nvPr/>
          </p:nvSpPr>
          <p:spPr>
            <a:xfrm>
              <a:off x="10489375" y="18012621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9AC174-E13D-40F3-80D8-08C5F85C7DC9}"/>
                </a:ext>
              </a:extLst>
            </p:cNvPr>
            <p:cNvSpPr/>
            <p:nvPr/>
          </p:nvSpPr>
          <p:spPr>
            <a:xfrm>
              <a:off x="14890433" y="18005093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E7E01DE-A8A7-4E83-87C9-DFEDE858B0FE}"/>
                </a:ext>
              </a:extLst>
            </p:cNvPr>
            <p:cNvSpPr/>
            <p:nvPr/>
          </p:nvSpPr>
          <p:spPr>
            <a:xfrm>
              <a:off x="19291490" y="17997565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2791A3B-346C-41C9-B0BF-9966CD0DBDDA}"/>
                </a:ext>
              </a:extLst>
            </p:cNvPr>
            <p:cNvSpPr/>
            <p:nvPr/>
          </p:nvSpPr>
          <p:spPr>
            <a:xfrm>
              <a:off x="23692547" y="17990037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28914F-592A-4D6A-99FB-641D0BCC9C60}"/>
                </a:ext>
              </a:extLst>
            </p:cNvPr>
            <p:cNvSpPr/>
            <p:nvPr/>
          </p:nvSpPr>
          <p:spPr>
            <a:xfrm>
              <a:off x="28093605" y="17982509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E808B3A-1271-44F0-97A2-EB3FD58E5030}"/>
                </a:ext>
              </a:extLst>
            </p:cNvPr>
            <p:cNvSpPr/>
            <p:nvPr/>
          </p:nvSpPr>
          <p:spPr>
            <a:xfrm>
              <a:off x="32494662" y="17974981"/>
              <a:ext cx="4113056" cy="29956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D82DBB5-7FBC-4F07-A5B9-B543F837905E}"/>
                </a:ext>
              </a:extLst>
            </p:cNvPr>
            <p:cNvSpPr txBox="1"/>
            <p:nvPr/>
          </p:nvSpPr>
          <p:spPr>
            <a:xfrm>
              <a:off x="6010414" y="18082716"/>
              <a:ext cx="4113056" cy="255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/>
              </a:lvl1pPr>
            </a:lstStyle>
            <a:p>
              <a:r>
                <a:rPr lang="en-US" sz="2667" dirty="0"/>
                <a:t>Determine effort and document tasks to implement identified features within the cycle.</a:t>
              </a:r>
            </a:p>
            <a:p>
              <a:r>
                <a:rPr lang="en-US" sz="2667" dirty="0"/>
                <a:t>Meet to discuss scope and priorities.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0837A2-F5EF-4250-8811-E3E154158876}"/>
                </a:ext>
              </a:extLst>
            </p:cNvPr>
            <p:cNvSpPr txBox="1"/>
            <p:nvPr/>
          </p:nvSpPr>
          <p:spPr>
            <a:xfrm>
              <a:off x="10489375" y="18035331"/>
              <a:ext cx="4113056" cy="2144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/>
              </a:lvl1pPr>
            </a:lstStyle>
            <a:p>
              <a:r>
                <a:rPr lang="en-US" sz="2667" dirty="0"/>
                <a:t>Complete planned tasks to develop and test planned features on local machine.</a:t>
              </a:r>
            </a:p>
            <a:p>
              <a:r>
                <a:rPr lang="en-US" sz="2667" dirty="0"/>
                <a:t>Standup meetings 3 times per week.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AFE56D5-48E3-4673-A4B7-7D8EB6D6CC04}"/>
                </a:ext>
              </a:extLst>
            </p:cNvPr>
            <p:cNvSpPr txBox="1"/>
            <p:nvPr/>
          </p:nvSpPr>
          <p:spPr>
            <a:xfrm>
              <a:off x="14890433" y="18031954"/>
              <a:ext cx="4113056" cy="1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/>
              </a:lvl1pPr>
            </a:lstStyle>
            <a:p>
              <a:r>
                <a:rPr lang="en-US" sz="2667" dirty="0"/>
                <a:t>Push implementations to private remote server for review and testing.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D7F348-9491-4B00-8B14-6E5BF342FE51}"/>
                </a:ext>
              </a:extLst>
            </p:cNvPr>
            <p:cNvSpPr txBox="1"/>
            <p:nvPr/>
          </p:nvSpPr>
          <p:spPr>
            <a:xfrm>
              <a:off x="19283682" y="18041647"/>
              <a:ext cx="4113056" cy="173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/>
              </a:lvl1pPr>
            </a:lstStyle>
            <a:p>
              <a:r>
                <a:rPr lang="en-US" sz="2667" dirty="0"/>
                <a:t>Present to team for feature validation/QA. Revise implementation if necessary.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347FCD-9FE3-45CD-99E4-BFA0748F236E}"/>
                </a:ext>
              </a:extLst>
            </p:cNvPr>
            <p:cNvSpPr txBox="1"/>
            <p:nvPr/>
          </p:nvSpPr>
          <p:spPr>
            <a:xfrm>
              <a:off x="23765864" y="17998764"/>
              <a:ext cx="4039743" cy="173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/>
              </a:lvl1pPr>
            </a:lstStyle>
            <a:p>
              <a:r>
                <a:rPr lang="en-US" sz="2667" dirty="0"/>
                <a:t>User Testing of implemented features. Additional revisions addressed in future cycles.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BF67124-BDA8-49ED-9696-01FEA487DF72}"/>
                </a:ext>
              </a:extLst>
            </p:cNvPr>
            <p:cNvSpPr txBox="1"/>
            <p:nvPr/>
          </p:nvSpPr>
          <p:spPr>
            <a:xfrm>
              <a:off x="32416758" y="17998764"/>
              <a:ext cx="4113056" cy="132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/>
              </a:lvl1pPr>
            </a:lstStyle>
            <a:p>
              <a:r>
                <a:rPr lang="en-US" sz="2667" dirty="0"/>
                <a:t>Push implementations to public remote server for live use.</a:t>
              </a:r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59B09797-423E-4A9C-8168-10C3743338EA}"/>
                </a:ext>
              </a:extLst>
            </p:cNvPr>
            <p:cNvSpPr/>
            <p:nvPr/>
          </p:nvSpPr>
          <p:spPr>
            <a:xfrm>
              <a:off x="9961269" y="16606886"/>
              <a:ext cx="830256" cy="943848"/>
            </a:xfrm>
            <a:prstGeom prst="rightArrow">
              <a:avLst/>
            </a:prstGeom>
            <a:solidFill>
              <a:srgbClr val="9900FF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85D77213-C8F3-4410-99E4-12F37498D87D}"/>
                </a:ext>
              </a:extLst>
            </p:cNvPr>
            <p:cNvSpPr/>
            <p:nvPr/>
          </p:nvSpPr>
          <p:spPr>
            <a:xfrm>
              <a:off x="14327533" y="16606886"/>
              <a:ext cx="830256" cy="943848"/>
            </a:xfrm>
            <a:prstGeom prst="rightArrow">
              <a:avLst/>
            </a:prstGeom>
            <a:solidFill>
              <a:srgbClr val="9900FF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6EFE6B94-970C-446D-AB32-38EC32D8D13B}"/>
                </a:ext>
              </a:extLst>
            </p:cNvPr>
            <p:cNvSpPr/>
            <p:nvPr/>
          </p:nvSpPr>
          <p:spPr>
            <a:xfrm>
              <a:off x="18693797" y="16606886"/>
              <a:ext cx="830256" cy="943848"/>
            </a:xfrm>
            <a:prstGeom prst="rightArrow">
              <a:avLst/>
            </a:prstGeom>
            <a:solidFill>
              <a:srgbClr val="9900FF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7EC0AD04-C84B-4288-99D5-481F599B68B0}"/>
                </a:ext>
              </a:extLst>
            </p:cNvPr>
            <p:cNvSpPr/>
            <p:nvPr/>
          </p:nvSpPr>
          <p:spPr>
            <a:xfrm>
              <a:off x="23060061" y="16606886"/>
              <a:ext cx="830256" cy="943848"/>
            </a:xfrm>
            <a:prstGeom prst="rightArrow">
              <a:avLst/>
            </a:prstGeom>
            <a:solidFill>
              <a:srgbClr val="9900FF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A17A11E2-5DCE-444E-9C83-89E2CC85152B}"/>
                </a:ext>
              </a:extLst>
            </p:cNvPr>
            <p:cNvSpPr/>
            <p:nvPr/>
          </p:nvSpPr>
          <p:spPr>
            <a:xfrm>
              <a:off x="27426325" y="16606886"/>
              <a:ext cx="830256" cy="943848"/>
            </a:xfrm>
            <a:prstGeom prst="rightArrow">
              <a:avLst/>
            </a:prstGeom>
            <a:solidFill>
              <a:srgbClr val="9900FF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24733629-4820-4042-B713-F3B17D638030}"/>
                </a:ext>
              </a:extLst>
            </p:cNvPr>
            <p:cNvSpPr/>
            <p:nvPr/>
          </p:nvSpPr>
          <p:spPr>
            <a:xfrm>
              <a:off x="31792589" y="16606886"/>
              <a:ext cx="830256" cy="943848"/>
            </a:xfrm>
            <a:prstGeom prst="rightArrow">
              <a:avLst/>
            </a:prstGeom>
            <a:solidFill>
              <a:srgbClr val="9900FF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D31D44D-B4B0-43A3-93E8-C294F41322B7}"/>
                </a:ext>
              </a:extLst>
            </p:cNvPr>
            <p:cNvCxnSpPr/>
            <p:nvPr/>
          </p:nvCxnSpPr>
          <p:spPr>
            <a:xfrm flipV="1">
              <a:off x="21463639" y="15574111"/>
              <a:ext cx="0" cy="10757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FC3B291-E513-4F16-B9C9-6A2D6F6646FB}"/>
                </a:ext>
              </a:extLst>
            </p:cNvPr>
            <p:cNvCxnSpPr/>
            <p:nvPr/>
          </p:nvCxnSpPr>
          <p:spPr>
            <a:xfrm flipH="1">
              <a:off x="12414979" y="15574108"/>
              <a:ext cx="904866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BB60AF1-D572-4B14-BAF6-AE89187CAA5B}"/>
                </a:ext>
              </a:extLst>
            </p:cNvPr>
            <p:cNvCxnSpPr/>
            <p:nvPr/>
          </p:nvCxnSpPr>
          <p:spPr>
            <a:xfrm>
              <a:off x="12414978" y="15574111"/>
              <a:ext cx="0" cy="109266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67E2CD3-C524-4F76-A9D6-0EF77CAA9720}"/>
                </a:ext>
              </a:extLst>
            </p:cNvPr>
            <p:cNvSpPr/>
            <p:nvPr/>
          </p:nvSpPr>
          <p:spPr>
            <a:xfrm>
              <a:off x="6099316" y="2130168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0486A25-6A44-4F72-8DA1-74EF08A994A4}"/>
                </a:ext>
              </a:extLst>
            </p:cNvPr>
            <p:cNvSpPr txBox="1"/>
            <p:nvPr/>
          </p:nvSpPr>
          <p:spPr>
            <a:xfrm>
              <a:off x="6117324" y="21373760"/>
              <a:ext cx="4093197" cy="296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Development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Design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PM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Manager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75B25D-8D19-49C5-A66D-C1A7A9AFD439}"/>
                </a:ext>
              </a:extLst>
            </p:cNvPr>
            <p:cNvSpPr/>
            <p:nvPr/>
          </p:nvSpPr>
          <p:spPr>
            <a:xfrm>
              <a:off x="10489377" y="2130168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23F191-3D1A-44B2-A9A9-A3AF54603388}"/>
                </a:ext>
              </a:extLst>
            </p:cNvPr>
            <p:cNvSpPr txBox="1"/>
            <p:nvPr/>
          </p:nvSpPr>
          <p:spPr>
            <a:xfrm>
              <a:off x="10507385" y="21373759"/>
              <a:ext cx="4093197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Development Team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B298930-FDD4-47B2-81D6-F1C043AC2EE0}"/>
                </a:ext>
              </a:extLst>
            </p:cNvPr>
            <p:cNvSpPr/>
            <p:nvPr/>
          </p:nvSpPr>
          <p:spPr>
            <a:xfrm>
              <a:off x="14879439" y="2130168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874A425-2A15-46F5-A37A-2B8F8684BCB3}"/>
                </a:ext>
              </a:extLst>
            </p:cNvPr>
            <p:cNvSpPr txBox="1"/>
            <p:nvPr/>
          </p:nvSpPr>
          <p:spPr>
            <a:xfrm>
              <a:off x="14897446" y="21373759"/>
              <a:ext cx="4093197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Development Team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518233D-E975-406B-808F-B254CE618861}"/>
                </a:ext>
              </a:extLst>
            </p:cNvPr>
            <p:cNvSpPr/>
            <p:nvPr/>
          </p:nvSpPr>
          <p:spPr>
            <a:xfrm>
              <a:off x="19269500" y="2130168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A02E9D-3168-41EB-80F4-2F950D1881FB}"/>
                </a:ext>
              </a:extLst>
            </p:cNvPr>
            <p:cNvSpPr txBox="1"/>
            <p:nvPr/>
          </p:nvSpPr>
          <p:spPr>
            <a:xfrm>
              <a:off x="19287508" y="21373759"/>
              <a:ext cx="4093197" cy="20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Development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Design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User Testing Team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41977EB-1CF2-4B0C-AEF2-8090B83D772C}"/>
                </a:ext>
              </a:extLst>
            </p:cNvPr>
            <p:cNvSpPr/>
            <p:nvPr/>
          </p:nvSpPr>
          <p:spPr>
            <a:xfrm>
              <a:off x="23659561" y="2130168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AF2AD1D-DC62-43C9-B3B4-3391B8AA74A7}"/>
                </a:ext>
              </a:extLst>
            </p:cNvPr>
            <p:cNvSpPr txBox="1"/>
            <p:nvPr/>
          </p:nvSpPr>
          <p:spPr>
            <a:xfrm>
              <a:off x="23677569" y="21373759"/>
              <a:ext cx="4093197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User Testing Team	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C784A8-8A59-4D25-83EF-80E661FFEE65}"/>
                </a:ext>
              </a:extLst>
            </p:cNvPr>
            <p:cNvSpPr/>
            <p:nvPr/>
          </p:nvSpPr>
          <p:spPr>
            <a:xfrm>
              <a:off x="28049623" y="2130168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7068C5C-65D7-4860-854E-AF0177190446}"/>
                </a:ext>
              </a:extLst>
            </p:cNvPr>
            <p:cNvSpPr txBox="1"/>
            <p:nvPr/>
          </p:nvSpPr>
          <p:spPr>
            <a:xfrm>
              <a:off x="28067630" y="21373759"/>
              <a:ext cx="4093197" cy="1939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PM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Manager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PjM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C3EB7F0-BB37-4C78-A550-786F8A02CD27}"/>
                </a:ext>
              </a:extLst>
            </p:cNvPr>
            <p:cNvSpPr/>
            <p:nvPr/>
          </p:nvSpPr>
          <p:spPr>
            <a:xfrm>
              <a:off x="32439684" y="21301686"/>
              <a:ext cx="4111207" cy="43550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381000" dist="1905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2411FAE-AF72-4242-A2EF-0D4631EF4122}"/>
                </a:ext>
              </a:extLst>
            </p:cNvPr>
            <p:cNvSpPr txBox="1"/>
            <p:nvPr/>
          </p:nvSpPr>
          <p:spPr>
            <a:xfrm>
              <a:off x="32457692" y="21373759"/>
              <a:ext cx="4093197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Development Team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B8D7FD-97E0-4EA7-8DF4-333B2BA8C6D8}"/>
                </a:ext>
              </a:extLst>
            </p:cNvPr>
            <p:cNvSpPr txBox="1"/>
            <p:nvPr/>
          </p:nvSpPr>
          <p:spPr>
            <a:xfrm>
              <a:off x="28017324" y="18027677"/>
              <a:ext cx="4039743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/>
              </a:lvl1pPr>
            </a:lstStyle>
            <a:p>
              <a:r>
                <a:rPr lang="en-US" sz="2667" dirty="0"/>
                <a:t>HFE Approval to Deploy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2FC708E-436A-4A3B-8CED-02E69EC966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14229" y="14909412"/>
              <a:ext cx="35904" cy="16974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A29D5B-5282-46BA-8587-FC335B032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496" y="14909411"/>
              <a:ext cx="2696363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37C736E-AA06-4B5F-B418-41E6FCED7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498" y="14909411"/>
              <a:ext cx="22639" cy="175736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F53A491-E85D-4F47-B6CF-BD7E4D898C0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003" y="15373343"/>
              <a:ext cx="1" cy="136550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C3D801-78B7-4408-A5FC-DD570070F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4000" y="15306099"/>
              <a:ext cx="216576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DC678BE-E1C5-4E96-92BC-21DE68F62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5162" y="15306100"/>
              <a:ext cx="0" cy="128786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A61861B-D386-4E07-8F0A-10F02F8D4287}"/>
                </a:ext>
              </a:extLst>
            </p:cNvPr>
            <p:cNvSpPr txBox="1"/>
            <p:nvPr/>
          </p:nvSpPr>
          <p:spPr>
            <a:xfrm>
              <a:off x="19576517" y="12821121"/>
              <a:ext cx="4517047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i="1" dirty="0"/>
                <a:t>* After user testing.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433183-40EB-4888-954F-D03AF013911D}"/>
                </a:ext>
              </a:extLst>
            </p:cNvPr>
            <p:cNvSpPr txBox="1"/>
            <p:nvPr/>
          </p:nvSpPr>
          <p:spPr>
            <a:xfrm>
              <a:off x="6231416" y="8205057"/>
              <a:ext cx="4111207" cy="337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Manager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Content Development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Discovery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Editorial Team</a:t>
              </a:r>
            </a:p>
            <a:p>
              <a:pPr marL="304792" indent="-304792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667" i="1" dirty="0"/>
                <a:t>Other Contributor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9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3923</TotalTime>
  <Words>353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David Clarke</cp:lastModifiedBy>
  <cp:revision>52</cp:revision>
  <dcterms:created xsi:type="dcterms:W3CDTF">2020-05-28T19:00:21Z</dcterms:created>
  <dcterms:modified xsi:type="dcterms:W3CDTF">2020-07-30T11:00:25Z</dcterms:modified>
</cp:coreProperties>
</file>