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4" r:id="rId2"/>
    <p:sldId id="265" r:id="rId3"/>
    <p:sldId id="272" r:id="rId4"/>
    <p:sldId id="273" r:id="rId5"/>
    <p:sldId id="269" r:id="rId6"/>
    <p:sldId id="268" r:id="rId7"/>
    <p:sldId id="266" r:id="rId8"/>
    <p:sldId id="270" r:id="rId9"/>
    <p:sldId id="267" r:id="rId10"/>
    <p:sldId id="283" r:id="rId11"/>
    <p:sldId id="284" r:id="rId12"/>
    <p:sldId id="285" r:id="rId13"/>
    <p:sldId id="287"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51" autoAdjust="0"/>
  </p:normalViewPr>
  <p:slideViewPr>
    <p:cSldViewPr snapToGrid="0">
      <p:cViewPr varScale="1">
        <p:scale>
          <a:sx n="93" d="100"/>
          <a:sy n="93" d="100"/>
        </p:scale>
        <p:origin x="21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E7DEF-C039-4B81-9503-112C5D28092F}" type="datetimeFigureOut">
              <a:rPr lang="en-US" smtClean="0"/>
              <a:t>8/11/2020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CDE0-D787-481A-82BA-F3A2B7182ABA}" type="slidenum">
              <a:rPr lang="en-US" smtClean="0"/>
              <a:t>‹#›</a:t>
            </a:fld>
            <a:endParaRPr lang="en-US"/>
          </a:p>
        </p:txBody>
      </p:sp>
    </p:spTree>
    <p:extLst>
      <p:ext uri="{BB962C8B-B14F-4D97-AF65-F5344CB8AC3E}">
        <p14:creationId xmlns:p14="http://schemas.microsoft.com/office/powerpoint/2010/main" val="3697855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5FCDE0-D787-481A-82BA-F3A2B7182ABA}" type="slidenum">
              <a:rPr lang="en-US" smtClean="0"/>
              <a:t>9</a:t>
            </a:fld>
            <a:endParaRPr lang="en-US"/>
          </a:p>
        </p:txBody>
      </p:sp>
    </p:spTree>
    <p:extLst>
      <p:ext uri="{BB962C8B-B14F-4D97-AF65-F5344CB8AC3E}">
        <p14:creationId xmlns:p14="http://schemas.microsoft.com/office/powerpoint/2010/main" val="2039270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286001"/>
            <a:ext cx="7772400" cy="1143000"/>
          </a:xfrm>
        </p:spPr>
        <p:txBody>
          <a:bodyPr/>
          <a:lstStyle>
            <a:lvl1pPr algn="l">
              <a:defRPr>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dirty="0"/>
              <a:t>Presentation Title – MS Sans Serif, 32</a:t>
            </a:r>
          </a:p>
        </p:txBody>
      </p:sp>
      <p:sp>
        <p:nvSpPr>
          <p:cNvPr id="3" name="Subtitle 2"/>
          <p:cNvSpPr>
            <a:spLocks noGrp="1"/>
          </p:cNvSpPr>
          <p:nvPr>
            <p:ph type="subTitle" idx="1" hasCustomPrompt="1"/>
          </p:nvPr>
        </p:nvSpPr>
        <p:spPr>
          <a:xfrm>
            <a:off x="152400" y="3429000"/>
            <a:ext cx="6400800" cy="762000"/>
          </a:xfrm>
        </p:spPr>
        <p:txBody>
          <a:bodyPr>
            <a:normAutofit/>
          </a:bodyPr>
          <a:lstStyle>
            <a:lvl1pPr marL="0" indent="0" algn="l">
              <a:buNone/>
              <a:defRPr sz="2200" baseline="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Presenter, Title VHA Human Factors</a:t>
            </a:r>
          </a:p>
          <a:p>
            <a:r>
              <a:rPr lang="en-US" dirty="0"/>
              <a:t>Contact Information – MS Sans Serif, 22</a:t>
            </a:r>
          </a:p>
        </p:txBody>
      </p:sp>
      <p:pic>
        <p:nvPicPr>
          <p:cNvPr id="5" name="Picture 4">
            <a:extLst>
              <a:ext uri="{FF2B5EF4-FFF2-40B4-BE49-F238E27FC236}">
                <a16:creationId xmlns:a16="http://schemas.microsoft.com/office/drawing/2014/main" id="{39F7DB6C-F2CA-406E-8ADB-D6F861C809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
            <a:ext cx="9144000" cy="981199"/>
          </a:xfrm>
          <a:prstGeom prst="rect">
            <a:avLst/>
          </a:prstGeom>
        </p:spPr>
      </p:pic>
    </p:spTree>
    <p:extLst>
      <p:ext uri="{BB962C8B-B14F-4D97-AF65-F5344CB8AC3E}">
        <p14:creationId xmlns:p14="http://schemas.microsoft.com/office/powerpoint/2010/main" val="1091030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19200"/>
            <a:ext cx="4040188" cy="639762"/>
          </a:xfrm>
        </p:spPr>
        <p:txBody>
          <a:bodyPr anchor="b">
            <a:normAutofit/>
          </a:bodyPr>
          <a:lstStyle>
            <a:lvl1pPr marL="0" indent="0">
              <a:buNone/>
              <a:defRPr sz="2200" b="1">
                <a:solidFill>
                  <a:schemeClr val="accent1"/>
                </a:solidFill>
                <a:latin typeface="Garamond" panose="02020404030301010803"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8962"/>
            <a:ext cx="4040188"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19200"/>
            <a:ext cx="4041775" cy="639762"/>
          </a:xfrm>
        </p:spPr>
        <p:txBody>
          <a:bodyPr anchor="b">
            <a:normAutofit/>
          </a:bodyPr>
          <a:lstStyle>
            <a:lvl1pPr marL="0" indent="0">
              <a:buNone/>
              <a:defRPr sz="2200" b="1">
                <a:solidFill>
                  <a:schemeClr val="accent1"/>
                </a:solidFill>
                <a:latin typeface="Garamond" panose="02020404030301010803"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58962"/>
            <a:ext cx="4041775"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76EDE6-70D3-46B7-BA57-4FBE504D9053}" type="datetime9">
              <a:rPr lang="en-US" smtClean="0"/>
              <a:t>8/11/2020 7:52:23 AM</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125839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0B4488-B1C1-4C11-88EB-31457D21AFD5}" type="datetime9">
              <a:rPr lang="en-US" smtClean="0"/>
              <a:t>8/11/2020 7:52:23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16345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F9DCE-DD06-4F0F-9EC1-8DDA2E4969ED}" type="datetime9">
              <a:rPr lang="en-US" smtClean="0"/>
              <a:t>8/11/2020 7:52:23 AM</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61944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3550" y="1295399"/>
            <a:ext cx="3008313" cy="1162050"/>
          </a:xfrm>
        </p:spPr>
        <p:txBody>
          <a:bodyPr vert="horz" lIns="91440" tIns="45720" rIns="91440" bIns="45720" rtlCol="0" anchor="b">
            <a:normAutofit/>
          </a:bodyPr>
          <a:lstStyle>
            <a:lvl1pPr>
              <a:defRPr lang="en-US" sz="2200" b="1" dirty="0">
                <a:solidFill>
                  <a:schemeClr val="accent1"/>
                </a:solidFill>
                <a:latin typeface="Garamond" panose="02020404030301010803" pitchFamily="18" charset="0"/>
                <a:ea typeface="+mn-ea"/>
                <a:cs typeface="+mn-cs"/>
              </a:defRPr>
            </a:lvl1pPr>
          </a:lstStyle>
          <a:p>
            <a:pPr marL="0" lvl="0" indent="0">
              <a:spcBef>
                <a:spcPct val="20000"/>
              </a:spcBef>
              <a:buFont typeface="Arial" panose="020B0604020202020204" pitchFamily="34" charset="0"/>
            </a:pPr>
            <a:r>
              <a:rPr lang="en-US"/>
              <a:t>Click to edit Master title style</a:t>
            </a:r>
            <a:endParaRPr lang="en-US" dirty="0"/>
          </a:p>
        </p:txBody>
      </p:sp>
      <p:sp>
        <p:nvSpPr>
          <p:cNvPr id="3" name="Content Placeholder 2"/>
          <p:cNvSpPr>
            <a:spLocks noGrp="1"/>
          </p:cNvSpPr>
          <p:nvPr>
            <p:ph idx="1"/>
          </p:nvPr>
        </p:nvSpPr>
        <p:spPr>
          <a:xfrm>
            <a:off x="3581401" y="1295400"/>
            <a:ext cx="5111750" cy="46037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3550" y="2457450"/>
            <a:ext cx="3008313" cy="344170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F27BE4-5A9F-448C-9097-558F84BF12BE}" type="datetime9">
              <a:rPr lang="en-US" smtClean="0"/>
              <a:t>8/11/2020 7:52:23 AM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344465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924800" cy="566738"/>
          </a:xfrm>
        </p:spPr>
        <p:txBody>
          <a:bodyPr anchor="b">
            <a:noAutofit/>
          </a:bodyPr>
          <a:lstStyle>
            <a:lvl1pPr algn="l">
              <a:defRPr sz="4400" b="0"/>
            </a:lvl1pPr>
          </a:lstStyle>
          <a:p>
            <a:r>
              <a:rPr lang="en-US"/>
              <a:t>Click to edit Master title style</a:t>
            </a:r>
            <a:endParaRPr lang="en-US" dirty="0"/>
          </a:p>
        </p:txBody>
      </p:sp>
      <p:sp>
        <p:nvSpPr>
          <p:cNvPr id="3" name="Picture Placeholder 2"/>
          <p:cNvSpPr>
            <a:spLocks noGrp="1"/>
          </p:cNvSpPr>
          <p:nvPr>
            <p:ph type="pic" idx="1"/>
          </p:nvPr>
        </p:nvSpPr>
        <p:spPr>
          <a:xfrm>
            <a:off x="1600200" y="1295400"/>
            <a:ext cx="5943600" cy="47244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AED6EC3B-276C-45C4-90B5-7C83DC48A59D}" type="datetime9">
              <a:rPr lang="en-US" smtClean="0"/>
              <a:t>8/11/2020 7:52:23 AM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1519475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35935" y="1229857"/>
            <a:ext cx="8229600" cy="4983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844848-0D72-48B5-A114-884A137897EB}" type="datetime9">
              <a:rPr lang="en-US" smtClean="0"/>
              <a:t>8/11/2020 7:52:23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38557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C027A-6012-4117-AFE2-E13C11E2384B}" type="datetime9">
              <a:rPr lang="en-US" smtClean="0"/>
              <a:t>8/11/2020 7:52:23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240651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Only Slide">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dirty="0"/>
              <a:t>Slide Title Text Slide, MS Sans Serif, 32</a:t>
            </a:r>
          </a:p>
        </p:txBody>
      </p:sp>
      <p:sp>
        <p:nvSpPr>
          <p:cNvPr id="8" name="Date Placeholder 7"/>
          <p:cNvSpPr>
            <a:spLocks noGrp="1"/>
          </p:cNvSpPr>
          <p:nvPr>
            <p:ph type="dt" sz="half" idx="10"/>
          </p:nvPr>
        </p:nvSpPr>
        <p:spPr/>
        <p:txBody>
          <a:bodyPr/>
          <a:lstStyle/>
          <a:p>
            <a:fld id="{BF35A8DB-E3E0-4831-8DDC-D602BC465A32}" type="datetime9">
              <a:rPr lang="en-US" smtClean="0"/>
              <a:pPr/>
              <a:t>8/11/2020 7:52:23 AM</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764DB34-3C2A-455B-A8D6-CC8CC2AAD5E7}" type="slidenum">
              <a:rPr lang="en-US" smtClean="0"/>
              <a:pPr/>
              <a:t>‹#›</a:t>
            </a:fld>
            <a:endParaRPr lang="en-US" dirty="0"/>
          </a:p>
        </p:txBody>
      </p:sp>
      <p:sp>
        <p:nvSpPr>
          <p:cNvPr id="12" name="Text Placeholder 11"/>
          <p:cNvSpPr>
            <a:spLocks noGrp="1"/>
          </p:cNvSpPr>
          <p:nvPr>
            <p:ph type="body" sz="quarter" idx="13" hasCustomPrompt="1"/>
          </p:nvPr>
        </p:nvSpPr>
        <p:spPr>
          <a:xfrm>
            <a:off x="457199" y="1676400"/>
            <a:ext cx="8229600" cy="4953000"/>
          </a:xfrm>
        </p:spPr>
        <p:txBody>
          <a:bodyPr/>
          <a:lstStyle>
            <a:lvl1pPr marL="457189" marR="0" indent="-283457"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lvl1pPr>
            <a:lvl2pPr>
              <a:defRPr/>
            </a:lvl2pPr>
            <a:lvl3pPr>
              <a:defRPr/>
            </a:lvl3pPr>
            <a:lvl4pPr marL="1600160" marR="0" indent="-228594"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lvl4pPr>
          </a:lstStyle>
          <a:p>
            <a:pPr lvl="0"/>
            <a:r>
              <a:rPr lang="en-US" dirty="0"/>
              <a:t>Level 1 – MS Sans Serif, 28</a:t>
            </a:r>
          </a:p>
          <a:p>
            <a:pPr lvl="1"/>
            <a:r>
              <a:rPr lang="en-US" dirty="0"/>
              <a:t>Level 2 – MS Sans Serif, 24</a:t>
            </a:r>
          </a:p>
          <a:p>
            <a:pPr lvl="2"/>
            <a:r>
              <a:rPr lang="en-US" dirty="0"/>
              <a:t>Level 3: MS Sans Serif, 22; Always use a font size of at least 22-pt for text in bullet points.</a:t>
            </a:r>
          </a:p>
          <a:p>
            <a:pPr marL="1142971" marR="0" lvl="2" indent="-228594"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dirty="0"/>
              <a:t>No more than five bullets per slide.</a:t>
            </a:r>
          </a:p>
          <a:p>
            <a:pPr marL="1142971" marR="0" lvl="2" indent="-228594"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dirty="0"/>
              <a:t>The use of bold and italics should be restricted to emphases and headings.</a:t>
            </a:r>
          </a:p>
          <a:p>
            <a:pPr marL="1600160" marR="0" lvl="3" indent="-228594"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dirty="0"/>
          </a:p>
          <a:p>
            <a:pPr lvl="3"/>
            <a:endParaRPr lang="en-US" dirty="0"/>
          </a:p>
          <a:p>
            <a:pPr lvl="3"/>
            <a:endParaRPr lang="en-US" dirty="0"/>
          </a:p>
        </p:txBody>
      </p:sp>
    </p:spTree>
    <p:extLst>
      <p:ext uri="{BB962C8B-B14F-4D97-AF65-F5344CB8AC3E}">
        <p14:creationId xmlns:p14="http://schemas.microsoft.com/office/powerpoint/2010/main" val="203736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gur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Title: Figure Slide,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8/11/2020 7:52:23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7" name="Picture Placeholder 6"/>
          <p:cNvSpPr>
            <a:spLocks noGrp="1"/>
          </p:cNvSpPr>
          <p:nvPr>
            <p:ph type="pic" sz="quarter" idx="13" hasCustomPrompt="1"/>
          </p:nvPr>
        </p:nvSpPr>
        <p:spPr>
          <a:xfrm>
            <a:off x="419099" y="1219200"/>
            <a:ext cx="8305800" cy="4648200"/>
          </a:xfrm>
        </p:spPr>
        <p:txBody>
          <a:bodyPr>
            <a:normAutofit/>
          </a:bodyPr>
          <a:lstStyle>
            <a:lvl1pPr>
              <a:defRPr sz="2200"/>
            </a:lvl1pPr>
          </a:lstStyle>
          <a:p>
            <a:r>
              <a:rPr lang="en-US" dirty="0"/>
              <a:t>Click the icon to add the supporting figure.</a:t>
            </a:r>
          </a:p>
        </p:txBody>
      </p:sp>
      <p:sp>
        <p:nvSpPr>
          <p:cNvPr id="9" name="Text Placeholder 8"/>
          <p:cNvSpPr>
            <a:spLocks noGrp="1"/>
          </p:cNvSpPr>
          <p:nvPr>
            <p:ph type="body" sz="quarter" idx="14" hasCustomPrompt="1"/>
          </p:nvPr>
        </p:nvSpPr>
        <p:spPr>
          <a:xfrm>
            <a:off x="2667000" y="5726791"/>
            <a:ext cx="3810000" cy="609600"/>
          </a:xfrm>
        </p:spPr>
        <p:txBody>
          <a:bodyPr>
            <a:normAutofit/>
          </a:bodyPr>
          <a:lstStyle>
            <a:lvl1pPr algn="ctr">
              <a:defRPr sz="1600" b="0" i="1"/>
            </a:lvl1pPr>
          </a:lstStyle>
          <a:p>
            <a:pPr lvl="0"/>
            <a:r>
              <a:rPr lang="en-US" dirty="0"/>
              <a:t>Figure Caption – MS Sans Serif; use at least 16-pt for all legend and axis labels</a:t>
            </a:r>
          </a:p>
        </p:txBody>
      </p:sp>
    </p:spTree>
    <p:extLst>
      <p:ext uri="{BB962C8B-B14F-4D97-AF65-F5344CB8AC3E}">
        <p14:creationId xmlns:p14="http://schemas.microsoft.com/office/powerpoint/2010/main" val="359605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and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Title: Text with Table,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8/11/2020 7:52:23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9" name="Text Placeholder 8"/>
          <p:cNvSpPr>
            <a:spLocks noGrp="1"/>
          </p:cNvSpPr>
          <p:nvPr>
            <p:ph type="body" sz="quarter" idx="14" hasCustomPrompt="1"/>
          </p:nvPr>
        </p:nvSpPr>
        <p:spPr>
          <a:xfrm>
            <a:off x="2667000" y="1042069"/>
            <a:ext cx="3810000" cy="609600"/>
          </a:xfrm>
        </p:spPr>
        <p:txBody>
          <a:bodyPr>
            <a:normAutofit/>
          </a:bodyPr>
          <a:lstStyle>
            <a:lvl1pPr algn="ctr">
              <a:defRPr sz="1600" b="0" i="1"/>
            </a:lvl1pPr>
          </a:lstStyle>
          <a:p>
            <a:pPr lvl="0"/>
            <a:r>
              <a:rPr lang="en-US" dirty="0"/>
              <a:t>Table Caption – MS Sans Serif; use at least 16-pt for all legend and cells</a:t>
            </a:r>
          </a:p>
        </p:txBody>
      </p:sp>
      <p:sp>
        <p:nvSpPr>
          <p:cNvPr id="8" name="Table Placeholder 7"/>
          <p:cNvSpPr>
            <a:spLocks noGrp="1"/>
          </p:cNvSpPr>
          <p:nvPr>
            <p:ph type="tbl" sz="quarter" idx="15" hasCustomPrompt="1"/>
          </p:nvPr>
        </p:nvSpPr>
        <p:spPr>
          <a:xfrm>
            <a:off x="381000" y="1651672"/>
            <a:ext cx="8305800" cy="4520531"/>
          </a:xfrm>
        </p:spPr>
        <p:txBody>
          <a:bodyPr>
            <a:normAutofit/>
          </a:bodyPr>
          <a:lstStyle>
            <a:lvl1pPr>
              <a:defRPr sz="2200"/>
            </a:lvl1pPr>
          </a:lstStyle>
          <a:p>
            <a:r>
              <a:rPr lang="en-US" dirty="0"/>
              <a:t>Click the icon to add a supporting table.</a:t>
            </a:r>
          </a:p>
        </p:txBody>
      </p:sp>
    </p:spTree>
    <p:extLst>
      <p:ext uri="{BB962C8B-B14F-4D97-AF65-F5344CB8AC3E}">
        <p14:creationId xmlns:p14="http://schemas.microsoft.com/office/powerpoint/2010/main" val="280948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Title: Text with Content,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8/11/2020 7:52:23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7" name="Picture Placeholder 6"/>
          <p:cNvSpPr>
            <a:spLocks noGrp="1"/>
          </p:cNvSpPr>
          <p:nvPr>
            <p:ph type="pic" sz="quarter" idx="13" hasCustomPrompt="1"/>
          </p:nvPr>
        </p:nvSpPr>
        <p:spPr>
          <a:xfrm>
            <a:off x="381000" y="1066800"/>
            <a:ext cx="8305800" cy="4648200"/>
          </a:xfrm>
        </p:spPr>
        <p:txBody>
          <a:bodyPr>
            <a:normAutofit/>
          </a:bodyPr>
          <a:lstStyle>
            <a:lvl1pPr>
              <a:defRPr sz="2200"/>
            </a:lvl1pPr>
          </a:lstStyle>
          <a:p>
            <a:r>
              <a:rPr lang="en-US" dirty="0"/>
              <a:t>Click the icon to add supporting content.</a:t>
            </a:r>
          </a:p>
        </p:txBody>
      </p:sp>
      <p:sp>
        <p:nvSpPr>
          <p:cNvPr id="9" name="Text Placeholder 8"/>
          <p:cNvSpPr>
            <a:spLocks noGrp="1"/>
          </p:cNvSpPr>
          <p:nvPr>
            <p:ph type="body" sz="quarter" idx="14" hasCustomPrompt="1"/>
          </p:nvPr>
        </p:nvSpPr>
        <p:spPr>
          <a:xfrm>
            <a:off x="2667000" y="5726791"/>
            <a:ext cx="3810000" cy="609600"/>
          </a:xfrm>
        </p:spPr>
        <p:txBody>
          <a:bodyPr>
            <a:normAutofit/>
          </a:bodyPr>
          <a:lstStyle>
            <a:lvl1pPr algn="ctr">
              <a:defRPr sz="1600" b="0" i="1"/>
            </a:lvl1pPr>
          </a:lstStyle>
          <a:p>
            <a:pPr lvl="0"/>
            <a:r>
              <a:rPr lang="en-US" dirty="0"/>
              <a:t>Figure Caption – MS Sans Serif; use at least 16-pt for all legend and axis labels</a:t>
            </a:r>
          </a:p>
        </p:txBody>
      </p:sp>
    </p:spTree>
    <p:extLst>
      <p:ext uri="{BB962C8B-B14F-4D97-AF65-F5344CB8AC3E}">
        <p14:creationId xmlns:p14="http://schemas.microsoft.com/office/powerpoint/2010/main" val="308404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d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 Bullets Reference an Image,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8/11/2020 7:52:23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7" name="Text Placeholder 6"/>
          <p:cNvSpPr>
            <a:spLocks noGrp="1"/>
          </p:cNvSpPr>
          <p:nvPr>
            <p:ph type="body" sz="quarter" idx="13" hasCustomPrompt="1"/>
          </p:nvPr>
        </p:nvSpPr>
        <p:spPr>
          <a:xfrm>
            <a:off x="228600" y="1219200"/>
            <a:ext cx="3581400" cy="5029200"/>
          </a:xfrm>
        </p:spPr>
        <p:txBody>
          <a:bodyPr>
            <a:normAutofit/>
          </a:bodyPr>
          <a:lstStyle>
            <a:lvl1pPr marL="457189" indent="-457189">
              <a:buFont typeface="+mj-lt"/>
              <a:buAutoNum type="arabicPeriod"/>
              <a:defRPr sz="2200" baseline="0"/>
            </a:lvl1pPr>
          </a:lstStyle>
          <a:p>
            <a:pPr lvl="0"/>
            <a:r>
              <a:rPr lang="en-US" sz="2200" dirty="0"/>
              <a:t>Use a font size of at least 22-pt for text in bullet points.</a:t>
            </a:r>
          </a:p>
          <a:p>
            <a:pPr lvl="0"/>
            <a:r>
              <a:rPr lang="en-US" sz="2200" dirty="0"/>
              <a:t>Number the bullets to reference points on the User Interface.</a:t>
            </a:r>
          </a:p>
          <a:p>
            <a:pPr lvl="0"/>
            <a:r>
              <a:rPr lang="en-US" sz="2200" dirty="0"/>
              <a:t>No more than five bullets per slide.</a:t>
            </a:r>
          </a:p>
          <a:p>
            <a:pPr lvl="0"/>
            <a:r>
              <a:rPr lang="en-US" sz="2200" dirty="0"/>
              <a:t>Bold and italics should not be used here.</a:t>
            </a:r>
            <a:endParaRPr lang="en-US" dirty="0"/>
          </a:p>
        </p:txBody>
      </p:sp>
      <p:sp>
        <p:nvSpPr>
          <p:cNvPr id="9" name="Picture Placeholder 8"/>
          <p:cNvSpPr>
            <a:spLocks noGrp="1"/>
          </p:cNvSpPr>
          <p:nvPr>
            <p:ph type="pic" sz="quarter" idx="14" hasCustomPrompt="1"/>
          </p:nvPr>
        </p:nvSpPr>
        <p:spPr>
          <a:xfrm>
            <a:off x="3962400" y="1219200"/>
            <a:ext cx="4876800" cy="4495800"/>
          </a:xfrm>
        </p:spPr>
        <p:txBody>
          <a:bodyPr>
            <a:normAutofit/>
          </a:bodyPr>
          <a:lstStyle>
            <a:lvl1pPr>
              <a:defRPr sz="2200" baseline="0"/>
            </a:lvl1pPr>
          </a:lstStyle>
          <a:p>
            <a:r>
              <a:rPr lang="en-US" dirty="0"/>
              <a:t>Click icon to add referenced image. </a:t>
            </a:r>
          </a:p>
        </p:txBody>
      </p:sp>
      <p:sp>
        <p:nvSpPr>
          <p:cNvPr id="11" name="Text Placeholder 10"/>
          <p:cNvSpPr>
            <a:spLocks noGrp="1"/>
          </p:cNvSpPr>
          <p:nvPr>
            <p:ph type="body" sz="quarter" idx="15" hasCustomPrompt="1"/>
          </p:nvPr>
        </p:nvSpPr>
        <p:spPr>
          <a:xfrm>
            <a:off x="4114800" y="5715000"/>
            <a:ext cx="4572000" cy="533400"/>
          </a:xfrm>
        </p:spPr>
        <p:txBody>
          <a:bodyPr>
            <a:normAutofit/>
          </a:bodyPr>
          <a:lstStyle>
            <a:lvl1pPr algn="ctr">
              <a:defRPr sz="1600" i="1"/>
            </a:lvl1pPr>
          </a:lstStyle>
          <a:p>
            <a:pPr lvl="0"/>
            <a:r>
              <a:rPr lang="en-US" sz="1600" i="1" dirty="0"/>
              <a:t>Figure Caption: UI screen shot MS Sans Serif, 16-pt</a:t>
            </a:r>
            <a:endParaRPr lang="en-US" dirty="0"/>
          </a:p>
        </p:txBody>
      </p:sp>
    </p:spTree>
    <p:extLst>
      <p:ext uri="{BB962C8B-B14F-4D97-AF65-F5344CB8AC3E}">
        <p14:creationId xmlns:p14="http://schemas.microsoft.com/office/powerpoint/2010/main" val="150427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FE Guidance - Dele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HFE Guidance - Delete</a:t>
            </a:r>
          </a:p>
        </p:txBody>
      </p:sp>
      <p:sp>
        <p:nvSpPr>
          <p:cNvPr id="3" name="Date Placeholder 2"/>
          <p:cNvSpPr>
            <a:spLocks noGrp="1"/>
          </p:cNvSpPr>
          <p:nvPr>
            <p:ph type="dt" sz="half" idx="10"/>
          </p:nvPr>
        </p:nvSpPr>
        <p:spPr/>
        <p:txBody>
          <a:bodyPr/>
          <a:lstStyle/>
          <a:p>
            <a:fld id="{BF35A8DB-E3E0-4831-8DDC-D602BC465A32}" type="datetime9">
              <a:rPr lang="en-US" smtClean="0"/>
              <a:pPr/>
              <a:t>8/11/2020 7:52:23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6" name="TextBox 5"/>
          <p:cNvSpPr txBox="1"/>
          <p:nvPr userDrawn="1"/>
        </p:nvSpPr>
        <p:spPr>
          <a:xfrm>
            <a:off x="838200" y="1447804"/>
            <a:ext cx="7467600"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The complete HFE PowerPoint guidance can be viewed by clicking the word document below.  Please delete this slide before sending.</a:t>
            </a:r>
            <a:endParaRPr lang="en-US" sz="1800" dirty="0"/>
          </a:p>
        </p:txBody>
      </p:sp>
      <p:sp>
        <p:nvSpPr>
          <p:cNvPr id="7" name="TextBox 6"/>
          <p:cNvSpPr txBox="1"/>
          <p:nvPr userDrawn="1"/>
        </p:nvSpPr>
        <p:spPr>
          <a:xfrm>
            <a:off x="3314699" y="3416468"/>
            <a:ext cx="2514600" cy="830997"/>
          </a:xfrm>
          <a:prstGeom prst="rect">
            <a:avLst/>
          </a:prstGeom>
          <a:noFill/>
        </p:spPr>
        <p:txBody>
          <a:bodyPr wrap="square" rtlCol="0">
            <a:spAutoFit/>
          </a:bodyPr>
          <a:lstStyle/>
          <a:p>
            <a:pPr algn="ctr"/>
            <a:r>
              <a:rPr lang="en-US" sz="1600" i="1" dirty="0">
                <a:latin typeface="Microsoft Sans Serif" panose="020B0604020202020204" pitchFamily="34" charset="0"/>
                <a:ea typeface="Microsoft Sans Serif" panose="020B0604020202020204" pitchFamily="34" charset="0"/>
                <a:cs typeface="Microsoft Sans Serif" panose="020B0604020202020204" pitchFamily="34" charset="0"/>
              </a:rPr>
              <a:t>HFE PowerPoint Report Guidance</a:t>
            </a:r>
          </a:p>
          <a:p>
            <a:pPr algn="ctr"/>
            <a:r>
              <a:rPr lang="en-US" sz="1600" i="1" dirty="0">
                <a:latin typeface="Microsoft Sans Serif" panose="020B0604020202020204" pitchFamily="34" charset="0"/>
                <a:ea typeface="Microsoft Sans Serif" panose="020B0604020202020204" pitchFamily="34" charset="0"/>
                <a:cs typeface="Microsoft Sans Serif" panose="020B0604020202020204" pitchFamily="34" charset="0"/>
              </a:rPr>
              <a:t>(click</a:t>
            </a:r>
            <a:r>
              <a:rPr lang="en-US" sz="1600" i="1" baseline="0" dirty="0">
                <a:latin typeface="Microsoft Sans Serif" panose="020B0604020202020204" pitchFamily="34" charset="0"/>
                <a:ea typeface="Microsoft Sans Serif" panose="020B0604020202020204" pitchFamily="34" charset="0"/>
                <a:cs typeface="Microsoft Sans Serif" panose="020B0604020202020204" pitchFamily="34" charset="0"/>
              </a:rPr>
              <a:t> icon to view)</a:t>
            </a:r>
            <a:endParaRPr lang="en-US" sz="1600" i="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60848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99ACD-667A-430B-B72A-04FE54D52D09}" type="datetime9">
              <a:rPr lang="en-US" smtClean="0"/>
              <a:t>8/11/2020 7:52:23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374558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19204"/>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4"/>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69ED73-3F7B-4544-89D4-AB37164568AD}" type="datetime9">
              <a:rPr lang="en-US" smtClean="0"/>
              <a:t>8/11/2020 7:52:23 AM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5016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descr="Footer" title="Footer"/>
          <p:cNvSpPr/>
          <p:nvPr/>
        </p:nvSpPr>
        <p:spPr>
          <a:xfrm>
            <a:off x="0" y="6324600"/>
            <a:ext cx="9144000" cy="53340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p:txBody>
      </p:sp>
      <p:pic>
        <p:nvPicPr>
          <p:cNvPr id="7" name="Picture 6" descr="Header: Human Factors Engineering" title="Header: Human Factors Engineeri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4"/>
            <a:ext cx="9144000" cy="984183"/>
          </a:xfrm>
          <a:prstGeom prst="rect">
            <a:avLst/>
          </a:prstGeom>
        </p:spPr>
      </p:pic>
      <p:sp>
        <p:nvSpPr>
          <p:cNvPr id="3" name="Text Placeholder 2"/>
          <p:cNvSpPr>
            <a:spLocks noGrp="1"/>
          </p:cNvSpPr>
          <p:nvPr>
            <p:ph type="body" idx="1"/>
          </p:nvPr>
        </p:nvSpPr>
        <p:spPr>
          <a:xfrm>
            <a:off x="457200" y="1143004"/>
            <a:ext cx="8229600" cy="4983163"/>
          </a:xfrm>
          <a:prstGeom prst="rect">
            <a:avLst/>
          </a:prstGeom>
        </p:spPr>
        <p:txBody>
          <a:bodyPr vert="horz" lIns="91440" tIns="45720" rIns="91440" bIns="45720" rtlCol="0">
            <a:normAutofit/>
          </a:bodyPr>
          <a:lstStyle/>
          <a:p>
            <a:pPr lvl="0"/>
            <a:r>
              <a:rPr lang="en-US" dirty="0"/>
              <a:t>Level 1 – MS Sans Serif, 28</a:t>
            </a:r>
          </a:p>
          <a:p>
            <a:pPr lvl="1"/>
            <a:r>
              <a:rPr lang="en-US" dirty="0"/>
              <a:t>Level 2 – MS Sans Serif, 24</a:t>
            </a:r>
          </a:p>
          <a:p>
            <a:pPr lvl="2"/>
            <a:r>
              <a:rPr lang="en-US" dirty="0"/>
              <a:t>Level 3: MS Sans Serif, 22; Always use a font size of at least 22-pt for text in bullet points.</a:t>
            </a:r>
          </a:p>
          <a:p>
            <a:pPr lvl="2"/>
            <a:r>
              <a:rPr lang="en-US" dirty="0"/>
              <a:t>No more than five bullets per slide.</a:t>
            </a:r>
          </a:p>
          <a:p>
            <a:pPr lvl="2"/>
            <a:r>
              <a:rPr lang="en-US" dirty="0"/>
              <a:t>The use of bold and italics should be restricted to emphases and headings.</a:t>
            </a:r>
          </a:p>
        </p:txBody>
      </p:sp>
      <p:sp>
        <p:nvSpPr>
          <p:cNvPr id="4" name="Date Placeholder 3"/>
          <p:cNvSpPr>
            <a:spLocks noGrp="1"/>
          </p:cNvSpPr>
          <p:nvPr>
            <p:ph type="dt" sz="half" idx="2"/>
          </p:nvPr>
        </p:nvSpPr>
        <p:spPr>
          <a:xfrm>
            <a:off x="457200" y="6400804"/>
            <a:ext cx="2133600" cy="365125"/>
          </a:xfrm>
          <a:prstGeom prst="rect">
            <a:avLst/>
          </a:prstGeom>
        </p:spPr>
        <p:txBody>
          <a:bodyPr vert="horz" lIns="91440" tIns="45720" rIns="91440" bIns="45720" rtlCol="0" anchor="ctr"/>
          <a:lstStyle>
            <a:lvl1pPr algn="l">
              <a:defRPr sz="1200">
                <a:solidFill>
                  <a:schemeClr val="bg1"/>
                </a:solidFill>
                <a:latin typeface="Georgia" panose="02040502050405020303" pitchFamily="18" charset="0"/>
              </a:defRPr>
            </a:lvl1pPr>
          </a:lstStyle>
          <a:p>
            <a:fld id="{BF35A8DB-E3E0-4831-8DDC-D602BC465A32}" type="datetime9">
              <a:rPr lang="en-US" smtClean="0"/>
              <a:pPr/>
              <a:t>8/11/2020 7:52:23 AM</a:t>
            </a:fld>
            <a:endParaRPr lang="en-US" dirty="0"/>
          </a:p>
        </p:txBody>
      </p:sp>
      <p:sp>
        <p:nvSpPr>
          <p:cNvPr id="5" name="Footer Placeholder 4"/>
          <p:cNvSpPr>
            <a:spLocks noGrp="1"/>
          </p:cNvSpPr>
          <p:nvPr>
            <p:ph type="ftr" sz="quarter" idx="3"/>
          </p:nvPr>
        </p:nvSpPr>
        <p:spPr>
          <a:xfrm>
            <a:off x="3124200" y="6400804"/>
            <a:ext cx="2895600" cy="365125"/>
          </a:xfrm>
          <a:prstGeom prst="rect">
            <a:avLst/>
          </a:prstGeom>
        </p:spPr>
        <p:txBody>
          <a:bodyPr vert="horz" lIns="91440" tIns="45720" rIns="91440" bIns="45720" rtlCol="0" anchor="ctr"/>
          <a:lstStyle>
            <a:lvl1pPr algn="ctr">
              <a:defRPr sz="1200">
                <a:solidFill>
                  <a:schemeClr val="bg1"/>
                </a:solidFill>
                <a:latin typeface="Georgia" panose="02040502050405020303" pitchFamily="18" charset="0"/>
              </a:defRPr>
            </a:lvl1pPr>
          </a:lstStyle>
          <a:p>
            <a:endParaRPr lang="en-US" dirty="0"/>
          </a:p>
        </p:txBody>
      </p:sp>
      <p:sp>
        <p:nvSpPr>
          <p:cNvPr id="6" name="Slide Number Placeholder 5"/>
          <p:cNvSpPr>
            <a:spLocks noGrp="1"/>
          </p:cNvSpPr>
          <p:nvPr>
            <p:ph type="sldNum" sz="quarter" idx="4"/>
          </p:nvPr>
        </p:nvSpPr>
        <p:spPr>
          <a:xfrm>
            <a:off x="6553200" y="6400804"/>
            <a:ext cx="2133600" cy="365125"/>
          </a:xfrm>
          <a:prstGeom prst="rect">
            <a:avLst/>
          </a:prstGeom>
        </p:spPr>
        <p:txBody>
          <a:bodyPr vert="horz" lIns="91440" tIns="45720" rIns="91440" bIns="45720" rtlCol="0" anchor="ctr"/>
          <a:lstStyle>
            <a:lvl1pPr algn="r">
              <a:defRPr sz="1400" b="1">
                <a:solidFill>
                  <a:schemeClr val="bg1"/>
                </a:solidFill>
                <a:latin typeface="Georgia" panose="02040502050405020303" pitchFamily="18" charset="0"/>
              </a:defRPr>
            </a:lvl1pPr>
          </a:lstStyle>
          <a:p>
            <a:fld id="{5764DB34-3C2A-455B-A8D6-CC8CC2AAD5E7}" type="slidenum">
              <a:rPr lang="en-US" smtClean="0"/>
              <a:pPr/>
              <a:t>‹#›</a:t>
            </a:fld>
            <a:endParaRPr lang="en-US" dirty="0"/>
          </a:p>
        </p:txBody>
      </p:sp>
      <p:sp>
        <p:nvSpPr>
          <p:cNvPr id="2" name="Title Placeholder 1"/>
          <p:cNvSpPr>
            <a:spLocks noGrp="1"/>
          </p:cNvSpPr>
          <p:nvPr>
            <p:ph type="title"/>
          </p:nvPr>
        </p:nvSpPr>
        <p:spPr>
          <a:xfrm>
            <a:off x="1066802" y="-100931"/>
            <a:ext cx="7315201" cy="1042069"/>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33959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914377" rtl="0" eaLnBrk="1" latinLnBrk="0" hangingPunct="1">
        <a:spcBef>
          <a:spcPct val="0"/>
        </a:spcBef>
        <a:buNone/>
        <a:defRPr sz="32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p:titleStyle>
    <p:bodyStyle>
      <a:lvl1pPr marL="457189" indent="-457189" algn="l" defTabSz="914377" rtl="0" eaLnBrk="1" latinLnBrk="0" hangingPunct="1">
        <a:spcBef>
          <a:spcPct val="20000"/>
        </a:spcBef>
        <a:buFont typeface="Arial" panose="020B0604020202020204" pitchFamily="34" charset="0"/>
        <a:buChar char="•"/>
        <a:defRPr sz="28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742932" indent="-285744" algn="l" defTabSz="914377" rtl="0" eaLnBrk="1" latinLnBrk="0" hangingPunct="1">
        <a:spcBef>
          <a:spcPct val="20000"/>
        </a:spcBef>
        <a:buFont typeface="Microsoft Sans Serif" panose="020B0604020202020204" pitchFamily="34" charset="0"/>
        <a:buChar char="—"/>
        <a:defRPr sz="24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2pPr>
      <a:lvl3pPr marL="1142971" indent="-228594" algn="l" defTabSz="914377" rtl="0" eaLnBrk="1" latinLnBrk="0" hangingPunct="1">
        <a:spcBef>
          <a:spcPct val="20000"/>
        </a:spcBef>
        <a:buFont typeface="Arial" panose="020B0604020202020204" pitchFamily="34" charset="0"/>
        <a:buChar char="•"/>
        <a:defRPr sz="22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3pPr>
      <a:lvl4pPr marL="1600160" indent="-228594" algn="l" defTabSz="914377" rtl="0" eaLnBrk="1" latinLnBrk="0" hangingPunct="1">
        <a:spcBef>
          <a:spcPct val="20000"/>
        </a:spcBef>
        <a:buFont typeface="Arial" panose="020B0604020202020204" pitchFamily="34" charset="0"/>
        <a:buChar char="•"/>
        <a:defRPr sz="2000" kern="1200" baseline="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1828754" indent="0" algn="l" defTabSz="914377"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678272"/>
            <a:ext cx="4572000" cy="646331"/>
          </a:xfrm>
          <a:prstGeom prst="rect">
            <a:avLst/>
          </a:prstGeom>
        </p:spPr>
        <p:txBody>
          <a:bodyPr>
            <a:spAutoFit/>
          </a:bodyPr>
          <a:lstStyle/>
          <a:p>
            <a:r>
              <a:rPr lang="en-US" sz="1200" i="1" dirty="0">
                <a:solidFill>
                  <a:srgbClr val="4F81BD"/>
                </a:solidFill>
                <a:latin typeface="Calibri"/>
              </a:rPr>
              <a:t>Human Factors Engineering (HFE)</a:t>
            </a:r>
          </a:p>
          <a:p>
            <a:r>
              <a:rPr lang="en-US" sz="1200" i="1" dirty="0">
                <a:solidFill>
                  <a:srgbClr val="4F81BD"/>
                </a:solidFill>
                <a:latin typeface="Calibri"/>
              </a:rPr>
              <a:t>Office of Health Informatics (10A7A) </a:t>
            </a:r>
            <a:endParaRPr lang="en-US" sz="1200" dirty="0">
              <a:solidFill>
                <a:srgbClr val="4F81BD"/>
              </a:solidFill>
              <a:latin typeface="Calibri"/>
            </a:endParaRPr>
          </a:p>
          <a:p>
            <a:r>
              <a:rPr lang="en-US" sz="1200" i="1" dirty="0">
                <a:solidFill>
                  <a:srgbClr val="4F81BD"/>
                </a:solidFill>
                <a:latin typeface="Calibri"/>
              </a:rPr>
              <a:t>Veterans Health Administration </a:t>
            </a:r>
            <a:endParaRPr lang="en-US" sz="1200" dirty="0">
              <a:solidFill>
                <a:srgbClr val="4F81BD"/>
              </a:solidFill>
              <a:latin typeface="Calibri"/>
            </a:endParaRPr>
          </a:p>
        </p:txBody>
      </p:sp>
      <p:sp>
        <p:nvSpPr>
          <p:cNvPr id="6" name="TextBox 5"/>
          <p:cNvSpPr txBox="1"/>
          <p:nvPr/>
        </p:nvSpPr>
        <p:spPr>
          <a:xfrm>
            <a:off x="152400" y="4267200"/>
            <a:ext cx="3692036" cy="1077218"/>
          </a:xfrm>
          <a:prstGeom prst="rect">
            <a:avLst/>
          </a:prstGeom>
          <a:noFill/>
        </p:spPr>
        <p:txBody>
          <a:bodyPr wrap="none" rtlCol="0">
            <a:spAutoFit/>
          </a:bodyPr>
          <a:lstStyle/>
          <a:p>
            <a:endParaRPr lang="en-US" sz="1600" b="1" dirty="0">
              <a:solidFill>
                <a:prstClr val="black"/>
              </a:solidFill>
              <a:latin typeface="Georgia" panose="02040502050405020303" pitchFamily="18" charset="0"/>
            </a:endParaRPr>
          </a:p>
          <a:p>
            <a:endParaRPr lang="en-US" sz="1600" b="1" dirty="0">
              <a:solidFill>
                <a:prstClr val="black"/>
              </a:solidFill>
              <a:latin typeface="Georgia" panose="02040502050405020303" pitchFamily="18" charset="0"/>
            </a:endParaRPr>
          </a:p>
          <a:p>
            <a:endParaRPr lang="en-US" sz="1600" b="1" dirty="0">
              <a:solidFill>
                <a:prstClr val="black"/>
              </a:solidFill>
              <a:latin typeface="Georgia" panose="02040502050405020303" pitchFamily="18" charset="0"/>
            </a:endParaRPr>
          </a:p>
          <a:p>
            <a:r>
              <a:rPr lang="en-US" sz="1600" b="1" dirty="0">
                <a:solidFill>
                  <a:prstClr val="black"/>
                </a:solidFill>
                <a:latin typeface="Georgia" panose="02040502050405020303" pitchFamily="18" charset="0"/>
              </a:rPr>
              <a:t>Presentation Authors:</a:t>
            </a:r>
            <a:r>
              <a:rPr lang="en-US" sz="1600" dirty="0">
                <a:solidFill>
                  <a:prstClr val="black"/>
                </a:solidFill>
                <a:latin typeface="Georgia" panose="02040502050405020303" pitchFamily="18" charset="0"/>
              </a:rPr>
              <a:t> John Brown</a:t>
            </a:r>
          </a:p>
        </p:txBody>
      </p:sp>
      <p:sp>
        <p:nvSpPr>
          <p:cNvPr id="7" name="TextBox 6"/>
          <p:cNvSpPr txBox="1"/>
          <p:nvPr/>
        </p:nvSpPr>
        <p:spPr>
          <a:xfrm>
            <a:off x="152403" y="3810003"/>
            <a:ext cx="2385589" cy="769441"/>
          </a:xfrm>
          <a:prstGeom prst="rect">
            <a:avLst/>
          </a:prstGeom>
          <a:noFill/>
        </p:spPr>
        <p:txBody>
          <a:bodyPr wrap="none" rtlCol="0">
            <a:spAutoFit/>
          </a:bodyPr>
          <a:lstStyle/>
          <a:p>
            <a:r>
              <a:rPr lang="en-US" sz="2200" dirty="0">
                <a:solidFill>
                  <a:prstClr val="black"/>
                </a:solidFill>
                <a:latin typeface="Georgia" panose="02040502050405020303" pitchFamily="18" charset="0"/>
              </a:rPr>
              <a:t>August 12</a:t>
            </a:r>
            <a:r>
              <a:rPr lang="en-US" sz="2200" baseline="30000" dirty="0">
                <a:solidFill>
                  <a:prstClr val="black"/>
                </a:solidFill>
                <a:latin typeface="Georgia" panose="02040502050405020303" pitchFamily="18" charset="0"/>
              </a:rPr>
              <a:t>th</a:t>
            </a:r>
            <a:r>
              <a:rPr lang="en-US" sz="2200" dirty="0">
                <a:solidFill>
                  <a:prstClr val="black"/>
                </a:solidFill>
                <a:latin typeface="Georgia" panose="02040502050405020303" pitchFamily="18" charset="0"/>
              </a:rPr>
              <a:t>, 2020</a:t>
            </a:r>
          </a:p>
          <a:p>
            <a:r>
              <a:rPr lang="en-US" sz="2200" dirty="0">
                <a:solidFill>
                  <a:prstClr val="black"/>
                </a:solidFill>
                <a:latin typeface="Georgia" panose="02040502050405020303" pitchFamily="18" charset="0"/>
              </a:rPr>
              <a:t>Version: 1.0</a:t>
            </a:r>
          </a:p>
        </p:txBody>
      </p:sp>
      <p:sp>
        <p:nvSpPr>
          <p:cNvPr id="2" name="Title 1"/>
          <p:cNvSpPr>
            <a:spLocks noGrp="1"/>
          </p:cNvSpPr>
          <p:nvPr>
            <p:ph type="ctrTitle"/>
          </p:nvPr>
        </p:nvSpPr>
        <p:spPr>
          <a:xfrm>
            <a:off x="152400" y="1588771"/>
            <a:ext cx="8534400" cy="925831"/>
          </a:xfrm>
        </p:spPr>
        <p:txBody>
          <a:bodyPr>
            <a:noAutofit/>
          </a:bodyPr>
          <a:lstStyle/>
          <a:p>
            <a:r>
              <a:rPr lang="en-US" sz="3600" b="1" dirty="0"/>
              <a:t>Creating Questionnaires</a:t>
            </a:r>
          </a:p>
        </p:txBody>
      </p:sp>
      <p:sp>
        <p:nvSpPr>
          <p:cNvPr id="3" name="Subtitle 2"/>
          <p:cNvSpPr>
            <a:spLocks noGrp="1"/>
          </p:cNvSpPr>
          <p:nvPr>
            <p:ph type="subTitle" idx="1"/>
          </p:nvPr>
        </p:nvSpPr>
        <p:spPr>
          <a:xfrm>
            <a:off x="152400" y="2895602"/>
            <a:ext cx="8915400" cy="1066801"/>
          </a:xfrm>
        </p:spPr>
        <p:txBody>
          <a:bodyPr>
            <a:normAutofit/>
          </a:bodyPr>
          <a:lstStyle/>
          <a:p>
            <a:r>
              <a:rPr lang="en-US" sz="2600" b="1" dirty="0"/>
              <a:t>Dedicated Time Presentation</a:t>
            </a:r>
          </a:p>
        </p:txBody>
      </p:sp>
    </p:spTree>
    <p:extLst>
      <p:ext uri="{BB962C8B-B14F-4D97-AF65-F5344CB8AC3E}">
        <p14:creationId xmlns:p14="http://schemas.microsoft.com/office/powerpoint/2010/main" val="6793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2633-3487-4E1E-AE4D-CAE72612314A}"/>
              </a:ext>
            </a:extLst>
          </p:cNvPr>
          <p:cNvSpPr>
            <a:spLocks noGrp="1"/>
          </p:cNvSpPr>
          <p:nvPr>
            <p:ph type="title"/>
          </p:nvPr>
        </p:nvSpPr>
        <p:spPr>
          <a:xfrm>
            <a:off x="994883" y="0"/>
            <a:ext cx="7315201" cy="1042069"/>
          </a:xfrm>
        </p:spPr>
        <p:txBody>
          <a:bodyPr/>
          <a:lstStyle/>
          <a:p>
            <a:r>
              <a:rPr lang="en-US" dirty="0"/>
              <a:t>Adverb Intensifiers</a:t>
            </a:r>
          </a:p>
        </p:txBody>
      </p:sp>
      <p:sp>
        <p:nvSpPr>
          <p:cNvPr id="3" name="Slide Number Placeholder 2">
            <a:extLst>
              <a:ext uri="{FF2B5EF4-FFF2-40B4-BE49-F238E27FC236}">
                <a16:creationId xmlns:a16="http://schemas.microsoft.com/office/drawing/2014/main" id="{52F944B5-7C1D-4A67-9115-C95FC78A3EA8}"/>
              </a:ext>
            </a:extLst>
          </p:cNvPr>
          <p:cNvSpPr>
            <a:spLocks noGrp="1"/>
          </p:cNvSpPr>
          <p:nvPr>
            <p:ph type="sldNum" sz="quarter" idx="12"/>
          </p:nvPr>
        </p:nvSpPr>
        <p:spPr/>
        <p:txBody>
          <a:bodyPr/>
          <a:lstStyle/>
          <a:p>
            <a:fld id="{5764DB34-3C2A-455B-A8D6-CC8CC2AAD5E7}" type="slidenum">
              <a:rPr lang="en-US" smtClean="0"/>
              <a:pPr/>
              <a:t>10</a:t>
            </a:fld>
            <a:endParaRPr lang="en-US" dirty="0"/>
          </a:p>
        </p:txBody>
      </p:sp>
      <p:sp>
        <p:nvSpPr>
          <p:cNvPr id="4" name="Text Placeholder 3">
            <a:extLst>
              <a:ext uri="{FF2B5EF4-FFF2-40B4-BE49-F238E27FC236}">
                <a16:creationId xmlns:a16="http://schemas.microsoft.com/office/drawing/2014/main" id="{3C3031DF-0931-46B9-B2D4-58546D30B051}"/>
              </a:ext>
            </a:extLst>
          </p:cNvPr>
          <p:cNvSpPr>
            <a:spLocks noGrp="1"/>
          </p:cNvSpPr>
          <p:nvPr>
            <p:ph type="body" sz="quarter" idx="13"/>
          </p:nvPr>
        </p:nvSpPr>
        <p:spPr>
          <a:xfrm>
            <a:off x="457200" y="1298019"/>
            <a:ext cx="8229600" cy="4953000"/>
          </a:xfrm>
        </p:spPr>
        <p:txBody>
          <a:bodyPr>
            <a:normAutofit lnSpcReduction="10000"/>
          </a:bodyPr>
          <a:lstStyle/>
          <a:p>
            <a:r>
              <a:rPr lang="en-US" sz="2400" dirty="0"/>
              <a:t>Adverbs</a:t>
            </a:r>
          </a:p>
          <a:p>
            <a:r>
              <a:rPr lang="en-US" sz="2400" dirty="0"/>
              <a:t>Thomas Edison once said, '</a:t>
            </a:r>
            <a:r>
              <a:rPr lang="en-US" sz="2400" i="1" dirty="0"/>
              <a:t>'If we did all the things we are capable of, we would literally astound ourselves.''</a:t>
            </a:r>
            <a:r>
              <a:rPr lang="en-US" sz="2400" dirty="0"/>
              <a:t> In this quote, the word 'literally' is an adverb that's used as an intensifier. An adverb is a word that's used to describe or change the meaning of an adjective, verb, or another adverb.</a:t>
            </a:r>
          </a:p>
          <a:p>
            <a:endParaRPr lang="en-US" sz="2400" dirty="0"/>
          </a:p>
          <a:p>
            <a:r>
              <a:rPr lang="en-US" sz="2400" dirty="0"/>
              <a:t>An intensifier is an adverb that is used to describe the intensity of the word that is being modified. Sometimes intensifiers are used to amplify the meaning of a verb, adverb, or adjective; other times they're used to downplay a word. Let's look at the proper use of intensifiers in writing.</a:t>
            </a:r>
          </a:p>
        </p:txBody>
      </p:sp>
    </p:spTree>
    <p:extLst>
      <p:ext uri="{BB962C8B-B14F-4D97-AF65-F5344CB8AC3E}">
        <p14:creationId xmlns:p14="http://schemas.microsoft.com/office/powerpoint/2010/main" val="338909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00E9-E5D0-41CB-A020-83A35A5E7BD6}"/>
              </a:ext>
            </a:extLst>
          </p:cNvPr>
          <p:cNvSpPr>
            <a:spLocks noGrp="1"/>
          </p:cNvSpPr>
          <p:nvPr>
            <p:ph type="title"/>
          </p:nvPr>
        </p:nvSpPr>
        <p:spPr>
          <a:xfrm>
            <a:off x="1077077" y="0"/>
            <a:ext cx="7315201" cy="1042069"/>
          </a:xfrm>
        </p:spPr>
        <p:txBody>
          <a:bodyPr/>
          <a:lstStyle/>
          <a:p>
            <a:r>
              <a:rPr lang="en-US" dirty="0"/>
              <a:t>Types of Adverb Intensifiers</a:t>
            </a:r>
          </a:p>
        </p:txBody>
      </p:sp>
      <p:sp>
        <p:nvSpPr>
          <p:cNvPr id="3" name="Slide Number Placeholder 2">
            <a:extLst>
              <a:ext uri="{FF2B5EF4-FFF2-40B4-BE49-F238E27FC236}">
                <a16:creationId xmlns:a16="http://schemas.microsoft.com/office/drawing/2014/main" id="{718DEE22-2340-438C-829F-F0879A19EFE6}"/>
              </a:ext>
            </a:extLst>
          </p:cNvPr>
          <p:cNvSpPr>
            <a:spLocks noGrp="1"/>
          </p:cNvSpPr>
          <p:nvPr>
            <p:ph type="sldNum" sz="quarter" idx="12"/>
          </p:nvPr>
        </p:nvSpPr>
        <p:spPr/>
        <p:txBody>
          <a:bodyPr/>
          <a:lstStyle/>
          <a:p>
            <a:fld id="{5764DB34-3C2A-455B-A8D6-CC8CC2AAD5E7}" type="slidenum">
              <a:rPr lang="en-US" smtClean="0"/>
              <a:pPr/>
              <a:t>11</a:t>
            </a:fld>
            <a:endParaRPr lang="en-US" dirty="0"/>
          </a:p>
        </p:txBody>
      </p:sp>
      <p:sp>
        <p:nvSpPr>
          <p:cNvPr id="4" name="Text Placeholder 3">
            <a:extLst>
              <a:ext uri="{FF2B5EF4-FFF2-40B4-BE49-F238E27FC236}">
                <a16:creationId xmlns:a16="http://schemas.microsoft.com/office/drawing/2014/main" id="{A42DCF65-3A64-45E2-B2CB-AF79B608A8AA}"/>
              </a:ext>
            </a:extLst>
          </p:cNvPr>
          <p:cNvSpPr>
            <a:spLocks noGrp="1"/>
          </p:cNvSpPr>
          <p:nvPr>
            <p:ph type="body" sz="quarter" idx="13"/>
          </p:nvPr>
        </p:nvSpPr>
        <p:spPr>
          <a:xfrm>
            <a:off x="457200" y="1316805"/>
            <a:ext cx="8229600" cy="4953000"/>
          </a:xfrm>
        </p:spPr>
        <p:txBody>
          <a:bodyPr>
            <a:normAutofit fontScale="85000" lnSpcReduction="20000"/>
          </a:bodyPr>
          <a:lstStyle/>
          <a:p>
            <a:r>
              <a:rPr lang="en-US" sz="2000" dirty="0"/>
              <a:t>Intensifiers are descriptive words that help explain feelings or ideas associated with an action. There are four types of intensifiers:</a:t>
            </a:r>
          </a:p>
          <a:p>
            <a:pPr lvl="1"/>
            <a:r>
              <a:rPr lang="en-US" sz="2000" dirty="0"/>
              <a:t>Emphasizers</a:t>
            </a:r>
          </a:p>
          <a:p>
            <a:pPr lvl="1"/>
            <a:r>
              <a:rPr lang="en-US" sz="2000" dirty="0"/>
              <a:t>Amplifiers</a:t>
            </a:r>
          </a:p>
          <a:p>
            <a:pPr lvl="1"/>
            <a:r>
              <a:rPr lang="en-US" sz="2000" dirty="0" err="1"/>
              <a:t>Downtoners</a:t>
            </a:r>
            <a:endParaRPr lang="en-US" sz="2000" dirty="0"/>
          </a:p>
          <a:p>
            <a:pPr lvl="1"/>
            <a:r>
              <a:rPr lang="en-US" sz="2000" dirty="0"/>
              <a:t>Premodifiers</a:t>
            </a:r>
          </a:p>
          <a:p>
            <a:endParaRPr lang="en-US" sz="2000" dirty="0"/>
          </a:p>
          <a:p>
            <a:r>
              <a:rPr lang="en-US" sz="2000" dirty="0"/>
              <a:t>Emphasizers are adverbs that highlight the intensity of a verb, adverb, or adjective. Examples include: Definitely, Apparently, Really, Basically, Literally, Certainly.</a:t>
            </a:r>
          </a:p>
          <a:p>
            <a:endParaRPr lang="en-US" sz="2000" dirty="0"/>
          </a:p>
          <a:p>
            <a:r>
              <a:rPr lang="en-US" sz="2000" dirty="0"/>
              <a:t>Amplifiers are adverbs that increase the intensity of the words they're modifying. For example: Entirely, Totally, Indisputably, Absolutely, Remarkably.</a:t>
            </a:r>
          </a:p>
          <a:p>
            <a:endParaRPr lang="en-US" sz="2000" dirty="0"/>
          </a:p>
          <a:p>
            <a:r>
              <a:rPr lang="en-US" sz="2000" dirty="0" err="1"/>
              <a:t>Downtoners</a:t>
            </a:r>
            <a:r>
              <a:rPr lang="en-US" sz="2000" dirty="0"/>
              <a:t> are adverbs that downplay the intensity of a verb, adverb, or adjective. Examples include: Kind of, Somewhat, Sort of, Slightly, A little, Merely, Nearly,</a:t>
            </a:r>
          </a:p>
          <a:p>
            <a:endParaRPr lang="en-US" sz="2000" dirty="0"/>
          </a:p>
          <a:p>
            <a:r>
              <a:rPr lang="en-US" sz="2000" dirty="0"/>
              <a:t>Premodifiers are adverbs that alter the intensity of the modified word. For example: Very, Relatively, Rather</a:t>
            </a:r>
          </a:p>
        </p:txBody>
      </p:sp>
    </p:spTree>
    <p:extLst>
      <p:ext uri="{BB962C8B-B14F-4D97-AF65-F5344CB8AC3E}">
        <p14:creationId xmlns:p14="http://schemas.microsoft.com/office/powerpoint/2010/main" val="31758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63A3-8C8A-41A3-B6A1-1140BBA7481E}"/>
              </a:ext>
            </a:extLst>
          </p:cNvPr>
          <p:cNvSpPr>
            <a:spLocks noGrp="1"/>
          </p:cNvSpPr>
          <p:nvPr>
            <p:ph type="title"/>
          </p:nvPr>
        </p:nvSpPr>
        <p:spPr>
          <a:xfrm>
            <a:off x="1046254" y="0"/>
            <a:ext cx="7315201" cy="1042069"/>
          </a:xfrm>
        </p:spPr>
        <p:txBody>
          <a:bodyPr>
            <a:normAutofit/>
          </a:bodyPr>
          <a:lstStyle/>
          <a:p>
            <a:r>
              <a:rPr lang="en-US" dirty="0"/>
              <a:t>Adverb Intensifiers in Questionnaires</a:t>
            </a:r>
          </a:p>
        </p:txBody>
      </p:sp>
      <p:sp>
        <p:nvSpPr>
          <p:cNvPr id="3" name="Slide Number Placeholder 2">
            <a:extLst>
              <a:ext uri="{FF2B5EF4-FFF2-40B4-BE49-F238E27FC236}">
                <a16:creationId xmlns:a16="http://schemas.microsoft.com/office/drawing/2014/main" id="{83C93340-89A8-4DC2-BBA9-BEB2CDB351A8}"/>
              </a:ext>
            </a:extLst>
          </p:cNvPr>
          <p:cNvSpPr>
            <a:spLocks noGrp="1"/>
          </p:cNvSpPr>
          <p:nvPr>
            <p:ph type="sldNum" sz="quarter" idx="12"/>
          </p:nvPr>
        </p:nvSpPr>
        <p:spPr/>
        <p:txBody>
          <a:bodyPr/>
          <a:lstStyle/>
          <a:p>
            <a:fld id="{5764DB34-3C2A-455B-A8D6-CC8CC2AAD5E7}" type="slidenum">
              <a:rPr lang="en-US" smtClean="0"/>
              <a:pPr/>
              <a:t>12</a:t>
            </a:fld>
            <a:endParaRPr lang="en-US" dirty="0"/>
          </a:p>
        </p:txBody>
      </p:sp>
      <p:sp>
        <p:nvSpPr>
          <p:cNvPr id="4" name="Text Placeholder 3">
            <a:extLst>
              <a:ext uri="{FF2B5EF4-FFF2-40B4-BE49-F238E27FC236}">
                <a16:creationId xmlns:a16="http://schemas.microsoft.com/office/drawing/2014/main" id="{3A72959C-FCCB-4147-809A-3170605B2543}"/>
              </a:ext>
            </a:extLst>
          </p:cNvPr>
          <p:cNvSpPr>
            <a:spLocks noGrp="1"/>
          </p:cNvSpPr>
          <p:nvPr>
            <p:ph type="body" sz="quarter" idx="13"/>
          </p:nvPr>
        </p:nvSpPr>
        <p:spPr>
          <a:xfrm>
            <a:off x="457200" y="1347627"/>
            <a:ext cx="8229600" cy="4953000"/>
          </a:xfrm>
        </p:spPr>
        <p:txBody>
          <a:bodyPr>
            <a:normAutofit lnSpcReduction="10000"/>
          </a:bodyPr>
          <a:lstStyle/>
          <a:p>
            <a:r>
              <a:rPr lang="en-US" dirty="0"/>
              <a:t>Care should be given in the consideration to the intensifiers to use.</a:t>
            </a:r>
          </a:p>
          <a:p>
            <a:pPr lvl="1"/>
            <a:r>
              <a:rPr lang="en-US" dirty="0"/>
              <a:t>Should enable the respondent a way to answer that fits their insight and feelings.  </a:t>
            </a:r>
          </a:p>
          <a:p>
            <a:pPr lvl="1"/>
            <a:r>
              <a:rPr lang="en-US" dirty="0"/>
              <a:t>If used incorrectly can drive respondents to a particular answer. </a:t>
            </a:r>
          </a:p>
          <a:p>
            <a:pPr lvl="2"/>
            <a:r>
              <a:rPr lang="en-US" dirty="0"/>
              <a:t>“This is clearly the answer they WANT me to pick…”</a:t>
            </a:r>
          </a:p>
          <a:p>
            <a:r>
              <a:rPr lang="en-US" dirty="0"/>
              <a:t>Examples of the type of scales used for different question intentions and the intensifiers that go with each, can be found in:</a:t>
            </a:r>
          </a:p>
          <a:p>
            <a:pPr lvl="1"/>
            <a:r>
              <a:rPr lang="en-US" dirty="0"/>
              <a:t>Appendix D: Sample of Likert-Type Scales of Questionnaire Design (Moroney and Cameron 2019) </a:t>
            </a:r>
          </a:p>
          <a:p>
            <a:pPr lvl="2"/>
            <a:endParaRPr lang="en-US" dirty="0"/>
          </a:p>
        </p:txBody>
      </p:sp>
    </p:spTree>
    <p:extLst>
      <p:ext uri="{BB962C8B-B14F-4D97-AF65-F5344CB8AC3E}">
        <p14:creationId xmlns:p14="http://schemas.microsoft.com/office/powerpoint/2010/main" val="265385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8961-6690-42FF-8600-3439B79E51ED}"/>
              </a:ext>
            </a:extLst>
          </p:cNvPr>
          <p:cNvSpPr>
            <a:spLocks noGrp="1"/>
          </p:cNvSpPr>
          <p:nvPr>
            <p:ph type="title"/>
          </p:nvPr>
        </p:nvSpPr>
        <p:spPr>
          <a:xfrm>
            <a:off x="1025563" y="92071"/>
            <a:ext cx="7315201" cy="1042069"/>
          </a:xfrm>
        </p:spPr>
        <p:txBody>
          <a:bodyPr/>
          <a:lstStyle/>
          <a:p>
            <a:r>
              <a:rPr lang="en-US" dirty="0"/>
              <a:t>Examples</a:t>
            </a:r>
          </a:p>
        </p:txBody>
      </p:sp>
      <p:sp>
        <p:nvSpPr>
          <p:cNvPr id="3" name="Slide Number Placeholder 2">
            <a:extLst>
              <a:ext uri="{FF2B5EF4-FFF2-40B4-BE49-F238E27FC236}">
                <a16:creationId xmlns:a16="http://schemas.microsoft.com/office/drawing/2014/main" id="{58A570C2-BF0B-4D73-AA69-8B27307AF907}"/>
              </a:ext>
            </a:extLst>
          </p:cNvPr>
          <p:cNvSpPr>
            <a:spLocks noGrp="1"/>
          </p:cNvSpPr>
          <p:nvPr>
            <p:ph type="sldNum" sz="quarter" idx="12"/>
          </p:nvPr>
        </p:nvSpPr>
        <p:spPr/>
        <p:txBody>
          <a:bodyPr/>
          <a:lstStyle/>
          <a:p>
            <a:fld id="{5764DB34-3C2A-455B-A8D6-CC8CC2AAD5E7}" type="slidenum">
              <a:rPr lang="en-US" smtClean="0"/>
              <a:pPr/>
              <a:t>13</a:t>
            </a:fld>
            <a:endParaRPr lang="en-US" dirty="0"/>
          </a:p>
        </p:txBody>
      </p:sp>
      <p:pic>
        <p:nvPicPr>
          <p:cNvPr id="5" name="Picture 4">
            <a:extLst>
              <a:ext uri="{FF2B5EF4-FFF2-40B4-BE49-F238E27FC236}">
                <a16:creationId xmlns:a16="http://schemas.microsoft.com/office/drawing/2014/main" id="{EC5CF16C-8910-4CE1-8750-1B8805D3A9BE}"/>
              </a:ext>
            </a:extLst>
          </p:cNvPr>
          <p:cNvPicPr>
            <a:picLocks noChangeAspect="1"/>
          </p:cNvPicPr>
          <p:nvPr/>
        </p:nvPicPr>
        <p:blipFill>
          <a:blip r:embed="rId2"/>
          <a:stretch>
            <a:fillRect/>
          </a:stretch>
        </p:blipFill>
        <p:spPr>
          <a:xfrm>
            <a:off x="315288" y="1657768"/>
            <a:ext cx="1971675" cy="13144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6B07442-D6DB-4E08-8A70-B244DF07B1AE}"/>
              </a:ext>
            </a:extLst>
          </p:cNvPr>
          <p:cNvPicPr>
            <a:picLocks noChangeAspect="1"/>
          </p:cNvPicPr>
          <p:nvPr/>
        </p:nvPicPr>
        <p:blipFill>
          <a:blip r:embed="rId3"/>
          <a:stretch>
            <a:fillRect/>
          </a:stretch>
        </p:blipFill>
        <p:spPr>
          <a:xfrm>
            <a:off x="2618288" y="1648243"/>
            <a:ext cx="1543050" cy="132397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F558BCF-5280-46FB-AC6E-48ACAF45C456}"/>
              </a:ext>
            </a:extLst>
          </p:cNvPr>
          <p:cNvPicPr>
            <a:picLocks noChangeAspect="1"/>
          </p:cNvPicPr>
          <p:nvPr/>
        </p:nvPicPr>
        <p:blipFill>
          <a:blip r:embed="rId4"/>
          <a:stretch>
            <a:fillRect/>
          </a:stretch>
        </p:blipFill>
        <p:spPr>
          <a:xfrm>
            <a:off x="4587913" y="1648243"/>
            <a:ext cx="1762125" cy="11811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7F6507A-0AE3-45F0-8DD7-FE1EA9FDA691}"/>
              </a:ext>
            </a:extLst>
          </p:cNvPr>
          <p:cNvPicPr>
            <a:picLocks noChangeAspect="1"/>
          </p:cNvPicPr>
          <p:nvPr/>
        </p:nvPicPr>
        <p:blipFill>
          <a:blip r:embed="rId5"/>
          <a:stretch>
            <a:fillRect/>
          </a:stretch>
        </p:blipFill>
        <p:spPr>
          <a:xfrm>
            <a:off x="358125" y="3743326"/>
            <a:ext cx="1417353" cy="123512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873B3FB-FC31-4E85-A0CA-A2D343C75209}"/>
              </a:ext>
            </a:extLst>
          </p:cNvPr>
          <p:cNvPicPr>
            <a:picLocks noChangeAspect="1"/>
          </p:cNvPicPr>
          <p:nvPr/>
        </p:nvPicPr>
        <p:blipFill>
          <a:blip r:embed="rId6"/>
          <a:stretch>
            <a:fillRect/>
          </a:stretch>
        </p:blipFill>
        <p:spPr>
          <a:xfrm>
            <a:off x="2352031" y="3721149"/>
            <a:ext cx="1809307" cy="104206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ED5DADC-04D2-4C94-BD2B-102E3B896478}"/>
              </a:ext>
            </a:extLst>
          </p:cNvPr>
          <p:cNvPicPr>
            <a:picLocks noChangeAspect="1"/>
          </p:cNvPicPr>
          <p:nvPr/>
        </p:nvPicPr>
        <p:blipFill>
          <a:blip r:embed="rId7"/>
          <a:stretch>
            <a:fillRect/>
          </a:stretch>
        </p:blipFill>
        <p:spPr>
          <a:xfrm>
            <a:off x="4683164" y="3688849"/>
            <a:ext cx="1571624" cy="125729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36E07F2-4FEA-4255-8C92-DF0D88B11E79}"/>
              </a:ext>
            </a:extLst>
          </p:cNvPr>
          <p:cNvPicPr>
            <a:picLocks noChangeAspect="1"/>
          </p:cNvPicPr>
          <p:nvPr/>
        </p:nvPicPr>
        <p:blipFill>
          <a:blip r:embed="rId8"/>
          <a:stretch>
            <a:fillRect/>
          </a:stretch>
        </p:blipFill>
        <p:spPr>
          <a:xfrm>
            <a:off x="6686126" y="3666955"/>
            <a:ext cx="1571624" cy="1311493"/>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BA83B2D-F43A-4EA8-9E98-B7D83D13E007}"/>
              </a:ext>
            </a:extLst>
          </p:cNvPr>
          <p:cNvPicPr>
            <a:picLocks noChangeAspect="1"/>
          </p:cNvPicPr>
          <p:nvPr/>
        </p:nvPicPr>
        <p:blipFill>
          <a:blip r:embed="rId9"/>
          <a:stretch>
            <a:fillRect/>
          </a:stretch>
        </p:blipFill>
        <p:spPr>
          <a:xfrm>
            <a:off x="6734175" y="1629193"/>
            <a:ext cx="1771650" cy="1200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211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B09E-01C8-4B75-9A87-0B18C8C67A6F}"/>
              </a:ext>
            </a:extLst>
          </p:cNvPr>
          <p:cNvSpPr>
            <a:spLocks noGrp="1"/>
          </p:cNvSpPr>
          <p:nvPr>
            <p:ph type="title"/>
          </p:nvPr>
        </p:nvSpPr>
        <p:spPr>
          <a:xfrm>
            <a:off x="1046254" y="0"/>
            <a:ext cx="7315201" cy="1042069"/>
          </a:xfrm>
        </p:spPr>
        <p:txBody>
          <a:bodyPr/>
          <a:lstStyle/>
          <a:p>
            <a:r>
              <a:rPr lang="en-US" dirty="0"/>
              <a:t>Examples Continued</a:t>
            </a:r>
          </a:p>
        </p:txBody>
      </p:sp>
      <p:sp>
        <p:nvSpPr>
          <p:cNvPr id="3" name="Slide Number Placeholder 2">
            <a:extLst>
              <a:ext uri="{FF2B5EF4-FFF2-40B4-BE49-F238E27FC236}">
                <a16:creationId xmlns:a16="http://schemas.microsoft.com/office/drawing/2014/main" id="{98792A15-217A-4208-A9CB-B10C0CDE9ED7}"/>
              </a:ext>
            </a:extLst>
          </p:cNvPr>
          <p:cNvSpPr>
            <a:spLocks noGrp="1"/>
          </p:cNvSpPr>
          <p:nvPr>
            <p:ph type="sldNum" sz="quarter" idx="12"/>
          </p:nvPr>
        </p:nvSpPr>
        <p:spPr/>
        <p:txBody>
          <a:bodyPr/>
          <a:lstStyle/>
          <a:p>
            <a:fld id="{5764DB34-3C2A-455B-A8D6-CC8CC2AAD5E7}" type="slidenum">
              <a:rPr lang="en-US" smtClean="0"/>
              <a:pPr/>
              <a:t>14</a:t>
            </a:fld>
            <a:endParaRPr lang="en-US" dirty="0"/>
          </a:p>
        </p:txBody>
      </p:sp>
      <p:pic>
        <p:nvPicPr>
          <p:cNvPr id="7" name="Picture 6" descr="A close up of text on a black background&#10;&#10;Description automatically generated">
            <a:extLst>
              <a:ext uri="{FF2B5EF4-FFF2-40B4-BE49-F238E27FC236}">
                <a16:creationId xmlns:a16="http://schemas.microsoft.com/office/drawing/2014/main" id="{111EA6E1-E983-46FE-A910-882BC6D36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81" y="1042069"/>
            <a:ext cx="3546563" cy="5278271"/>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48534BE0-AAF3-49AC-840D-D6811F611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912" y="938694"/>
            <a:ext cx="3964107" cy="5381646"/>
          </a:xfrm>
          <a:prstGeom prst="rect">
            <a:avLst/>
          </a:prstGeom>
        </p:spPr>
      </p:pic>
    </p:spTree>
    <p:extLst>
      <p:ext uri="{BB962C8B-B14F-4D97-AF65-F5344CB8AC3E}">
        <p14:creationId xmlns:p14="http://schemas.microsoft.com/office/powerpoint/2010/main" val="65670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2F59-0A11-430F-8CED-EA673CF602B5}"/>
              </a:ext>
            </a:extLst>
          </p:cNvPr>
          <p:cNvSpPr>
            <a:spLocks noGrp="1"/>
          </p:cNvSpPr>
          <p:nvPr>
            <p:ph type="title"/>
          </p:nvPr>
        </p:nvSpPr>
        <p:spPr>
          <a:xfrm>
            <a:off x="1066802" y="0"/>
            <a:ext cx="7315201" cy="1042069"/>
          </a:xfrm>
        </p:spPr>
        <p:txBody>
          <a:bodyPr/>
          <a:lstStyle/>
          <a:p>
            <a:r>
              <a:rPr lang="en-US" dirty="0"/>
              <a:t>Questionnaires</a:t>
            </a:r>
          </a:p>
        </p:txBody>
      </p:sp>
      <p:sp>
        <p:nvSpPr>
          <p:cNvPr id="3" name="Slide Number Placeholder 2">
            <a:extLst>
              <a:ext uri="{FF2B5EF4-FFF2-40B4-BE49-F238E27FC236}">
                <a16:creationId xmlns:a16="http://schemas.microsoft.com/office/drawing/2014/main" id="{2E27575F-C398-41BD-A2A9-E481F99C85E6}"/>
              </a:ext>
            </a:extLst>
          </p:cNvPr>
          <p:cNvSpPr>
            <a:spLocks noGrp="1"/>
          </p:cNvSpPr>
          <p:nvPr>
            <p:ph type="sldNum" sz="quarter" idx="12"/>
          </p:nvPr>
        </p:nvSpPr>
        <p:spPr/>
        <p:txBody>
          <a:bodyPr/>
          <a:lstStyle/>
          <a:p>
            <a:fld id="{5764DB34-3C2A-455B-A8D6-CC8CC2AAD5E7}" type="slidenum">
              <a:rPr lang="en-US" smtClean="0"/>
              <a:pPr/>
              <a:t>2</a:t>
            </a:fld>
            <a:endParaRPr lang="en-US" dirty="0"/>
          </a:p>
        </p:txBody>
      </p:sp>
      <p:sp>
        <p:nvSpPr>
          <p:cNvPr id="4" name="Text Placeholder 3">
            <a:extLst>
              <a:ext uri="{FF2B5EF4-FFF2-40B4-BE49-F238E27FC236}">
                <a16:creationId xmlns:a16="http://schemas.microsoft.com/office/drawing/2014/main" id="{ED49B4C3-727A-479C-8A03-9526B5404E90}"/>
              </a:ext>
            </a:extLst>
          </p:cNvPr>
          <p:cNvSpPr>
            <a:spLocks noGrp="1"/>
          </p:cNvSpPr>
          <p:nvPr>
            <p:ph type="body" sz="quarter" idx="13"/>
          </p:nvPr>
        </p:nvSpPr>
        <p:spPr>
          <a:xfrm>
            <a:off x="457200" y="1244936"/>
            <a:ext cx="8229600" cy="4953000"/>
          </a:xfrm>
        </p:spPr>
        <p:txBody>
          <a:bodyPr>
            <a:normAutofit fontScale="92500" lnSpcReduction="20000"/>
          </a:bodyPr>
          <a:lstStyle/>
          <a:p>
            <a:r>
              <a:rPr lang="en-US" dirty="0"/>
              <a:t>What is a questionnaire?</a:t>
            </a:r>
          </a:p>
          <a:p>
            <a:pPr lvl="1"/>
            <a:r>
              <a:rPr lang="en-US" dirty="0"/>
              <a:t>A conversation</a:t>
            </a:r>
          </a:p>
          <a:p>
            <a:pPr lvl="1"/>
            <a:r>
              <a:rPr lang="en-US" dirty="0"/>
              <a:t>Subjective</a:t>
            </a:r>
          </a:p>
          <a:p>
            <a:pPr lvl="2"/>
            <a:r>
              <a:rPr lang="en-US" dirty="0"/>
              <a:t>A snapshot of respondent's viewpoint. </a:t>
            </a:r>
          </a:p>
          <a:p>
            <a:r>
              <a:rPr lang="en-US" dirty="0"/>
              <a:t>Advantages and Disadvantages</a:t>
            </a:r>
          </a:p>
          <a:p>
            <a:pPr lvl="1"/>
            <a:r>
              <a:rPr lang="en-US" dirty="0"/>
              <a:t>Advantages</a:t>
            </a:r>
          </a:p>
          <a:p>
            <a:pPr lvl="2"/>
            <a:r>
              <a:rPr lang="en-US" dirty="0"/>
              <a:t>Low cost, access to large diverse samples, ease of completion, rapid response rate, ease of analysis, method familiarity, timely, uniform question presentation, anonymous.</a:t>
            </a:r>
          </a:p>
          <a:p>
            <a:r>
              <a:rPr lang="en-US" dirty="0"/>
              <a:t>Disadvantages</a:t>
            </a:r>
          </a:p>
          <a:p>
            <a:pPr lvl="2"/>
            <a:r>
              <a:rPr lang="en-US" dirty="0"/>
              <a:t>Low response rate, reliability concerns, validity concerns, question limitations, prejudice against questionnaires, impersonal, sample limitations, question presentation and form completion process, item interdependence, missed questions, respondent behavior.</a:t>
            </a:r>
          </a:p>
          <a:p>
            <a:pPr lvl="1"/>
            <a:endParaRPr lang="en-US" dirty="0"/>
          </a:p>
        </p:txBody>
      </p:sp>
    </p:spTree>
    <p:extLst>
      <p:ext uri="{BB962C8B-B14F-4D97-AF65-F5344CB8AC3E}">
        <p14:creationId xmlns:p14="http://schemas.microsoft.com/office/powerpoint/2010/main" val="132374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C15D-DAEC-4911-88DE-7C528CD85949}"/>
              </a:ext>
            </a:extLst>
          </p:cNvPr>
          <p:cNvSpPr>
            <a:spLocks noGrp="1"/>
          </p:cNvSpPr>
          <p:nvPr>
            <p:ph type="title"/>
          </p:nvPr>
        </p:nvSpPr>
        <p:spPr>
          <a:xfrm>
            <a:off x="1046254" y="0"/>
            <a:ext cx="7315201" cy="1042069"/>
          </a:xfrm>
        </p:spPr>
        <p:txBody>
          <a:bodyPr>
            <a:normAutofit/>
          </a:bodyPr>
          <a:lstStyle/>
          <a:p>
            <a:r>
              <a:rPr lang="en-US" dirty="0"/>
              <a:t>Begin from research question</a:t>
            </a:r>
          </a:p>
        </p:txBody>
      </p:sp>
      <p:sp>
        <p:nvSpPr>
          <p:cNvPr id="3" name="Slide Number Placeholder 2">
            <a:extLst>
              <a:ext uri="{FF2B5EF4-FFF2-40B4-BE49-F238E27FC236}">
                <a16:creationId xmlns:a16="http://schemas.microsoft.com/office/drawing/2014/main" id="{71BF6D1D-65BC-411D-85C5-73E6E6899192}"/>
              </a:ext>
            </a:extLst>
          </p:cNvPr>
          <p:cNvSpPr>
            <a:spLocks noGrp="1"/>
          </p:cNvSpPr>
          <p:nvPr>
            <p:ph type="sldNum" sz="quarter" idx="12"/>
          </p:nvPr>
        </p:nvSpPr>
        <p:spPr/>
        <p:txBody>
          <a:bodyPr/>
          <a:lstStyle/>
          <a:p>
            <a:fld id="{5764DB34-3C2A-455B-A8D6-CC8CC2AAD5E7}" type="slidenum">
              <a:rPr lang="en-US" smtClean="0"/>
              <a:pPr/>
              <a:t>3</a:t>
            </a:fld>
            <a:endParaRPr lang="en-US" dirty="0"/>
          </a:p>
        </p:txBody>
      </p:sp>
      <p:sp>
        <p:nvSpPr>
          <p:cNvPr id="4" name="Text Placeholder 3">
            <a:extLst>
              <a:ext uri="{FF2B5EF4-FFF2-40B4-BE49-F238E27FC236}">
                <a16:creationId xmlns:a16="http://schemas.microsoft.com/office/drawing/2014/main" id="{8F2C6532-DFB8-4699-8BD6-836CF3F519D3}"/>
              </a:ext>
            </a:extLst>
          </p:cNvPr>
          <p:cNvSpPr>
            <a:spLocks noGrp="1"/>
          </p:cNvSpPr>
          <p:nvPr>
            <p:ph type="body" sz="quarter" idx="13"/>
          </p:nvPr>
        </p:nvSpPr>
        <p:spPr>
          <a:xfrm>
            <a:off x="589054" y="1327078"/>
            <a:ext cx="8229600" cy="4953000"/>
          </a:xfrm>
        </p:spPr>
        <p:txBody>
          <a:bodyPr/>
          <a:lstStyle/>
          <a:p>
            <a:r>
              <a:rPr lang="en-US" dirty="0"/>
              <a:t>What is your research question?</a:t>
            </a:r>
          </a:p>
          <a:p>
            <a:r>
              <a:rPr lang="en-US" dirty="0"/>
              <a:t>What are the topics?</a:t>
            </a:r>
          </a:p>
          <a:p>
            <a:r>
              <a:rPr lang="en-US" dirty="0"/>
              <a:t>Is a survey the best method to collect the data that you need?</a:t>
            </a:r>
          </a:p>
          <a:p>
            <a:r>
              <a:rPr lang="en-US" dirty="0"/>
              <a:t>What variables are in your ideal dataset?</a:t>
            </a:r>
          </a:p>
        </p:txBody>
      </p:sp>
    </p:spTree>
    <p:extLst>
      <p:ext uri="{BB962C8B-B14F-4D97-AF65-F5344CB8AC3E}">
        <p14:creationId xmlns:p14="http://schemas.microsoft.com/office/powerpoint/2010/main" val="92064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C15D-DAEC-4911-88DE-7C528CD85949}"/>
              </a:ext>
            </a:extLst>
          </p:cNvPr>
          <p:cNvSpPr>
            <a:spLocks noGrp="1"/>
          </p:cNvSpPr>
          <p:nvPr>
            <p:ph type="title"/>
          </p:nvPr>
        </p:nvSpPr>
        <p:spPr>
          <a:xfrm>
            <a:off x="1005158" y="24729"/>
            <a:ext cx="7315201" cy="1042069"/>
          </a:xfrm>
        </p:spPr>
        <p:txBody>
          <a:bodyPr>
            <a:normAutofit/>
          </a:bodyPr>
          <a:lstStyle/>
          <a:p>
            <a:pPr marL="173732"/>
            <a:r>
              <a:rPr lang="en-US" dirty="0"/>
              <a:t>What questions and answers mean</a:t>
            </a:r>
          </a:p>
        </p:txBody>
      </p:sp>
      <p:sp>
        <p:nvSpPr>
          <p:cNvPr id="3" name="Slide Number Placeholder 2">
            <a:extLst>
              <a:ext uri="{FF2B5EF4-FFF2-40B4-BE49-F238E27FC236}">
                <a16:creationId xmlns:a16="http://schemas.microsoft.com/office/drawing/2014/main" id="{71BF6D1D-65BC-411D-85C5-73E6E6899192}"/>
              </a:ext>
            </a:extLst>
          </p:cNvPr>
          <p:cNvSpPr>
            <a:spLocks noGrp="1"/>
          </p:cNvSpPr>
          <p:nvPr>
            <p:ph type="sldNum" sz="quarter" idx="12"/>
          </p:nvPr>
        </p:nvSpPr>
        <p:spPr/>
        <p:txBody>
          <a:bodyPr/>
          <a:lstStyle/>
          <a:p>
            <a:fld id="{5764DB34-3C2A-455B-A8D6-CC8CC2AAD5E7}" type="slidenum">
              <a:rPr lang="en-US" smtClean="0"/>
              <a:pPr/>
              <a:t>4</a:t>
            </a:fld>
            <a:endParaRPr lang="en-US" dirty="0"/>
          </a:p>
        </p:txBody>
      </p:sp>
      <p:sp>
        <p:nvSpPr>
          <p:cNvPr id="4" name="Text Placeholder 3">
            <a:extLst>
              <a:ext uri="{FF2B5EF4-FFF2-40B4-BE49-F238E27FC236}">
                <a16:creationId xmlns:a16="http://schemas.microsoft.com/office/drawing/2014/main" id="{8F2C6532-DFB8-4699-8BD6-836CF3F519D3}"/>
              </a:ext>
            </a:extLst>
          </p:cNvPr>
          <p:cNvSpPr>
            <a:spLocks noGrp="1"/>
          </p:cNvSpPr>
          <p:nvPr>
            <p:ph type="body" sz="quarter" idx="13"/>
          </p:nvPr>
        </p:nvSpPr>
        <p:spPr>
          <a:xfrm>
            <a:off x="385279" y="1359236"/>
            <a:ext cx="8229600" cy="4953000"/>
          </a:xfrm>
        </p:spPr>
        <p:txBody>
          <a:bodyPr>
            <a:normAutofit/>
          </a:bodyPr>
          <a:lstStyle/>
          <a:p>
            <a:r>
              <a:rPr lang="en-US" sz="2200" dirty="0"/>
              <a:t>Think about the differences between what questions and answers mean to you vs. respondents.</a:t>
            </a:r>
          </a:p>
          <a:p>
            <a:r>
              <a:rPr lang="en-US" sz="2200" dirty="0"/>
              <a:t>Every question must have a purpose – what do you want to learn from this item? How certain are you that it will be used in your analysis?</a:t>
            </a:r>
          </a:p>
          <a:p>
            <a:r>
              <a:rPr lang="en-US" sz="2200" dirty="0"/>
              <a:t>Every question should produce the best possible data for your purpose – “someone else in my field thought this was a good question 30 years ago” may or may not be a good enough rationale.</a:t>
            </a:r>
          </a:p>
          <a:p>
            <a:r>
              <a:rPr lang="en-US" sz="2200" dirty="0"/>
              <a:t>Every question will one-day be a variable – make your future self happy by designing variables that behave nicely.</a:t>
            </a:r>
          </a:p>
          <a:p>
            <a:pPr lvl="1"/>
            <a:endParaRPr lang="en-US" dirty="0"/>
          </a:p>
          <a:p>
            <a:pPr marL="173732" indent="0">
              <a:buNone/>
            </a:pPr>
            <a:endParaRPr lang="en-US" dirty="0"/>
          </a:p>
        </p:txBody>
      </p:sp>
    </p:spTree>
    <p:extLst>
      <p:ext uri="{BB962C8B-B14F-4D97-AF65-F5344CB8AC3E}">
        <p14:creationId xmlns:p14="http://schemas.microsoft.com/office/powerpoint/2010/main" val="24798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2F59-0A11-430F-8CED-EA673CF602B5}"/>
              </a:ext>
            </a:extLst>
          </p:cNvPr>
          <p:cNvSpPr>
            <a:spLocks noGrp="1"/>
          </p:cNvSpPr>
          <p:nvPr>
            <p:ph type="title"/>
          </p:nvPr>
        </p:nvSpPr>
        <p:spPr>
          <a:xfrm>
            <a:off x="1066802" y="0"/>
            <a:ext cx="7315201" cy="1042069"/>
          </a:xfrm>
        </p:spPr>
        <p:txBody>
          <a:bodyPr>
            <a:normAutofit fontScale="90000"/>
          </a:bodyPr>
          <a:lstStyle/>
          <a:p>
            <a:r>
              <a:rPr lang="en-US" dirty="0"/>
              <a:t>Wording Matters in Questions and Answer Options</a:t>
            </a:r>
          </a:p>
        </p:txBody>
      </p:sp>
      <p:sp>
        <p:nvSpPr>
          <p:cNvPr id="3" name="Slide Number Placeholder 2">
            <a:extLst>
              <a:ext uri="{FF2B5EF4-FFF2-40B4-BE49-F238E27FC236}">
                <a16:creationId xmlns:a16="http://schemas.microsoft.com/office/drawing/2014/main" id="{2E27575F-C398-41BD-A2A9-E481F99C85E6}"/>
              </a:ext>
            </a:extLst>
          </p:cNvPr>
          <p:cNvSpPr>
            <a:spLocks noGrp="1"/>
          </p:cNvSpPr>
          <p:nvPr>
            <p:ph type="sldNum" sz="quarter" idx="12"/>
          </p:nvPr>
        </p:nvSpPr>
        <p:spPr/>
        <p:txBody>
          <a:bodyPr/>
          <a:lstStyle/>
          <a:p>
            <a:fld id="{5764DB34-3C2A-455B-A8D6-CC8CC2AAD5E7}" type="slidenum">
              <a:rPr lang="en-US" smtClean="0"/>
              <a:pPr/>
              <a:t>5</a:t>
            </a:fld>
            <a:endParaRPr lang="en-US" dirty="0"/>
          </a:p>
        </p:txBody>
      </p:sp>
      <p:sp>
        <p:nvSpPr>
          <p:cNvPr id="4" name="Text Placeholder 3">
            <a:extLst>
              <a:ext uri="{FF2B5EF4-FFF2-40B4-BE49-F238E27FC236}">
                <a16:creationId xmlns:a16="http://schemas.microsoft.com/office/drawing/2014/main" id="{ED49B4C3-727A-479C-8A03-9526B5404E90}"/>
              </a:ext>
            </a:extLst>
          </p:cNvPr>
          <p:cNvSpPr>
            <a:spLocks noGrp="1"/>
          </p:cNvSpPr>
          <p:nvPr>
            <p:ph type="body" sz="quarter" idx="13"/>
          </p:nvPr>
        </p:nvSpPr>
        <p:spPr>
          <a:xfrm>
            <a:off x="457199" y="1282117"/>
            <a:ext cx="8229600" cy="4953000"/>
          </a:xfrm>
        </p:spPr>
        <p:txBody>
          <a:bodyPr>
            <a:normAutofit/>
          </a:bodyPr>
          <a:lstStyle/>
          <a:p>
            <a:r>
              <a:rPr lang="en-US" sz="2400" dirty="0"/>
              <a:t>The need for a good question or stem. </a:t>
            </a:r>
          </a:p>
          <a:p>
            <a:pPr lvl="1"/>
            <a:r>
              <a:rPr lang="en-US" sz="2000" i="1" dirty="0"/>
              <a:t>Novice questionnaire designers often focus on determining the appropriate scale [still important] and don’t devote adequate time developing a well-constructed stem or question. The reality is that of your stem or question is not prepared properly, it won’t make any difference what scale you select—you are going to wind up studying noise and bias. ~Moroney and Cameron (2019)</a:t>
            </a:r>
          </a:p>
          <a:p>
            <a:pPr lvl="1"/>
            <a:r>
              <a:rPr lang="en-US" sz="2000" dirty="0">
                <a:solidFill>
                  <a:srgbClr val="FF0000"/>
                </a:solidFill>
              </a:rPr>
              <a:t>What’s a stem? [question for the group]</a:t>
            </a:r>
          </a:p>
          <a:p>
            <a:pPr marL="173732" indent="0">
              <a:buNone/>
            </a:pPr>
            <a:endParaRPr lang="en-US" dirty="0"/>
          </a:p>
        </p:txBody>
      </p:sp>
    </p:spTree>
    <p:extLst>
      <p:ext uri="{BB962C8B-B14F-4D97-AF65-F5344CB8AC3E}">
        <p14:creationId xmlns:p14="http://schemas.microsoft.com/office/powerpoint/2010/main" val="94864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2F59-0A11-430F-8CED-EA673CF602B5}"/>
              </a:ext>
            </a:extLst>
          </p:cNvPr>
          <p:cNvSpPr>
            <a:spLocks noGrp="1"/>
          </p:cNvSpPr>
          <p:nvPr>
            <p:ph type="title"/>
          </p:nvPr>
        </p:nvSpPr>
        <p:spPr>
          <a:xfrm>
            <a:off x="1066802" y="0"/>
            <a:ext cx="7315201" cy="1042069"/>
          </a:xfrm>
        </p:spPr>
        <p:txBody>
          <a:bodyPr>
            <a:normAutofit fontScale="90000"/>
          </a:bodyPr>
          <a:lstStyle/>
          <a:p>
            <a:r>
              <a:rPr lang="en-US" dirty="0"/>
              <a:t>Wording of Questions Shapes the Answers</a:t>
            </a:r>
          </a:p>
        </p:txBody>
      </p:sp>
      <p:sp>
        <p:nvSpPr>
          <p:cNvPr id="3" name="Slide Number Placeholder 2">
            <a:extLst>
              <a:ext uri="{FF2B5EF4-FFF2-40B4-BE49-F238E27FC236}">
                <a16:creationId xmlns:a16="http://schemas.microsoft.com/office/drawing/2014/main" id="{2E27575F-C398-41BD-A2A9-E481F99C85E6}"/>
              </a:ext>
            </a:extLst>
          </p:cNvPr>
          <p:cNvSpPr>
            <a:spLocks noGrp="1"/>
          </p:cNvSpPr>
          <p:nvPr>
            <p:ph type="sldNum" sz="quarter" idx="12"/>
          </p:nvPr>
        </p:nvSpPr>
        <p:spPr/>
        <p:txBody>
          <a:bodyPr/>
          <a:lstStyle/>
          <a:p>
            <a:fld id="{5764DB34-3C2A-455B-A8D6-CC8CC2AAD5E7}" type="slidenum">
              <a:rPr lang="en-US" smtClean="0"/>
              <a:pPr/>
              <a:t>6</a:t>
            </a:fld>
            <a:endParaRPr lang="en-US" dirty="0"/>
          </a:p>
        </p:txBody>
      </p:sp>
      <p:sp>
        <p:nvSpPr>
          <p:cNvPr id="4" name="Text Placeholder 3">
            <a:extLst>
              <a:ext uri="{FF2B5EF4-FFF2-40B4-BE49-F238E27FC236}">
                <a16:creationId xmlns:a16="http://schemas.microsoft.com/office/drawing/2014/main" id="{ED49B4C3-727A-479C-8A03-9526B5404E90}"/>
              </a:ext>
            </a:extLst>
          </p:cNvPr>
          <p:cNvSpPr>
            <a:spLocks noGrp="1"/>
          </p:cNvSpPr>
          <p:nvPr>
            <p:ph type="body" sz="quarter" idx="13"/>
          </p:nvPr>
        </p:nvSpPr>
        <p:spPr>
          <a:xfrm>
            <a:off x="457200" y="1124912"/>
            <a:ext cx="8229600" cy="5193048"/>
          </a:xfrm>
        </p:spPr>
        <p:txBody>
          <a:bodyPr>
            <a:normAutofit fontScale="92500" lnSpcReduction="10000"/>
          </a:bodyPr>
          <a:lstStyle/>
          <a:p>
            <a:pPr marL="459475" lvl="1" indent="0">
              <a:buNone/>
            </a:pPr>
            <a:r>
              <a:rPr lang="en-US" sz="2000" i="1" dirty="0"/>
              <a:t>As researchers, we tend to view our questionnaires as measurement devices that elicit information from respondents. What we frequently overlook is that our questionnaires are also a source of information that respondents draw in order to determine their task and arrive at a useful and informative answer.  ~Norbert Schwartz (1999) </a:t>
            </a:r>
            <a:br>
              <a:rPr lang="en-US" sz="2000" i="1" dirty="0"/>
            </a:br>
            <a:endParaRPr lang="en-US" sz="2000" i="1" dirty="0"/>
          </a:p>
          <a:p>
            <a:r>
              <a:rPr lang="en-US" sz="2400" dirty="0"/>
              <a:t>In other words respondents use the information and its wording as a basis for how they answer. </a:t>
            </a:r>
          </a:p>
          <a:p>
            <a:r>
              <a:rPr lang="en-US" sz="2400" dirty="0"/>
              <a:t>This is one of the key reasons that different public opinion polls can have such different results on the same topic. </a:t>
            </a:r>
          </a:p>
          <a:p>
            <a:r>
              <a:rPr lang="en-US" sz="2400" i="1" dirty="0"/>
              <a:t>“How fast were the cars going when they SMASHED into each other” vs. “About what speed were the cars going when they collided.” </a:t>
            </a:r>
          </a:p>
          <a:p>
            <a:pPr lvl="1"/>
            <a:r>
              <a:rPr lang="en-US" sz="2000" dirty="0"/>
              <a:t>A study (Loftus and Palmer 1974) of similarly worded questions indicated the verb used impacted [pun not intended] the range of responses. </a:t>
            </a:r>
          </a:p>
          <a:p>
            <a:pPr marL="173732" indent="0">
              <a:buNone/>
            </a:pPr>
            <a:endParaRPr lang="en-US" dirty="0"/>
          </a:p>
        </p:txBody>
      </p:sp>
    </p:spTree>
    <p:extLst>
      <p:ext uri="{BB962C8B-B14F-4D97-AF65-F5344CB8AC3E}">
        <p14:creationId xmlns:p14="http://schemas.microsoft.com/office/powerpoint/2010/main" val="240663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2F59-0A11-430F-8CED-EA673CF602B5}"/>
              </a:ext>
            </a:extLst>
          </p:cNvPr>
          <p:cNvSpPr>
            <a:spLocks noGrp="1"/>
          </p:cNvSpPr>
          <p:nvPr>
            <p:ph type="title"/>
          </p:nvPr>
        </p:nvSpPr>
        <p:spPr>
          <a:xfrm>
            <a:off x="1066802" y="0"/>
            <a:ext cx="7315201" cy="1042069"/>
          </a:xfrm>
        </p:spPr>
        <p:txBody>
          <a:bodyPr>
            <a:normAutofit fontScale="90000"/>
          </a:bodyPr>
          <a:lstStyle/>
          <a:p>
            <a:r>
              <a:rPr lang="en-US" dirty="0"/>
              <a:t>Wording Matters in Questions and Answer Options</a:t>
            </a:r>
          </a:p>
        </p:txBody>
      </p:sp>
      <p:sp>
        <p:nvSpPr>
          <p:cNvPr id="3" name="Slide Number Placeholder 2">
            <a:extLst>
              <a:ext uri="{FF2B5EF4-FFF2-40B4-BE49-F238E27FC236}">
                <a16:creationId xmlns:a16="http://schemas.microsoft.com/office/drawing/2014/main" id="{2E27575F-C398-41BD-A2A9-E481F99C85E6}"/>
              </a:ext>
            </a:extLst>
          </p:cNvPr>
          <p:cNvSpPr>
            <a:spLocks noGrp="1"/>
          </p:cNvSpPr>
          <p:nvPr>
            <p:ph type="sldNum" sz="quarter" idx="12"/>
          </p:nvPr>
        </p:nvSpPr>
        <p:spPr/>
        <p:txBody>
          <a:bodyPr/>
          <a:lstStyle/>
          <a:p>
            <a:fld id="{5764DB34-3C2A-455B-A8D6-CC8CC2AAD5E7}" type="slidenum">
              <a:rPr lang="en-US" smtClean="0"/>
              <a:pPr/>
              <a:t>7</a:t>
            </a:fld>
            <a:endParaRPr lang="en-US" dirty="0"/>
          </a:p>
        </p:txBody>
      </p:sp>
      <p:sp>
        <p:nvSpPr>
          <p:cNvPr id="4" name="Text Placeholder 3">
            <a:extLst>
              <a:ext uri="{FF2B5EF4-FFF2-40B4-BE49-F238E27FC236}">
                <a16:creationId xmlns:a16="http://schemas.microsoft.com/office/drawing/2014/main" id="{ED49B4C3-727A-479C-8A03-9526B5404E90}"/>
              </a:ext>
            </a:extLst>
          </p:cNvPr>
          <p:cNvSpPr>
            <a:spLocks noGrp="1"/>
          </p:cNvSpPr>
          <p:nvPr>
            <p:ph type="body" sz="quarter" idx="13"/>
          </p:nvPr>
        </p:nvSpPr>
        <p:spPr>
          <a:xfrm>
            <a:off x="457199" y="1282117"/>
            <a:ext cx="8229600" cy="4953000"/>
          </a:xfrm>
        </p:spPr>
        <p:txBody>
          <a:bodyPr>
            <a:normAutofit fontScale="70000" lnSpcReduction="20000"/>
          </a:bodyPr>
          <a:lstStyle/>
          <a:p>
            <a:r>
              <a:rPr lang="en-US" dirty="0"/>
              <a:t>Use straightforward language familiar to your respondents.</a:t>
            </a:r>
          </a:p>
          <a:p>
            <a:pPr lvl="1"/>
            <a:r>
              <a:rPr lang="en-US" dirty="0"/>
              <a:t>Keep it short, simple, familiar, active voice, professional, typo free with correct grammar, terse and precise [but nice].</a:t>
            </a:r>
          </a:p>
          <a:p>
            <a:r>
              <a:rPr lang="en-US" dirty="0"/>
              <a:t>Ask the right question.</a:t>
            </a:r>
          </a:p>
          <a:p>
            <a:pPr lvl="1"/>
            <a:r>
              <a:rPr lang="en-US" dirty="0"/>
              <a:t>Give them a question they can answer that is relevant. </a:t>
            </a:r>
          </a:p>
          <a:p>
            <a:pPr lvl="1"/>
            <a:r>
              <a:rPr lang="en-US" dirty="0"/>
              <a:t>Don’t use filter questions.</a:t>
            </a:r>
          </a:p>
          <a:p>
            <a:r>
              <a:rPr lang="en-US" dirty="0"/>
              <a:t>Select right attributes, characteristics or variables.</a:t>
            </a:r>
          </a:p>
          <a:p>
            <a:pPr lvl="1"/>
            <a:r>
              <a:rPr lang="en-US" dirty="0"/>
              <a:t>Would you recommend… vs. how satisfied… vs. how satisfied with [ATTRIBUTE/CHARACTERISTIC/VARIABLE]…</a:t>
            </a:r>
          </a:p>
          <a:p>
            <a:r>
              <a:rPr lang="en-US" dirty="0"/>
              <a:t>Provide appropriate context for question and instructions.</a:t>
            </a:r>
          </a:p>
          <a:p>
            <a:pPr lvl="1"/>
            <a:r>
              <a:rPr lang="en-US" dirty="0"/>
              <a:t>When you were last… </a:t>
            </a:r>
          </a:p>
          <a:p>
            <a:pPr lvl="1"/>
            <a:r>
              <a:rPr lang="en-US" dirty="0"/>
              <a:t>Since your last …</a:t>
            </a:r>
          </a:p>
          <a:p>
            <a:pPr lvl="1"/>
            <a:r>
              <a:rPr lang="en-US" dirty="0"/>
              <a:t>In the following section we will consider…</a:t>
            </a:r>
          </a:p>
          <a:p>
            <a:r>
              <a:rPr lang="en-US" dirty="0"/>
              <a:t>Use an appropriate frame of reference. </a:t>
            </a:r>
          </a:p>
          <a:p>
            <a:pPr lvl="1"/>
            <a:r>
              <a:rPr lang="en-US" dirty="0"/>
              <a:t>Don’t ask what social class, rather ask about income, wealth…</a:t>
            </a:r>
          </a:p>
          <a:p>
            <a:r>
              <a:rPr lang="en-US" dirty="0"/>
              <a:t>Don’t ask “double barreled” questions.</a:t>
            </a:r>
          </a:p>
          <a:p>
            <a:pPr lvl="1"/>
            <a:r>
              <a:rPr lang="en-US" dirty="0"/>
              <a:t>How hungry and tired are you? </a:t>
            </a:r>
          </a:p>
          <a:p>
            <a:pPr marL="173732" indent="0">
              <a:buNone/>
            </a:pPr>
            <a:endParaRPr lang="en-US" dirty="0"/>
          </a:p>
        </p:txBody>
      </p:sp>
    </p:spTree>
    <p:extLst>
      <p:ext uri="{BB962C8B-B14F-4D97-AF65-F5344CB8AC3E}">
        <p14:creationId xmlns:p14="http://schemas.microsoft.com/office/powerpoint/2010/main" val="250319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2F59-0A11-430F-8CED-EA673CF602B5}"/>
              </a:ext>
            </a:extLst>
          </p:cNvPr>
          <p:cNvSpPr>
            <a:spLocks noGrp="1"/>
          </p:cNvSpPr>
          <p:nvPr>
            <p:ph type="title"/>
          </p:nvPr>
        </p:nvSpPr>
        <p:spPr>
          <a:xfrm>
            <a:off x="1066802" y="0"/>
            <a:ext cx="7315201" cy="1042069"/>
          </a:xfrm>
        </p:spPr>
        <p:txBody>
          <a:bodyPr>
            <a:normAutofit fontScale="90000"/>
          </a:bodyPr>
          <a:lstStyle/>
          <a:p>
            <a:r>
              <a:rPr lang="en-US" dirty="0"/>
              <a:t>Wording Matters in Questions and Answer Options</a:t>
            </a:r>
          </a:p>
        </p:txBody>
      </p:sp>
      <p:sp>
        <p:nvSpPr>
          <p:cNvPr id="3" name="Slide Number Placeholder 2">
            <a:extLst>
              <a:ext uri="{FF2B5EF4-FFF2-40B4-BE49-F238E27FC236}">
                <a16:creationId xmlns:a16="http://schemas.microsoft.com/office/drawing/2014/main" id="{2E27575F-C398-41BD-A2A9-E481F99C85E6}"/>
              </a:ext>
            </a:extLst>
          </p:cNvPr>
          <p:cNvSpPr>
            <a:spLocks noGrp="1"/>
          </p:cNvSpPr>
          <p:nvPr>
            <p:ph type="sldNum" sz="quarter" idx="12"/>
          </p:nvPr>
        </p:nvSpPr>
        <p:spPr/>
        <p:txBody>
          <a:bodyPr/>
          <a:lstStyle/>
          <a:p>
            <a:fld id="{5764DB34-3C2A-455B-A8D6-CC8CC2AAD5E7}" type="slidenum">
              <a:rPr lang="en-US" smtClean="0"/>
              <a:pPr/>
              <a:t>8</a:t>
            </a:fld>
            <a:endParaRPr lang="en-US" dirty="0"/>
          </a:p>
        </p:txBody>
      </p:sp>
      <p:sp>
        <p:nvSpPr>
          <p:cNvPr id="4" name="Text Placeholder 3">
            <a:extLst>
              <a:ext uri="{FF2B5EF4-FFF2-40B4-BE49-F238E27FC236}">
                <a16:creationId xmlns:a16="http://schemas.microsoft.com/office/drawing/2014/main" id="{ED49B4C3-727A-479C-8A03-9526B5404E90}"/>
              </a:ext>
            </a:extLst>
          </p:cNvPr>
          <p:cNvSpPr>
            <a:spLocks noGrp="1"/>
          </p:cNvSpPr>
          <p:nvPr>
            <p:ph type="body" sz="quarter" idx="13"/>
          </p:nvPr>
        </p:nvSpPr>
        <p:spPr>
          <a:xfrm>
            <a:off x="457199" y="1282117"/>
            <a:ext cx="8229600" cy="4953000"/>
          </a:xfrm>
        </p:spPr>
        <p:txBody>
          <a:bodyPr>
            <a:normAutofit/>
          </a:bodyPr>
          <a:lstStyle/>
          <a:p>
            <a:r>
              <a:rPr lang="en-US" sz="2400" dirty="0"/>
              <a:t>Use the right answer options and scales for the question and the type of information you are looking to collect.</a:t>
            </a:r>
          </a:p>
          <a:p>
            <a:pPr marL="173732" indent="0">
              <a:buNone/>
            </a:pPr>
            <a:endParaRPr lang="en-US" sz="2000" i="1" dirty="0"/>
          </a:p>
          <a:p>
            <a:pPr marL="457188" lvl="1" indent="0">
              <a:buNone/>
            </a:pPr>
            <a:r>
              <a:rPr lang="en-US" sz="2000" i="1" dirty="0"/>
              <a:t>“A researcher also can falsely economize by using scales that are too brief in the hope of reducing the burden on respondents. Choosing a questionnaire that is too brief to be reliable is a bad idea no matter how much respondents appreciate its brevity. . . Respondents’ completing “convenient” questionnaires that cannot yield meaningful information is a poorer use of their time and effort than their completing a somewhat longer version that produces valid data. ~</a:t>
            </a:r>
            <a:r>
              <a:rPr lang="en-US" sz="2000" i="1" dirty="0" err="1"/>
              <a:t>Devellis</a:t>
            </a:r>
            <a:r>
              <a:rPr lang="en-US" sz="2000" i="1" dirty="0"/>
              <a:t> (2003, p.12-13)</a:t>
            </a:r>
          </a:p>
          <a:p>
            <a:pPr marL="173732" indent="0">
              <a:buNone/>
            </a:pPr>
            <a:endParaRPr lang="en-US" dirty="0"/>
          </a:p>
        </p:txBody>
      </p:sp>
    </p:spTree>
    <p:extLst>
      <p:ext uri="{BB962C8B-B14F-4D97-AF65-F5344CB8AC3E}">
        <p14:creationId xmlns:p14="http://schemas.microsoft.com/office/powerpoint/2010/main" val="226986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78BF-A425-4DBE-8178-D07FC47CA344}"/>
              </a:ext>
            </a:extLst>
          </p:cNvPr>
          <p:cNvSpPr>
            <a:spLocks noGrp="1"/>
          </p:cNvSpPr>
          <p:nvPr>
            <p:ph type="title"/>
          </p:nvPr>
        </p:nvSpPr>
        <p:spPr>
          <a:xfrm>
            <a:off x="1033246" y="0"/>
            <a:ext cx="7315201" cy="1042069"/>
          </a:xfrm>
        </p:spPr>
        <p:txBody>
          <a:bodyPr>
            <a:normAutofit fontScale="90000"/>
          </a:bodyPr>
          <a:lstStyle/>
          <a:p>
            <a:r>
              <a:rPr lang="en-US" dirty="0"/>
              <a:t>Response Options/Scales Shape the Answers</a:t>
            </a:r>
          </a:p>
        </p:txBody>
      </p:sp>
      <p:sp>
        <p:nvSpPr>
          <p:cNvPr id="3" name="Slide Number Placeholder 2">
            <a:extLst>
              <a:ext uri="{FF2B5EF4-FFF2-40B4-BE49-F238E27FC236}">
                <a16:creationId xmlns:a16="http://schemas.microsoft.com/office/drawing/2014/main" id="{1CF86DA7-6A30-4E91-89DD-123CA906B64B}"/>
              </a:ext>
            </a:extLst>
          </p:cNvPr>
          <p:cNvSpPr>
            <a:spLocks noGrp="1"/>
          </p:cNvSpPr>
          <p:nvPr>
            <p:ph type="sldNum" sz="quarter" idx="12"/>
          </p:nvPr>
        </p:nvSpPr>
        <p:spPr/>
        <p:txBody>
          <a:bodyPr/>
          <a:lstStyle/>
          <a:p>
            <a:fld id="{5764DB34-3C2A-455B-A8D6-CC8CC2AAD5E7}" type="slidenum">
              <a:rPr lang="en-US" smtClean="0"/>
              <a:pPr/>
              <a:t>9</a:t>
            </a:fld>
            <a:endParaRPr lang="en-US" dirty="0"/>
          </a:p>
        </p:txBody>
      </p:sp>
      <p:sp>
        <p:nvSpPr>
          <p:cNvPr id="4" name="Text Placeholder 3">
            <a:extLst>
              <a:ext uri="{FF2B5EF4-FFF2-40B4-BE49-F238E27FC236}">
                <a16:creationId xmlns:a16="http://schemas.microsoft.com/office/drawing/2014/main" id="{6A79713D-BC81-43DE-BE8F-7460BEAF17BF}"/>
              </a:ext>
            </a:extLst>
          </p:cNvPr>
          <p:cNvSpPr>
            <a:spLocks noGrp="1"/>
          </p:cNvSpPr>
          <p:nvPr>
            <p:ph type="body" sz="quarter" idx="13"/>
          </p:nvPr>
        </p:nvSpPr>
        <p:spPr>
          <a:xfrm>
            <a:off x="457200" y="1181450"/>
            <a:ext cx="8229600" cy="4953000"/>
          </a:xfrm>
        </p:spPr>
        <p:txBody>
          <a:bodyPr>
            <a:normAutofit fontScale="77500" lnSpcReduction="20000"/>
          </a:bodyPr>
          <a:lstStyle/>
          <a:p>
            <a:r>
              <a:rPr lang="en-US" sz="3100" dirty="0"/>
              <a:t>Scale selection impacts how respondents answer, as illustrated in an Internet survey by Smyth, </a:t>
            </a:r>
            <a:r>
              <a:rPr lang="en-US" sz="3100" dirty="0" err="1"/>
              <a:t>Dillman</a:t>
            </a:r>
            <a:r>
              <a:rPr lang="en-US" sz="3100" dirty="0"/>
              <a:t>, and Christian (2007)</a:t>
            </a:r>
          </a:p>
          <a:p>
            <a:pPr lvl="1"/>
            <a:r>
              <a:rPr lang="en-US" sz="2600" i="1" dirty="0"/>
              <a:t>How many hours per day do you typically study? Would you say…</a:t>
            </a:r>
          </a:p>
          <a:p>
            <a:pPr lvl="1"/>
            <a:r>
              <a:rPr lang="en-US" sz="2600" dirty="0"/>
              <a:t>Three different groups were offered the same question with different scales”</a:t>
            </a:r>
          </a:p>
          <a:p>
            <a:pPr lvl="2"/>
            <a:r>
              <a:rPr lang="en-US" sz="2300" dirty="0"/>
              <a:t>Low range, started at a half hour or less and topped out at more than 2 ½ hours.</a:t>
            </a:r>
          </a:p>
          <a:p>
            <a:pPr lvl="2"/>
            <a:r>
              <a:rPr lang="en-US" sz="2300" dirty="0"/>
              <a:t>High range, started at 2 ½ hours or less and topped at more that 4 ½ hours.</a:t>
            </a:r>
          </a:p>
          <a:p>
            <a:pPr lvl="2"/>
            <a:r>
              <a:rPr lang="en-US" sz="2300" dirty="0"/>
              <a:t>Fill in hours in blank.</a:t>
            </a:r>
          </a:p>
          <a:p>
            <a:pPr lvl="1"/>
            <a:r>
              <a:rPr lang="en-US" sz="2600" dirty="0"/>
              <a:t>The results flipped between low and high range options when seen from a up to 2 ½ hours and more than 2 ½ hours.</a:t>
            </a:r>
          </a:p>
          <a:p>
            <a:pPr lvl="2"/>
            <a:r>
              <a:rPr lang="en-US" sz="2300" dirty="0"/>
              <a:t>The low range group answered 70.2% studied up to 2 ½ hours and the high range group answered 71.1% studied more than 2 ½ hours. </a:t>
            </a:r>
          </a:p>
          <a:p>
            <a:pPr lvl="2"/>
            <a:r>
              <a:rPr lang="en-US" sz="2300" dirty="0"/>
              <a:t>Same question just different answers scales. </a:t>
            </a:r>
          </a:p>
          <a:p>
            <a:pPr lvl="1"/>
            <a:endParaRPr lang="en-US" dirty="0"/>
          </a:p>
        </p:txBody>
      </p:sp>
    </p:spTree>
    <p:extLst>
      <p:ext uri="{BB962C8B-B14F-4D97-AF65-F5344CB8AC3E}">
        <p14:creationId xmlns:p14="http://schemas.microsoft.com/office/powerpoint/2010/main" val="95151876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FE_PowerPoint_Template_Internal - Working.pptx" id="{7F217CFC-6A8C-4668-836D-A487C50F57E7}" vid="{A1406E10-E218-4A2E-BEC2-511F35947B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2778</TotalTime>
  <Words>1330</Words>
  <Application>Microsoft Office PowerPoint</Application>
  <PresentationFormat>On-screen Show (4:3)</PresentationFormat>
  <Paragraphs>113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Garamond</vt:lpstr>
      <vt:lpstr>Georgia</vt:lpstr>
      <vt:lpstr>Microsoft Sans Serif</vt:lpstr>
      <vt:lpstr>Theme1</vt:lpstr>
      <vt:lpstr>Creating Questionnaires</vt:lpstr>
      <vt:lpstr>Questionnaires</vt:lpstr>
      <vt:lpstr>Begin from research question</vt:lpstr>
      <vt:lpstr>What questions and answers mean</vt:lpstr>
      <vt:lpstr>Wording Matters in Questions and Answer Options</vt:lpstr>
      <vt:lpstr>Wording of Questions Shapes the Answers</vt:lpstr>
      <vt:lpstr>Wording Matters in Questions and Answer Options</vt:lpstr>
      <vt:lpstr>Wording Matters in Questions and Answer Options</vt:lpstr>
      <vt:lpstr>Response Options/Scales Shape the Answers</vt:lpstr>
      <vt:lpstr>Adverb Intensifiers</vt:lpstr>
      <vt:lpstr>Types of Adverb Intensifiers</vt:lpstr>
      <vt:lpstr>Adverb Intensifiers in Questionnaires</vt:lpstr>
      <vt:lpstr>Examples</vt:lpstr>
      <vt:lpstr>Examples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Questionnaires: Adverb Intensifiers</dc:title>
  <dc:creator>Brown, John W.</dc:creator>
  <cp:lastModifiedBy>Brown, John W.</cp:lastModifiedBy>
  <cp:revision>31</cp:revision>
  <dcterms:created xsi:type="dcterms:W3CDTF">2020-08-10T14:17:45Z</dcterms:created>
  <dcterms:modified xsi:type="dcterms:W3CDTF">2020-08-12T12:53:39Z</dcterms:modified>
</cp:coreProperties>
</file>