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38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9689-C709-4A92-B0CE-CF3848851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D1948-991F-4FD9-ACE7-CF57619E1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599EE-6D3A-454A-B0A7-C56E8E70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B380-CC42-4C5E-8024-60FC533842A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1689B-9EBB-447F-9E0C-5F302833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CAF5F-81AF-4A7B-9997-704DA32F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8E07-08FB-41B2-ABC2-B538CFBB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8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B3DE3-C1E7-4089-83B7-A0429E67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CADE6-B6BA-4DED-AB63-DAA50CC83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BDEE0-6273-420A-AE09-066ED3036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B380-CC42-4C5E-8024-60FC533842A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85604-1FD0-4E2A-8848-A9AE31CE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D94A2-3496-4CF3-9C0C-FAD4A17D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8E07-08FB-41B2-ABC2-B538CFBB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6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4CDBE1-93CC-4FA8-ABDD-EC2281153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1E84E-3872-41C1-9C79-0710B22D7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EC83B-C65E-418D-AE7B-C0BA7933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B380-CC42-4C5E-8024-60FC533842A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C928E-7F43-44D3-A51F-5EBF6ECD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DF167-B544-4B03-B00C-891AACA2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8E07-08FB-41B2-ABC2-B538CFBB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8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7555-9F30-4D56-9E76-5B2AD03F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67C4A-87FB-4360-9CA1-375E417EC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70304-D4C4-43E6-BB95-BF18CE39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B380-CC42-4C5E-8024-60FC533842A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E3863-2020-4D47-ACED-C239D8B0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78554-734D-4EDC-8A2F-17584094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8E07-08FB-41B2-ABC2-B538CFBB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6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C46E-CAD9-4686-83F7-1DDCD5B4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4039F-D7D3-4F94-A489-1571B524F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2DBC8-894E-4749-8271-67663FF7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B380-CC42-4C5E-8024-60FC533842A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ECFE9-2BED-484D-91B3-CB53E8E1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ADD13-8EAE-4A93-A09C-46927208A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8E07-08FB-41B2-ABC2-B538CFBB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0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5D63-1B80-4536-8CC3-FBE18BA16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80D30-9D39-4940-BC4F-76A104F46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73607-7FB6-4B55-B5CD-9170E86F8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7AB47-ACF0-4221-9298-1FEBC6018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B380-CC42-4C5E-8024-60FC533842A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4E01A-E921-4C0E-A878-19DD49A10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B388B-748A-4010-8E35-4BA953BA0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8E07-08FB-41B2-ABC2-B538CFBB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7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56EA-3230-4111-B622-8D8EF1E6F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5891C-B5D9-4B64-859F-2D089BDBA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77D53-BBE6-410E-8926-82DFE62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515FF-40D6-4C04-8CA4-D4AAF1298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1EF16-393E-461B-815D-CBAD66D29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9A2A8-1959-4ECB-A411-A52C93CD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B380-CC42-4C5E-8024-60FC533842A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88EDFD-215F-4349-B2FA-1DD3C5A53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AD7E26-8032-47E0-AF95-BD6CB6A6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8E07-08FB-41B2-ABC2-B538CFBB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2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9FAB-2A37-41C2-8DA3-70ABFCE9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CB5346-CBA9-4C4E-B135-2541B5F1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B380-CC42-4C5E-8024-60FC533842A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57523-A68A-4C95-9967-BEDF8A9E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885F6-8A05-4745-BAA9-8B012E54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8E07-08FB-41B2-ABC2-B538CFBB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3C229-4029-46E2-9E53-86AC5FB6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B380-CC42-4C5E-8024-60FC533842A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EC9FE-A94F-4A13-8925-F14BFB2D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97B85-5C83-4029-8FDD-C0BB31A7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8E07-08FB-41B2-ABC2-B538CFBB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0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4FCB-69B8-4F1F-8394-B98B772FE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AB111-9201-4E5C-954F-7098AB345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1EDD3-C094-4EB1-BC7F-623C84F0D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DE5C3-2A82-4F8A-B84D-26BBEAB0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B380-CC42-4C5E-8024-60FC533842A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3BF49-827B-4756-AD5C-515CE6D6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3DFA7-EC76-48B5-AAD9-DE6B2DF2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8E07-08FB-41B2-ABC2-B538CFBB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0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3E19-55A2-4015-AB5E-D5B76861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BB7C2A-1589-40B7-BB6B-E3C9A7E2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23FE2-498F-40A5-944C-387638ECA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45E58-581A-4F78-B487-C6A98DC7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B380-CC42-4C5E-8024-60FC533842A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96B9E-FD68-4575-B2E8-20FB1E3D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4E3D8-A64C-440F-8394-B3578F30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8E07-08FB-41B2-ABC2-B538CFBB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5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5293E-ECEC-438F-96E8-0E97878E4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B5CD2-FA60-454E-9BFF-20B845C76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9C18C-8D09-413F-AF16-1633D752C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AB380-CC42-4C5E-8024-60FC533842A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4929D-4D1B-4937-ADF1-49B3F06DD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6594-8D45-4EC0-A722-681DC85A1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E8E07-08FB-41B2-ABC2-B538CFBB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3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6418950-767E-44BC-ABA1-7E12B21AE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294" y="4049784"/>
            <a:ext cx="4847777" cy="2796794"/>
          </a:xfrm>
          <a:prstGeom prst="rect">
            <a:avLst/>
          </a:prstGeom>
        </p:spPr>
      </p:pic>
      <p:pic>
        <p:nvPicPr>
          <p:cNvPr id="9" name="Picture 8" descr="A picture containing bird, tree, flower&#10;&#10;Description automatically generated">
            <a:extLst>
              <a:ext uri="{FF2B5EF4-FFF2-40B4-BE49-F238E27FC236}">
                <a16:creationId xmlns:a16="http://schemas.microsoft.com/office/drawing/2014/main" id="{E86453AC-2000-4AF9-9613-FADC25A73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277" y="544949"/>
            <a:ext cx="4118026" cy="31490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45917B-815D-4D5A-B862-7795BE14741B}"/>
              </a:ext>
            </a:extLst>
          </p:cNvPr>
          <p:cNvSpPr txBox="1"/>
          <p:nvPr/>
        </p:nvSpPr>
        <p:spPr>
          <a:xfrm>
            <a:off x="100668" y="75500"/>
            <a:ext cx="2273417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Ensure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Executives and management</a:t>
            </a:r>
          </a:p>
          <a:p>
            <a:r>
              <a:rPr lang="en-US" dirty="0"/>
              <a:t>Vision and policies set across enterprise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25C66D-7207-47CD-860B-9FAD713E449F}"/>
              </a:ext>
            </a:extLst>
          </p:cNvPr>
          <p:cNvSpPr txBox="1"/>
          <p:nvPr/>
        </p:nvSpPr>
        <p:spPr>
          <a:xfrm>
            <a:off x="100668" y="1638444"/>
            <a:ext cx="2273417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Enable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Product and HCD managers</a:t>
            </a:r>
          </a:p>
          <a:p>
            <a:r>
              <a:rPr lang="en-US" dirty="0"/>
              <a:t>Infrastructure in place: Processes, methods, tools, and qualified roles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A422A-D5FB-4570-BD91-9E9C3720BE93}"/>
              </a:ext>
            </a:extLst>
          </p:cNvPr>
          <p:cNvSpPr txBox="1"/>
          <p:nvPr/>
        </p:nvSpPr>
        <p:spPr>
          <a:xfrm>
            <a:off x="100667" y="5013762"/>
            <a:ext cx="2273417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Introduce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Operations, service, and support managers</a:t>
            </a:r>
          </a:p>
          <a:p>
            <a:r>
              <a:rPr lang="en-US" dirty="0"/>
              <a:t>Transition into operation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114A637-92A4-444B-8046-6D9EE0D79A9C}"/>
              </a:ext>
            </a:extLst>
          </p:cNvPr>
          <p:cNvCxnSpPr>
            <a:cxnSpLocks/>
          </p:cNvCxnSpPr>
          <p:nvPr/>
        </p:nvCxnSpPr>
        <p:spPr>
          <a:xfrm flipV="1">
            <a:off x="1237375" y="1363674"/>
            <a:ext cx="3397541" cy="297809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BB99F41-22A9-4B58-B880-7052F9F9D597}"/>
              </a:ext>
            </a:extLst>
          </p:cNvPr>
          <p:cNvSpPr txBox="1"/>
          <p:nvPr/>
        </p:nvSpPr>
        <p:spPr>
          <a:xfrm>
            <a:off x="100668" y="3748182"/>
            <a:ext cx="227341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Execute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Project managers </a:t>
            </a:r>
            <a:r>
              <a:rPr lang="en-US" dirty="0"/>
              <a:t>Process outputs are produced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4633093-E3DA-4C3A-B447-3B6C61B68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190" y="4188846"/>
            <a:ext cx="3288634" cy="17543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1E67A5-AF13-44FF-9058-2BA61B0C43A1}"/>
              </a:ext>
            </a:extLst>
          </p:cNvPr>
          <p:cNvSpPr txBox="1"/>
          <p:nvPr/>
        </p:nvSpPr>
        <p:spPr>
          <a:xfrm>
            <a:off x="2374084" y="-10116"/>
            <a:ext cx="680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“Process Categories associated with different areas of responsibility.”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A2631E-93A4-4F65-9E70-C2DDD37CE38E}"/>
              </a:ext>
            </a:extLst>
          </p:cNvPr>
          <p:cNvSpPr/>
          <p:nvPr/>
        </p:nvSpPr>
        <p:spPr>
          <a:xfrm>
            <a:off x="3033494" y="5199337"/>
            <a:ext cx="1478949" cy="107539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164600-E363-4380-9D55-E86357FE939E}"/>
              </a:ext>
            </a:extLst>
          </p:cNvPr>
          <p:cNvCxnSpPr>
            <a:cxnSpLocks/>
          </p:cNvCxnSpPr>
          <p:nvPr/>
        </p:nvCxnSpPr>
        <p:spPr>
          <a:xfrm flipH="1">
            <a:off x="2119094" y="5728645"/>
            <a:ext cx="914400" cy="838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11FCB15-D86A-4298-B060-AECC555F4CE0}"/>
              </a:ext>
            </a:extLst>
          </p:cNvPr>
          <p:cNvSpPr txBox="1"/>
          <p:nvPr/>
        </p:nvSpPr>
        <p:spPr>
          <a:xfrm>
            <a:off x="7838867" y="521776"/>
            <a:ext cx="41180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</a:rPr>
              <a:t>Plan and manage</a:t>
            </a:r>
          </a:p>
          <a:p>
            <a:r>
              <a:rPr lang="en-US" sz="1600" dirty="0"/>
              <a:t>Objectives, threats and opportunities, extent, processes and activities within project</a:t>
            </a:r>
          </a:p>
          <a:p>
            <a:r>
              <a:rPr lang="en-US" sz="1600" b="1" u="sng" dirty="0">
                <a:solidFill>
                  <a:srgbClr val="C00000"/>
                </a:solidFill>
              </a:rPr>
              <a:t>Context of use</a:t>
            </a:r>
          </a:p>
          <a:p>
            <a:r>
              <a:rPr lang="en-US" sz="1600" dirty="0"/>
              <a:t>Identify intended user, differentiate user groups, and other aspects of context</a:t>
            </a:r>
          </a:p>
          <a:p>
            <a:r>
              <a:rPr lang="en-US" sz="1600" b="1" u="sng" dirty="0">
                <a:solidFill>
                  <a:srgbClr val="C00000"/>
                </a:solidFill>
              </a:rPr>
              <a:t>Requirements</a:t>
            </a:r>
          </a:p>
          <a:p>
            <a:r>
              <a:rPr lang="en-US" sz="1600" dirty="0"/>
              <a:t>Identify user needs, specify user requirements, negotiate user requirements in project context</a:t>
            </a:r>
          </a:p>
          <a:p>
            <a:r>
              <a:rPr lang="en-US" sz="1600" b="1" u="sng" dirty="0">
                <a:solidFill>
                  <a:srgbClr val="C00000"/>
                </a:solidFill>
              </a:rPr>
              <a:t>Design</a:t>
            </a:r>
          </a:p>
          <a:p>
            <a:r>
              <a:rPr lang="en-US" sz="1600" dirty="0"/>
              <a:t>Design solution, specify user-system interaction, refine interface</a:t>
            </a:r>
          </a:p>
          <a:p>
            <a:r>
              <a:rPr lang="en-US" sz="1600" b="1" u="sng" dirty="0">
                <a:solidFill>
                  <a:srgbClr val="C00000"/>
                </a:solidFill>
              </a:rPr>
              <a:t>Evaluate</a:t>
            </a:r>
          </a:p>
          <a:p>
            <a:r>
              <a:rPr lang="en-US" sz="1600" dirty="0"/>
              <a:t>Plan (what to evaluate and how) and carry 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F487F3-E45A-4F77-8FA7-90E180D979A6}"/>
              </a:ext>
            </a:extLst>
          </p:cNvPr>
          <p:cNvSpPr/>
          <p:nvPr/>
        </p:nvSpPr>
        <p:spPr>
          <a:xfrm>
            <a:off x="3858276" y="521776"/>
            <a:ext cx="4037369" cy="3365448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7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6418950-767E-44BC-ABA1-7E12B21AE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036" y="150921"/>
            <a:ext cx="7620569" cy="4396481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27F47525-F0DD-44AF-AD53-2EE45D2DC612}"/>
              </a:ext>
            </a:extLst>
          </p:cNvPr>
          <p:cNvSpPr/>
          <p:nvPr/>
        </p:nvSpPr>
        <p:spPr>
          <a:xfrm rot="20019916" flipV="1">
            <a:off x="2456653" y="3364172"/>
            <a:ext cx="1894949" cy="15241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765710B-9400-4428-9639-74065E561066}"/>
              </a:ext>
            </a:extLst>
          </p:cNvPr>
          <p:cNvSpPr/>
          <p:nvPr/>
        </p:nvSpPr>
        <p:spPr>
          <a:xfrm rot="13373136" flipV="1">
            <a:off x="8573166" y="4286638"/>
            <a:ext cx="1894949" cy="15241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5F10320-2F28-4AE1-8912-526D22357CFF}"/>
              </a:ext>
            </a:extLst>
          </p:cNvPr>
          <p:cNvSpPr/>
          <p:nvPr/>
        </p:nvSpPr>
        <p:spPr>
          <a:xfrm flipV="1">
            <a:off x="1740023" y="409253"/>
            <a:ext cx="1894949" cy="15241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3C60624-249F-4AAA-BD92-32178EDCCBF5}"/>
              </a:ext>
            </a:extLst>
          </p:cNvPr>
          <p:cNvSpPr/>
          <p:nvPr/>
        </p:nvSpPr>
        <p:spPr>
          <a:xfrm rot="1080233" flipV="1">
            <a:off x="2365519" y="1891826"/>
            <a:ext cx="1894949" cy="15241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AF94D-EBE4-4030-9EC8-B7D87FB54104}"/>
              </a:ext>
            </a:extLst>
          </p:cNvPr>
          <p:cNvSpPr txBox="1"/>
          <p:nvPr/>
        </p:nvSpPr>
        <p:spPr>
          <a:xfrm>
            <a:off x="115409" y="78616"/>
            <a:ext cx="1624614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ISO frames on areas of responsibility (as opposed to phases)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05E50B-F5B0-43DD-BDA3-0C8D9C2F7D33}"/>
              </a:ext>
            </a:extLst>
          </p:cNvPr>
          <p:cNvSpPr txBox="1"/>
          <p:nvPr/>
        </p:nvSpPr>
        <p:spPr>
          <a:xfrm>
            <a:off x="115409" y="1146698"/>
            <a:ext cx="2467991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ISO places Plan and Manage in the same area of responsibility (execute) as the iterative cycle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5CA4F2-6728-4195-8508-FE27DE5B2C43}"/>
              </a:ext>
            </a:extLst>
          </p:cNvPr>
          <p:cNvSpPr txBox="1"/>
          <p:nvPr/>
        </p:nvSpPr>
        <p:spPr>
          <a:xfrm>
            <a:off x="115409" y="3107401"/>
            <a:ext cx="2467991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ISO depicts Plan and Manage as outside the iterative cycle </a:t>
            </a:r>
            <a:r>
              <a:rPr lang="en-US" sz="1400" u="sng" dirty="0"/>
              <a:t>but cites consideration of Context of Use and User Requirements as within the scope of responsibility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F10AF3-92B0-48B4-AE8A-D21A8EC1CE7F}"/>
              </a:ext>
            </a:extLst>
          </p:cNvPr>
          <p:cNvSpPr txBox="1"/>
          <p:nvPr/>
        </p:nvSpPr>
        <p:spPr>
          <a:xfrm>
            <a:off x="115409" y="4876820"/>
            <a:ext cx="7363127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i="1" u="sng" dirty="0"/>
              <a:t>Activities under Plan and Manage (examples)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 Review context of use to identify HCD quality 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 Assess harm that results from poor human-centered quality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 Identify HCD process outcomes to be achieved to meet poor human-centered quality 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 Identify which human factors data are required by the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 Plan overall set of HCD activities to be performed…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 Customize HCD procedures and associated tools and methods as appropriate…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 Plan each HCD process activity in terms of resources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C0747E-9E1F-46C0-AFF5-260AB7558AC5}"/>
              </a:ext>
            </a:extLst>
          </p:cNvPr>
          <p:cNvSpPr txBox="1"/>
          <p:nvPr/>
        </p:nvSpPr>
        <p:spPr>
          <a:xfrm>
            <a:off x="9361249" y="4492396"/>
            <a:ext cx="2467991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Figure suggests Understand is last in cycle. Consider quarter clockwise turn. Also…</a:t>
            </a:r>
          </a:p>
          <a:p>
            <a:endParaRPr lang="en-US" sz="1400" dirty="0"/>
          </a:p>
          <a:p>
            <a:r>
              <a:rPr lang="en-US" sz="1400" dirty="0"/>
              <a:t>Figure eliminates dynamic change in the scale of iterative loop represented in ISO figure. That is, second iteration need not re-visit Understand and Specify. </a:t>
            </a:r>
          </a:p>
        </p:txBody>
      </p:sp>
    </p:spTree>
    <p:extLst>
      <p:ext uri="{BB962C8B-B14F-4D97-AF65-F5344CB8AC3E}">
        <p14:creationId xmlns:p14="http://schemas.microsoft.com/office/powerpoint/2010/main" val="14208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ACB6C2D-1D82-48B5-AF93-1A5B711A47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252"/>
          <a:stretch/>
        </p:blipFill>
        <p:spPr>
          <a:xfrm>
            <a:off x="0" y="1"/>
            <a:ext cx="12192000" cy="8263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D2C65E7-3B08-4C24-B00E-7CEEA27CFB57}"/>
              </a:ext>
            </a:extLst>
          </p:cNvPr>
          <p:cNvSpPr txBox="1"/>
          <p:nvPr/>
        </p:nvSpPr>
        <p:spPr>
          <a:xfrm>
            <a:off x="934680" y="1727379"/>
            <a:ext cx="5886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FA8114-F6C5-4C3D-8345-C70A9BB89C96}"/>
              </a:ext>
            </a:extLst>
          </p:cNvPr>
          <p:cNvSpPr txBox="1"/>
          <p:nvPr/>
        </p:nvSpPr>
        <p:spPr>
          <a:xfrm>
            <a:off x="9529602" y="1300061"/>
            <a:ext cx="85632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Launch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FBF93CB-9543-4ADC-AE09-8E288CDE772E}"/>
              </a:ext>
            </a:extLst>
          </p:cNvPr>
          <p:cNvSpPr/>
          <p:nvPr/>
        </p:nvSpPr>
        <p:spPr>
          <a:xfrm>
            <a:off x="1635853" y="1747022"/>
            <a:ext cx="285658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24F2B91-E18E-4F1A-BE8E-DCB962558BA1}"/>
              </a:ext>
            </a:extLst>
          </p:cNvPr>
          <p:cNvSpPr/>
          <p:nvPr/>
        </p:nvSpPr>
        <p:spPr>
          <a:xfrm>
            <a:off x="5760056" y="1300061"/>
            <a:ext cx="363561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3A6C53-0EBF-4F95-978E-79A2F5CFA90A}"/>
              </a:ext>
            </a:extLst>
          </p:cNvPr>
          <p:cNvGrpSpPr/>
          <p:nvPr/>
        </p:nvGrpSpPr>
        <p:grpSpPr>
          <a:xfrm>
            <a:off x="3991660" y="1209617"/>
            <a:ext cx="4363885" cy="2807559"/>
            <a:chOff x="4008438" y="1209617"/>
            <a:chExt cx="4363885" cy="2807559"/>
          </a:xfrm>
        </p:grpSpPr>
        <p:sp>
          <p:nvSpPr>
            <p:cNvPr id="14" name="Arrow: Curved Left 13">
              <a:extLst>
                <a:ext uri="{FF2B5EF4-FFF2-40B4-BE49-F238E27FC236}">
                  <a16:creationId xmlns:a16="http://schemas.microsoft.com/office/drawing/2014/main" id="{456CE4CA-9EC8-4257-AC19-573158CD83E5}"/>
                </a:ext>
              </a:extLst>
            </p:cNvPr>
            <p:cNvSpPr/>
            <p:nvPr/>
          </p:nvSpPr>
          <p:spPr>
            <a:xfrm rot="10800000">
              <a:off x="4606960" y="1729890"/>
              <a:ext cx="854273" cy="2183648"/>
            </a:xfrm>
            <a:prstGeom prst="curvedLeftArrow">
              <a:avLst/>
            </a:prstGeom>
            <a:solidFill>
              <a:srgbClr val="FF99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Arrow: Curved Left 12">
              <a:extLst>
                <a:ext uri="{FF2B5EF4-FFF2-40B4-BE49-F238E27FC236}">
                  <a16:creationId xmlns:a16="http://schemas.microsoft.com/office/drawing/2014/main" id="{BAED0A7D-DB8A-4A3D-A9BF-85CFD7645494}"/>
                </a:ext>
              </a:extLst>
            </p:cNvPr>
            <p:cNvSpPr/>
            <p:nvPr/>
          </p:nvSpPr>
          <p:spPr>
            <a:xfrm>
              <a:off x="7153870" y="1823061"/>
              <a:ext cx="854273" cy="2183648"/>
            </a:xfrm>
            <a:prstGeom prst="curvedLeftArrow">
              <a:avLst/>
            </a:prstGeom>
            <a:solidFill>
              <a:srgbClr val="FF99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A0CD7C-AA8F-4019-BDDE-706D2D9CBC66}"/>
                </a:ext>
              </a:extLst>
            </p:cNvPr>
            <p:cNvSpPr txBox="1"/>
            <p:nvPr/>
          </p:nvSpPr>
          <p:spPr>
            <a:xfrm>
              <a:off x="5645791" y="1727379"/>
              <a:ext cx="1282980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Understand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F02033-457E-42FC-98DD-418FB79620DA}"/>
                </a:ext>
              </a:extLst>
            </p:cNvPr>
            <p:cNvSpPr txBox="1"/>
            <p:nvPr/>
          </p:nvSpPr>
          <p:spPr>
            <a:xfrm>
              <a:off x="7518050" y="2640666"/>
              <a:ext cx="854273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Specify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3DF5CE-4422-4DC0-859E-A05CEDA908DA}"/>
                </a:ext>
              </a:extLst>
            </p:cNvPr>
            <p:cNvSpPr txBox="1"/>
            <p:nvPr/>
          </p:nvSpPr>
          <p:spPr>
            <a:xfrm>
              <a:off x="5911032" y="3647844"/>
              <a:ext cx="958404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Produce</a:t>
              </a:r>
            </a:p>
          </p:txBody>
        </p:sp>
        <p:sp>
          <p:nvSpPr>
            <p:cNvPr id="15" name="Arrow: Curved Left 14">
              <a:extLst>
                <a:ext uri="{FF2B5EF4-FFF2-40B4-BE49-F238E27FC236}">
                  <a16:creationId xmlns:a16="http://schemas.microsoft.com/office/drawing/2014/main" id="{F3246D63-FD77-4DA1-936D-3F628E04F86E}"/>
                </a:ext>
              </a:extLst>
            </p:cNvPr>
            <p:cNvSpPr/>
            <p:nvPr/>
          </p:nvSpPr>
          <p:spPr>
            <a:xfrm rot="18213555">
              <a:off x="5496197" y="1909167"/>
              <a:ext cx="527719" cy="1922906"/>
            </a:xfrm>
            <a:prstGeom prst="curvedLeftArrow">
              <a:avLst/>
            </a:prstGeom>
            <a:solidFill>
              <a:srgbClr val="FF99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37B0786-2E6A-4C41-8E01-3BD7CC73632E}"/>
                </a:ext>
              </a:extLst>
            </p:cNvPr>
            <p:cNvGrpSpPr/>
            <p:nvPr/>
          </p:nvGrpSpPr>
          <p:grpSpPr>
            <a:xfrm>
              <a:off x="5710647" y="2267715"/>
              <a:ext cx="1307299" cy="894825"/>
              <a:chOff x="5822808" y="2452382"/>
              <a:chExt cx="1307299" cy="894825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8BFFE60-9044-4DD4-8EB9-0AF7A2C92E5F}"/>
                  </a:ext>
                </a:extLst>
              </p:cNvPr>
              <p:cNvSpPr/>
              <p:nvPr/>
            </p:nvSpPr>
            <p:spPr>
              <a:xfrm>
                <a:off x="5822808" y="2452382"/>
                <a:ext cx="1307299" cy="8948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28EE75-3DF8-40E1-AE4D-9FF70253CDF3}"/>
                  </a:ext>
                </a:extLst>
              </p:cNvPr>
              <p:cNvSpPr txBox="1"/>
              <p:nvPr/>
            </p:nvSpPr>
            <p:spPr>
              <a:xfrm>
                <a:off x="6014929" y="2681110"/>
                <a:ext cx="947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Manage</a:t>
                </a:r>
              </a:p>
            </p:txBody>
          </p:sp>
        </p:grpSp>
        <p:sp>
          <p:nvSpPr>
            <p:cNvPr id="21" name="Arrow: Curved Left 20">
              <a:extLst>
                <a:ext uri="{FF2B5EF4-FFF2-40B4-BE49-F238E27FC236}">
                  <a16:creationId xmlns:a16="http://schemas.microsoft.com/office/drawing/2014/main" id="{01171BF0-C63C-427B-A985-66F4A1DBE01C}"/>
                </a:ext>
              </a:extLst>
            </p:cNvPr>
            <p:cNvSpPr/>
            <p:nvPr/>
          </p:nvSpPr>
          <p:spPr>
            <a:xfrm rot="10800000">
              <a:off x="4515733" y="1209617"/>
              <a:ext cx="1087979" cy="2764247"/>
            </a:xfrm>
            <a:prstGeom prst="curvedLeftArrow">
              <a:avLst/>
            </a:prstGeom>
            <a:solidFill>
              <a:srgbClr val="FF99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0B94DA-1971-4468-A18B-518A66F74413}"/>
                </a:ext>
              </a:extLst>
            </p:cNvPr>
            <p:cNvSpPr txBox="1"/>
            <p:nvPr/>
          </p:nvSpPr>
          <p:spPr>
            <a:xfrm>
              <a:off x="4008438" y="2715128"/>
              <a:ext cx="975973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Evaluate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01499C4-4875-4B49-89C9-2D9421080704}"/>
              </a:ext>
            </a:extLst>
          </p:cNvPr>
          <p:cNvSpPr txBox="1"/>
          <p:nvPr/>
        </p:nvSpPr>
        <p:spPr>
          <a:xfrm>
            <a:off x="1550428" y="683273"/>
            <a:ext cx="88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 Discover                                                Design                                                                Deliver</a:t>
            </a:r>
          </a:p>
        </p:txBody>
      </p:sp>
    </p:spTree>
    <p:extLst>
      <p:ext uri="{BB962C8B-B14F-4D97-AF65-F5344CB8AC3E}">
        <p14:creationId xmlns:p14="http://schemas.microsoft.com/office/powerpoint/2010/main" val="78965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row: Right 31">
            <a:extLst>
              <a:ext uri="{FF2B5EF4-FFF2-40B4-BE49-F238E27FC236}">
                <a16:creationId xmlns:a16="http://schemas.microsoft.com/office/drawing/2014/main" id="{0009619C-91C5-4E02-B964-4CA8493D291C}"/>
              </a:ext>
            </a:extLst>
          </p:cNvPr>
          <p:cNvSpPr/>
          <p:nvPr/>
        </p:nvSpPr>
        <p:spPr>
          <a:xfrm>
            <a:off x="3879260" y="1384562"/>
            <a:ext cx="638386" cy="127794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3A6C53-0EBF-4F95-978E-79A2F5CFA90A}"/>
              </a:ext>
            </a:extLst>
          </p:cNvPr>
          <p:cNvGrpSpPr/>
          <p:nvPr/>
        </p:nvGrpSpPr>
        <p:grpSpPr>
          <a:xfrm>
            <a:off x="3991660" y="1209617"/>
            <a:ext cx="4363885" cy="2807559"/>
            <a:chOff x="4008438" y="1209617"/>
            <a:chExt cx="4363885" cy="2807559"/>
          </a:xfrm>
        </p:grpSpPr>
        <p:sp>
          <p:nvSpPr>
            <p:cNvPr id="14" name="Arrow: Curved Left 13">
              <a:extLst>
                <a:ext uri="{FF2B5EF4-FFF2-40B4-BE49-F238E27FC236}">
                  <a16:creationId xmlns:a16="http://schemas.microsoft.com/office/drawing/2014/main" id="{456CE4CA-9EC8-4257-AC19-573158CD83E5}"/>
                </a:ext>
              </a:extLst>
            </p:cNvPr>
            <p:cNvSpPr/>
            <p:nvPr/>
          </p:nvSpPr>
          <p:spPr>
            <a:xfrm rot="10800000">
              <a:off x="4606960" y="1729890"/>
              <a:ext cx="854273" cy="2183648"/>
            </a:xfrm>
            <a:prstGeom prst="curvedLeftArrow">
              <a:avLst/>
            </a:prstGeom>
            <a:solidFill>
              <a:srgbClr val="FF99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Arrow: Curved Left 12">
              <a:extLst>
                <a:ext uri="{FF2B5EF4-FFF2-40B4-BE49-F238E27FC236}">
                  <a16:creationId xmlns:a16="http://schemas.microsoft.com/office/drawing/2014/main" id="{BAED0A7D-DB8A-4A3D-A9BF-85CFD7645494}"/>
                </a:ext>
              </a:extLst>
            </p:cNvPr>
            <p:cNvSpPr/>
            <p:nvPr/>
          </p:nvSpPr>
          <p:spPr>
            <a:xfrm>
              <a:off x="7153870" y="1823061"/>
              <a:ext cx="854273" cy="2183648"/>
            </a:xfrm>
            <a:prstGeom prst="curvedLeftArrow">
              <a:avLst/>
            </a:prstGeom>
            <a:solidFill>
              <a:srgbClr val="FF99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A0CD7C-AA8F-4019-BDDE-706D2D9CBC66}"/>
                </a:ext>
              </a:extLst>
            </p:cNvPr>
            <p:cNvSpPr txBox="1"/>
            <p:nvPr/>
          </p:nvSpPr>
          <p:spPr>
            <a:xfrm>
              <a:off x="5645791" y="1727379"/>
              <a:ext cx="1282980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Understand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F02033-457E-42FC-98DD-418FB79620DA}"/>
                </a:ext>
              </a:extLst>
            </p:cNvPr>
            <p:cNvSpPr txBox="1"/>
            <p:nvPr/>
          </p:nvSpPr>
          <p:spPr>
            <a:xfrm>
              <a:off x="7518050" y="2640666"/>
              <a:ext cx="854273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Specify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3DF5CE-4422-4DC0-859E-A05CEDA908DA}"/>
                </a:ext>
              </a:extLst>
            </p:cNvPr>
            <p:cNvSpPr txBox="1"/>
            <p:nvPr/>
          </p:nvSpPr>
          <p:spPr>
            <a:xfrm>
              <a:off x="5911032" y="3647844"/>
              <a:ext cx="961610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Produce</a:t>
              </a:r>
            </a:p>
          </p:txBody>
        </p:sp>
        <p:sp>
          <p:nvSpPr>
            <p:cNvPr id="15" name="Arrow: Curved Left 14">
              <a:extLst>
                <a:ext uri="{FF2B5EF4-FFF2-40B4-BE49-F238E27FC236}">
                  <a16:creationId xmlns:a16="http://schemas.microsoft.com/office/drawing/2014/main" id="{F3246D63-FD77-4DA1-936D-3F628E04F86E}"/>
                </a:ext>
              </a:extLst>
            </p:cNvPr>
            <p:cNvSpPr/>
            <p:nvPr/>
          </p:nvSpPr>
          <p:spPr>
            <a:xfrm rot="18213555">
              <a:off x="5496197" y="1909167"/>
              <a:ext cx="527719" cy="1922906"/>
            </a:xfrm>
            <a:prstGeom prst="curvedLeftArrow">
              <a:avLst/>
            </a:prstGeom>
            <a:solidFill>
              <a:srgbClr val="FF99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Arrow: Curved Left 20">
              <a:extLst>
                <a:ext uri="{FF2B5EF4-FFF2-40B4-BE49-F238E27FC236}">
                  <a16:creationId xmlns:a16="http://schemas.microsoft.com/office/drawing/2014/main" id="{01171BF0-C63C-427B-A985-66F4A1DBE01C}"/>
                </a:ext>
              </a:extLst>
            </p:cNvPr>
            <p:cNvSpPr/>
            <p:nvPr/>
          </p:nvSpPr>
          <p:spPr>
            <a:xfrm rot="10800000">
              <a:off x="4515733" y="1209617"/>
              <a:ext cx="1087979" cy="2764247"/>
            </a:xfrm>
            <a:prstGeom prst="curvedLeftArrow">
              <a:avLst/>
            </a:prstGeom>
            <a:solidFill>
              <a:srgbClr val="FF99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0B94DA-1971-4468-A18B-518A66F74413}"/>
                </a:ext>
              </a:extLst>
            </p:cNvPr>
            <p:cNvSpPr txBox="1"/>
            <p:nvPr/>
          </p:nvSpPr>
          <p:spPr>
            <a:xfrm>
              <a:off x="4008438" y="2715128"/>
              <a:ext cx="975973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Evaluate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27DE6F8-2186-42F6-89BA-99BEFE1882A4}"/>
              </a:ext>
            </a:extLst>
          </p:cNvPr>
          <p:cNvSpPr txBox="1"/>
          <p:nvPr/>
        </p:nvSpPr>
        <p:spPr>
          <a:xfrm>
            <a:off x="9061156" y="2715128"/>
            <a:ext cx="28431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rgbClr val="C00000"/>
                </a:solidFill>
              </a:rPr>
              <a:t>Plan and manage</a:t>
            </a:r>
          </a:p>
          <a:p>
            <a:r>
              <a:rPr lang="en-US" sz="1400" dirty="0"/>
              <a:t>Objectives, threats and opportunities, extent, processes and activities within project</a:t>
            </a:r>
          </a:p>
          <a:p>
            <a:r>
              <a:rPr lang="en-US" sz="1400" b="1" u="sng" dirty="0">
                <a:solidFill>
                  <a:srgbClr val="C00000"/>
                </a:solidFill>
              </a:rPr>
              <a:t>Context of use</a:t>
            </a:r>
          </a:p>
          <a:p>
            <a:r>
              <a:rPr lang="en-US" sz="1400" dirty="0"/>
              <a:t>Identify intended user, differentiate user groups, and other aspects of context</a:t>
            </a:r>
          </a:p>
          <a:p>
            <a:r>
              <a:rPr lang="en-US" sz="1400" b="1" u="sng" dirty="0">
                <a:solidFill>
                  <a:srgbClr val="C00000"/>
                </a:solidFill>
              </a:rPr>
              <a:t>Requirements</a:t>
            </a:r>
          </a:p>
          <a:p>
            <a:r>
              <a:rPr lang="en-US" sz="1400" dirty="0"/>
              <a:t>Identify user needs, specify user requirements, negotiate user requirements in project context</a:t>
            </a:r>
          </a:p>
          <a:p>
            <a:r>
              <a:rPr lang="en-US" sz="1400" b="1" u="sng" dirty="0">
                <a:solidFill>
                  <a:srgbClr val="C00000"/>
                </a:solidFill>
              </a:rPr>
              <a:t>Design</a:t>
            </a:r>
          </a:p>
          <a:p>
            <a:r>
              <a:rPr lang="en-US" sz="1400" dirty="0"/>
              <a:t>Design solution, specify user-system interaction, refine interface</a:t>
            </a:r>
          </a:p>
          <a:p>
            <a:r>
              <a:rPr lang="en-US" sz="1400" b="1" u="sng" dirty="0">
                <a:solidFill>
                  <a:srgbClr val="C00000"/>
                </a:solidFill>
              </a:rPr>
              <a:t>Evaluate</a:t>
            </a:r>
          </a:p>
          <a:p>
            <a:r>
              <a:rPr lang="en-US" sz="1400" dirty="0"/>
              <a:t>Plan (what to evaluate and how) and carry 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34A2D8-4551-42C0-B37F-6A37C0C54548}"/>
              </a:ext>
            </a:extLst>
          </p:cNvPr>
          <p:cNvSpPr txBox="1"/>
          <p:nvPr/>
        </p:nvSpPr>
        <p:spPr>
          <a:xfrm>
            <a:off x="448828" y="1397675"/>
            <a:ext cx="1992674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/>
              <a:t>Understand</a:t>
            </a:r>
          </a:p>
          <a:p>
            <a:r>
              <a:rPr lang="en-US"/>
              <a:t>Identify intended user, differentiate user groups, and other aspects of context</a:t>
            </a:r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59F3BB-3A86-44AF-A248-EE0BDC691E2C}"/>
              </a:ext>
            </a:extLst>
          </p:cNvPr>
          <p:cNvSpPr txBox="1"/>
          <p:nvPr/>
        </p:nvSpPr>
        <p:spPr>
          <a:xfrm>
            <a:off x="427358" y="3555044"/>
            <a:ext cx="1992674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Specify</a:t>
            </a:r>
          </a:p>
          <a:p>
            <a:r>
              <a:rPr lang="en-US" dirty="0"/>
              <a:t>Identify user needs, specify user requirements, negotiate user requirements in project context</a:t>
            </a:r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B4CC07-551B-4FF1-8930-FF8595CBC104}"/>
              </a:ext>
            </a:extLst>
          </p:cNvPr>
          <p:cNvSpPr txBox="1"/>
          <p:nvPr/>
        </p:nvSpPr>
        <p:spPr>
          <a:xfrm>
            <a:off x="2643358" y="4463713"/>
            <a:ext cx="1847386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Produce</a:t>
            </a:r>
          </a:p>
          <a:p>
            <a:r>
              <a:rPr lang="en-US" dirty="0"/>
              <a:t>Design solution, specify user-system interaction, refine interface</a:t>
            </a:r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4CDECD-4B9C-4010-8FB0-86F415C91DF0}"/>
              </a:ext>
            </a:extLst>
          </p:cNvPr>
          <p:cNvSpPr txBox="1"/>
          <p:nvPr/>
        </p:nvSpPr>
        <p:spPr>
          <a:xfrm>
            <a:off x="4767656" y="4463713"/>
            <a:ext cx="18473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Evaluate</a:t>
            </a:r>
          </a:p>
          <a:p>
            <a:r>
              <a:rPr lang="en-US" dirty="0"/>
              <a:t>Measure and assess ability of design to support users’ task goals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1CED83-A504-4F60-B9E5-7B394AAC8465}"/>
              </a:ext>
            </a:extLst>
          </p:cNvPr>
          <p:cNvSpPr txBox="1"/>
          <p:nvPr/>
        </p:nvSpPr>
        <p:spPr>
          <a:xfrm>
            <a:off x="2704082" y="1769563"/>
            <a:ext cx="108395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FRAME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40FDDD-E356-443D-876A-BA647F83EFE4}"/>
              </a:ext>
            </a:extLst>
          </p:cNvPr>
          <p:cNvSpPr txBox="1"/>
          <p:nvPr/>
        </p:nvSpPr>
        <p:spPr>
          <a:xfrm>
            <a:off x="6968911" y="2096711"/>
            <a:ext cx="14445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DISCOVER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15C3CB-E7AC-4855-B2D6-CE2C778EF3AF}"/>
              </a:ext>
            </a:extLst>
          </p:cNvPr>
          <p:cNvSpPr txBox="1"/>
          <p:nvPr/>
        </p:nvSpPr>
        <p:spPr>
          <a:xfrm>
            <a:off x="4449691" y="3120813"/>
            <a:ext cx="113223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DESIGN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5E07EF-D869-471D-A932-9D5CF52E02B1}"/>
              </a:ext>
            </a:extLst>
          </p:cNvPr>
          <p:cNvSpPr txBox="1"/>
          <p:nvPr/>
        </p:nvSpPr>
        <p:spPr>
          <a:xfrm>
            <a:off x="8564217" y="1262031"/>
            <a:ext cx="2763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(Validate &amp;) </a:t>
            </a:r>
            <a:r>
              <a:rPr lang="en-US" sz="2400" dirty="0">
                <a:solidFill>
                  <a:srgbClr val="0070C0"/>
                </a:solidFill>
              </a:rPr>
              <a:t>DELIVER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F082D4B-7F56-4A71-A88C-F03B973FF5C8}"/>
              </a:ext>
            </a:extLst>
          </p:cNvPr>
          <p:cNvSpPr/>
          <p:nvPr/>
        </p:nvSpPr>
        <p:spPr>
          <a:xfrm>
            <a:off x="5894254" y="1248921"/>
            <a:ext cx="2460525" cy="46166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4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row: Right 31">
            <a:extLst>
              <a:ext uri="{FF2B5EF4-FFF2-40B4-BE49-F238E27FC236}">
                <a16:creationId xmlns:a16="http://schemas.microsoft.com/office/drawing/2014/main" id="{0009619C-91C5-4E02-B964-4CA8493D291C}"/>
              </a:ext>
            </a:extLst>
          </p:cNvPr>
          <p:cNvSpPr/>
          <p:nvPr/>
        </p:nvSpPr>
        <p:spPr>
          <a:xfrm>
            <a:off x="3879260" y="1384562"/>
            <a:ext cx="638386" cy="127794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456CE4CA-9EC8-4257-AC19-573158CD83E5}"/>
              </a:ext>
            </a:extLst>
          </p:cNvPr>
          <p:cNvSpPr/>
          <p:nvPr/>
        </p:nvSpPr>
        <p:spPr>
          <a:xfrm rot="10800000">
            <a:off x="4649135" y="1735809"/>
            <a:ext cx="854273" cy="2183648"/>
          </a:xfrm>
          <a:prstGeom prst="curvedLeftArrow">
            <a:avLst/>
          </a:prstGeom>
          <a:solidFill>
            <a:srgbClr val="FF999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BAED0A7D-DB8A-4A3D-A9BF-85CFD7645494}"/>
              </a:ext>
            </a:extLst>
          </p:cNvPr>
          <p:cNvSpPr/>
          <p:nvPr/>
        </p:nvSpPr>
        <p:spPr>
          <a:xfrm>
            <a:off x="7196045" y="1828980"/>
            <a:ext cx="854273" cy="2183648"/>
          </a:xfrm>
          <a:prstGeom prst="curvedLeftArrow">
            <a:avLst/>
          </a:prstGeom>
          <a:solidFill>
            <a:srgbClr val="FF999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A0CD7C-AA8F-4019-BDDE-706D2D9CBC66}"/>
              </a:ext>
            </a:extLst>
          </p:cNvPr>
          <p:cNvSpPr txBox="1"/>
          <p:nvPr/>
        </p:nvSpPr>
        <p:spPr>
          <a:xfrm>
            <a:off x="6318890" y="2202102"/>
            <a:ext cx="1444564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Understand </a:t>
            </a:r>
            <a:r>
              <a:rPr lang="en-US" sz="1400" dirty="0"/>
              <a:t>context of use and </a:t>
            </a:r>
            <a:r>
              <a:rPr lang="en-US" sz="1400" b="1" dirty="0"/>
              <a:t>specify</a:t>
            </a:r>
            <a:r>
              <a:rPr lang="en-US" sz="1400" dirty="0"/>
              <a:t> user requirements</a:t>
            </a: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F3246D63-FD77-4DA1-936D-3F628E04F86E}"/>
              </a:ext>
            </a:extLst>
          </p:cNvPr>
          <p:cNvSpPr/>
          <p:nvPr/>
        </p:nvSpPr>
        <p:spPr>
          <a:xfrm rot="18213555">
            <a:off x="5538372" y="1915086"/>
            <a:ext cx="527719" cy="1922906"/>
          </a:xfrm>
          <a:prstGeom prst="curvedLeftArrow">
            <a:avLst/>
          </a:prstGeom>
          <a:solidFill>
            <a:srgbClr val="FF999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Curved Left 20">
            <a:extLst>
              <a:ext uri="{FF2B5EF4-FFF2-40B4-BE49-F238E27FC236}">
                <a16:creationId xmlns:a16="http://schemas.microsoft.com/office/drawing/2014/main" id="{01171BF0-C63C-427B-A985-66F4A1DBE01C}"/>
              </a:ext>
            </a:extLst>
          </p:cNvPr>
          <p:cNvSpPr/>
          <p:nvPr/>
        </p:nvSpPr>
        <p:spPr>
          <a:xfrm rot="10800000">
            <a:off x="4557908" y="1215536"/>
            <a:ext cx="1087979" cy="2764247"/>
          </a:xfrm>
          <a:prstGeom prst="curvedLeftArrow">
            <a:avLst/>
          </a:prstGeom>
          <a:solidFill>
            <a:srgbClr val="FF999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7DE6F8-2186-42F6-89BA-99BEFE1882A4}"/>
              </a:ext>
            </a:extLst>
          </p:cNvPr>
          <p:cNvSpPr txBox="1"/>
          <p:nvPr/>
        </p:nvSpPr>
        <p:spPr>
          <a:xfrm>
            <a:off x="9061156" y="2715128"/>
            <a:ext cx="28431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rgbClr val="C00000"/>
                </a:solidFill>
              </a:rPr>
              <a:t>Plan and manage</a:t>
            </a:r>
          </a:p>
          <a:p>
            <a:r>
              <a:rPr lang="en-US" sz="1400" dirty="0"/>
              <a:t>Objectives, threats and opportunities, extent, processes and activities within project</a:t>
            </a:r>
          </a:p>
          <a:p>
            <a:r>
              <a:rPr lang="en-US" sz="1400" b="1" u="sng" dirty="0">
                <a:solidFill>
                  <a:srgbClr val="C00000"/>
                </a:solidFill>
              </a:rPr>
              <a:t>Context of use</a:t>
            </a:r>
          </a:p>
          <a:p>
            <a:r>
              <a:rPr lang="en-US" sz="1400" dirty="0"/>
              <a:t>Identify intended user, differentiate user groups, and other aspects of context</a:t>
            </a:r>
          </a:p>
          <a:p>
            <a:r>
              <a:rPr lang="en-US" sz="1400" b="1" u="sng" dirty="0">
                <a:solidFill>
                  <a:srgbClr val="C00000"/>
                </a:solidFill>
              </a:rPr>
              <a:t>Requirements</a:t>
            </a:r>
          </a:p>
          <a:p>
            <a:r>
              <a:rPr lang="en-US" sz="1400" dirty="0"/>
              <a:t>Identify user needs, specify user requirements, negotiate user requirements in project context</a:t>
            </a:r>
          </a:p>
          <a:p>
            <a:r>
              <a:rPr lang="en-US" sz="1400" b="1" u="sng" dirty="0">
                <a:solidFill>
                  <a:srgbClr val="C00000"/>
                </a:solidFill>
              </a:rPr>
              <a:t>Design</a:t>
            </a:r>
          </a:p>
          <a:p>
            <a:r>
              <a:rPr lang="en-US" sz="1400" dirty="0"/>
              <a:t>Design solution, specify user-system interaction, refine interface</a:t>
            </a:r>
          </a:p>
          <a:p>
            <a:r>
              <a:rPr lang="en-US" sz="1400" b="1" u="sng" dirty="0">
                <a:solidFill>
                  <a:srgbClr val="C00000"/>
                </a:solidFill>
              </a:rPr>
              <a:t>Evaluate</a:t>
            </a:r>
          </a:p>
          <a:p>
            <a:r>
              <a:rPr lang="en-US" sz="1400" dirty="0"/>
              <a:t>Plan (what to evaluate and how) and carry 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34A2D8-4551-42C0-B37F-6A37C0C54548}"/>
              </a:ext>
            </a:extLst>
          </p:cNvPr>
          <p:cNvSpPr txBox="1"/>
          <p:nvPr/>
        </p:nvSpPr>
        <p:spPr>
          <a:xfrm>
            <a:off x="448828" y="1397675"/>
            <a:ext cx="1992674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/>
              <a:t>Understand</a:t>
            </a:r>
          </a:p>
          <a:p>
            <a:r>
              <a:rPr lang="en-US"/>
              <a:t>Identify intended user, differentiate user groups, and other aspects of context</a:t>
            </a:r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59F3BB-3A86-44AF-A248-EE0BDC691E2C}"/>
              </a:ext>
            </a:extLst>
          </p:cNvPr>
          <p:cNvSpPr txBox="1"/>
          <p:nvPr/>
        </p:nvSpPr>
        <p:spPr>
          <a:xfrm>
            <a:off x="427358" y="3555044"/>
            <a:ext cx="1992674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Specify</a:t>
            </a:r>
          </a:p>
          <a:p>
            <a:r>
              <a:rPr lang="en-US" dirty="0"/>
              <a:t>Identify user needs, specify user requirements, negotiate user requirements in project context</a:t>
            </a:r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B4CC07-551B-4FF1-8930-FF8595CBC104}"/>
              </a:ext>
            </a:extLst>
          </p:cNvPr>
          <p:cNvSpPr txBox="1"/>
          <p:nvPr/>
        </p:nvSpPr>
        <p:spPr>
          <a:xfrm>
            <a:off x="2507177" y="4610125"/>
            <a:ext cx="1847386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Produce</a:t>
            </a:r>
          </a:p>
          <a:p>
            <a:r>
              <a:rPr lang="en-US" dirty="0"/>
              <a:t>Design solution, specify user-system interaction, refine interface</a:t>
            </a:r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4CDECD-4B9C-4010-8FB0-86F415C91DF0}"/>
              </a:ext>
            </a:extLst>
          </p:cNvPr>
          <p:cNvSpPr txBox="1"/>
          <p:nvPr/>
        </p:nvSpPr>
        <p:spPr>
          <a:xfrm>
            <a:off x="4517646" y="4948354"/>
            <a:ext cx="18473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Evaluate</a:t>
            </a:r>
          </a:p>
          <a:p>
            <a:r>
              <a:rPr lang="en-US" dirty="0"/>
              <a:t>Measure and assess ability of design to support users’ task goals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1CED83-A504-4F60-B9E5-7B394AAC8465}"/>
              </a:ext>
            </a:extLst>
          </p:cNvPr>
          <p:cNvSpPr txBox="1"/>
          <p:nvPr/>
        </p:nvSpPr>
        <p:spPr>
          <a:xfrm>
            <a:off x="2704082" y="1769563"/>
            <a:ext cx="108395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FRAME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40FDDD-E356-443D-876A-BA647F83EFE4}"/>
              </a:ext>
            </a:extLst>
          </p:cNvPr>
          <p:cNvSpPr txBox="1"/>
          <p:nvPr/>
        </p:nvSpPr>
        <p:spPr>
          <a:xfrm>
            <a:off x="6311547" y="1715710"/>
            <a:ext cx="14445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DISCOVER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15C3CB-E7AC-4855-B2D6-CE2C778EF3AF}"/>
              </a:ext>
            </a:extLst>
          </p:cNvPr>
          <p:cNvSpPr txBox="1"/>
          <p:nvPr/>
        </p:nvSpPr>
        <p:spPr>
          <a:xfrm>
            <a:off x="5080724" y="2346088"/>
            <a:ext cx="113223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DESIGN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5E07EF-D869-471D-A932-9D5CF52E02B1}"/>
              </a:ext>
            </a:extLst>
          </p:cNvPr>
          <p:cNvSpPr txBox="1"/>
          <p:nvPr/>
        </p:nvSpPr>
        <p:spPr>
          <a:xfrm>
            <a:off x="8564217" y="1262031"/>
            <a:ext cx="122341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DELIVER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F082D4B-7F56-4A71-A88C-F03B973FF5C8}"/>
              </a:ext>
            </a:extLst>
          </p:cNvPr>
          <p:cNvSpPr/>
          <p:nvPr/>
        </p:nvSpPr>
        <p:spPr>
          <a:xfrm>
            <a:off x="5894254" y="1248921"/>
            <a:ext cx="2460525" cy="46166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DF5CE-4422-4DC0-859E-A05CEDA908DA}"/>
              </a:ext>
            </a:extLst>
          </p:cNvPr>
          <p:cNvSpPr txBox="1"/>
          <p:nvPr/>
        </p:nvSpPr>
        <p:spPr>
          <a:xfrm>
            <a:off x="5080724" y="2827689"/>
            <a:ext cx="1123756" cy="1600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Produce</a:t>
            </a:r>
            <a:r>
              <a:rPr lang="en-US" sz="1400" dirty="0"/>
              <a:t> design solutions to </a:t>
            </a:r>
            <a:r>
              <a:rPr lang="en-US" sz="1400" b="1" dirty="0"/>
              <a:t>evaluate</a:t>
            </a:r>
            <a:r>
              <a:rPr lang="en-US" sz="1400" dirty="0"/>
              <a:t> and ultimately </a:t>
            </a:r>
            <a:r>
              <a:rPr lang="en-US" sz="1400" b="1" dirty="0"/>
              <a:t>validate</a:t>
            </a:r>
          </a:p>
        </p:txBody>
      </p:sp>
    </p:spTree>
    <p:extLst>
      <p:ext uri="{BB962C8B-B14F-4D97-AF65-F5344CB8AC3E}">
        <p14:creationId xmlns:p14="http://schemas.microsoft.com/office/powerpoint/2010/main" val="7341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BAED0A7D-DB8A-4A3D-A9BF-85CFD7645494}"/>
              </a:ext>
            </a:extLst>
          </p:cNvPr>
          <p:cNvSpPr/>
          <p:nvPr/>
        </p:nvSpPr>
        <p:spPr>
          <a:xfrm>
            <a:off x="6770723" y="1188795"/>
            <a:ext cx="365834" cy="931424"/>
          </a:xfrm>
          <a:prstGeom prst="curvedLeftArrow">
            <a:avLst/>
          </a:prstGeom>
          <a:solidFill>
            <a:srgbClr val="FF999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A0CD7C-AA8F-4019-BDDE-706D2D9CBC66}"/>
              </a:ext>
            </a:extLst>
          </p:cNvPr>
          <p:cNvSpPr txBox="1"/>
          <p:nvPr/>
        </p:nvSpPr>
        <p:spPr>
          <a:xfrm>
            <a:off x="2757563" y="1064255"/>
            <a:ext cx="128298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Understand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F02033-457E-42FC-98DD-418FB79620DA}"/>
              </a:ext>
            </a:extLst>
          </p:cNvPr>
          <p:cNvSpPr txBox="1"/>
          <p:nvPr/>
        </p:nvSpPr>
        <p:spPr>
          <a:xfrm>
            <a:off x="2971916" y="1672519"/>
            <a:ext cx="85427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Specify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DF5CE-4422-4DC0-859E-A05CEDA908DA}"/>
              </a:ext>
            </a:extLst>
          </p:cNvPr>
          <p:cNvSpPr txBox="1"/>
          <p:nvPr/>
        </p:nvSpPr>
        <p:spPr>
          <a:xfrm>
            <a:off x="5615194" y="1151211"/>
            <a:ext cx="9616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Produce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0B94DA-1971-4468-A18B-518A66F74413}"/>
              </a:ext>
            </a:extLst>
          </p:cNvPr>
          <p:cNvSpPr txBox="1"/>
          <p:nvPr/>
        </p:nvSpPr>
        <p:spPr>
          <a:xfrm>
            <a:off x="5644033" y="1750887"/>
            <a:ext cx="97597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Evaluate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7DE6F8-2186-42F6-89BA-99BEFE1882A4}"/>
              </a:ext>
            </a:extLst>
          </p:cNvPr>
          <p:cNvSpPr txBox="1"/>
          <p:nvPr/>
        </p:nvSpPr>
        <p:spPr>
          <a:xfrm>
            <a:off x="9061156" y="2715128"/>
            <a:ext cx="28431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rgbClr val="C00000"/>
                </a:solidFill>
              </a:rPr>
              <a:t>Plan and manage</a:t>
            </a:r>
          </a:p>
          <a:p>
            <a:r>
              <a:rPr lang="en-US" sz="1400" dirty="0"/>
              <a:t>Objectives, threats and opportunities, extent, processes and activities within project</a:t>
            </a:r>
          </a:p>
          <a:p>
            <a:r>
              <a:rPr lang="en-US" sz="1400" b="1" u="sng" dirty="0">
                <a:solidFill>
                  <a:srgbClr val="C00000"/>
                </a:solidFill>
              </a:rPr>
              <a:t>Context of use</a:t>
            </a:r>
          </a:p>
          <a:p>
            <a:r>
              <a:rPr lang="en-US" sz="1400" dirty="0"/>
              <a:t>Identify intended user, differentiate user groups, and other aspects of context</a:t>
            </a:r>
          </a:p>
          <a:p>
            <a:r>
              <a:rPr lang="en-US" sz="1400" b="1" u="sng" dirty="0">
                <a:solidFill>
                  <a:srgbClr val="C00000"/>
                </a:solidFill>
              </a:rPr>
              <a:t>Requirements</a:t>
            </a:r>
          </a:p>
          <a:p>
            <a:r>
              <a:rPr lang="en-US" sz="1400" dirty="0"/>
              <a:t>Identify user needs, specify user requirements, negotiate user requirements in project context</a:t>
            </a:r>
          </a:p>
          <a:p>
            <a:r>
              <a:rPr lang="en-US" sz="1400" b="1" u="sng" dirty="0">
                <a:solidFill>
                  <a:srgbClr val="C00000"/>
                </a:solidFill>
              </a:rPr>
              <a:t>Design</a:t>
            </a:r>
          </a:p>
          <a:p>
            <a:r>
              <a:rPr lang="en-US" sz="1400" dirty="0"/>
              <a:t>Design solution, specify user-system interaction, refine interface</a:t>
            </a:r>
          </a:p>
          <a:p>
            <a:r>
              <a:rPr lang="en-US" sz="1400" b="1" u="sng" dirty="0">
                <a:solidFill>
                  <a:srgbClr val="C00000"/>
                </a:solidFill>
              </a:rPr>
              <a:t>Evaluate</a:t>
            </a:r>
          </a:p>
          <a:p>
            <a:r>
              <a:rPr lang="en-US" sz="1400" dirty="0"/>
              <a:t>Plan (what to evaluate and how) and carry 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34A2D8-4551-42C0-B37F-6A37C0C54548}"/>
              </a:ext>
            </a:extLst>
          </p:cNvPr>
          <p:cNvSpPr txBox="1"/>
          <p:nvPr/>
        </p:nvSpPr>
        <p:spPr>
          <a:xfrm>
            <a:off x="244347" y="3350379"/>
            <a:ext cx="1992674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Understand</a:t>
            </a:r>
          </a:p>
          <a:p>
            <a:r>
              <a:rPr lang="en-US" dirty="0"/>
              <a:t>Identify intended user, differentiate user groups, and other aspects of context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59F3BB-3A86-44AF-A248-EE0BDC691E2C}"/>
              </a:ext>
            </a:extLst>
          </p:cNvPr>
          <p:cNvSpPr txBox="1"/>
          <p:nvPr/>
        </p:nvSpPr>
        <p:spPr>
          <a:xfrm>
            <a:off x="2309349" y="3350379"/>
            <a:ext cx="1992674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Specify</a:t>
            </a:r>
          </a:p>
          <a:p>
            <a:r>
              <a:rPr lang="en-US" dirty="0"/>
              <a:t>Identify user needs, specify user requirements, negotiate user requirements in project context</a:t>
            </a:r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B4CC07-551B-4FF1-8930-FF8595CBC104}"/>
              </a:ext>
            </a:extLst>
          </p:cNvPr>
          <p:cNvSpPr txBox="1"/>
          <p:nvPr/>
        </p:nvSpPr>
        <p:spPr>
          <a:xfrm>
            <a:off x="4357867" y="3353551"/>
            <a:ext cx="1847386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Produce</a:t>
            </a:r>
          </a:p>
          <a:p>
            <a:r>
              <a:rPr lang="en-US" dirty="0"/>
              <a:t>Design solution, specify user-system interaction, refine interface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4CDECD-4B9C-4010-8FB0-86F415C91DF0}"/>
              </a:ext>
            </a:extLst>
          </p:cNvPr>
          <p:cNvSpPr txBox="1"/>
          <p:nvPr/>
        </p:nvSpPr>
        <p:spPr>
          <a:xfrm>
            <a:off x="6261097" y="3350379"/>
            <a:ext cx="1847386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Evaluate</a:t>
            </a:r>
          </a:p>
          <a:p>
            <a:r>
              <a:rPr lang="en-US" dirty="0"/>
              <a:t>Measure and assess ability of design to support users’ task goals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1CED83-A504-4F60-B9E5-7B394AAC8465}"/>
              </a:ext>
            </a:extLst>
          </p:cNvPr>
          <p:cNvSpPr txBox="1"/>
          <p:nvPr/>
        </p:nvSpPr>
        <p:spPr>
          <a:xfrm>
            <a:off x="681845" y="362129"/>
            <a:ext cx="108395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FRAME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40FDDD-E356-443D-876A-BA647F83EFE4}"/>
              </a:ext>
            </a:extLst>
          </p:cNvPr>
          <p:cNvSpPr txBox="1"/>
          <p:nvPr/>
        </p:nvSpPr>
        <p:spPr>
          <a:xfrm>
            <a:off x="2663846" y="369683"/>
            <a:ext cx="147041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DISCOVER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15C3CB-E7AC-4855-B2D6-CE2C778EF3AF}"/>
              </a:ext>
            </a:extLst>
          </p:cNvPr>
          <p:cNvSpPr txBox="1"/>
          <p:nvPr/>
        </p:nvSpPr>
        <p:spPr>
          <a:xfrm>
            <a:off x="5529883" y="370523"/>
            <a:ext cx="113223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DESIGN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5E07EF-D869-471D-A932-9D5CF52E02B1}"/>
              </a:ext>
            </a:extLst>
          </p:cNvPr>
          <p:cNvSpPr txBox="1"/>
          <p:nvPr/>
        </p:nvSpPr>
        <p:spPr>
          <a:xfrm>
            <a:off x="7969096" y="369683"/>
            <a:ext cx="122341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DELIVER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F082D4B-7F56-4A71-A88C-F03B973FF5C8}"/>
              </a:ext>
            </a:extLst>
          </p:cNvPr>
          <p:cNvSpPr/>
          <p:nvPr/>
        </p:nvSpPr>
        <p:spPr>
          <a:xfrm>
            <a:off x="1921632" y="353268"/>
            <a:ext cx="630779" cy="46166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D453F1C-4853-43C7-982B-C6B4034C59DC}"/>
              </a:ext>
            </a:extLst>
          </p:cNvPr>
          <p:cNvSpPr/>
          <p:nvPr/>
        </p:nvSpPr>
        <p:spPr>
          <a:xfrm>
            <a:off x="4472360" y="362130"/>
            <a:ext cx="630779" cy="46166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02B06BEA-9E21-4F66-A7AD-3172B54E381B}"/>
              </a:ext>
            </a:extLst>
          </p:cNvPr>
          <p:cNvSpPr/>
          <p:nvPr/>
        </p:nvSpPr>
        <p:spPr>
          <a:xfrm>
            <a:off x="7000216" y="370883"/>
            <a:ext cx="630779" cy="46166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Curved Left 34">
            <a:extLst>
              <a:ext uri="{FF2B5EF4-FFF2-40B4-BE49-F238E27FC236}">
                <a16:creationId xmlns:a16="http://schemas.microsoft.com/office/drawing/2014/main" id="{A9F0BDFE-61D6-4004-87F2-6D09EA7F229E}"/>
              </a:ext>
            </a:extLst>
          </p:cNvPr>
          <p:cNvSpPr/>
          <p:nvPr/>
        </p:nvSpPr>
        <p:spPr>
          <a:xfrm rot="10800000">
            <a:off x="5098643" y="1188795"/>
            <a:ext cx="365834" cy="931424"/>
          </a:xfrm>
          <a:prstGeom prst="curvedLeftArrow">
            <a:avLst/>
          </a:prstGeom>
          <a:solidFill>
            <a:srgbClr val="FF999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94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721</Words>
  <Application>Microsoft Office PowerPoint</Application>
  <PresentationFormat>Widescreen</PresentationFormat>
  <Paragraphs>121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Gajewski</dc:creator>
  <cp:lastModifiedBy>Dan Gajewski</cp:lastModifiedBy>
  <cp:revision>40</cp:revision>
  <dcterms:created xsi:type="dcterms:W3CDTF">2020-02-04T12:09:45Z</dcterms:created>
  <dcterms:modified xsi:type="dcterms:W3CDTF">2020-02-18T13:09:40Z</dcterms:modified>
</cp:coreProperties>
</file>