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94" r:id="rId5"/>
  </p:sldMasterIdLst>
  <p:notesMasterIdLst>
    <p:notesMasterId r:id="rId30"/>
  </p:notesMasterIdLst>
  <p:handoutMasterIdLst>
    <p:handoutMasterId r:id="rId31"/>
  </p:handoutMasterIdLst>
  <p:sldIdLst>
    <p:sldId id="391" r:id="rId6"/>
    <p:sldId id="442" r:id="rId7"/>
    <p:sldId id="444" r:id="rId8"/>
    <p:sldId id="453" r:id="rId9"/>
    <p:sldId id="455" r:id="rId10"/>
    <p:sldId id="452" r:id="rId11"/>
    <p:sldId id="445" r:id="rId12"/>
    <p:sldId id="464" r:id="rId13"/>
    <p:sldId id="467" r:id="rId14"/>
    <p:sldId id="447" r:id="rId15"/>
    <p:sldId id="446" r:id="rId16"/>
    <p:sldId id="454" r:id="rId17"/>
    <p:sldId id="456" r:id="rId18"/>
    <p:sldId id="457" r:id="rId19"/>
    <p:sldId id="462" r:id="rId20"/>
    <p:sldId id="458" r:id="rId21"/>
    <p:sldId id="459" r:id="rId22"/>
    <p:sldId id="460" r:id="rId23"/>
    <p:sldId id="463" r:id="rId24"/>
    <p:sldId id="461" r:id="rId25"/>
    <p:sldId id="448" r:id="rId26"/>
    <p:sldId id="465" r:id="rId27"/>
    <p:sldId id="466" r:id="rId28"/>
    <p:sldId id="468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ie Wollan" initials="AKW" lastIdx="1" clrIdx="0"/>
  <p:cmAuthor id="2" name="Kasey Miller" initials="KM" lastIdx="27" clrIdx="1"/>
  <p:cmAuthor id="3" name="Nancy Staggers" initials="NS" lastIdx="14" clrIdx="2"/>
  <p:cmAuthor id="4" name="Felicia Kleinfelt" initials="FK" lastIdx="32" clrIdx="3"/>
  <p:cmAuthor id="5" name="Felicia Kleinfelt" initials="FK [2]" lastIdx="1" clrIdx="4"/>
  <p:cmAuthor id="6" name="Felicia Kleinfelt" initials="FK [3]" lastIdx="1" clrIdx="5"/>
  <p:cmAuthor id="7" name="Felicia Kleinfelt" initials="FK [4]" lastIdx="1" clrIdx="6"/>
  <p:cmAuthor id="8" name="Felicia Kleinfelt" initials="FK [5]" lastIdx="0" clrIdx="7"/>
  <p:cmAuthor id="9" name="Felicia Kleinfelt" initials="FK [6]" lastIdx="1" clrIdx="8"/>
  <p:cmAuthor id="10" name="Felicia Kleinfelt" initials="FK [7]" lastIdx="1" clrIdx="9"/>
  <p:cmAuthor id="11" name="Felicia Kleinfelt" initials="FK [8]" lastIdx="1" clrIdx="10"/>
  <p:cmAuthor id="12" name="Felicia Kleinfelt" initials="FK [9]" lastIdx="1" clrIdx="11"/>
  <p:cmAuthor id="13" name="Felicia Kleinfelt" initials="FK [10]" lastIdx="1" clrIdx="12"/>
  <p:cmAuthor id="14" name="Pamela Noble" initials="PN" lastIdx="6" clrIdx="13"/>
  <p:cmAuthor id="15" name="Heather Soboko" initials="HS" lastIdx="1" clrIdx="14"/>
  <p:cmAuthor id="16" name="Samantha Zybak" initials="SZ" lastIdx="15" clrIdx="15"/>
  <p:cmAuthor id="17" name="Kane, Kathleen" initials="KK" lastIdx="20" clrIdx="16">
    <p:extLst>
      <p:ext uri="{19B8F6BF-5375-455C-9EA6-DF929625EA0E}">
        <p15:presenceInfo xmlns:p15="http://schemas.microsoft.com/office/powerpoint/2012/main" userId="S::Kathleen.Kane2@va.gov::938abcdf-a38d-4a0a-85c6-1711f8742d6c" providerId="AD"/>
      </p:ext>
    </p:extLst>
  </p:cmAuthor>
  <p:cmAuthor id="18" name="Wildman, Julie J." initials="WJJ" lastIdx="3" clrIdx="17">
    <p:extLst>
      <p:ext uri="{19B8F6BF-5375-455C-9EA6-DF929625EA0E}">
        <p15:presenceInfo xmlns:p15="http://schemas.microsoft.com/office/powerpoint/2012/main" userId="S::Julie.Wildman@va.gov::3681b952-0bac-4dfe-bb15-98d648adc8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82"/>
    <a:srgbClr val="404041"/>
    <a:srgbClr val="7E8083"/>
    <a:srgbClr val="CD5F21"/>
    <a:srgbClr val="F78E1E"/>
    <a:srgbClr val="F78F1E"/>
    <a:srgbClr val="EAEAEA"/>
    <a:srgbClr val="FFFFFF"/>
    <a:srgbClr val="686A6E"/>
    <a:srgbClr val="49B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4" autoAdjust="0"/>
    <p:restoredTop sz="93002" autoAdjust="0"/>
  </p:normalViewPr>
  <p:slideViewPr>
    <p:cSldViewPr snapToGrid="0">
      <p:cViewPr varScale="1">
        <p:scale>
          <a:sx n="90" d="100"/>
          <a:sy n="90" d="100"/>
        </p:scale>
        <p:origin x="666" y="84"/>
      </p:cViewPr>
      <p:guideLst>
        <p:guide orient="horz" pos="2208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71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18:43.454" idx="1">
    <p:pos x="1594" y="2378"/>
    <p:text>This is not a measurable verb.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42:09.050" idx="10">
    <p:pos x="4996" y="2478"/>
    <p:text>suggest "suboptimal"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43:00.082" idx="11">
    <p:pos x="3215" y="1038"/>
    <p:text>remove question mark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8:24.151" idx="18">
    <p:pos x="10" y="10"/>
    <p:text>Is this a step defined by slide #3?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7:35.237" idx="17">
    <p:pos x="10" y="10"/>
    <p:text>Is this a step defined by slide # 3?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7:49:09.108" idx="20">
    <p:pos x="10" y="10"/>
    <p:text>Looks like one of those steps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48:29.123" idx="12">
    <p:pos x="2917" y="660"/>
    <p:text>These almost read like objectives.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49:44.282" idx="13">
    <p:pos x="2917" y="756"/>
    <p:text>Would you want them to be able to define work models?   This slide does not make sense to me   Besides work models, the rest looks like steps.  I suggest making the title steps to create a model of work or somthing like that.</p:text>
    <p:extLst>
      <p:ext uri="{C676402C-5697-4E1C-873F-D02D1690AC5C}">
        <p15:threadingInfo xmlns:p15="http://schemas.microsoft.com/office/powerpoint/2012/main" timeZoneBias="240">
          <p15:parentCm authorId="17" idx="12"/>
        </p15:threadingInfo>
      </p:ext>
    </p:extLst>
  </p:cm>
  <p:cm authorId="17" dt="2020-05-06T16:59:09.052" idx="19">
    <p:pos x="3148" y="831"/>
    <p:text>If these are steps, I suggest numbering them instead of bullets.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1:52.580" idx="14">
    <p:pos x="5408" y="204"/>
    <p:text/>
    <p:extLst>
      <p:ext uri="{C676402C-5697-4E1C-873F-D02D1690AC5C}">
        <p15:threadingInfo xmlns:p15="http://schemas.microsoft.com/office/powerpoint/2012/main" timeZoneBias="240"/>
      </p:ext>
    </p:extLst>
  </p:cm>
  <p:cm authorId="17" dt="2020-05-06T16:53:24.344" idx="15">
    <p:pos x="5408" y="300"/>
    <p:text>Is this an attempt in defining a work context?  Work context should be defined first.  There should be a slide talking about what is work context?</p:text>
    <p:extLst>
      <p:ext uri="{C676402C-5697-4E1C-873F-D02D1690AC5C}">
        <p15:threadingInfo xmlns:p15="http://schemas.microsoft.com/office/powerpoint/2012/main" timeZoneBias="240">
          <p15:parentCm authorId="17" idx="1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5:19.467" idx="16">
    <p:pos x="4236" y="184"/>
    <p:text>This does not flow.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2:12.988" idx="2">
    <p:pos x="5184" y="3309"/>
    <p:text>how the user actually perceives the system and its use</p:text>
    <p:extLst>
      <p:ext uri="{C676402C-5697-4E1C-873F-D02D1690AC5C}">
        <p15:threadingInfo xmlns:p15="http://schemas.microsoft.com/office/powerpoint/2012/main" timeZoneBias="240"/>
      </p:ext>
    </p:extLst>
  </p:cm>
  <p:cm authorId="18" dt="2020-05-06T16:27:49.482" idx="1">
    <p:pos x="1759" y="823"/>
    <p:text>I'd find it helpful to briefly define a "core" vs. "composite" model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8" dt="2020-05-07T13:52:09.696" idx="2">
    <p:pos x="10" y="10"/>
    <p:text>On the previous slide (slide 7), you refer to these as "Composite models" but here you refer to them as "Conceptual" models</p:text>
    <p:extLst>
      <p:ext uri="{C676402C-5697-4E1C-873F-D02D1690AC5C}">
        <p15:threadingInfo xmlns:p15="http://schemas.microsoft.com/office/powerpoint/2012/main" timeZoneBias="420"/>
      </p:ext>
    </p:extLst>
  </p:cm>
  <p:cm authorId="18" dt="2020-05-07T13:57:47.950" idx="3">
    <p:pos x="106" y="106"/>
    <p:text>Based on the notes for this slide, might a better title be: Composite model differences or Composite Models: Designer vs. User Perspective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3:56.543" idx="3">
    <p:pos x="2739" y="2579"/>
    <p:text>add question mark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8:03.260" idx="8">
    <p:pos x="2786" y="2056"/>
    <p:text>So this question #4 icontent s introduced afterwards.  It does not make sense referring to question # 4 here since there is not a frame of reference.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28:31.749" idx="9">
    <p:pos x="4792" y="727"/>
    <p:text>would suggest saying "  The CDS developer should be able to provide detailsl for the proposed solution.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6:10.179" idx="5">
    <p:pos x="2706" y="2786"/>
    <p:text>May use correct instead of "right"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26:28.912" idx="6">
    <p:pos x="3637" y="3309"/>
    <p:text>"correctly'" instead of right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26:54.446" idx="7">
    <p:pos x="2692" y="1748"/>
    <p:text>personally do not like wikipedia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772B3-3B09-9843-AA3C-5C3894761C33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21B98-BCB5-FA46-8151-9931E17A7108}">
      <dgm:prSet phldrT="[Text]"/>
      <dgm:spPr/>
      <dgm:t>
        <a:bodyPr/>
        <a:lstStyle/>
        <a:p>
          <a:r>
            <a:rPr lang="en-US" dirty="0"/>
            <a:t>Work Context</a:t>
          </a:r>
        </a:p>
      </dgm:t>
    </dgm:pt>
    <dgm:pt modelId="{9BEBB965-CE93-C14D-8076-9FB63B082DF5}" type="parTrans" cxnId="{1418C820-894F-0F49-8EBB-45690FB83B17}">
      <dgm:prSet/>
      <dgm:spPr/>
      <dgm:t>
        <a:bodyPr/>
        <a:lstStyle/>
        <a:p>
          <a:endParaRPr lang="en-US"/>
        </a:p>
      </dgm:t>
    </dgm:pt>
    <dgm:pt modelId="{E2E9DBED-5B86-1F4C-9A4F-36982F383367}" type="sibTrans" cxnId="{1418C820-894F-0F49-8EBB-45690FB83B17}">
      <dgm:prSet/>
      <dgm:spPr/>
      <dgm:t>
        <a:bodyPr/>
        <a:lstStyle/>
        <a:p>
          <a:endParaRPr lang="en-US"/>
        </a:p>
      </dgm:t>
    </dgm:pt>
    <dgm:pt modelId="{84797506-5C2F-8248-9285-FFC8C5B1DDA8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7ACBC2F-EB8A-D344-830D-2F6168B126A3}" type="parTrans" cxnId="{1BCA795A-A1C6-E34C-BC51-84838887958E}">
      <dgm:prSet/>
      <dgm:spPr/>
      <dgm:t>
        <a:bodyPr/>
        <a:lstStyle/>
        <a:p>
          <a:endParaRPr lang="en-US"/>
        </a:p>
      </dgm:t>
    </dgm:pt>
    <dgm:pt modelId="{6615A908-5C15-2B4F-A0E7-34982632DF5D}" type="sibTrans" cxnId="{1BCA795A-A1C6-E34C-BC51-84838887958E}">
      <dgm:prSet/>
      <dgm:spPr/>
      <dgm:t>
        <a:bodyPr/>
        <a:lstStyle/>
        <a:p>
          <a:endParaRPr lang="en-US"/>
        </a:p>
      </dgm:t>
    </dgm:pt>
    <dgm:pt modelId="{AA609C19-6399-284D-B3E1-B0EAA7C965F3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EAFCA5BA-EFAE-C842-B70A-34650D90C55D}" type="parTrans" cxnId="{F669EADF-102F-6849-B91E-5B27D0644131}">
      <dgm:prSet/>
      <dgm:spPr/>
      <dgm:t>
        <a:bodyPr/>
        <a:lstStyle/>
        <a:p>
          <a:endParaRPr lang="en-US"/>
        </a:p>
      </dgm:t>
    </dgm:pt>
    <dgm:pt modelId="{B4D2E15E-336F-4F4D-98A4-5CFC4ADD1493}" type="sibTrans" cxnId="{F669EADF-102F-6849-B91E-5B27D0644131}">
      <dgm:prSet/>
      <dgm:spPr/>
      <dgm:t>
        <a:bodyPr/>
        <a:lstStyle/>
        <a:p>
          <a:endParaRPr lang="en-US"/>
        </a:p>
      </dgm:t>
    </dgm:pt>
    <dgm:pt modelId="{10858D3E-FD99-444C-9078-CF38A9A6246E}">
      <dgm:prSet phldrT="[Text]"/>
      <dgm:spPr/>
      <dgm:t>
        <a:bodyPr/>
        <a:lstStyle/>
        <a:p>
          <a:r>
            <a:rPr lang="en-US" dirty="0"/>
            <a:t>Technology</a:t>
          </a:r>
        </a:p>
      </dgm:t>
    </dgm:pt>
    <dgm:pt modelId="{2A8AB638-8F37-FC4A-9FD4-FA5FB9970E87}" type="parTrans" cxnId="{51AF3D2B-AB71-CB48-9A49-9B80D5BDB297}">
      <dgm:prSet/>
      <dgm:spPr/>
      <dgm:t>
        <a:bodyPr/>
        <a:lstStyle/>
        <a:p>
          <a:endParaRPr lang="en-US"/>
        </a:p>
      </dgm:t>
    </dgm:pt>
    <dgm:pt modelId="{C0805640-2F84-1A42-B715-FA2FE33B88BD}" type="sibTrans" cxnId="{51AF3D2B-AB71-CB48-9A49-9B80D5BDB297}">
      <dgm:prSet/>
      <dgm:spPr/>
      <dgm:t>
        <a:bodyPr/>
        <a:lstStyle/>
        <a:p>
          <a:endParaRPr lang="en-US"/>
        </a:p>
      </dgm:t>
    </dgm:pt>
    <dgm:pt modelId="{3B46C981-4206-7F41-9A4B-F6B8690E082B}">
      <dgm:prSet phldrT="[Text]"/>
      <dgm:spPr/>
      <dgm:t>
        <a:bodyPr/>
        <a:lstStyle/>
        <a:p>
          <a:r>
            <a:rPr lang="en-US" dirty="0"/>
            <a:t>Environment</a:t>
          </a:r>
        </a:p>
        <a:p>
          <a:r>
            <a:rPr lang="en-US" dirty="0"/>
            <a:t>Of Use</a:t>
          </a:r>
        </a:p>
      </dgm:t>
    </dgm:pt>
    <dgm:pt modelId="{72A96804-98CF-574C-B317-DAEE1C5DF9C3}" type="parTrans" cxnId="{CC8D35CD-9EC8-E94B-A1FC-DBC0CFA275E2}">
      <dgm:prSet/>
      <dgm:spPr/>
      <dgm:t>
        <a:bodyPr/>
        <a:lstStyle/>
        <a:p>
          <a:endParaRPr lang="en-US"/>
        </a:p>
      </dgm:t>
    </dgm:pt>
    <dgm:pt modelId="{0C01F722-C9C2-654D-9583-8A07984FF5E7}" type="sibTrans" cxnId="{CC8D35CD-9EC8-E94B-A1FC-DBC0CFA275E2}">
      <dgm:prSet/>
      <dgm:spPr/>
      <dgm:t>
        <a:bodyPr/>
        <a:lstStyle/>
        <a:p>
          <a:endParaRPr lang="en-US"/>
        </a:p>
      </dgm:t>
    </dgm:pt>
    <dgm:pt modelId="{7FAE9239-0BFC-E04E-8306-EAB5ACBE1EAC}">
      <dgm:prSet/>
      <dgm:spPr/>
      <dgm:t>
        <a:bodyPr/>
        <a:lstStyle/>
        <a:p>
          <a:r>
            <a:rPr lang="en-US" dirty="0"/>
            <a:t>Teamwork</a:t>
          </a:r>
        </a:p>
      </dgm:t>
    </dgm:pt>
    <dgm:pt modelId="{F3C708A9-BBA0-CB4D-AF97-D5A74B4063EE}" type="parTrans" cxnId="{22728101-5B0B-F44D-A753-87A5A157DFA5}">
      <dgm:prSet/>
      <dgm:spPr/>
      <dgm:t>
        <a:bodyPr/>
        <a:lstStyle/>
        <a:p>
          <a:endParaRPr lang="en-US"/>
        </a:p>
      </dgm:t>
    </dgm:pt>
    <dgm:pt modelId="{CF4361AE-C091-CD4C-8930-F4F0284F954C}" type="sibTrans" cxnId="{22728101-5B0B-F44D-A753-87A5A157DFA5}">
      <dgm:prSet/>
      <dgm:spPr/>
      <dgm:t>
        <a:bodyPr/>
        <a:lstStyle/>
        <a:p>
          <a:endParaRPr lang="en-US"/>
        </a:p>
      </dgm:t>
    </dgm:pt>
    <dgm:pt modelId="{5D109A30-C061-C447-903A-D9A99E6BECFF}" type="pres">
      <dgm:prSet presAssocID="{ACE772B3-3B09-9843-AA3C-5C3894761C33}" presName="composite" presStyleCnt="0">
        <dgm:presLayoutVars>
          <dgm:chMax val="1"/>
          <dgm:dir/>
          <dgm:resizeHandles val="exact"/>
        </dgm:presLayoutVars>
      </dgm:prSet>
      <dgm:spPr/>
    </dgm:pt>
    <dgm:pt modelId="{2975E61E-BAC1-9745-A66C-4D949105D31C}" type="pres">
      <dgm:prSet presAssocID="{ACE772B3-3B09-9843-AA3C-5C3894761C33}" presName="radial" presStyleCnt="0">
        <dgm:presLayoutVars>
          <dgm:animLvl val="ctr"/>
        </dgm:presLayoutVars>
      </dgm:prSet>
      <dgm:spPr/>
    </dgm:pt>
    <dgm:pt modelId="{A21BE1C8-20F3-F949-BC05-B958284F695A}" type="pres">
      <dgm:prSet presAssocID="{F9B21B98-BCB5-FA46-8151-9931E17A7108}" presName="centerShape" presStyleLbl="vennNode1" presStyleIdx="0" presStyleCnt="6"/>
      <dgm:spPr/>
    </dgm:pt>
    <dgm:pt modelId="{13278535-5808-3249-B8A1-30D7581D5A38}" type="pres">
      <dgm:prSet presAssocID="{84797506-5C2F-8248-9285-FFC8C5B1DDA8}" presName="node" presStyleLbl="vennNode1" presStyleIdx="1" presStyleCnt="6">
        <dgm:presLayoutVars>
          <dgm:bulletEnabled val="1"/>
        </dgm:presLayoutVars>
      </dgm:prSet>
      <dgm:spPr/>
    </dgm:pt>
    <dgm:pt modelId="{516C5111-3B54-2349-B2FF-1B9EB42C4B63}" type="pres">
      <dgm:prSet presAssocID="{AA609C19-6399-284D-B3E1-B0EAA7C965F3}" presName="node" presStyleLbl="vennNode1" presStyleIdx="2" presStyleCnt="6">
        <dgm:presLayoutVars>
          <dgm:bulletEnabled val="1"/>
        </dgm:presLayoutVars>
      </dgm:prSet>
      <dgm:spPr/>
    </dgm:pt>
    <dgm:pt modelId="{2F992127-9C11-974A-8D13-9EAECA577C76}" type="pres">
      <dgm:prSet presAssocID="{10858D3E-FD99-444C-9078-CF38A9A6246E}" presName="node" presStyleLbl="vennNode1" presStyleIdx="3" presStyleCnt="6">
        <dgm:presLayoutVars>
          <dgm:bulletEnabled val="1"/>
        </dgm:presLayoutVars>
      </dgm:prSet>
      <dgm:spPr/>
    </dgm:pt>
    <dgm:pt modelId="{8129770C-E039-9B4F-890A-315BE21F6450}" type="pres">
      <dgm:prSet presAssocID="{3B46C981-4206-7F41-9A4B-F6B8690E082B}" presName="node" presStyleLbl="vennNode1" presStyleIdx="4" presStyleCnt="6">
        <dgm:presLayoutVars>
          <dgm:bulletEnabled val="1"/>
        </dgm:presLayoutVars>
      </dgm:prSet>
      <dgm:spPr/>
    </dgm:pt>
    <dgm:pt modelId="{4191573C-BA8E-E346-8CA4-E74B424B0BB0}" type="pres">
      <dgm:prSet presAssocID="{7FAE9239-0BFC-E04E-8306-EAB5ACBE1EAC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22728101-5B0B-F44D-A753-87A5A157DFA5}" srcId="{F9B21B98-BCB5-FA46-8151-9931E17A7108}" destId="{7FAE9239-0BFC-E04E-8306-EAB5ACBE1EAC}" srcOrd="4" destOrd="0" parTransId="{F3C708A9-BBA0-CB4D-AF97-D5A74B4063EE}" sibTransId="{CF4361AE-C091-CD4C-8930-F4F0284F954C}"/>
    <dgm:cxn modelId="{54A5DC11-B88B-BE41-BF29-3DB3441A07D7}" type="presOf" srcId="{F9B21B98-BCB5-FA46-8151-9931E17A7108}" destId="{A21BE1C8-20F3-F949-BC05-B958284F695A}" srcOrd="0" destOrd="0" presId="urn:microsoft.com/office/officeart/2005/8/layout/radial3"/>
    <dgm:cxn modelId="{1418C820-894F-0F49-8EBB-45690FB83B17}" srcId="{ACE772B3-3B09-9843-AA3C-5C3894761C33}" destId="{F9B21B98-BCB5-FA46-8151-9931E17A7108}" srcOrd="0" destOrd="0" parTransId="{9BEBB965-CE93-C14D-8076-9FB63B082DF5}" sibTransId="{E2E9DBED-5B86-1F4C-9A4F-36982F383367}"/>
    <dgm:cxn modelId="{51AF3D2B-AB71-CB48-9A49-9B80D5BDB297}" srcId="{F9B21B98-BCB5-FA46-8151-9931E17A7108}" destId="{10858D3E-FD99-444C-9078-CF38A9A6246E}" srcOrd="2" destOrd="0" parTransId="{2A8AB638-8F37-FC4A-9FD4-FA5FB9970E87}" sibTransId="{C0805640-2F84-1A42-B715-FA2FE33B88BD}"/>
    <dgm:cxn modelId="{756B645C-7E5A-C64A-B72F-A736DB5A4684}" type="presOf" srcId="{10858D3E-FD99-444C-9078-CF38A9A6246E}" destId="{2F992127-9C11-974A-8D13-9EAECA577C76}" srcOrd="0" destOrd="0" presId="urn:microsoft.com/office/officeart/2005/8/layout/radial3"/>
    <dgm:cxn modelId="{369F864B-89A8-E046-BCC3-7FE327970099}" type="presOf" srcId="{84797506-5C2F-8248-9285-FFC8C5B1DDA8}" destId="{13278535-5808-3249-B8A1-30D7581D5A38}" srcOrd="0" destOrd="0" presId="urn:microsoft.com/office/officeart/2005/8/layout/radial3"/>
    <dgm:cxn modelId="{1BCA795A-A1C6-E34C-BC51-84838887958E}" srcId="{F9B21B98-BCB5-FA46-8151-9931E17A7108}" destId="{84797506-5C2F-8248-9285-FFC8C5B1DDA8}" srcOrd="0" destOrd="0" parTransId="{67ACBC2F-EB8A-D344-830D-2F6168B126A3}" sibTransId="{6615A908-5C15-2B4F-A0E7-34982632DF5D}"/>
    <dgm:cxn modelId="{579F328D-BB6E-A94F-815D-8688DF0F75EE}" type="presOf" srcId="{3B46C981-4206-7F41-9A4B-F6B8690E082B}" destId="{8129770C-E039-9B4F-890A-315BE21F6450}" srcOrd="0" destOrd="0" presId="urn:microsoft.com/office/officeart/2005/8/layout/radial3"/>
    <dgm:cxn modelId="{FA98B49C-BC33-5747-91C8-0E904CE120CD}" type="presOf" srcId="{AA609C19-6399-284D-B3E1-B0EAA7C965F3}" destId="{516C5111-3B54-2349-B2FF-1B9EB42C4B63}" srcOrd="0" destOrd="0" presId="urn:microsoft.com/office/officeart/2005/8/layout/radial3"/>
    <dgm:cxn modelId="{CC8D35CD-9EC8-E94B-A1FC-DBC0CFA275E2}" srcId="{F9B21B98-BCB5-FA46-8151-9931E17A7108}" destId="{3B46C981-4206-7F41-9A4B-F6B8690E082B}" srcOrd="3" destOrd="0" parTransId="{72A96804-98CF-574C-B317-DAEE1C5DF9C3}" sibTransId="{0C01F722-C9C2-654D-9583-8A07984FF5E7}"/>
    <dgm:cxn modelId="{F669EADF-102F-6849-B91E-5B27D0644131}" srcId="{F9B21B98-BCB5-FA46-8151-9931E17A7108}" destId="{AA609C19-6399-284D-B3E1-B0EAA7C965F3}" srcOrd="1" destOrd="0" parTransId="{EAFCA5BA-EFAE-C842-B70A-34650D90C55D}" sibTransId="{B4D2E15E-336F-4F4D-98A4-5CFC4ADD1493}"/>
    <dgm:cxn modelId="{8EDD91E2-47DF-554F-97A9-11FC1992DDBD}" type="presOf" srcId="{ACE772B3-3B09-9843-AA3C-5C3894761C33}" destId="{5D109A30-C061-C447-903A-D9A99E6BECFF}" srcOrd="0" destOrd="0" presId="urn:microsoft.com/office/officeart/2005/8/layout/radial3"/>
    <dgm:cxn modelId="{1DFFB9F0-C4BA-B148-815F-5FBF5751361D}" type="presOf" srcId="{7FAE9239-0BFC-E04E-8306-EAB5ACBE1EAC}" destId="{4191573C-BA8E-E346-8CA4-E74B424B0BB0}" srcOrd="0" destOrd="0" presId="urn:microsoft.com/office/officeart/2005/8/layout/radial3"/>
    <dgm:cxn modelId="{952F54BD-C2A1-9845-8A8D-CA10D23C6E2B}" type="presParOf" srcId="{5D109A30-C061-C447-903A-D9A99E6BECFF}" destId="{2975E61E-BAC1-9745-A66C-4D949105D31C}" srcOrd="0" destOrd="0" presId="urn:microsoft.com/office/officeart/2005/8/layout/radial3"/>
    <dgm:cxn modelId="{8F87A5E4-99D8-2C4E-8C0D-992F882A8707}" type="presParOf" srcId="{2975E61E-BAC1-9745-A66C-4D949105D31C}" destId="{A21BE1C8-20F3-F949-BC05-B958284F695A}" srcOrd="0" destOrd="0" presId="urn:microsoft.com/office/officeart/2005/8/layout/radial3"/>
    <dgm:cxn modelId="{7AFD25D1-EE4D-554C-974C-669FB417CC79}" type="presParOf" srcId="{2975E61E-BAC1-9745-A66C-4D949105D31C}" destId="{13278535-5808-3249-B8A1-30D7581D5A38}" srcOrd="1" destOrd="0" presId="urn:microsoft.com/office/officeart/2005/8/layout/radial3"/>
    <dgm:cxn modelId="{EAD939AC-F0BA-FC41-B6CC-EDDD923923F5}" type="presParOf" srcId="{2975E61E-BAC1-9745-A66C-4D949105D31C}" destId="{516C5111-3B54-2349-B2FF-1B9EB42C4B63}" srcOrd="2" destOrd="0" presId="urn:microsoft.com/office/officeart/2005/8/layout/radial3"/>
    <dgm:cxn modelId="{FD2DB6E8-24DE-D445-A9F6-634098B59D7E}" type="presParOf" srcId="{2975E61E-BAC1-9745-A66C-4D949105D31C}" destId="{2F992127-9C11-974A-8D13-9EAECA577C76}" srcOrd="3" destOrd="0" presId="urn:microsoft.com/office/officeart/2005/8/layout/radial3"/>
    <dgm:cxn modelId="{2A83BE8F-3B7D-2449-98CA-66C235727EF3}" type="presParOf" srcId="{2975E61E-BAC1-9745-A66C-4D949105D31C}" destId="{8129770C-E039-9B4F-890A-315BE21F6450}" srcOrd="4" destOrd="0" presId="urn:microsoft.com/office/officeart/2005/8/layout/radial3"/>
    <dgm:cxn modelId="{6A6EC9D4-C909-9141-BD8F-866963AD5A69}" type="presParOf" srcId="{2975E61E-BAC1-9745-A66C-4D949105D31C}" destId="{4191573C-BA8E-E346-8CA4-E74B424B0BB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BE1C8-20F3-F949-BC05-B958284F695A}">
      <dsp:nvSpPr>
        <dsp:cNvPr id="0" name=""/>
        <dsp:cNvSpPr/>
      </dsp:nvSpPr>
      <dsp:spPr>
        <a:xfrm>
          <a:off x="1382760" y="1123045"/>
          <a:ext cx="2603312" cy="26033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Work Context</a:t>
          </a:r>
        </a:p>
      </dsp:txBody>
      <dsp:txXfrm>
        <a:off x="1764006" y="1504291"/>
        <a:ext cx="1840820" cy="1840820"/>
      </dsp:txXfrm>
    </dsp:sp>
    <dsp:sp modelId="{13278535-5808-3249-B8A1-30D7581D5A38}">
      <dsp:nvSpPr>
        <dsp:cNvPr id="0" name=""/>
        <dsp:cNvSpPr/>
      </dsp:nvSpPr>
      <dsp:spPr>
        <a:xfrm>
          <a:off x="2033588" y="80318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</a:t>
          </a:r>
        </a:p>
      </dsp:txBody>
      <dsp:txXfrm>
        <a:off x="2224211" y="270941"/>
        <a:ext cx="920410" cy="920410"/>
      </dsp:txXfrm>
    </dsp:sp>
    <dsp:sp modelId="{516C5111-3B54-2349-B2FF-1B9EB42C4B63}">
      <dsp:nvSpPr>
        <dsp:cNvPr id="0" name=""/>
        <dsp:cNvSpPr/>
      </dsp:nvSpPr>
      <dsp:spPr>
        <a:xfrm>
          <a:off x="3644254" y="1250536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</a:t>
          </a:r>
        </a:p>
      </dsp:txBody>
      <dsp:txXfrm>
        <a:off x="3834877" y="1441159"/>
        <a:ext cx="920410" cy="920410"/>
      </dsp:txXfrm>
    </dsp:sp>
    <dsp:sp modelId="{2F992127-9C11-974A-8D13-9EAECA577C76}">
      <dsp:nvSpPr>
        <dsp:cNvPr id="0" name=""/>
        <dsp:cNvSpPr/>
      </dsp:nvSpPr>
      <dsp:spPr>
        <a:xfrm>
          <a:off x="3029035" y="3143988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Technology</a:t>
          </a:r>
        </a:p>
      </dsp:txBody>
      <dsp:txXfrm>
        <a:off x="3219658" y="3334611"/>
        <a:ext cx="920410" cy="920410"/>
      </dsp:txXfrm>
    </dsp:sp>
    <dsp:sp modelId="{8129770C-E039-9B4F-890A-315BE21F6450}">
      <dsp:nvSpPr>
        <dsp:cNvPr id="0" name=""/>
        <dsp:cNvSpPr/>
      </dsp:nvSpPr>
      <dsp:spPr>
        <a:xfrm>
          <a:off x="1038141" y="3143988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Of Use</a:t>
          </a:r>
        </a:p>
      </dsp:txBody>
      <dsp:txXfrm>
        <a:off x="1228764" y="3334611"/>
        <a:ext cx="920410" cy="920410"/>
      </dsp:txXfrm>
    </dsp:sp>
    <dsp:sp modelId="{4191573C-BA8E-E346-8CA4-E74B424B0BB0}">
      <dsp:nvSpPr>
        <dsp:cNvPr id="0" name=""/>
        <dsp:cNvSpPr/>
      </dsp:nvSpPr>
      <dsp:spPr>
        <a:xfrm>
          <a:off x="422921" y="1250536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Teamwork</a:t>
          </a:r>
        </a:p>
      </dsp:txBody>
      <dsp:txXfrm>
        <a:off x="613544" y="1441159"/>
        <a:ext cx="920410" cy="920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A2B9E-B600-5540-B3B7-5DB61B9243AA}" type="datetimeFigureOut">
              <a:rPr lang="en-US"/>
              <a:pPr>
                <a:defRPr/>
              </a:pPr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51B524-9D2C-9449-9B51-6D0F420BD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1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A46095-D8CD-B943-9263-524BD5E90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US" baseline="0"/>
              <a:t>nstructor and learner introductions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interview discussion Mod3, slide 20</a:t>
            </a:r>
          </a:p>
          <a:p>
            <a:endParaRPr lang="en-US" dirty="0"/>
          </a:p>
          <a:p>
            <a:r>
              <a:rPr lang="en-US" dirty="0"/>
              <a:t>A phone interview may be sufficient if in-person is not feasible.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interview discussion Mod3, slide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Hartson</a:t>
            </a:r>
            <a:r>
              <a:rPr lang="en-US" dirty="0"/>
              <a:t> 2ed, p41 for Modeling</a:t>
            </a:r>
          </a:p>
          <a:p>
            <a:r>
              <a:rPr lang="en-US" dirty="0" err="1"/>
              <a:t>Hartson</a:t>
            </a:r>
            <a:r>
              <a:rPr lang="en-US" dirty="0"/>
              <a:t> 2ed, p177, Usage Research Data Modeling</a:t>
            </a:r>
          </a:p>
          <a:p>
            <a:r>
              <a:rPr lang="en-US" dirty="0"/>
              <a:t>Cooper, 4ed, p 61, Modeling Users: Personas and Goals</a:t>
            </a:r>
          </a:p>
          <a:p>
            <a:r>
              <a:rPr lang="en-US" dirty="0"/>
              <a:t>Beyer &amp; </a:t>
            </a:r>
            <a:r>
              <a:rPr lang="en-US" dirty="0" err="1"/>
              <a:t>Holtzblatt</a:t>
            </a:r>
            <a:r>
              <a:rPr lang="en-US" dirty="0"/>
              <a:t>, 1998, p89, Work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75">
              <a:defRPr/>
            </a:pPr>
            <a:r>
              <a:rPr lang="en-US" dirty="0"/>
              <a:t>Scott:</a:t>
            </a:r>
          </a:p>
          <a:p>
            <a:pPr defTabSz="457175">
              <a:defRPr/>
            </a:pPr>
            <a:r>
              <a:rPr lang="en-US" dirty="0"/>
              <a:t>To avoid</a:t>
            </a:r>
            <a:r>
              <a:rPr lang="en-US" baseline="0" dirty="0"/>
              <a:t> mismatches, we must achieve shared understanding of all usage factors</a:t>
            </a:r>
            <a:endParaRPr lang="en-US" dirty="0"/>
          </a:p>
          <a:p>
            <a:pPr marL="228587" indent="-228587" defTabSz="457175">
              <a:buFontTx/>
              <a:buAutoNum type="arabicPeriod"/>
              <a:defRPr/>
            </a:pPr>
            <a:endParaRPr lang="en-US" dirty="0"/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Users and designers have different perspectives for how an application should be used. A conceptual model captures designer intent explicitly and permits patient safety analysis. </a:t>
            </a:r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Users develop a mental model based on their background and available functionality.</a:t>
            </a:r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Designers derive a conceptual model for how the product should be used based on their understanding of the domain.</a:t>
            </a:r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Latent design issues (Reason, 1997) can arise from mismatches between the mental and conceptual models (Norman, 1988), which can result in patient safety risks (Chapman et al., 2012).</a:t>
            </a:r>
          </a:p>
          <a:p>
            <a:pPr marL="0" indent="0" defTabSz="457175">
              <a:buFontTx/>
              <a:buNone/>
              <a:defRPr/>
            </a:pPr>
            <a:endParaRPr lang="en-US" dirty="0"/>
          </a:p>
          <a:p>
            <a:pPr marL="0" indent="0" defTabSz="457175">
              <a:buFontTx/>
              <a:buNone/>
              <a:defRPr/>
            </a:pPr>
            <a:endParaRPr lang="en-US" dirty="0"/>
          </a:p>
          <a:p>
            <a:pPr marL="0" indent="0" defTabSz="457175">
              <a:buFontTx/>
              <a:buNone/>
              <a:defRPr/>
            </a:pPr>
            <a:r>
              <a:rPr lang="en-US" dirty="0"/>
              <a:t>[ ] ended at :29 </a:t>
            </a:r>
          </a:p>
          <a:p>
            <a:pPr marL="0" indent="0" defTabSz="457175">
              <a:buFontTx/>
              <a:buNone/>
              <a:defRPr/>
            </a:pPr>
            <a:r>
              <a:rPr lang="en-US" dirty="0"/>
              <a:t>[ ] User Mental Model &gt; </a:t>
            </a:r>
            <a:r>
              <a:rPr lang="en-US" b="1" dirty="0"/>
              <a:t>Conceptual Model </a:t>
            </a:r>
            <a:r>
              <a:rPr lang="en-US" dirty="0"/>
              <a:t>&lt; Designer Mental Model </a:t>
            </a:r>
          </a:p>
          <a:p>
            <a:pPr marL="0" indent="0" defTabSz="457175">
              <a:buFontTx/>
              <a:buNone/>
              <a:defRPr/>
            </a:pPr>
            <a:r>
              <a:rPr lang="en-US" dirty="0"/>
              <a:t>[ ] Iterate the graphic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Value_proposition</a:t>
            </a:r>
            <a:r>
              <a:rPr lang="en-US" dirty="0"/>
              <a:t>, 4/10/2020.</a:t>
            </a:r>
          </a:p>
          <a:p>
            <a:endParaRPr lang="en-US" dirty="0"/>
          </a:p>
          <a:p>
            <a:r>
              <a:rPr lang="en-US" dirty="0"/>
              <a:t>See Roberts, M.S. (2006). Economic Aspects of Evaluation. In Friedman, C.P. and Wyatt, J.C. Evaluation Methods in Biomedical Informatics. Chapter 11, pg. 304. New York: Springer.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What problem is the CDS tool intended to solve?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problem currently being addressed? Why is the current solution not adequate? The answers to this question build on the prior question to address general process-level barriers that cause the issues for the identified roles within the scope of the problem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3221A-0008-49CE-89D9-8A86DA715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4058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371600" y="5467350"/>
            <a:ext cx="6400800" cy="796816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>
                    <a:lumMod val="75000"/>
                  </a:schemeClr>
                </a:solidFill>
                <a:latin typeface="Georgia"/>
                <a:ea typeface="ヒラギノ角ゴ Pro W3" charset="-128"/>
                <a:cs typeface="ヒラギノ角ゴ Pro W3" charset="-128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05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58761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08076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5086"/>
            <a:ext cx="4040188" cy="41110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108076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5086"/>
            <a:ext cx="4041775" cy="41110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DOCUMENT TYPE/STATUS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093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DOCUMENT TYPE/STATUS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0942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542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45C7-AFA8-4622-8BFA-D400F3569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97186" y="2279309"/>
            <a:ext cx="3436938" cy="29003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115121"/>
            <a:ext cx="4498975" cy="5062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97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115122"/>
            <a:ext cx="4498975" cy="5073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470525" y="1853406"/>
            <a:ext cx="3444875" cy="403542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99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8862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Georgi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9" r:id="rId2"/>
    <p:sldLayoutId id="2147483997" r:id="rId3"/>
    <p:sldLayoutId id="2147483998" r:id="rId4"/>
    <p:sldLayoutId id="2147483999" r:id="rId5"/>
    <p:sldLayoutId id="2147484000" r:id="rId6"/>
    <p:sldLayoutId id="2147484011" r:id="rId7"/>
    <p:sldLayoutId id="2147484005" r:id="rId8"/>
    <p:sldLayoutId id="2147484008" r:id="rId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 descr="Subtitle: Module 1, Introduction to CDS Assessment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>
                    <a:lumMod val="75000"/>
                  </a:schemeClr>
                </a:solidFill>
                <a:latin typeface="Georgia"/>
                <a:ea typeface="ヒラギノ角ゴ Pro W3" charset="-128"/>
                <a:cs typeface="ヒラギノ角ゴ Pro W3" charset="-128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CDS Evaluation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— Creating a Simplified Model of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DE1D44-D17B-E349-B751-F2B19DD0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CDS business owner should be able to provide answers to scope and guide the evaluation</a:t>
            </a:r>
          </a:p>
          <a:p>
            <a:pPr lvl="1"/>
            <a:r>
              <a:rPr lang="en-US" dirty="0"/>
              <a:t>Project charter, project goals</a:t>
            </a:r>
          </a:p>
          <a:p>
            <a:r>
              <a:rPr lang="en-US" dirty="0"/>
              <a:t>The CDS developer should be able to provide details for question #4 (the proposed solution)</a:t>
            </a:r>
          </a:p>
          <a:p>
            <a:pPr lvl="1"/>
            <a:r>
              <a:rPr lang="en-US" dirty="0"/>
              <a:t>Project plan, user documentation</a:t>
            </a:r>
          </a:p>
          <a:p>
            <a:r>
              <a:rPr lang="en-US" dirty="0"/>
              <a:t>Caution: business owner and developer perceptions may not be fully accurate!</a:t>
            </a:r>
          </a:p>
          <a:p>
            <a:r>
              <a:rPr lang="en-US" dirty="0"/>
              <a:t>Start with drafting the business owner’s value proposition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3BF30-F781-C249-9B2B-1571AA9B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2AC317-78EE-A142-9F1C-8B465A2B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587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2E894-206E-1C49-9D69-C28E9B60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A value proposition is a promise of value to be delivered, communicated, and acknowledged. It is also a belief from the customer about how value (benefit) will be delivered, experienced and acquired. </a:t>
            </a:r>
            <a:r>
              <a:rPr lang="en-US" dirty="0"/>
              <a:t>[Wikipedia]</a:t>
            </a:r>
          </a:p>
          <a:p>
            <a:r>
              <a:rPr lang="en-US" dirty="0"/>
              <a:t>A value proposition connects CDS evaluation with goals of the business owner</a:t>
            </a:r>
          </a:p>
          <a:p>
            <a:r>
              <a:rPr lang="en-US" dirty="0"/>
              <a:t>The ability to accomplish business goals helps us determine if the </a:t>
            </a:r>
            <a:r>
              <a:rPr lang="en-US" i="1" dirty="0"/>
              <a:t>right</a:t>
            </a:r>
            <a:r>
              <a:rPr lang="en-US" dirty="0"/>
              <a:t> CDS tool was built</a:t>
            </a:r>
          </a:p>
          <a:p>
            <a:r>
              <a:rPr lang="en-US" dirty="0"/>
              <a:t>The ability of people to use the CDS tool helps us determine if tool was built </a:t>
            </a:r>
            <a:r>
              <a:rPr lang="en-US" i="1" dirty="0"/>
              <a:t>right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AC019-C42C-E845-B2DB-5A8624F1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7E967E-CAB9-4949-8DC0-BCDCC871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260673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3009EB-BA24-0246-9D54-80FB797B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problem is the CDS tool intended to solve?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does the problem affect and how is it quantified?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currently done and why is it not good enough?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proposed solution and how does it overcome the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will you measure success?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it benefit Veterans?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56592-4FD9-F64B-BCEC-937BF975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7441DD-ACE7-4442-BE25-563E8A8A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to Form the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7445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A80439-4743-344A-8755-7A473C25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865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with a simple problem statement</a:t>
            </a:r>
          </a:p>
          <a:p>
            <a:r>
              <a:rPr lang="en-US" dirty="0"/>
              <a:t>Emergency Medicine Documentation Template(EMDT) Example:</a:t>
            </a:r>
          </a:p>
          <a:p>
            <a:pPr marL="400050" lvl="1" indent="0">
              <a:buNone/>
            </a:pPr>
            <a:r>
              <a:rPr lang="en-US" i="1" dirty="0"/>
              <a:t>Lack of standardization of Emergency Medicine clinical documentation leads to inconsistent data in the patient record; this leads to inefficiencies in accessing needed data and inefficient communication across care team and inefficient clinical decision making.</a:t>
            </a:r>
          </a:p>
          <a:p>
            <a:r>
              <a:rPr lang="en-US" dirty="0"/>
              <a:t>The problem statement scopes the evaluation to a particular domain, task type, and limited set of clinical decisions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40CA9-2E6D-DD49-B715-93E522BC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BB763-7823-9A41-89BE-C4771AED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99771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A4EC8F-359B-BF43-B73C-48D25F88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by listing who might be affected by the problem?</a:t>
            </a:r>
          </a:p>
          <a:p>
            <a:r>
              <a:rPr lang="en-US" dirty="0"/>
              <a:t>EMDT Example:</a:t>
            </a:r>
          </a:p>
          <a:p>
            <a:pPr lvl="1"/>
            <a:r>
              <a:rPr lang="en-US" i="1" dirty="0"/>
              <a:t>Emergency Medicine clinicians creating documentation and making decisions specific to patient treatment in the Emergency Department</a:t>
            </a:r>
          </a:p>
          <a:p>
            <a:pPr lvl="1"/>
            <a:r>
              <a:rPr lang="en-US" i="1" dirty="0"/>
              <a:t>Clinicians following up on ED care, making decisions based on the documentation</a:t>
            </a:r>
          </a:p>
          <a:p>
            <a:pPr lvl="1"/>
            <a:r>
              <a:rPr lang="en-US" i="1" dirty="0"/>
              <a:t>Veteran patients receiving ED care</a:t>
            </a:r>
          </a:p>
          <a:p>
            <a:pPr lvl="1"/>
            <a:r>
              <a:rPr lang="en-US" i="1" dirty="0"/>
              <a:t>Veterans who could receive care if additional resources were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B5D8C-E30F-1242-BB00-2BD8AF47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A95ED1-2A0D-FB4F-8BE0-2216191B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Who Does it Affect and How?</a:t>
            </a:r>
          </a:p>
        </p:txBody>
      </p:sp>
    </p:spTree>
    <p:extLst>
      <p:ext uri="{BB962C8B-B14F-4D97-AF65-F5344CB8AC3E}">
        <p14:creationId xmlns:p14="http://schemas.microsoft.com/office/powerpoint/2010/main" val="193065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DEE6BE-A771-7947-9228-14648B0E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each listed role, briefly describe how they are being adversely affected</a:t>
            </a:r>
          </a:p>
          <a:p>
            <a:r>
              <a:rPr lang="en-US" dirty="0"/>
              <a:t>EMDT Example:</a:t>
            </a:r>
          </a:p>
          <a:p>
            <a:pPr lvl="1"/>
            <a:r>
              <a:rPr lang="en-US" dirty="0"/>
              <a:t>ED Clinicians – </a:t>
            </a:r>
            <a:r>
              <a:rPr lang="en-US" i="1" dirty="0"/>
              <a:t>Current documentation practices do not adequately describe key clinical decisions</a:t>
            </a:r>
          </a:p>
          <a:p>
            <a:pPr lvl="1"/>
            <a:r>
              <a:rPr lang="en-US" dirty="0"/>
              <a:t>Recipient Clinicians – </a:t>
            </a:r>
            <a:r>
              <a:rPr lang="en-US" i="1" dirty="0"/>
              <a:t>Poor documentation prevents optimal follow-up care</a:t>
            </a:r>
          </a:p>
          <a:p>
            <a:pPr lvl="1"/>
            <a:r>
              <a:rPr lang="en-US" dirty="0"/>
              <a:t>ED Patients – </a:t>
            </a:r>
            <a:r>
              <a:rPr lang="en-US" i="1" dirty="0"/>
              <a:t>Poor documentation leads to worse outcomes</a:t>
            </a:r>
          </a:p>
          <a:p>
            <a:pPr lvl="1"/>
            <a:r>
              <a:rPr lang="en-US" dirty="0"/>
              <a:t>Other Veterans – </a:t>
            </a:r>
            <a:r>
              <a:rPr lang="en-US" i="1" dirty="0"/>
              <a:t>Poor documentation leads to poor workload capture, reducing resources to care for other Veterans.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3D95F-6275-B042-A9EE-9DE6C85C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31559-D8CA-9A4F-A63E-0CE3D556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Who Does it Affect and How? (continued)</a:t>
            </a:r>
          </a:p>
        </p:txBody>
      </p:sp>
    </p:spTree>
    <p:extLst>
      <p:ext uri="{BB962C8B-B14F-4D97-AF65-F5344CB8AC3E}">
        <p14:creationId xmlns:p14="http://schemas.microsoft.com/office/powerpoint/2010/main" val="35021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17941-7CC1-3343-840E-2418747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Briefly describe the process or technology currently used for the clinical decisions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  <a:p>
            <a:r>
              <a:rPr lang="en-US" dirty="0"/>
              <a:t>Build on the problem statement and affected roles by adding causal elements for why the current solution allows suboptimal outcomes</a:t>
            </a:r>
          </a:p>
          <a:p>
            <a:r>
              <a:rPr lang="en-US" dirty="0"/>
              <a:t>EMDT Example: </a:t>
            </a:r>
          </a:p>
          <a:p>
            <a:pPr marL="400050" lvl="1" indent="0">
              <a:buNone/>
            </a:pPr>
            <a:r>
              <a:rPr lang="en-US" i="1" dirty="0"/>
              <a:t>VAMCs use local templates with wide variability in workload capture, codability, usability, usefulness to subsequent readers of the note. This makes it more difficult to:</a:t>
            </a:r>
          </a:p>
          <a:p>
            <a:pPr lvl="1"/>
            <a:r>
              <a:rPr lang="en-US" i="1" dirty="0"/>
              <a:t>find patient/treatment information afterwards</a:t>
            </a:r>
          </a:p>
          <a:p>
            <a:pPr lvl="1"/>
            <a:r>
              <a:rPr lang="en-US" i="1" dirty="0"/>
              <a:t>apply automation to some information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difficult to accommodate different documentation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85F9F-8D92-5E4B-BBCC-B94B737B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24FC2-0AE0-8E41-AEE6-4B9FD78E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What’s the Current Solution?</a:t>
            </a:r>
          </a:p>
        </p:txBody>
      </p:sp>
    </p:spTree>
    <p:extLst>
      <p:ext uri="{BB962C8B-B14F-4D97-AF65-F5344CB8AC3E}">
        <p14:creationId xmlns:p14="http://schemas.microsoft.com/office/powerpoint/2010/main" val="229492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E34D8-2231-1F4E-B561-ED6A4687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the new CDS intervention to describe the contrasting elements of the new or proposed solution</a:t>
            </a:r>
          </a:p>
          <a:p>
            <a:pPr lvl="1"/>
            <a:r>
              <a:rPr lang="en-US" dirty="0"/>
              <a:t>How does the new CDS change the work?</a:t>
            </a:r>
          </a:p>
          <a:p>
            <a:pPr lvl="1"/>
            <a:r>
              <a:rPr lang="en-US" dirty="0"/>
              <a:t>What’s new about the decision process, the information used, or the resulting artifacts?</a:t>
            </a:r>
          </a:p>
          <a:p>
            <a:pPr lvl="0"/>
            <a:r>
              <a:rPr lang="en-US" dirty="0"/>
              <a:t>EMDT Example: </a:t>
            </a:r>
          </a:p>
          <a:p>
            <a:pPr marL="400050" lvl="1" indent="0">
              <a:buNone/>
            </a:pPr>
            <a:r>
              <a:rPr lang="en-US" i="1" dirty="0"/>
              <a:t>Develop a national clinical reminder template that:</a:t>
            </a:r>
          </a:p>
          <a:p>
            <a:pPr lvl="1"/>
            <a:r>
              <a:rPr lang="en-US" i="1" dirty="0"/>
              <a:t>Meets national standards for patient care. </a:t>
            </a:r>
          </a:p>
          <a:p>
            <a:pPr lvl="1"/>
            <a:r>
              <a:rPr lang="en-US" i="1" dirty="0"/>
              <a:t>Supports the standardization of clinical data. </a:t>
            </a:r>
          </a:p>
          <a:p>
            <a:pPr lvl="1"/>
            <a:r>
              <a:rPr lang="en-US" i="1" dirty="0"/>
              <a:t>Accommodates differences in acceptable documentation styles.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0D075-543F-A442-B703-4E1A8FDE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D4403E-DC1A-D84D-AA7D-2DB3B97B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76200"/>
            <a:ext cx="7778931" cy="674916"/>
          </a:xfrm>
        </p:spPr>
        <p:txBody>
          <a:bodyPr/>
          <a:lstStyle/>
          <a:p>
            <a:r>
              <a:rPr lang="en-US" dirty="0"/>
              <a:t>Value Question: What’s the Proposed Solution?</a:t>
            </a:r>
          </a:p>
        </p:txBody>
      </p:sp>
    </p:spTree>
    <p:extLst>
      <p:ext uri="{BB962C8B-B14F-4D97-AF65-F5344CB8AC3E}">
        <p14:creationId xmlns:p14="http://schemas.microsoft.com/office/powerpoint/2010/main" val="220369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2DFB5-DD5D-934A-8861-F1FA10B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problem statement to identify initial measures and metrics of specific interest to the goals of the business owner.</a:t>
            </a:r>
          </a:p>
          <a:p>
            <a:pPr lvl="1"/>
            <a:r>
              <a:rPr lang="en-US" dirty="0"/>
              <a:t>Document all key measures even in they are difficult to assess directly (e.g., patient outcomes)</a:t>
            </a:r>
          </a:p>
          <a:p>
            <a:r>
              <a:rPr lang="en-US" dirty="0"/>
              <a:t>Consider how the subgoals of work roles contributing to the business goal and how they may be measured.</a:t>
            </a:r>
          </a:p>
          <a:p>
            <a:r>
              <a:rPr lang="en-US" dirty="0"/>
              <a:t>Consider indirect measures that may indicate improvement in the CDS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B504F-A011-2A4C-AF7D-365CF0E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318E4-8705-AD49-BE6D-EA238B43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How IS Success Measured?</a:t>
            </a:r>
          </a:p>
        </p:txBody>
      </p:sp>
    </p:spTree>
    <p:extLst>
      <p:ext uri="{BB962C8B-B14F-4D97-AF65-F5344CB8AC3E}">
        <p14:creationId xmlns:p14="http://schemas.microsoft.com/office/powerpoint/2010/main" val="312600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794527-B8E5-E74C-A094-AE72380C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Consider EMDT problem statement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Lack of standardization </a:t>
            </a:r>
            <a:r>
              <a:rPr lang="en-US" i="1" dirty="0"/>
              <a:t>of Emergency Medicine clinical documentation leads to </a:t>
            </a:r>
            <a:r>
              <a:rPr lang="en-US" i="1" dirty="0">
                <a:solidFill>
                  <a:srgbClr val="FF0000"/>
                </a:solidFill>
              </a:rPr>
              <a:t>inconsistent data </a:t>
            </a:r>
            <a:r>
              <a:rPr lang="en-US" i="1" dirty="0"/>
              <a:t>in the patient record; this leads to </a:t>
            </a:r>
            <a:r>
              <a:rPr lang="en-US" i="1" dirty="0">
                <a:solidFill>
                  <a:srgbClr val="FF0000"/>
                </a:solidFill>
              </a:rPr>
              <a:t>inefficiencies in accessing needed data</a:t>
            </a:r>
            <a:r>
              <a:rPr lang="en-US" i="1" dirty="0"/>
              <a:t> and inefficient </a:t>
            </a:r>
            <a:r>
              <a:rPr lang="en-US" i="1" dirty="0">
                <a:solidFill>
                  <a:srgbClr val="FF0000"/>
                </a:solidFill>
              </a:rPr>
              <a:t>communication</a:t>
            </a:r>
            <a:r>
              <a:rPr lang="en-US" i="1" dirty="0"/>
              <a:t> across care team and inefficient clinical </a:t>
            </a:r>
            <a:r>
              <a:rPr lang="en-US" i="1" dirty="0">
                <a:solidFill>
                  <a:srgbClr val="FF0000"/>
                </a:solidFill>
              </a:rPr>
              <a:t>decision making</a:t>
            </a:r>
            <a:r>
              <a:rPr lang="en-US" i="1" dirty="0"/>
              <a:t>.</a:t>
            </a:r>
          </a:p>
          <a:p>
            <a:r>
              <a:rPr lang="en-US" dirty="0"/>
              <a:t>Some measures to consider from this:</a:t>
            </a:r>
          </a:p>
          <a:p>
            <a:pPr lvl="1"/>
            <a:r>
              <a:rPr lang="en-US" dirty="0"/>
              <a:t>Standardization of resulting notes. </a:t>
            </a:r>
          </a:p>
          <a:p>
            <a:pPr lvl="1"/>
            <a:r>
              <a:rPr lang="en-US" dirty="0"/>
              <a:t>Quality of resulting notes. </a:t>
            </a:r>
          </a:p>
          <a:p>
            <a:pPr lvl="1"/>
            <a:r>
              <a:rPr lang="en-US" dirty="0"/>
              <a:t>Reduced clinician time spent on documentation.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94179-F26F-8144-B9CC-01CE0D5D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E55371-48AB-C745-8F43-DA91E80E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Measures Example</a:t>
            </a:r>
          </a:p>
        </p:txBody>
      </p:sp>
    </p:spTree>
    <p:extLst>
      <p:ext uri="{BB962C8B-B14F-4D97-AF65-F5344CB8AC3E}">
        <p14:creationId xmlns:p14="http://schemas.microsoft.com/office/powerpoint/2010/main" val="22565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74782"/>
                </a:solidFill>
              </a:rPr>
              <a:t>By the end of this module, you will be able to:</a:t>
            </a:r>
          </a:p>
          <a:p>
            <a:r>
              <a:rPr lang="en-US" dirty="0"/>
              <a:t>Define work context</a:t>
            </a:r>
          </a:p>
          <a:p>
            <a:r>
              <a:rPr lang="en-US" dirty="0"/>
              <a:t>Differentiate current state vs. future state</a:t>
            </a:r>
          </a:p>
          <a:p>
            <a:r>
              <a:rPr lang="en-US" dirty="0"/>
              <a:t>Describe and list several work models</a:t>
            </a:r>
          </a:p>
          <a:p>
            <a:r>
              <a:rPr lang="en-US" dirty="0"/>
              <a:t>Differentiate mental vs. conceptual model</a:t>
            </a:r>
          </a:p>
          <a:p>
            <a:r>
              <a:rPr lang="en-US" dirty="0"/>
              <a:t>Understand the work modeling process</a:t>
            </a:r>
          </a:p>
          <a:p>
            <a:r>
              <a:rPr lang="en-US" dirty="0"/>
              <a:t>Complete a value proposition</a:t>
            </a:r>
          </a:p>
          <a:p>
            <a:r>
              <a:rPr lang="en-US" dirty="0"/>
              <a:t>Conduct informal user interviews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</p:spTree>
    <p:extLst>
      <p:ext uri="{BB962C8B-B14F-4D97-AF65-F5344CB8AC3E}">
        <p14:creationId xmlns:p14="http://schemas.microsoft.com/office/powerpoint/2010/main" val="53461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615D4A-EEC9-C948-B8D6-C58F2FB9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Veterans are the most important factor in considering CDS value.</a:t>
            </a:r>
          </a:p>
          <a:p>
            <a:r>
              <a:rPr lang="en-US" dirty="0"/>
              <a:t>Even if none of the primary measures directly addresses Veterans, ensure that assumptions of value are made explicit.</a:t>
            </a:r>
          </a:p>
          <a:p>
            <a:r>
              <a:rPr lang="en-US" dirty="0"/>
              <a:t>EMDT Example:</a:t>
            </a:r>
          </a:p>
          <a:p>
            <a:pPr lvl="1"/>
            <a:r>
              <a:rPr lang="en-US" i="1" dirty="0"/>
              <a:t>Improved patient outcomes (healthier Veterans). </a:t>
            </a:r>
          </a:p>
          <a:p>
            <a:pPr lvl="1"/>
            <a:r>
              <a:rPr lang="en-US" i="1" dirty="0"/>
              <a:t>Increased patient throughput (more Veterans treated). </a:t>
            </a:r>
          </a:p>
          <a:p>
            <a:pPr lvl="1"/>
            <a:r>
              <a:rPr lang="en-US" i="1" dirty="0"/>
              <a:t>Improved patient satisfaction (Veterans perceive better care).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A390F-B035-C049-ABE4-9C9422F2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25BE6-1C9A-6F4C-8145-B4D6E98B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How does it benefit Veterans?</a:t>
            </a:r>
          </a:p>
        </p:txBody>
      </p:sp>
    </p:spTree>
    <p:extLst>
      <p:ext uri="{BB962C8B-B14F-4D97-AF65-F5344CB8AC3E}">
        <p14:creationId xmlns:p14="http://schemas.microsoft.com/office/powerpoint/2010/main" val="99484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EA96D-1FDD-7543-AC0E-2230120F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5523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Conduct informal interview of primary CDS user role</a:t>
            </a:r>
          </a:p>
          <a:p>
            <a:pPr lvl="1"/>
            <a:r>
              <a:rPr lang="en-US" dirty="0"/>
              <a:t>Capture user’s answers to value proposition questions</a:t>
            </a:r>
          </a:p>
          <a:p>
            <a:pPr lvl="1"/>
            <a:r>
              <a:rPr lang="en-US" dirty="0"/>
              <a:t>Ask about any discrepancies</a:t>
            </a:r>
          </a:p>
          <a:p>
            <a:pPr lvl="1"/>
            <a:r>
              <a:rPr lang="en-US" dirty="0"/>
              <a:t>Establish user’s goals, work process, success criteria</a:t>
            </a:r>
          </a:p>
          <a:p>
            <a:pPr lvl="2"/>
            <a:r>
              <a:rPr lang="en-US" dirty="0"/>
              <a:t>What clinical task are you doing when you use the CDS?</a:t>
            </a:r>
          </a:p>
          <a:p>
            <a:pPr lvl="2"/>
            <a:r>
              <a:rPr lang="en-US" dirty="0"/>
              <a:t>What clinical decision is being supported?</a:t>
            </a:r>
          </a:p>
          <a:p>
            <a:pPr lvl="2"/>
            <a:r>
              <a:rPr lang="en-US" dirty="0"/>
              <a:t>Where do you get information to make that decision?</a:t>
            </a:r>
          </a:p>
          <a:p>
            <a:pPr lvl="2"/>
            <a:r>
              <a:rPr lang="en-US" dirty="0"/>
              <a:t>How does the As-Is system support or not support that decision?</a:t>
            </a:r>
          </a:p>
          <a:p>
            <a:pPr lvl="2"/>
            <a:r>
              <a:rPr lang="en-US" dirty="0"/>
              <a:t>How should the To-Be system support that work?</a:t>
            </a:r>
          </a:p>
          <a:p>
            <a:pPr lvl="2"/>
            <a:r>
              <a:rPr lang="en-US" dirty="0"/>
              <a:t>Where and how does your decision get documented or shared?</a:t>
            </a:r>
          </a:p>
          <a:p>
            <a:pPr lvl="2"/>
            <a:r>
              <a:rPr lang="en-US" dirty="0"/>
              <a:t>Who reads the results? Do they ever ask clarifying questions?</a:t>
            </a:r>
          </a:p>
          <a:p>
            <a:pPr lvl="2"/>
            <a:r>
              <a:rPr lang="en-US" dirty="0"/>
              <a:t>Can you describe any critical incidents that have occurred with the As-Is system?</a:t>
            </a:r>
          </a:p>
          <a:p>
            <a:pPr lvl="2"/>
            <a:r>
              <a:rPr lang="en-US" dirty="0"/>
              <a:t>How do you expect the To-Be system to help improve your work?</a:t>
            </a:r>
          </a:p>
          <a:p>
            <a:r>
              <a:rPr lang="en-US" dirty="0"/>
              <a:t>Sanity check: does the user’s perspective correspond to the value proposition?</a:t>
            </a:r>
          </a:p>
          <a:p>
            <a:pPr lvl="1"/>
            <a:r>
              <a:rPr lang="en-US" dirty="0"/>
              <a:t>If not, clarify or revise the value proposition – review with business owner</a:t>
            </a:r>
          </a:p>
          <a:p>
            <a:pPr lvl="1"/>
            <a:r>
              <a:rPr lang="en-US" dirty="0"/>
              <a:t>If major discrepancy, business owner must reconcile the issue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27942-1653-4E48-8769-BBD7CC77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9AA5C-475D-8244-BFA7-BABDE588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Primary CDS User Role</a:t>
            </a:r>
          </a:p>
        </p:txBody>
      </p:sp>
    </p:spTree>
    <p:extLst>
      <p:ext uri="{BB962C8B-B14F-4D97-AF65-F5344CB8AC3E}">
        <p14:creationId xmlns:p14="http://schemas.microsoft.com/office/powerpoint/2010/main" val="11742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EA96D-1FDD-7543-AC0E-2230120F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Interview all other work roles within the scope of the proposed CDS solution</a:t>
            </a:r>
          </a:p>
          <a:p>
            <a:pPr lvl="1"/>
            <a:r>
              <a:rPr lang="en-US" dirty="0"/>
              <a:t>Primary users of the CDS</a:t>
            </a:r>
          </a:p>
          <a:p>
            <a:pPr lvl="1"/>
            <a:r>
              <a:rPr lang="en-US" dirty="0"/>
              <a:t>Roles supplying information for the CDS</a:t>
            </a:r>
          </a:p>
          <a:p>
            <a:pPr lvl="1"/>
            <a:r>
              <a:rPr lang="en-US" dirty="0"/>
              <a:t>Roles receiving the output of the clinical decisions</a:t>
            </a:r>
          </a:p>
          <a:p>
            <a:pPr lvl="1"/>
            <a:r>
              <a:rPr lang="en-US" dirty="0"/>
              <a:t>Roles evaluating clinical performance of the primary users</a:t>
            </a:r>
          </a:p>
          <a:p>
            <a:pPr lvl="2"/>
            <a:r>
              <a:rPr lang="en-US" dirty="0"/>
              <a:t>Supervisors, quality improvement, patient safety</a:t>
            </a:r>
          </a:p>
          <a:p>
            <a:r>
              <a:rPr lang="en-US" dirty="0"/>
              <a:t>Sanity check: do the roles listed correspond to those in the value proposition?</a:t>
            </a:r>
          </a:p>
          <a:p>
            <a:pPr lvl="1"/>
            <a:r>
              <a:rPr lang="en-US" dirty="0"/>
              <a:t>If not check pare down the list or adjust the value proposition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27942-1653-4E48-8769-BBD7CC77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9AA5C-475D-8244-BFA7-BABDE588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Other Informal Interviews</a:t>
            </a:r>
          </a:p>
        </p:txBody>
      </p:sp>
    </p:spTree>
    <p:extLst>
      <p:ext uri="{BB962C8B-B14F-4D97-AF65-F5344CB8AC3E}">
        <p14:creationId xmlns:p14="http://schemas.microsoft.com/office/powerpoint/2010/main" val="132954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87DBA5-9975-FF49-9C9E-675855B8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each of the work roles</a:t>
            </a:r>
          </a:p>
          <a:p>
            <a:pPr lvl="1"/>
            <a:r>
              <a:rPr lang="en-US" dirty="0"/>
              <a:t>Describe your role in the process and the team</a:t>
            </a:r>
          </a:p>
          <a:p>
            <a:pPr lvl="1"/>
            <a:r>
              <a:rPr lang="en-US" dirty="0"/>
              <a:t>What are the smaller goals each role is responsible for to solve the business problem?</a:t>
            </a:r>
          </a:p>
          <a:p>
            <a:pPr lvl="1"/>
            <a:r>
              <a:rPr lang="en-US" dirty="0"/>
              <a:t>What processes or tasks are used to achieve those goals?</a:t>
            </a:r>
          </a:p>
          <a:p>
            <a:pPr lvl="1"/>
            <a:r>
              <a:rPr lang="en-US" dirty="0"/>
              <a:t>What triggers a goal? How do they know when to start?</a:t>
            </a:r>
          </a:p>
          <a:p>
            <a:pPr lvl="1"/>
            <a:r>
              <a:rPr lang="en-US" dirty="0"/>
              <a:t>What equipment is needed to perform the tasks?</a:t>
            </a:r>
          </a:p>
          <a:p>
            <a:pPr lvl="1"/>
            <a:r>
              <a:rPr lang="en-US" dirty="0"/>
              <a:t>How does their work relate to the the CDS tool?</a:t>
            </a:r>
          </a:p>
          <a:p>
            <a:pPr lvl="2"/>
            <a:r>
              <a:rPr lang="en-US" dirty="0"/>
              <a:t>Provides information for the CDS</a:t>
            </a:r>
          </a:p>
          <a:p>
            <a:pPr lvl="2"/>
            <a:r>
              <a:rPr lang="en-US" dirty="0"/>
              <a:t>CDS user or decision maker</a:t>
            </a:r>
          </a:p>
          <a:p>
            <a:pPr lvl="2"/>
            <a:r>
              <a:rPr lang="en-US" dirty="0"/>
              <a:t>Recipient of CDS results </a:t>
            </a:r>
          </a:p>
          <a:p>
            <a:pPr lvl="1"/>
            <a:r>
              <a:rPr lang="en-US" dirty="0"/>
              <a:t>What indicates that a goal has been successfully completed?</a:t>
            </a:r>
          </a:p>
          <a:p>
            <a:pPr lvl="1"/>
            <a:r>
              <a:rPr lang="en-US" dirty="0"/>
              <a:t>What makes your work hard to do in the As-Is system?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644946-785F-654A-ABC1-7E6655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A2008-129D-FF45-BCDB-14910201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Key Goals, Decisions, and Tasks</a:t>
            </a:r>
          </a:p>
        </p:txBody>
      </p:sp>
    </p:spTree>
    <p:extLst>
      <p:ext uri="{BB962C8B-B14F-4D97-AF65-F5344CB8AC3E}">
        <p14:creationId xmlns:p14="http://schemas.microsoft.com/office/powerpoint/2010/main" val="56574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CAD22-F941-3B46-B081-AACA9489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Creating simplified models of work helps us understand the evaluation problem</a:t>
            </a:r>
          </a:p>
          <a:p>
            <a:r>
              <a:rPr lang="en-US" dirty="0"/>
              <a:t>The Value Proposition is the starting point to scope and guide the evaluation process</a:t>
            </a:r>
          </a:p>
          <a:p>
            <a:r>
              <a:rPr lang="en-US" dirty="0"/>
              <a:t>Key areas of information to gather</a:t>
            </a:r>
          </a:p>
          <a:p>
            <a:pPr lvl="1"/>
            <a:r>
              <a:rPr lang="en-US" dirty="0"/>
              <a:t>User roles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Environment of Use</a:t>
            </a:r>
          </a:p>
          <a:p>
            <a:pPr lvl="1"/>
            <a:r>
              <a:rPr lang="en-US" dirty="0"/>
              <a:t>Teamwork</a:t>
            </a:r>
          </a:p>
          <a:p>
            <a:r>
              <a:rPr lang="en-US" dirty="0"/>
              <a:t>Next step: Creating a Workflow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84C7C-3D8F-A545-B3A5-CE5651B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81CA7-FDA9-0844-ACB8-4DB8FEC5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659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A9FAB9-3D9C-AA44-8CF7-200C9CA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Work Models?</a:t>
            </a:r>
          </a:p>
          <a:p>
            <a:r>
              <a:rPr lang="en-US" dirty="0"/>
              <a:t>Collect Background Information</a:t>
            </a:r>
          </a:p>
          <a:p>
            <a:r>
              <a:rPr lang="en-US" dirty="0"/>
              <a:t>Define Value Proposition</a:t>
            </a:r>
          </a:p>
          <a:p>
            <a:r>
              <a:rPr lang="en-US" dirty="0"/>
              <a:t>Conduct Informal Interviews</a:t>
            </a:r>
          </a:p>
          <a:p>
            <a:r>
              <a:rPr lang="en-US" dirty="0"/>
              <a:t>Create Workflow Diagram</a:t>
            </a:r>
          </a:p>
          <a:p>
            <a:r>
              <a:rPr lang="en-US" dirty="0"/>
              <a:t>Identify Key Goals, Decisions, and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72983-51B8-3D4A-874D-8644E36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890472-47D7-0A40-9ED7-79D991C3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simplified Model of Work</a:t>
            </a:r>
          </a:p>
        </p:txBody>
      </p:sp>
    </p:spTree>
    <p:extLst>
      <p:ext uri="{BB962C8B-B14F-4D97-AF65-F5344CB8AC3E}">
        <p14:creationId xmlns:p14="http://schemas.microsoft.com/office/powerpoint/2010/main" val="34949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C438ED-3C77-2340-B814-F32A5582E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506730"/>
              </p:ext>
            </p:extLst>
          </p:nvPr>
        </p:nvGraphicFramePr>
        <p:xfrm>
          <a:off x="3317965" y="1273175"/>
          <a:ext cx="536883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EE1B9-0EE6-E544-BE39-ACDBF6AE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EF4254-7044-4440-932F-588468B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Work Factors Determining Work Context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A585654-4C9C-EF41-9431-E08FCEABD7CC}"/>
              </a:ext>
            </a:extLst>
          </p:cNvPr>
          <p:cNvSpPr txBox="1">
            <a:spLocks/>
          </p:cNvSpPr>
          <p:nvPr/>
        </p:nvSpPr>
        <p:spPr>
          <a:xfrm>
            <a:off x="457200" y="1273175"/>
            <a:ext cx="2756263" cy="452649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ヒラギノ角ゴ Pro W3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ヒラギノ角ゴ Pro W3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quality and usability emerges from the optimization of key work factors to solve a business problem</a:t>
            </a:r>
          </a:p>
          <a:p>
            <a:r>
              <a:rPr lang="en-US" dirty="0"/>
              <a:t>A good evaluation plan identifies and prioritizes key work factors and which combinations are relevant to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97158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E0C5-85B8-FD48-BA85-12D38DA7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CDS interventions are most likely to change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Teamwork</a:t>
            </a:r>
          </a:p>
          <a:p>
            <a:r>
              <a:rPr lang="en-US" dirty="0"/>
              <a:t>For example: a new CDS tool represents a change in technology used to perform a clinical task. New technology is intended to improve performance or outcomes for a specific task. Changes in an individual’s task often change the workflow for the care team.</a:t>
            </a:r>
          </a:p>
          <a:p>
            <a:r>
              <a:rPr lang="en-US" dirty="0"/>
              <a:t>CDS evaluation of the current state can be used to compare the utility of the intended future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65DD4-1B63-584D-B0CB-91F57A21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18BC0-67C7-9F41-AF2E-BBBC3A0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vs Future State</a:t>
            </a:r>
          </a:p>
        </p:txBody>
      </p:sp>
    </p:spTree>
    <p:extLst>
      <p:ext uri="{BB962C8B-B14F-4D97-AF65-F5344CB8AC3E}">
        <p14:creationId xmlns:p14="http://schemas.microsoft.com/office/powerpoint/2010/main" val="352404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39389-94A8-2349-8163-541F0A26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Care is among the most complex work domains to evaluate</a:t>
            </a:r>
          </a:p>
          <a:p>
            <a:r>
              <a:rPr lang="en-US" dirty="0"/>
              <a:t>We use models and modeling to organize project knowledge, simplify analysis, and guide creation of an evaluation plan</a:t>
            </a:r>
          </a:p>
          <a:p>
            <a:pPr lvl="1"/>
            <a:r>
              <a:rPr lang="en-US" i="1" dirty="0"/>
              <a:t>Modeling is the practice of representing complex and abstract phenomena along particular dimensions to simplify and aid understanding</a:t>
            </a:r>
            <a:br>
              <a:rPr lang="en-US" dirty="0"/>
            </a:br>
            <a:r>
              <a:rPr lang="en-US" dirty="0" err="1"/>
              <a:t>Hartson</a:t>
            </a:r>
            <a:r>
              <a:rPr lang="en-US" dirty="0"/>
              <a:t> and </a:t>
            </a:r>
            <a:r>
              <a:rPr lang="en-US" dirty="0" err="1"/>
              <a:t>Pyla</a:t>
            </a:r>
            <a:r>
              <a:rPr lang="en-US" dirty="0"/>
              <a:t>, p41.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221B7-17FD-2B4B-8FE3-4AE3E7D8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EA88D-C55D-3745-BF2B-6E7AD31F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work</a:t>
            </a:r>
          </a:p>
        </p:txBody>
      </p:sp>
    </p:spTree>
    <p:extLst>
      <p:ext uri="{BB962C8B-B14F-4D97-AF65-F5344CB8AC3E}">
        <p14:creationId xmlns:p14="http://schemas.microsoft.com/office/powerpoint/2010/main" val="280641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859D27-C3A8-D74D-A0B1-F8512CF3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796169"/>
          </a:xfrm>
        </p:spPr>
        <p:txBody>
          <a:bodyPr/>
          <a:lstStyle/>
          <a:p>
            <a:r>
              <a:rPr lang="en-US" sz="2800" dirty="0"/>
              <a:t>Core Models</a:t>
            </a:r>
          </a:p>
          <a:p>
            <a:pPr lvl="1"/>
            <a:r>
              <a:rPr lang="en-US" sz="2400" dirty="0"/>
              <a:t>User Role: demographics, skills, attitudes</a:t>
            </a:r>
          </a:p>
          <a:p>
            <a:pPr lvl="1"/>
            <a:r>
              <a:rPr lang="en-US" sz="2400" dirty="0"/>
              <a:t>Task: goals, decisions, techniques, processes</a:t>
            </a:r>
          </a:p>
          <a:p>
            <a:pPr lvl="1"/>
            <a:r>
              <a:rPr lang="en-US" sz="2400" dirty="0"/>
              <a:t>Technology: platform, software, artifacts</a:t>
            </a:r>
          </a:p>
          <a:p>
            <a:pPr lvl="1"/>
            <a:r>
              <a:rPr lang="en-US" sz="2400" dirty="0"/>
              <a:t>Environment of Use: location, time, situation</a:t>
            </a:r>
          </a:p>
          <a:p>
            <a:pPr lvl="1"/>
            <a:r>
              <a:rPr lang="en-US" sz="2400" dirty="0"/>
              <a:t>Teamwork: communication, cooperation, workflow</a:t>
            </a:r>
          </a:p>
          <a:p>
            <a:r>
              <a:rPr lang="en-US" sz="2800" dirty="0"/>
              <a:t>Composite Models</a:t>
            </a:r>
          </a:p>
          <a:p>
            <a:pPr lvl="1"/>
            <a:r>
              <a:rPr lang="en-US" sz="2400" dirty="0"/>
              <a:t>Designer’s Conceptual Model – how the designer expects the system to be perceived and used</a:t>
            </a:r>
          </a:p>
          <a:p>
            <a:pPr lvl="1"/>
            <a:r>
              <a:rPr lang="en-US" sz="2400" dirty="0"/>
              <a:t>User’s Mental Model – how the user actually perceives the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B5EF4-4EEF-894F-ADD1-639DE2B9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FD2C6-A0D4-4949-9367-A562CE12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Work Models</a:t>
            </a:r>
          </a:p>
        </p:txBody>
      </p:sp>
    </p:spTree>
    <p:extLst>
      <p:ext uri="{BB962C8B-B14F-4D97-AF65-F5344CB8AC3E}">
        <p14:creationId xmlns:p14="http://schemas.microsoft.com/office/powerpoint/2010/main" val="271844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791BF-B017-674D-B841-4D7BB497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6DFBE1-B350-BC4F-9BA7-3BE53C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 in Health Care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7BF22-CD97-EF44-8765-61FEADB59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176" t="13294" r="18840" b="7888"/>
          <a:stretch/>
        </p:blipFill>
        <p:spPr>
          <a:xfrm>
            <a:off x="1282457" y="1105989"/>
            <a:ext cx="6389794" cy="4720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2DAA8-213A-1F4C-B2DD-2642D06F6645}"/>
              </a:ext>
            </a:extLst>
          </p:cNvPr>
          <p:cNvSpPr txBox="1"/>
          <p:nvPr/>
        </p:nvSpPr>
        <p:spPr>
          <a:xfrm>
            <a:off x="3921050" y="6044197"/>
            <a:ext cx="476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Conceptual Models (Johnson and Henderson, 2012)</a:t>
            </a:r>
          </a:p>
        </p:txBody>
      </p:sp>
    </p:spTree>
    <p:extLst>
      <p:ext uri="{BB962C8B-B14F-4D97-AF65-F5344CB8AC3E}">
        <p14:creationId xmlns:p14="http://schemas.microsoft.com/office/powerpoint/2010/main" val="389037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4F24F-F022-3E48-B3ED-15C69EA3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98C9E-5819-6D41-9F30-10CD7F49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 to model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BAC633-3BA8-654D-A8C1-4EEE49E0F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1594"/>
            <a:ext cx="4199793" cy="226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Medical Task Domain</a:t>
            </a:r>
          </a:p>
          <a:p>
            <a:r>
              <a:rPr lang="en-US" sz="1600" i="1" dirty="0"/>
              <a:t>Medical Basis </a:t>
            </a:r>
          </a:p>
          <a:p>
            <a:pPr lvl="1"/>
            <a:r>
              <a:rPr lang="en-US" sz="1400" dirty="0"/>
              <a:t>What medical need is being addressed?</a:t>
            </a:r>
          </a:p>
          <a:p>
            <a:pPr lvl="1"/>
            <a:r>
              <a:rPr lang="en-US" sz="1400" dirty="0"/>
              <a:t>How does app meet the health care need?</a:t>
            </a:r>
            <a:endParaRPr lang="en-US" sz="1400" b="1" dirty="0"/>
          </a:p>
          <a:p>
            <a:r>
              <a:rPr lang="en-US" sz="1600" i="1" dirty="0"/>
              <a:t>Information</a:t>
            </a:r>
          </a:p>
          <a:p>
            <a:pPr lvl="1"/>
            <a:r>
              <a:rPr lang="en-US" sz="1400" dirty="0"/>
              <a:t>Is content accurate and written for the user?</a:t>
            </a:r>
          </a:p>
          <a:p>
            <a:pPr lvl="1"/>
            <a:r>
              <a:rPr lang="en-US" sz="1400" dirty="0"/>
              <a:t>Where does the information come from and when was it last updated?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4B25E-DE4D-0C4E-8DCF-C4802023ED30}"/>
              </a:ext>
            </a:extLst>
          </p:cNvPr>
          <p:cNvSpPr txBox="1">
            <a:spLocks/>
          </p:cNvSpPr>
          <p:nvPr/>
        </p:nvSpPr>
        <p:spPr>
          <a:xfrm>
            <a:off x="457198" y="3140077"/>
            <a:ext cx="4199793" cy="2425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/>
              <a:t>Users</a:t>
            </a:r>
          </a:p>
          <a:p>
            <a:r>
              <a:rPr lang="en-US" sz="1600" i="1" dirty="0"/>
              <a:t>Types </a:t>
            </a:r>
          </a:p>
          <a:p>
            <a:pPr lvl="1"/>
            <a:r>
              <a:rPr lang="en-US" sz="1400" dirty="0"/>
              <a:t>Who are the users and why do they need the product?</a:t>
            </a:r>
          </a:p>
          <a:p>
            <a:pPr lvl="1"/>
            <a:r>
              <a:rPr lang="en-US" sz="1400" dirty="0"/>
              <a:t>Which provider types will use the product</a:t>
            </a:r>
          </a:p>
          <a:p>
            <a:r>
              <a:rPr lang="en-US" sz="1600" i="1" dirty="0"/>
              <a:t>Background </a:t>
            </a:r>
          </a:p>
          <a:p>
            <a:pPr lvl="1"/>
            <a:r>
              <a:rPr lang="en-US" sz="1400" dirty="0"/>
              <a:t>Will user be able to understand how to use product &amp; content?</a:t>
            </a:r>
          </a:p>
          <a:p>
            <a:pPr lvl="1"/>
            <a:r>
              <a:rPr lang="en-US" sz="1400" dirty="0"/>
              <a:t>Does the product assume specialized training?</a:t>
            </a:r>
            <a:endParaRPr lang="en-US" sz="1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678732-564E-B74E-8E63-814FB39C6F7C}"/>
              </a:ext>
            </a:extLst>
          </p:cNvPr>
          <p:cNvSpPr txBox="1">
            <a:spLocks/>
          </p:cNvSpPr>
          <p:nvPr/>
        </p:nvSpPr>
        <p:spPr>
          <a:xfrm>
            <a:off x="4753425" y="1016464"/>
            <a:ext cx="4175685" cy="250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/>
              <a:t>Tasks &amp; Activities</a:t>
            </a:r>
          </a:p>
          <a:p>
            <a:r>
              <a:rPr lang="en-US" sz="1600" i="1" dirty="0"/>
              <a:t>Tasks/Decisions</a:t>
            </a:r>
          </a:p>
          <a:p>
            <a:pPr lvl="1"/>
            <a:r>
              <a:rPr lang="en-US" sz="1400" dirty="0"/>
              <a:t>Which tasks &amp; decisions does app support?</a:t>
            </a:r>
          </a:p>
          <a:p>
            <a:pPr lvl="1"/>
            <a:r>
              <a:rPr lang="en-US" sz="1400" dirty="0"/>
              <a:t>Does design support tasks &amp; decisions?</a:t>
            </a:r>
          </a:p>
          <a:p>
            <a:pPr lvl="1"/>
            <a:r>
              <a:rPr lang="en-US" sz="1400" dirty="0"/>
              <a:t>Are consequences of actions clear?</a:t>
            </a:r>
          </a:p>
          <a:p>
            <a:pPr lvl="1"/>
            <a:r>
              <a:rPr lang="en-US" sz="1400" dirty="0"/>
              <a:t>How does product handle errors? </a:t>
            </a:r>
          </a:p>
          <a:p>
            <a:r>
              <a:rPr lang="en-US" sz="1600" i="1" dirty="0"/>
              <a:t>Concepts/Features</a:t>
            </a:r>
          </a:p>
          <a:p>
            <a:pPr lvl="1"/>
            <a:r>
              <a:rPr lang="en-US" sz="1400" dirty="0"/>
              <a:t>What app concepts support the tasks?</a:t>
            </a:r>
          </a:p>
          <a:p>
            <a:pPr lvl="1"/>
            <a:r>
              <a:rPr lang="en-US" sz="1400" dirty="0"/>
              <a:t>How to concepts relate to tasks?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D3653A-B6D4-6243-8911-679A7D13B44D}"/>
              </a:ext>
            </a:extLst>
          </p:cNvPr>
          <p:cNvSpPr txBox="1">
            <a:spLocks/>
          </p:cNvSpPr>
          <p:nvPr/>
        </p:nvSpPr>
        <p:spPr>
          <a:xfrm>
            <a:off x="4753426" y="3528739"/>
            <a:ext cx="4175684" cy="16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/>
              <a:t>Environment of Use</a:t>
            </a:r>
          </a:p>
          <a:p>
            <a:r>
              <a:rPr lang="en-US" sz="1600" i="1" dirty="0"/>
              <a:t>Location</a:t>
            </a:r>
          </a:p>
          <a:p>
            <a:pPr lvl="1"/>
            <a:r>
              <a:rPr lang="en-US" sz="1400" dirty="0"/>
              <a:t>Where will the product be used?</a:t>
            </a:r>
          </a:p>
          <a:p>
            <a:r>
              <a:rPr lang="en-US" sz="1600" i="1" dirty="0"/>
              <a:t>Support</a:t>
            </a:r>
          </a:p>
          <a:p>
            <a:pPr lvl="1"/>
            <a:r>
              <a:rPr lang="en-US" sz="1400" dirty="0"/>
              <a:t>How does the user get help or report problems?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302C-3C5E-5747-B6AD-4AF1C7241E53}"/>
              </a:ext>
            </a:extLst>
          </p:cNvPr>
          <p:cNvSpPr/>
          <p:nvPr/>
        </p:nvSpPr>
        <p:spPr>
          <a:xfrm>
            <a:off x="4753425" y="512788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/>
              <a:buNone/>
            </a:pPr>
            <a:r>
              <a:rPr lang="en-US" sz="1600" b="1" dirty="0">
                <a:latin typeface="+mn-lt"/>
                <a:ea typeface="+mn-ea"/>
                <a:cs typeface="+mn-cs"/>
              </a:rPr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  <a:ea typeface="+mn-ea"/>
                <a:cs typeface="+mn-cs"/>
              </a:rPr>
              <a:t>Workflow</a:t>
            </a:r>
          </a:p>
          <a:p>
            <a:pPr marL="742950" lvl="1" indent="-285750">
              <a:buFont typeface="System Font Regular"/>
              <a:buChar char="−"/>
            </a:pPr>
            <a:r>
              <a:rPr lang="en-US" sz="1400" dirty="0">
                <a:latin typeface="+mn-lt"/>
                <a:ea typeface="+mn-ea"/>
                <a:cs typeface="+mn-cs"/>
              </a:rPr>
              <a:t>With whom and how are users interacting with other people or systems?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F4BE03-BB3D-FC45-9C69-78C9121307CA}"/>
              </a:ext>
            </a:extLst>
          </p:cNvPr>
          <p:cNvSpPr/>
          <p:nvPr/>
        </p:nvSpPr>
        <p:spPr>
          <a:xfrm>
            <a:off x="457198" y="5400292"/>
            <a:ext cx="42962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1600" b="1" dirty="0">
                <a:latin typeface="+mn-lt"/>
                <a:ea typeface="+mn-ea"/>
                <a:cs typeface="+mn-cs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  <a:ea typeface="+mn-ea"/>
                <a:cs typeface="+mn-cs"/>
              </a:rPr>
              <a:t>Devices/Application/Supplies</a:t>
            </a:r>
          </a:p>
          <a:p>
            <a:pPr marL="742950" lvl="1" indent="-285750">
              <a:buFont typeface="System Font Regular"/>
              <a:buChar char="−"/>
            </a:pPr>
            <a:r>
              <a:rPr lang="en-US" sz="1400" dirty="0">
                <a:latin typeface="+mn-lt"/>
                <a:ea typeface="+mn-ea"/>
                <a:cs typeface="+mn-cs"/>
              </a:rPr>
              <a:t>What technology or supplies are needed for the work?</a:t>
            </a:r>
          </a:p>
        </p:txBody>
      </p:sp>
    </p:spTree>
    <p:extLst>
      <p:ext uri="{BB962C8B-B14F-4D97-AF65-F5344CB8AC3E}">
        <p14:creationId xmlns:p14="http://schemas.microsoft.com/office/powerpoint/2010/main" val="4015747483"/>
      </p:ext>
    </p:extLst>
  </p:cSld>
  <p:clrMapOvr>
    <a:masterClrMapping/>
  </p:clrMapOvr>
</p:sld>
</file>

<file path=ppt/theme/theme1.xml><?xml version="1.0" encoding="utf-8"?>
<a:theme xmlns:a="http://schemas.openxmlformats.org/drawingml/2006/main" name="V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 Theme" id="{D5CF3603-103F-486F-AC64-1352693672CE}" vid="{25C63548-C1AD-4E36-B01F-E8A3BBB002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04d9b5e-484e-4898-9b37-a3a0793d5489">ZNHHN4MMEWHW-180763980-63</_dlc_DocId>
    <_dlc_DocIdUrl xmlns="e04d9b5e-484e-4898-9b37-a3a0793d5489">
      <Url>https://vaww.infoshare.va.gov/sites/chio/KBS/cdsimpact2017/_layouts/15/DocIdRedir.aspx?ID=ZNHHN4MMEWHW-180763980-63</Url>
      <Description>ZNHHN4MMEWHW-180763980-63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CBD52181E19C49BF2816EB71F57EEF" ma:contentTypeVersion="1" ma:contentTypeDescription="Create a new document." ma:contentTypeScope="" ma:versionID="ec5f1a9a8190dde8b477e014252df4bc">
  <xsd:schema xmlns:xsd="http://www.w3.org/2001/XMLSchema" xmlns:xs="http://www.w3.org/2001/XMLSchema" xmlns:p="http://schemas.microsoft.com/office/2006/metadata/properties" xmlns:ns2="e04d9b5e-484e-4898-9b37-a3a0793d5489" targetNamespace="http://schemas.microsoft.com/office/2006/metadata/properties" ma:root="true" ma:fieldsID="1a03492d68c81fa9227ec379b8e4a1cd" ns2:_="">
    <xsd:import namespace="e04d9b5e-484e-4898-9b37-a3a0793d548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d9b5e-484e-4898-9b37-a3a0793d54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55B47E-E975-455E-80C5-7CBC63B795C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9CFE30-44A7-47A3-875C-11083E95D1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B672AB-01EF-4F22-BE9C-B220BDBF7E6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04d9b5e-484e-4898-9b37-a3a0793d5489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A69B0CC-B56A-4D22-9F27-9E229C5BE4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d9b5e-484e-4898-9b37-a3a0793d5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34195</TotalTime>
  <Words>2179</Words>
  <Application>Microsoft Office PowerPoint</Application>
  <PresentationFormat>On-screen Show (4:3)</PresentationFormat>
  <Paragraphs>271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System Font Regular</vt:lpstr>
      <vt:lpstr>VA Theme</vt:lpstr>
      <vt:lpstr>CDS Evaluation  </vt:lpstr>
      <vt:lpstr>Module Objectives</vt:lpstr>
      <vt:lpstr>Creating a simplified Model of Work</vt:lpstr>
      <vt:lpstr>Key Work Factors Determining Work Context</vt:lpstr>
      <vt:lpstr>Current State vs Future State</vt:lpstr>
      <vt:lpstr>Models of work</vt:lpstr>
      <vt:lpstr>Types of Work Models</vt:lpstr>
      <vt:lpstr>Conceptual Models in Health Care</vt:lpstr>
      <vt:lpstr>Example questions to model Work</vt:lpstr>
      <vt:lpstr>Collect Background Information</vt:lpstr>
      <vt:lpstr>Value Proposition</vt:lpstr>
      <vt:lpstr>Key Questions to Form the Value Proposition</vt:lpstr>
      <vt:lpstr>Value Question: What’s the Problem?</vt:lpstr>
      <vt:lpstr>Value Question: Who Does it Affect and How?</vt:lpstr>
      <vt:lpstr>Value Question: Who Does it Affect and How? (continued)</vt:lpstr>
      <vt:lpstr>Value Question: What’s the Current Solution?</vt:lpstr>
      <vt:lpstr>Value Question: What’s the Proposed Solution?</vt:lpstr>
      <vt:lpstr>Value Question: How IS Success Measured?</vt:lpstr>
      <vt:lpstr>Success Measures Example</vt:lpstr>
      <vt:lpstr>Value Question: How does it benefit Veterans?</vt:lpstr>
      <vt:lpstr>Interview Primary CDS User Role</vt:lpstr>
      <vt:lpstr>Conduct Other Informal Interviews</vt:lpstr>
      <vt:lpstr>Identify Key Goals, Decisions, and Tasks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 Eval: Work Model</dc:title>
  <dc:creator>Kane, Kathleen</dc:creator>
  <cp:lastModifiedBy>David Clarke</cp:lastModifiedBy>
  <cp:revision>94</cp:revision>
  <dcterms:modified xsi:type="dcterms:W3CDTF">2020-05-18T21:59:34Z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0x0101002ECBD52181E19C49BF2816EB71F57EEF</vt:lpwstr>
  </property>
  <property fmtid="{D5CDD505-2E9C-101B-9397-08002B2CF9AE}" pid="3" name="Subcategory">
    <vt:lpwstr>Templates</vt:lpwstr>
  </property>
  <property fmtid="{D5CDD505-2E9C-101B-9397-08002B2CF9AE}" pid="4" name="_dlc_DocIdItemGuid">
    <vt:lpwstr>ff00a9de-4066-4cec-b35a-c47d0f483ad4</vt:lpwstr>
  </property>
</Properties>
</file>