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7" r:id="rId2"/>
    <p:sldId id="322" r:id="rId3"/>
    <p:sldId id="323" r:id="rId4"/>
    <p:sldId id="328" r:id="rId5"/>
    <p:sldId id="324" r:id="rId6"/>
    <p:sldId id="325" r:id="rId7"/>
    <p:sldId id="329" r:id="rId8"/>
    <p:sldId id="33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CFCFC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99" autoAdjust="0"/>
    <p:restoredTop sz="94660"/>
  </p:normalViewPr>
  <p:slideViewPr>
    <p:cSldViewPr snapToGrid="0">
      <p:cViewPr varScale="1">
        <p:scale>
          <a:sx n="90" d="100"/>
          <a:sy n="90" d="100"/>
        </p:scale>
        <p:origin x="834" y="-1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19CB5-AC36-436E-8739-7772C3DCF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4B998C-5875-4DE5-969C-743FC3CB0D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00164-0145-467B-AE61-644EBD7E9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5DAD-6188-4182-A270-D86313642BAA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CE748-1971-46B7-8DFC-5CF4B2BD9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0373D-27F6-48E3-BE21-A0B88FF91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99F5-0A42-49D7-BCE6-3918284F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4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4E72F-7BFC-4390-9843-EE5E01B9C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646964-CB54-4849-901F-EE77FEBE1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11FB8-57FB-4301-A5E0-C8E4D6739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5DAD-6188-4182-A270-D86313642BAA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6CE2B-5E6E-49F4-B93B-E8247EFEB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DDFA3-442D-4399-B760-B6777EF76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99F5-0A42-49D7-BCE6-3918284F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11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410EC0-56B0-4CC2-BEAA-B175C21C02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70B49-C0EA-4823-B6EF-186214CF6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97584-FA8C-4FBE-98C6-D268E5F52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5DAD-6188-4182-A270-D86313642BAA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B004C-6E8F-4C94-AD65-5C8158C5D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E1AC1-5063-4C4A-9F12-5247D2C65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99F5-0A42-49D7-BCE6-3918284F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86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492A2-DE98-4A6D-BB34-5D4127E6D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94125-D72C-4954-B010-F6723A1C8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CCD95-80F3-4BA6-9365-B5B3F4348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5DAD-6188-4182-A270-D86313642BAA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F2272-3E42-4BEF-B7CD-1066CF758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88244-7AD9-47D0-A30A-246082001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99F5-0A42-49D7-BCE6-3918284F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371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91545-A5AC-493A-8B03-FDEA10D56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79E0F-BD64-480F-8D98-4F4E1129C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CA87B-73E1-4622-BE6F-17C93B31A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5DAD-6188-4182-A270-D86313642BAA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BC544-2DD8-4523-B98D-533698260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0ED62-ADB8-4921-8C79-92AE7131B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99F5-0A42-49D7-BCE6-3918284F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76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858FD-FFD7-490A-99A7-296F9D234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78094-746E-42B5-8C6C-3E78527241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C3629-DFAA-496C-A4B2-53BBFA8AB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3785E-047A-46B8-B97A-28A2BA5FA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5DAD-6188-4182-A270-D86313642BAA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20CF2F-141A-442D-A792-2CE5CA59E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4D34A7-2D81-4BC8-8D36-CFEA2674A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99F5-0A42-49D7-BCE6-3918284F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147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6F29A-41CC-41FF-A611-739ACC736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30613-8865-4880-8ACC-1A6E5F5DC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482156-FE3A-4987-9725-FF7FD8B3E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C5BF29-CB54-4E37-B7F4-94EEA47509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46A32C-C31D-458B-9B55-2E8B4E84A1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8A5447-E28F-4B9E-A417-42B2858AB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5DAD-6188-4182-A270-D86313642BAA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AB92F4-389F-4946-BB99-0678983F5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6E4A01-497E-4F83-B163-E0C5ECF86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99F5-0A42-49D7-BCE6-3918284F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87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24E35-86E4-4134-B6F6-2EE75234D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1DD698-3E0C-4D41-B456-B2442BF98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5DAD-6188-4182-A270-D86313642BAA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4311E2-2F15-4B5A-9698-4DC330896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20E5E6-7B76-4971-BB30-BC23696F7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99F5-0A42-49D7-BCE6-3918284F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25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8575D3-E6DF-42F7-8D90-821862EAA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5DAD-6188-4182-A270-D86313642BAA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EB37E4-4C5A-406E-81FD-AA52BAC76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4CDF82-BC99-4670-9E46-7D1F31D8F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99F5-0A42-49D7-BCE6-3918284F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39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86D12-9F88-469E-8768-9E278B30A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26A6C-6ED2-4E6D-967D-0ED392E31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A81C03-6C9A-416F-A171-0ADAE45D9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B7814-AF4A-4DA0-AC1F-34D3AA9AD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5DAD-6188-4182-A270-D86313642BAA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6DE132-5E60-486C-81FF-20DB2AED5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53058-F8D0-4DE5-AFBF-A65231A07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99F5-0A42-49D7-BCE6-3918284F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859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9E1EB-07E3-4C0D-A94F-BF72705E4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01FB94-5329-4B9B-9CB1-63E45B5D6E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0146FB-59BC-4099-8DA0-C6DFD5F84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FD2C4-4764-423B-BB0E-C1F5FD3BF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5DAD-6188-4182-A270-D86313642BAA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18D715-61E3-4EEB-B14E-00FF07838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B779BC-A692-4900-B951-81824959D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99F5-0A42-49D7-BCE6-3918284F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80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C0DD9C-2E40-4333-9513-D4FAA5741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B6AB26-5D65-48CD-9E7A-66428F54B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B8283-A612-411C-AE2F-22C345676C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B5DAD-6188-4182-A270-D86313642BAA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50053-9691-458C-90B3-47EB6757D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B2B25-5E86-4E68-B4DD-3FD4F33888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B99F5-0A42-49D7-BCE6-3918284F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375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BD5A92-AF13-40A7-BAB9-E22AE9D026BF}"/>
              </a:ext>
            </a:extLst>
          </p:cNvPr>
          <p:cNvSpPr txBox="1"/>
          <p:nvPr/>
        </p:nvSpPr>
        <p:spPr>
          <a:xfrm>
            <a:off x="5072258" y="2541182"/>
            <a:ext cx="204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 column layouts</a:t>
            </a:r>
          </a:p>
        </p:txBody>
      </p:sp>
    </p:spTree>
    <p:extLst>
      <p:ext uri="{BB962C8B-B14F-4D97-AF65-F5344CB8AC3E}">
        <p14:creationId xmlns:p14="http://schemas.microsoft.com/office/powerpoint/2010/main" val="2000433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AD7BB93F-B37D-FC4E-BA74-B681E502D846}"/>
              </a:ext>
            </a:extLst>
          </p:cNvPr>
          <p:cNvSpPr/>
          <p:nvPr/>
        </p:nvSpPr>
        <p:spPr>
          <a:xfrm>
            <a:off x="-28238" y="6823986"/>
            <a:ext cx="12187512" cy="16159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E55965-87B3-4D6B-BF02-00BBCB214641}"/>
              </a:ext>
            </a:extLst>
          </p:cNvPr>
          <p:cNvSpPr txBox="1"/>
          <p:nvPr/>
        </p:nvSpPr>
        <p:spPr>
          <a:xfrm>
            <a:off x="487018" y="795652"/>
            <a:ext cx="11245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Fundamental Concepts            User Experience Process            Methods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Training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Resources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504B29-01CA-4627-BD7B-021EFCE17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1" y="42304"/>
            <a:ext cx="9616377" cy="64514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7ECEAC9-303B-4F8F-94A3-FB8162F44B48}"/>
              </a:ext>
            </a:extLst>
          </p:cNvPr>
          <p:cNvSpPr/>
          <p:nvPr/>
        </p:nvSpPr>
        <p:spPr>
          <a:xfrm>
            <a:off x="365203" y="1103429"/>
            <a:ext cx="807473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FCA2585-158D-4A48-B3C9-CB22E1E340B0}"/>
              </a:ext>
            </a:extLst>
          </p:cNvPr>
          <p:cNvSpPr/>
          <p:nvPr/>
        </p:nvSpPr>
        <p:spPr>
          <a:xfrm>
            <a:off x="8127160" y="3380825"/>
            <a:ext cx="362573" cy="36257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172FA78-B55D-C247-9D0D-F84D981CD6E3}"/>
              </a:ext>
            </a:extLst>
          </p:cNvPr>
          <p:cNvSpPr/>
          <p:nvPr/>
        </p:nvSpPr>
        <p:spPr>
          <a:xfrm>
            <a:off x="6930245" y="2556148"/>
            <a:ext cx="2699891" cy="32004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L-Shape 86">
            <a:extLst>
              <a:ext uri="{FF2B5EF4-FFF2-40B4-BE49-F238E27FC236}">
                <a16:creationId xmlns:a16="http://schemas.microsoft.com/office/drawing/2014/main" id="{8CEA671A-3EDC-264D-8FA5-6942D55ED335}"/>
              </a:ext>
            </a:extLst>
          </p:cNvPr>
          <p:cNvSpPr/>
          <p:nvPr/>
        </p:nvSpPr>
        <p:spPr>
          <a:xfrm rot="18900000">
            <a:off x="8886280" y="891194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L-Shape 87">
            <a:extLst>
              <a:ext uri="{FF2B5EF4-FFF2-40B4-BE49-F238E27FC236}">
                <a16:creationId xmlns:a16="http://schemas.microsoft.com/office/drawing/2014/main" id="{BA53FF65-13F1-6C49-B84A-95E37F4A21C8}"/>
              </a:ext>
            </a:extLst>
          </p:cNvPr>
          <p:cNvSpPr/>
          <p:nvPr/>
        </p:nvSpPr>
        <p:spPr>
          <a:xfrm rot="18900000">
            <a:off x="5490393" y="886289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L-Shape 88">
            <a:extLst>
              <a:ext uri="{FF2B5EF4-FFF2-40B4-BE49-F238E27FC236}">
                <a16:creationId xmlns:a16="http://schemas.microsoft.com/office/drawing/2014/main" id="{79D9915B-256C-4E45-A1DD-ADE057929CF3}"/>
              </a:ext>
            </a:extLst>
          </p:cNvPr>
          <p:cNvSpPr/>
          <p:nvPr/>
        </p:nvSpPr>
        <p:spPr>
          <a:xfrm rot="18900000">
            <a:off x="3230079" y="896351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L-Shape 78">
            <a:extLst>
              <a:ext uri="{FF2B5EF4-FFF2-40B4-BE49-F238E27FC236}">
                <a16:creationId xmlns:a16="http://schemas.microsoft.com/office/drawing/2014/main" id="{EB22F4B5-C490-4E48-8D02-1169B5A3A54F}"/>
              </a:ext>
            </a:extLst>
          </p:cNvPr>
          <p:cNvSpPr/>
          <p:nvPr/>
        </p:nvSpPr>
        <p:spPr>
          <a:xfrm rot="18900000">
            <a:off x="7665516" y="904697"/>
            <a:ext cx="84425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14DEC3B-9192-C242-9CDE-3A34917A992C}"/>
              </a:ext>
            </a:extLst>
          </p:cNvPr>
          <p:cNvSpPr/>
          <p:nvPr/>
        </p:nvSpPr>
        <p:spPr>
          <a:xfrm>
            <a:off x="8686935" y="146903"/>
            <a:ext cx="616825" cy="157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60BDCF-8229-4C0D-9684-97895A47B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64" y="1272141"/>
            <a:ext cx="9305163" cy="8926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8DA18EC-871D-41F7-AC0A-C601C0AD00B7}"/>
              </a:ext>
            </a:extLst>
          </p:cNvPr>
          <p:cNvSpPr/>
          <p:nvPr/>
        </p:nvSpPr>
        <p:spPr>
          <a:xfrm>
            <a:off x="4212414" y="1456651"/>
            <a:ext cx="5208288" cy="58886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0C12B0-4478-46AD-AA62-B63E64E7990A}"/>
              </a:ext>
            </a:extLst>
          </p:cNvPr>
          <p:cNvSpPr txBox="1"/>
          <p:nvPr/>
        </p:nvSpPr>
        <p:spPr>
          <a:xfrm>
            <a:off x="4274296" y="1466026"/>
            <a:ext cx="54846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Welcome to the User Experience Guide!</a:t>
            </a:r>
          </a:p>
          <a:p>
            <a:r>
              <a:rPr lang="en-US" sz="1200" dirty="0">
                <a:solidFill>
                  <a:schemeClr val="bg1"/>
                </a:solidFill>
              </a:rPr>
              <a:t>Your one-stop shop for helping our Veterans through usable health IT products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A73A1B1-E941-4833-82F9-78417BF66076}"/>
              </a:ext>
            </a:extLst>
          </p:cNvPr>
          <p:cNvSpPr/>
          <p:nvPr/>
        </p:nvSpPr>
        <p:spPr>
          <a:xfrm>
            <a:off x="289375" y="2429339"/>
            <a:ext cx="6478823" cy="1938992"/>
          </a:xfrm>
          <a:prstGeom prst="rect">
            <a:avLst/>
          </a:prstGeom>
          <a:ln w="38100"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sz="1200" b="1" i="0" dirty="0">
                <a:solidFill>
                  <a:srgbClr val="000000"/>
                </a:solidFill>
                <a:effectLst/>
              </a:rPr>
              <a:t>What is </a:t>
            </a:r>
            <a:r>
              <a:rPr lang="en-US" sz="1200" b="1" dirty="0"/>
              <a:t>User Experience (UX)? </a:t>
            </a:r>
          </a:p>
          <a:p>
            <a:pPr fontAlgn="base"/>
            <a:r>
              <a:rPr lang="en-US" sz="1200" dirty="0" err="1"/>
              <a:t>llamco</a:t>
            </a:r>
            <a:r>
              <a:rPr lang="en-US" sz="1200" dirty="0"/>
              <a:t> </a:t>
            </a:r>
            <a:r>
              <a:rPr lang="en-US" sz="1200" dirty="0" err="1"/>
              <a:t>laboris</a:t>
            </a:r>
            <a:r>
              <a:rPr lang="en-US" sz="1200" dirty="0"/>
              <a:t> nisi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aliquip</a:t>
            </a:r>
            <a:r>
              <a:rPr lang="en-US" sz="1200" dirty="0"/>
              <a:t> ex </a:t>
            </a:r>
            <a:r>
              <a:rPr lang="en-US" sz="1200" dirty="0" err="1"/>
              <a:t>ea</a:t>
            </a:r>
            <a:r>
              <a:rPr lang="en-US" sz="1200" dirty="0"/>
              <a:t> </a:t>
            </a:r>
            <a:r>
              <a:rPr lang="en-US" sz="1200" dirty="0" err="1"/>
              <a:t>commodo</a:t>
            </a:r>
            <a:r>
              <a:rPr lang="en-US" sz="1200" dirty="0"/>
              <a:t> </a:t>
            </a:r>
            <a:r>
              <a:rPr lang="en-US" sz="1200" dirty="0" err="1"/>
              <a:t>consequat</a:t>
            </a:r>
            <a:r>
              <a:rPr lang="en-US" sz="1200" dirty="0"/>
              <a:t>. Ut </a:t>
            </a:r>
            <a:r>
              <a:rPr lang="en-US" sz="1200" dirty="0" err="1"/>
              <a:t>enim</a:t>
            </a:r>
            <a:r>
              <a:rPr lang="en-US" sz="1200" dirty="0"/>
              <a:t> ad minim </a:t>
            </a:r>
            <a:r>
              <a:rPr lang="en-US" sz="1200" dirty="0" err="1"/>
              <a:t>veniam</a:t>
            </a:r>
            <a:r>
              <a:rPr lang="en-US" sz="1200" dirty="0"/>
              <a:t>, </a:t>
            </a:r>
            <a:r>
              <a:rPr lang="en-US" sz="1200" dirty="0" err="1"/>
              <a:t>quis</a:t>
            </a:r>
            <a:r>
              <a:rPr lang="en-US" sz="1200" dirty="0"/>
              <a:t> </a:t>
            </a:r>
            <a:r>
              <a:rPr lang="en-US" sz="1200" dirty="0" err="1"/>
              <a:t>nostrud</a:t>
            </a:r>
            <a:r>
              <a:rPr lang="en-US" sz="1200" dirty="0"/>
              <a:t> exercitation. </a:t>
            </a:r>
          </a:p>
          <a:p>
            <a:pPr fontAlgn="base"/>
            <a:endParaRPr lang="en-US" sz="1200" dirty="0"/>
          </a:p>
          <a:p>
            <a:pPr fontAlgn="base"/>
            <a:r>
              <a:rPr lang="en-US" sz="1200" dirty="0"/>
              <a:t>Grounded in certain </a:t>
            </a:r>
            <a:r>
              <a:rPr lang="en-US" sz="1200" u="sng" dirty="0">
                <a:solidFill>
                  <a:srgbClr val="0000FF"/>
                </a:solidFill>
              </a:rPr>
              <a:t>Fundamental Concepts</a:t>
            </a:r>
            <a:r>
              <a:rPr lang="en-US" sz="1200" dirty="0"/>
              <a:t>, human-centered design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enim</a:t>
            </a:r>
            <a:r>
              <a:rPr lang="en-US" sz="1200" dirty="0"/>
              <a:t> ad minim exercitation </a:t>
            </a:r>
            <a:r>
              <a:rPr lang="en-US" sz="1200" dirty="0" err="1"/>
              <a:t>ullamco</a:t>
            </a:r>
            <a:r>
              <a:rPr lang="en-US" sz="1200" dirty="0"/>
              <a:t> </a:t>
            </a:r>
            <a:r>
              <a:rPr lang="en-US" sz="1200" dirty="0" err="1"/>
              <a:t>laboris</a:t>
            </a:r>
            <a:r>
              <a:rPr lang="en-US" sz="1200" dirty="0"/>
              <a:t>.  The </a:t>
            </a:r>
            <a:r>
              <a:rPr lang="en-US" sz="1200" u="sng" dirty="0">
                <a:solidFill>
                  <a:srgbClr val="0000FF"/>
                </a:solidFill>
              </a:rPr>
              <a:t>UX Process</a:t>
            </a:r>
            <a:r>
              <a:rPr lang="en-US" sz="1200" dirty="0"/>
              <a:t>, </a:t>
            </a:r>
            <a:r>
              <a:rPr lang="en-US" sz="1200" dirty="0" err="1"/>
              <a:t>quis</a:t>
            </a:r>
            <a:r>
              <a:rPr lang="en-US" sz="1200" dirty="0"/>
              <a:t> </a:t>
            </a:r>
            <a:r>
              <a:rPr lang="en-US" sz="1200" dirty="0" err="1"/>
              <a:t>nostrud</a:t>
            </a:r>
            <a:r>
              <a:rPr lang="en-US" sz="1200" dirty="0"/>
              <a:t> nisi </a:t>
            </a:r>
            <a:r>
              <a:rPr lang="en-US" sz="1200" dirty="0" err="1"/>
              <a:t>ea</a:t>
            </a:r>
            <a:r>
              <a:rPr lang="en-US" sz="1200" dirty="0"/>
              <a:t> </a:t>
            </a:r>
            <a:r>
              <a:rPr lang="en-US" sz="1200" dirty="0" err="1"/>
              <a:t>consequat</a:t>
            </a:r>
            <a:r>
              <a:rPr lang="en-US" sz="1200" dirty="0"/>
              <a:t>.  This process minimizes the </a:t>
            </a:r>
            <a:r>
              <a:rPr lang="en-US" sz="1200" u="sng" dirty="0">
                <a:solidFill>
                  <a:srgbClr val="0000FF"/>
                </a:solidFill>
              </a:rPr>
              <a:t>risks</a:t>
            </a:r>
            <a:r>
              <a:rPr lang="en-US" sz="1200" dirty="0"/>
              <a:t> of poorly designed products that could have an adverse effects on the health of our Veterans.  By defining a project’s </a:t>
            </a:r>
            <a:r>
              <a:rPr lang="en-US" sz="1200" u="sng" dirty="0">
                <a:solidFill>
                  <a:srgbClr val="0000FF"/>
                </a:solidFill>
              </a:rPr>
              <a:t>value</a:t>
            </a:r>
            <a:r>
              <a:rPr lang="en-US" sz="1200" dirty="0"/>
              <a:t> and Return On Investment (ROI) at the beginning of the UX Process and repeatedly measuring how well a design meets value objectives throughout the process, we can ensure the final product addresses the needs of clinicians using the tool and the Veterans they serve.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4681A6B-5BE6-470F-B27A-6E90CD4328E3}"/>
              </a:ext>
            </a:extLst>
          </p:cNvPr>
          <p:cNvSpPr/>
          <p:nvPr/>
        </p:nvSpPr>
        <p:spPr>
          <a:xfrm>
            <a:off x="289375" y="4523449"/>
            <a:ext cx="6478822" cy="156966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sz="1200" b="1" i="0" dirty="0">
                <a:solidFill>
                  <a:srgbClr val="000000"/>
                </a:solidFill>
                <a:effectLst/>
                <a:highlight>
                  <a:srgbClr val="FCFCFC"/>
                </a:highlight>
              </a:rPr>
              <a:t>Training Kits &amp; Application Playbooks</a:t>
            </a:r>
            <a:endParaRPr lang="en-US" sz="1200" b="1" dirty="0">
              <a:highlight>
                <a:srgbClr val="FCFCFC"/>
              </a:highlight>
            </a:endParaRPr>
          </a:p>
          <a:p>
            <a:r>
              <a:rPr lang="en-US" sz="1200" dirty="0">
                <a:highlight>
                  <a:srgbClr val="FCFCFC"/>
                </a:highlight>
              </a:rPr>
              <a:t>The UX Guide contains several </a:t>
            </a:r>
            <a:r>
              <a:rPr lang="en-US" sz="1200" u="sng" dirty="0">
                <a:solidFill>
                  <a:srgbClr val="0000FF"/>
                </a:solidFill>
                <a:highlight>
                  <a:srgbClr val="FCFCFC"/>
                </a:highlight>
              </a:rPr>
              <a:t>Training Kits </a:t>
            </a:r>
            <a:r>
              <a:rPr lang="en-US" sz="1200" dirty="0">
                <a:highlight>
                  <a:srgbClr val="FCFCFC"/>
                </a:highlight>
              </a:rPr>
              <a:t>that target general tasks such as understanding users or evaluating design candidates.  These training sessions can be large or small, ranging from </a:t>
            </a:r>
            <a:r>
              <a:rPr lang="en-US" sz="1200" u="sng" dirty="0">
                <a:solidFill>
                  <a:srgbClr val="0000FF"/>
                </a:solidFill>
                <a:highlight>
                  <a:srgbClr val="FCFCFC"/>
                </a:highlight>
              </a:rPr>
              <a:t>one-hour tutorials</a:t>
            </a:r>
            <a:r>
              <a:rPr lang="en-US" sz="1200" dirty="0">
                <a:highlight>
                  <a:srgbClr val="FCFCFC"/>
                </a:highlight>
              </a:rPr>
              <a:t> to </a:t>
            </a:r>
            <a:r>
              <a:rPr lang="en-US" sz="1200" u="sng" dirty="0">
                <a:solidFill>
                  <a:srgbClr val="0000FF"/>
                </a:solidFill>
                <a:highlight>
                  <a:srgbClr val="FCFCFC"/>
                </a:highlight>
              </a:rPr>
              <a:t>classes that last for several days</a:t>
            </a:r>
            <a:r>
              <a:rPr lang="en-US" sz="1200" dirty="0">
                <a:highlight>
                  <a:srgbClr val="FCFCFC"/>
                </a:highlight>
              </a:rPr>
              <a:t>.   </a:t>
            </a:r>
          </a:p>
          <a:p>
            <a:endParaRPr lang="en-US" sz="1200" dirty="0">
              <a:highlight>
                <a:srgbClr val="FCFCFC"/>
              </a:highlight>
            </a:endParaRPr>
          </a:p>
          <a:p>
            <a:r>
              <a:rPr lang="en-US" sz="1200" dirty="0">
                <a:highlight>
                  <a:srgbClr val="FCFCFC"/>
                </a:highlight>
              </a:rPr>
              <a:t>The guide also includes </a:t>
            </a:r>
            <a:r>
              <a:rPr lang="en-US" sz="1200" u="sng" dirty="0">
                <a:solidFill>
                  <a:srgbClr val="0000FF"/>
                </a:solidFill>
                <a:highlight>
                  <a:srgbClr val="FCFCFC"/>
                </a:highlight>
              </a:rPr>
              <a:t>Playbooks</a:t>
            </a:r>
            <a:r>
              <a:rPr lang="en-US" sz="1200" dirty="0">
                <a:highlight>
                  <a:srgbClr val="FCFCFC"/>
                </a:highlight>
              </a:rPr>
              <a:t> to help you perform a variety of activities related to a particular task, such as designing a </a:t>
            </a:r>
            <a:r>
              <a:rPr lang="en-US" sz="1200" u="sng" dirty="0">
                <a:solidFill>
                  <a:srgbClr val="0000FF"/>
                </a:solidFill>
                <a:highlight>
                  <a:srgbClr val="FCFCFC"/>
                </a:highlight>
              </a:rPr>
              <a:t>Clinical Reminder Dialog</a:t>
            </a:r>
            <a:r>
              <a:rPr lang="en-US" sz="1200" dirty="0">
                <a:highlight>
                  <a:srgbClr val="FCFCFC"/>
                </a:highlight>
              </a:rPr>
              <a:t>, or understanding the </a:t>
            </a:r>
            <a:r>
              <a:rPr lang="en-US" sz="1200" u="sng" dirty="0">
                <a:solidFill>
                  <a:srgbClr val="0000FF"/>
                </a:solidFill>
                <a:highlight>
                  <a:srgbClr val="FCFCFC"/>
                </a:highlight>
              </a:rPr>
              <a:t>Process Workflows </a:t>
            </a:r>
            <a:r>
              <a:rPr lang="en-US" sz="1200" dirty="0">
                <a:highlight>
                  <a:srgbClr val="FCFCFC"/>
                </a:highlight>
              </a:rPr>
              <a:t>for a clinical setting.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9A1F64-4B40-4E84-8EC3-38E05E7CC541}"/>
              </a:ext>
            </a:extLst>
          </p:cNvPr>
          <p:cNvSpPr/>
          <p:nvPr/>
        </p:nvSpPr>
        <p:spPr>
          <a:xfrm>
            <a:off x="6989298" y="4070670"/>
            <a:ext cx="264083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200" b="1" dirty="0">
                <a:solidFill>
                  <a:srgbClr val="000000"/>
                </a:solidFill>
              </a:rPr>
              <a:t>Topic Spotlight</a:t>
            </a:r>
            <a:endParaRPr lang="en-US" sz="1200" b="1" dirty="0"/>
          </a:p>
          <a:p>
            <a:endParaRPr lang="en-US" sz="1200" dirty="0"/>
          </a:p>
          <a:p>
            <a:r>
              <a:rPr lang="en-US" sz="1200" dirty="0"/>
              <a:t>Having trouble getting alignment on product requirements?  Check out UX Guide’s information on the </a:t>
            </a:r>
            <a:r>
              <a:rPr lang="en-US" sz="1200" u="sng" dirty="0">
                <a:solidFill>
                  <a:srgbClr val="0000FF"/>
                </a:solidFill>
              </a:rPr>
              <a:t>Plan</a:t>
            </a:r>
            <a:r>
              <a:rPr lang="en-US" sz="1200" dirty="0"/>
              <a:t> and </a:t>
            </a:r>
            <a:r>
              <a:rPr lang="en-US" sz="1200" u="sng" dirty="0">
                <a:solidFill>
                  <a:srgbClr val="0000FF"/>
                </a:solidFill>
              </a:rPr>
              <a:t>Specify</a:t>
            </a:r>
            <a:r>
              <a:rPr lang="en-US" sz="1200" dirty="0"/>
              <a:t> phases of the UX Process, as well as the </a:t>
            </a:r>
            <a:r>
              <a:rPr lang="en-US" sz="1200" u="sng" dirty="0">
                <a:solidFill>
                  <a:srgbClr val="0000FF"/>
                </a:solidFill>
              </a:rPr>
              <a:t>Methods</a:t>
            </a:r>
            <a:r>
              <a:rPr lang="en-US" sz="1200" dirty="0"/>
              <a:t> </a:t>
            </a:r>
            <a:r>
              <a:rPr lang="en-US" sz="1200" u="sng" dirty="0">
                <a:solidFill>
                  <a:srgbClr val="0000FF"/>
                </a:solidFill>
              </a:rPr>
              <a:t>performed during those Phases</a:t>
            </a:r>
            <a:r>
              <a:rPr lang="en-US" sz="1200" dirty="0"/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9DF5D13-5C74-4A0B-A013-A50F5C680F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5875" y="2651326"/>
            <a:ext cx="2535359" cy="1267680"/>
          </a:xfrm>
          <a:prstGeom prst="rect">
            <a:avLst/>
          </a:prstGeom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E3C19CBF-EF7D-444E-985D-2C6DC7F58228}"/>
              </a:ext>
            </a:extLst>
          </p:cNvPr>
          <p:cNvSpPr/>
          <p:nvPr/>
        </p:nvSpPr>
        <p:spPr>
          <a:xfrm>
            <a:off x="6930244" y="5930109"/>
            <a:ext cx="2699891" cy="19167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3FA19C3-DB56-4E20-88A4-22214FFBEA0C}"/>
              </a:ext>
            </a:extLst>
          </p:cNvPr>
          <p:cNvSpPr/>
          <p:nvPr/>
        </p:nvSpPr>
        <p:spPr>
          <a:xfrm>
            <a:off x="6989297" y="5987961"/>
            <a:ext cx="264083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200" b="1" dirty="0">
                <a:solidFill>
                  <a:srgbClr val="000000"/>
                </a:solidFill>
              </a:rPr>
              <a:t>Start a UX Program at Your Facility</a:t>
            </a:r>
            <a:endParaRPr lang="en-US" sz="1200" b="1" dirty="0"/>
          </a:p>
          <a:p>
            <a:endParaRPr lang="en-US" sz="1200" dirty="0"/>
          </a:p>
          <a:p>
            <a:pPr fontAlgn="base"/>
            <a:r>
              <a:rPr lang="en-US" sz="1200" dirty="0" err="1"/>
              <a:t>llamco</a:t>
            </a:r>
            <a:r>
              <a:rPr lang="en-US" sz="1200" dirty="0"/>
              <a:t> </a:t>
            </a:r>
            <a:r>
              <a:rPr lang="en-US" sz="1200" dirty="0" err="1"/>
              <a:t>laboris</a:t>
            </a:r>
            <a:r>
              <a:rPr lang="en-US" sz="1200" dirty="0"/>
              <a:t> nisi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aliquip</a:t>
            </a:r>
            <a:r>
              <a:rPr lang="en-US" sz="1200" dirty="0"/>
              <a:t> ex </a:t>
            </a:r>
            <a:r>
              <a:rPr lang="en-US" sz="1200" dirty="0" err="1"/>
              <a:t>ea</a:t>
            </a:r>
            <a:r>
              <a:rPr lang="en-US" sz="1200" dirty="0"/>
              <a:t> </a:t>
            </a:r>
            <a:r>
              <a:rPr lang="en-US" sz="1200" dirty="0" err="1"/>
              <a:t>commodo</a:t>
            </a:r>
            <a:r>
              <a:rPr lang="en-US" sz="1200" dirty="0"/>
              <a:t> </a:t>
            </a:r>
            <a:r>
              <a:rPr lang="en-US" sz="1200" dirty="0" err="1"/>
              <a:t>consequat</a:t>
            </a:r>
            <a:r>
              <a:rPr lang="en-US" sz="1200" dirty="0"/>
              <a:t>. Ut </a:t>
            </a:r>
            <a:r>
              <a:rPr lang="en-US" sz="1200" dirty="0" err="1"/>
              <a:t>enim</a:t>
            </a:r>
            <a:r>
              <a:rPr lang="en-US" sz="1200" dirty="0"/>
              <a:t> ad minim </a:t>
            </a:r>
            <a:r>
              <a:rPr lang="en-US" sz="1200" dirty="0" err="1"/>
              <a:t>veniam</a:t>
            </a:r>
            <a:r>
              <a:rPr lang="en-US" sz="1200" dirty="0"/>
              <a:t>, </a:t>
            </a:r>
            <a:r>
              <a:rPr lang="en-US" sz="1200" dirty="0" err="1"/>
              <a:t>quis</a:t>
            </a:r>
            <a:r>
              <a:rPr lang="en-US" sz="1200" dirty="0"/>
              <a:t> </a:t>
            </a:r>
            <a:r>
              <a:rPr lang="en-US" sz="1200" dirty="0" err="1"/>
              <a:t>nostrud</a:t>
            </a:r>
            <a:r>
              <a:rPr lang="en-US" sz="1200" dirty="0"/>
              <a:t> exercitation. </a:t>
            </a:r>
            <a:r>
              <a:rPr lang="en-US" sz="1200" dirty="0" err="1"/>
              <a:t>llamco</a:t>
            </a:r>
            <a:r>
              <a:rPr lang="en-US" sz="1200" dirty="0"/>
              <a:t> </a:t>
            </a:r>
            <a:r>
              <a:rPr lang="en-US" sz="1200" dirty="0" err="1"/>
              <a:t>laboris</a:t>
            </a:r>
            <a:r>
              <a:rPr lang="en-US" sz="1200" dirty="0"/>
              <a:t> nisi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aliquip</a:t>
            </a:r>
            <a:r>
              <a:rPr lang="en-US" sz="1200" dirty="0"/>
              <a:t> ex </a:t>
            </a:r>
            <a:r>
              <a:rPr lang="en-US" sz="1200" dirty="0" err="1"/>
              <a:t>ea</a:t>
            </a:r>
            <a:r>
              <a:rPr lang="en-US" sz="1200" dirty="0"/>
              <a:t> </a:t>
            </a:r>
            <a:r>
              <a:rPr lang="en-US" sz="1200" dirty="0" err="1"/>
              <a:t>commodo</a:t>
            </a:r>
            <a:r>
              <a:rPr lang="en-US" sz="1200" dirty="0"/>
              <a:t> </a:t>
            </a:r>
            <a:r>
              <a:rPr lang="en-US" sz="1200" dirty="0" err="1"/>
              <a:t>consequat</a:t>
            </a:r>
            <a:r>
              <a:rPr lang="en-US" sz="1200" dirty="0"/>
              <a:t>. </a:t>
            </a:r>
          </a:p>
          <a:p>
            <a:endParaRPr lang="en-US" sz="1200" u="sng" dirty="0">
              <a:solidFill>
                <a:srgbClr val="0000FF"/>
              </a:solidFill>
            </a:endParaRPr>
          </a:p>
          <a:p>
            <a:r>
              <a:rPr lang="en-US" sz="1200" u="sng" dirty="0">
                <a:solidFill>
                  <a:srgbClr val="0000FF"/>
                </a:solidFill>
              </a:rPr>
              <a:t>Explore Training Options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6C6955-C20A-4615-9778-729C159426B3}"/>
              </a:ext>
            </a:extLst>
          </p:cNvPr>
          <p:cNvSpPr/>
          <p:nvPr/>
        </p:nvSpPr>
        <p:spPr>
          <a:xfrm>
            <a:off x="289375" y="6296532"/>
            <a:ext cx="6478822" cy="1938992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sz="1200" b="1" i="0" dirty="0">
                <a:solidFill>
                  <a:srgbClr val="000000"/>
                </a:solidFill>
                <a:effectLst/>
                <a:highlight>
                  <a:srgbClr val="FCFCFC"/>
                </a:highlight>
              </a:rPr>
              <a:t>UX Methods</a:t>
            </a:r>
            <a:endParaRPr lang="en-US" sz="1200" b="1" dirty="0">
              <a:highlight>
                <a:srgbClr val="FCFCFC"/>
              </a:highlight>
            </a:endParaRPr>
          </a:p>
          <a:p>
            <a:r>
              <a:rPr lang="en-US" sz="1200" dirty="0">
                <a:highlight>
                  <a:srgbClr val="FCFCFC"/>
                </a:highlight>
              </a:rPr>
              <a:t>UX practitioners perform a wide variety of </a:t>
            </a:r>
            <a:r>
              <a:rPr lang="en-US" sz="1200" u="sng" dirty="0">
                <a:solidFill>
                  <a:srgbClr val="0000FF"/>
                </a:solidFill>
                <a:highlight>
                  <a:srgbClr val="FCFCFC"/>
                </a:highlight>
              </a:rPr>
              <a:t>Methods</a:t>
            </a:r>
            <a:r>
              <a:rPr lang="en-US" sz="1200" dirty="0">
                <a:highlight>
                  <a:srgbClr val="FCFCFC"/>
                </a:highlight>
              </a:rPr>
              <a:t> to improve the UX, resulting in many formal and informal deliverables throughout the UX Process.</a:t>
            </a:r>
          </a:p>
          <a:p>
            <a:pPr fontAlgn="base"/>
            <a:endParaRPr lang="en-US" sz="1200" dirty="0">
              <a:highlight>
                <a:srgbClr val="FCFCFC"/>
              </a:highlight>
            </a:endParaRPr>
          </a:p>
          <a:p>
            <a:pPr fontAlgn="base"/>
            <a:r>
              <a:rPr lang="en-US" sz="1200" dirty="0">
                <a:highlight>
                  <a:srgbClr val="FCFCFC"/>
                </a:highlight>
              </a:rPr>
              <a:t>Methods typically serve one or more purposes, including understanding the user and their environment, creating design solutions, and evaluating those solutions. Ut </a:t>
            </a:r>
            <a:r>
              <a:rPr lang="en-US" sz="1200" dirty="0" err="1">
                <a:highlight>
                  <a:srgbClr val="FCFCFC"/>
                </a:highlight>
              </a:rPr>
              <a:t>enim</a:t>
            </a:r>
            <a:r>
              <a:rPr lang="en-US" sz="1200" dirty="0">
                <a:highlight>
                  <a:srgbClr val="FCFCFC"/>
                </a:highlight>
              </a:rPr>
              <a:t> ad minim, </a:t>
            </a:r>
            <a:r>
              <a:rPr lang="en-US" sz="1200" dirty="0" err="1">
                <a:highlight>
                  <a:srgbClr val="FCFCFC"/>
                </a:highlight>
              </a:rPr>
              <a:t>quis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nostrud</a:t>
            </a:r>
            <a:r>
              <a:rPr lang="en-US" sz="1200" dirty="0">
                <a:highlight>
                  <a:srgbClr val="FCFCFC"/>
                </a:highlight>
              </a:rPr>
              <a:t> exercitation </a:t>
            </a:r>
            <a:r>
              <a:rPr lang="en-US" sz="1200" dirty="0" err="1">
                <a:highlight>
                  <a:srgbClr val="FCFCFC"/>
                </a:highlight>
              </a:rPr>
              <a:t>ullamco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laboris</a:t>
            </a:r>
            <a:r>
              <a:rPr lang="en-US" sz="1200" dirty="0">
                <a:highlight>
                  <a:srgbClr val="FCFCFC"/>
                </a:highlight>
              </a:rPr>
              <a:t> nisi </a:t>
            </a:r>
            <a:r>
              <a:rPr lang="en-US" sz="1200" dirty="0" err="1">
                <a:highlight>
                  <a:srgbClr val="FCFCFC"/>
                </a:highlight>
              </a:rPr>
              <a:t>ut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aliquip</a:t>
            </a:r>
            <a:r>
              <a:rPr lang="en-US" sz="1200" dirty="0">
                <a:highlight>
                  <a:srgbClr val="FCFCFC"/>
                </a:highlight>
              </a:rPr>
              <a:t> ex </a:t>
            </a:r>
            <a:r>
              <a:rPr lang="en-US" sz="1200" dirty="0" err="1">
                <a:highlight>
                  <a:srgbClr val="FCFCFC"/>
                </a:highlight>
              </a:rPr>
              <a:t>ea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commodo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consequat</a:t>
            </a:r>
            <a:r>
              <a:rPr lang="en-US" sz="1200" dirty="0">
                <a:highlight>
                  <a:srgbClr val="FCFCFC"/>
                </a:highlight>
              </a:rPr>
              <a:t>. Ut </a:t>
            </a:r>
            <a:r>
              <a:rPr lang="en-US" sz="1200" dirty="0" err="1">
                <a:highlight>
                  <a:srgbClr val="FCFCFC"/>
                </a:highlight>
              </a:rPr>
              <a:t>enim</a:t>
            </a:r>
            <a:r>
              <a:rPr lang="en-US" sz="1200" dirty="0">
                <a:highlight>
                  <a:srgbClr val="FCFCFC"/>
                </a:highlight>
              </a:rPr>
              <a:t> ad minim, </a:t>
            </a:r>
            <a:r>
              <a:rPr lang="en-US" sz="1200" dirty="0" err="1">
                <a:highlight>
                  <a:srgbClr val="FCFCFC"/>
                </a:highlight>
              </a:rPr>
              <a:t>quis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nostrud</a:t>
            </a:r>
            <a:r>
              <a:rPr lang="en-US" sz="1200" dirty="0">
                <a:highlight>
                  <a:srgbClr val="FCFCFC"/>
                </a:highlight>
              </a:rPr>
              <a:t> exercitation </a:t>
            </a:r>
            <a:r>
              <a:rPr lang="en-US" sz="1200" dirty="0" err="1">
                <a:highlight>
                  <a:srgbClr val="FCFCFC"/>
                </a:highlight>
              </a:rPr>
              <a:t>ullamco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laboris</a:t>
            </a:r>
            <a:r>
              <a:rPr lang="en-US" sz="1200" dirty="0">
                <a:highlight>
                  <a:srgbClr val="FCFCFC"/>
                </a:highlight>
              </a:rPr>
              <a:t> nisi </a:t>
            </a:r>
            <a:r>
              <a:rPr lang="en-US" sz="1200" dirty="0" err="1">
                <a:highlight>
                  <a:srgbClr val="FCFCFC"/>
                </a:highlight>
              </a:rPr>
              <a:t>ut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aliquip</a:t>
            </a:r>
            <a:r>
              <a:rPr lang="en-US" sz="1200" dirty="0">
                <a:highlight>
                  <a:srgbClr val="FCFCFC"/>
                </a:highlight>
              </a:rPr>
              <a:t> ex </a:t>
            </a:r>
            <a:r>
              <a:rPr lang="en-US" sz="1200" dirty="0" err="1">
                <a:highlight>
                  <a:srgbClr val="FCFCFC"/>
                </a:highlight>
              </a:rPr>
              <a:t>ea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commodo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consequat</a:t>
            </a:r>
            <a:r>
              <a:rPr lang="en-US" sz="1200" dirty="0">
                <a:highlight>
                  <a:srgbClr val="FCFCFC"/>
                </a:highlight>
              </a:rPr>
              <a:t>. </a:t>
            </a:r>
          </a:p>
          <a:p>
            <a:pPr fontAlgn="base"/>
            <a:endParaRPr lang="en-US" sz="1200" dirty="0">
              <a:highlight>
                <a:srgbClr val="FCFCFC"/>
              </a:highlight>
            </a:endParaRPr>
          </a:p>
          <a:p>
            <a:pPr fontAlgn="base"/>
            <a:r>
              <a:rPr lang="en-US" sz="1200" u="sng" dirty="0">
                <a:solidFill>
                  <a:srgbClr val="0000FF"/>
                </a:solidFill>
                <a:highlight>
                  <a:srgbClr val="FCFCFC"/>
                </a:highlight>
              </a:rPr>
              <a:t>View All Methods</a:t>
            </a:r>
          </a:p>
        </p:txBody>
      </p:sp>
    </p:spTree>
    <p:extLst>
      <p:ext uri="{BB962C8B-B14F-4D97-AF65-F5344CB8AC3E}">
        <p14:creationId xmlns:p14="http://schemas.microsoft.com/office/powerpoint/2010/main" val="2598157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AD7BB93F-B37D-FC4E-BA74-B681E502D846}"/>
              </a:ext>
            </a:extLst>
          </p:cNvPr>
          <p:cNvSpPr/>
          <p:nvPr/>
        </p:nvSpPr>
        <p:spPr>
          <a:xfrm>
            <a:off x="-28238" y="6823986"/>
            <a:ext cx="12187512" cy="16159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E55965-87B3-4D6B-BF02-00BBCB214641}"/>
              </a:ext>
            </a:extLst>
          </p:cNvPr>
          <p:cNvSpPr txBox="1"/>
          <p:nvPr/>
        </p:nvSpPr>
        <p:spPr>
          <a:xfrm>
            <a:off x="487018" y="795652"/>
            <a:ext cx="11245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Fundamental Concepts            User Experience Process            Methods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Training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Resources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504B29-01CA-4627-BD7B-021EFCE17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1" y="42304"/>
            <a:ext cx="9616377" cy="64514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7ECEAC9-303B-4F8F-94A3-FB8162F44B48}"/>
              </a:ext>
            </a:extLst>
          </p:cNvPr>
          <p:cNvSpPr/>
          <p:nvPr/>
        </p:nvSpPr>
        <p:spPr>
          <a:xfrm>
            <a:off x="365203" y="1103429"/>
            <a:ext cx="807473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FCA2585-158D-4A48-B3C9-CB22E1E340B0}"/>
              </a:ext>
            </a:extLst>
          </p:cNvPr>
          <p:cNvSpPr/>
          <p:nvPr/>
        </p:nvSpPr>
        <p:spPr>
          <a:xfrm>
            <a:off x="8127160" y="3380825"/>
            <a:ext cx="362573" cy="36257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172FA78-B55D-C247-9D0D-F84D981CD6E3}"/>
              </a:ext>
            </a:extLst>
          </p:cNvPr>
          <p:cNvSpPr/>
          <p:nvPr/>
        </p:nvSpPr>
        <p:spPr>
          <a:xfrm>
            <a:off x="6930245" y="2556148"/>
            <a:ext cx="2699891" cy="32004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L-Shape 86">
            <a:extLst>
              <a:ext uri="{FF2B5EF4-FFF2-40B4-BE49-F238E27FC236}">
                <a16:creationId xmlns:a16="http://schemas.microsoft.com/office/drawing/2014/main" id="{8CEA671A-3EDC-264D-8FA5-6942D55ED335}"/>
              </a:ext>
            </a:extLst>
          </p:cNvPr>
          <p:cNvSpPr/>
          <p:nvPr/>
        </p:nvSpPr>
        <p:spPr>
          <a:xfrm rot="18900000">
            <a:off x="8886280" y="891194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L-Shape 87">
            <a:extLst>
              <a:ext uri="{FF2B5EF4-FFF2-40B4-BE49-F238E27FC236}">
                <a16:creationId xmlns:a16="http://schemas.microsoft.com/office/drawing/2014/main" id="{BA53FF65-13F1-6C49-B84A-95E37F4A21C8}"/>
              </a:ext>
            </a:extLst>
          </p:cNvPr>
          <p:cNvSpPr/>
          <p:nvPr/>
        </p:nvSpPr>
        <p:spPr>
          <a:xfrm rot="18900000">
            <a:off x="5490393" y="886289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L-Shape 88">
            <a:extLst>
              <a:ext uri="{FF2B5EF4-FFF2-40B4-BE49-F238E27FC236}">
                <a16:creationId xmlns:a16="http://schemas.microsoft.com/office/drawing/2014/main" id="{79D9915B-256C-4E45-A1DD-ADE057929CF3}"/>
              </a:ext>
            </a:extLst>
          </p:cNvPr>
          <p:cNvSpPr/>
          <p:nvPr/>
        </p:nvSpPr>
        <p:spPr>
          <a:xfrm rot="18900000">
            <a:off x="3230079" y="896351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L-Shape 78">
            <a:extLst>
              <a:ext uri="{FF2B5EF4-FFF2-40B4-BE49-F238E27FC236}">
                <a16:creationId xmlns:a16="http://schemas.microsoft.com/office/drawing/2014/main" id="{EB22F4B5-C490-4E48-8D02-1169B5A3A54F}"/>
              </a:ext>
            </a:extLst>
          </p:cNvPr>
          <p:cNvSpPr/>
          <p:nvPr/>
        </p:nvSpPr>
        <p:spPr>
          <a:xfrm rot="18900000">
            <a:off x="7665516" y="904697"/>
            <a:ext cx="84425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14DEC3B-9192-C242-9CDE-3A34917A992C}"/>
              </a:ext>
            </a:extLst>
          </p:cNvPr>
          <p:cNvSpPr/>
          <p:nvPr/>
        </p:nvSpPr>
        <p:spPr>
          <a:xfrm>
            <a:off x="8686935" y="146903"/>
            <a:ext cx="616825" cy="157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60BDCF-8229-4C0D-9684-97895A47B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64" y="1272141"/>
            <a:ext cx="9305163" cy="892668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6A73A1B1-E941-4833-82F9-78417BF66076}"/>
              </a:ext>
            </a:extLst>
          </p:cNvPr>
          <p:cNvSpPr/>
          <p:nvPr/>
        </p:nvSpPr>
        <p:spPr>
          <a:xfrm>
            <a:off x="289375" y="2429339"/>
            <a:ext cx="6478823" cy="1938992"/>
          </a:xfrm>
          <a:prstGeom prst="rect">
            <a:avLst/>
          </a:prstGeom>
          <a:ln w="38100"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sz="1200" b="1" i="0" dirty="0">
                <a:solidFill>
                  <a:srgbClr val="000000"/>
                </a:solidFill>
                <a:effectLst/>
              </a:rPr>
              <a:t>What is </a:t>
            </a:r>
            <a:r>
              <a:rPr lang="en-US" sz="1200" b="1" dirty="0"/>
              <a:t>User Experience (UX)? </a:t>
            </a:r>
          </a:p>
          <a:p>
            <a:pPr fontAlgn="base"/>
            <a:r>
              <a:rPr lang="en-US" sz="1200" dirty="0" err="1"/>
              <a:t>llamco</a:t>
            </a:r>
            <a:r>
              <a:rPr lang="en-US" sz="1200" dirty="0"/>
              <a:t> </a:t>
            </a:r>
            <a:r>
              <a:rPr lang="en-US" sz="1200" dirty="0" err="1"/>
              <a:t>laboris</a:t>
            </a:r>
            <a:r>
              <a:rPr lang="en-US" sz="1200" dirty="0"/>
              <a:t> nisi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aliquip</a:t>
            </a:r>
            <a:r>
              <a:rPr lang="en-US" sz="1200" dirty="0"/>
              <a:t> ex </a:t>
            </a:r>
            <a:r>
              <a:rPr lang="en-US" sz="1200" dirty="0" err="1"/>
              <a:t>ea</a:t>
            </a:r>
            <a:r>
              <a:rPr lang="en-US" sz="1200" dirty="0"/>
              <a:t> </a:t>
            </a:r>
            <a:r>
              <a:rPr lang="en-US" sz="1200" dirty="0" err="1"/>
              <a:t>commodo</a:t>
            </a:r>
            <a:r>
              <a:rPr lang="en-US" sz="1200" dirty="0"/>
              <a:t> </a:t>
            </a:r>
            <a:r>
              <a:rPr lang="en-US" sz="1200" dirty="0" err="1"/>
              <a:t>consequat</a:t>
            </a:r>
            <a:r>
              <a:rPr lang="en-US" sz="1200" dirty="0"/>
              <a:t>. Ut </a:t>
            </a:r>
            <a:r>
              <a:rPr lang="en-US" sz="1200" dirty="0" err="1"/>
              <a:t>enim</a:t>
            </a:r>
            <a:r>
              <a:rPr lang="en-US" sz="1200" dirty="0"/>
              <a:t> ad minim </a:t>
            </a:r>
            <a:r>
              <a:rPr lang="en-US" sz="1200" dirty="0" err="1"/>
              <a:t>veniam</a:t>
            </a:r>
            <a:r>
              <a:rPr lang="en-US" sz="1200" dirty="0"/>
              <a:t>, </a:t>
            </a:r>
            <a:r>
              <a:rPr lang="en-US" sz="1200" dirty="0" err="1"/>
              <a:t>quis</a:t>
            </a:r>
            <a:r>
              <a:rPr lang="en-US" sz="1200" dirty="0"/>
              <a:t> </a:t>
            </a:r>
            <a:r>
              <a:rPr lang="en-US" sz="1200" dirty="0" err="1"/>
              <a:t>nostrud</a:t>
            </a:r>
            <a:r>
              <a:rPr lang="en-US" sz="1200" dirty="0"/>
              <a:t> exercitation. </a:t>
            </a:r>
          </a:p>
          <a:p>
            <a:pPr fontAlgn="base"/>
            <a:endParaRPr lang="en-US" sz="1200" dirty="0"/>
          </a:p>
          <a:p>
            <a:pPr fontAlgn="base"/>
            <a:r>
              <a:rPr lang="en-US" sz="1200" dirty="0"/>
              <a:t>Grounded in certain </a:t>
            </a:r>
            <a:r>
              <a:rPr lang="en-US" sz="1200" u="sng" dirty="0">
                <a:solidFill>
                  <a:srgbClr val="0000FF"/>
                </a:solidFill>
              </a:rPr>
              <a:t>Fundamental Concepts</a:t>
            </a:r>
            <a:r>
              <a:rPr lang="en-US" sz="1200" dirty="0"/>
              <a:t>, human-centered design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enim</a:t>
            </a:r>
            <a:r>
              <a:rPr lang="en-US" sz="1200" dirty="0"/>
              <a:t> ad minim exercitation </a:t>
            </a:r>
            <a:r>
              <a:rPr lang="en-US" sz="1200" dirty="0" err="1"/>
              <a:t>ullamco</a:t>
            </a:r>
            <a:r>
              <a:rPr lang="en-US" sz="1200" dirty="0"/>
              <a:t> </a:t>
            </a:r>
            <a:r>
              <a:rPr lang="en-US" sz="1200" dirty="0" err="1"/>
              <a:t>laboris</a:t>
            </a:r>
            <a:r>
              <a:rPr lang="en-US" sz="1200" dirty="0"/>
              <a:t>.  The </a:t>
            </a:r>
            <a:r>
              <a:rPr lang="en-US" sz="1200" u="sng" dirty="0">
                <a:solidFill>
                  <a:srgbClr val="0000FF"/>
                </a:solidFill>
              </a:rPr>
              <a:t>UX Process</a:t>
            </a:r>
            <a:r>
              <a:rPr lang="en-US" sz="1200" dirty="0"/>
              <a:t>, </a:t>
            </a:r>
            <a:r>
              <a:rPr lang="en-US" sz="1200" dirty="0" err="1"/>
              <a:t>quis</a:t>
            </a:r>
            <a:r>
              <a:rPr lang="en-US" sz="1200" dirty="0"/>
              <a:t> </a:t>
            </a:r>
            <a:r>
              <a:rPr lang="en-US" sz="1200" dirty="0" err="1"/>
              <a:t>nostrud</a:t>
            </a:r>
            <a:r>
              <a:rPr lang="en-US" sz="1200" dirty="0"/>
              <a:t> nisi </a:t>
            </a:r>
            <a:r>
              <a:rPr lang="en-US" sz="1200" dirty="0" err="1"/>
              <a:t>ea</a:t>
            </a:r>
            <a:r>
              <a:rPr lang="en-US" sz="1200" dirty="0"/>
              <a:t> </a:t>
            </a:r>
            <a:r>
              <a:rPr lang="en-US" sz="1200" dirty="0" err="1"/>
              <a:t>consequat</a:t>
            </a:r>
            <a:r>
              <a:rPr lang="en-US" sz="1200" dirty="0"/>
              <a:t>.  This process minimizes the </a:t>
            </a:r>
            <a:r>
              <a:rPr lang="en-US" sz="1200" u="sng" dirty="0">
                <a:solidFill>
                  <a:srgbClr val="0000FF"/>
                </a:solidFill>
              </a:rPr>
              <a:t>risks</a:t>
            </a:r>
            <a:r>
              <a:rPr lang="en-US" sz="1200" dirty="0"/>
              <a:t> of poorly designed products that could have an adverse effects on the health of our Veterans.  By defining a project’s </a:t>
            </a:r>
            <a:r>
              <a:rPr lang="en-US" sz="1200" u="sng" dirty="0">
                <a:solidFill>
                  <a:srgbClr val="0000FF"/>
                </a:solidFill>
              </a:rPr>
              <a:t>value</a:t>
            </a:r>
            <a:r>
              <a:rPr lang="en-US" sz="1200" dirty="0"/>
              <a:t> and Return On Investment (ROI) at the beginning of the UX Process and repeatedly measuring how well a design meets value objectives throughout the process, we can ensure the final product addresses the needs of clinicians using the tool and the Veterans they serve.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4681A6B-5BE6-470F-B27A-6E90CD4328E3}"/>
              </a:ext>
            </a:extLst>
          </p:cNvPr>
          <p:cNvSpPr/>
          <p:nvPr/>
        </p:nvSpPr>
        <p:spPr>
          <a:xfrm>
            <a:off x="289375" y="4523449"/>
            <a:ext cx="6478822" cy="156966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sz="1200" b="1" i="0" dirty="0">
                <a:solidFill>
                  <a:srgbClr val="000000"/>
                </a:solidFill>
                <a:effectLst/>
                <a:highlight>
                  <a:srgbClr val="FCFCFC"/>
                </a:highlight>
              </a:rPr>
              <a:t>Training Kits &amp; Application Playbooks</a:t>
            </a:r>
            <a:endParaRPr lang="en-US" sz="1200" b="1" dirty="0">
              <a:highlight>
                <a:srgbClr val="FCFCFC"/>
              </a:highlight>
            </a:endParaRPr>
          </a:p>
          <a:p>
            <a:r>
              <a:rPr lang="en-US" sz="1200" dirty="0">
                <a:highlight>
                  <a:srgbClr val="FCFCFC"/>
                </a:highlight>
              </a:rPr>
              <a:t>The UX Guide contains several </a:t>
            </a:r>
            <a:r>
              <a:rPr lang="en-US" sz="1200" u="sng" dirty="0">
                <a:solidFill>
                  <a:srgbClr val="0000FF"/>
                </a:solidFill>
                <a:highlight>
                  <a:srgbClr val="FCFCFC"/>
                </a:highlight>
              </a:rPr>
              <a:t>Training Kits </a:t>
            </a:r>
            <a:r>
              <a:rPr lang="en-US" sz="1200" dirty="0">
                <a:highlight>
                  <a:srgbClr val="FCFCFC"/>
                </a:highlight>
              </a:rPr>
              <a:t>that target general tasks such as understanding users or evaluating design candidates.  These training sessions can be large or small, ranging from </a:t>
            </a:r>
            <a:r>
              <a:rPr lang="en-US" sz="1200" u="sng" dirty="0">
                <a:solidFill>
                  <a:srgbClr val="0000FF"/>
                </a:solidFill>
                <a:highlight>
                  <a:srgbClr val="FCFCFC"/>
                </a:highlight>
              </a:rPr>
              <a:t>one-hour tutorials</a:t>
            </a:r>
            <a:r>
              <a:rPr lang="en-US" sz="1200" dirty="0">
                <a:highlight>
                  <a:srgbClr val="FCFCFC"/>
                </a:highlight>
              </a:rPr>
              <a:t> to </a:t>
            </a:r>
            <a:r>
              <a:rPr lang="en-US" sz="1200" u="sng" dirty="0">
                <a:solidFill>
                  <a:srgbClr val="0000FF"/>
                </a:solidFill>
                <a:highlight>
                  <a:srgbClr val="FCFCFC"/>
                </a:highlight>
              </a:rPr>
              <a:t>classes that last for several days</a:t>
            </a:r>
            <a:r>
              <a:rPr lang="en-US" sz="1200" dirty="0">
                <a:highlight>
                  <a:srgbClr val="FCFCFC"/>
                </a:highlight>
              </a:rPr>
              <a:t>.   </a:t>
            </a:r>
          </a:p>
          <a:p>
            <a:endParaRPr lang="en-US" sz="1200" dirty="0">
              <a:highlight>
                <a:srgbClr val="FCFCFC"/>
              </a:highlight>
            </a:endParaRPr>
          </a:p>
          <a:p>
            <a:r>
              <a:rPr lang="en-US" sz="1200" dirty="0">
                <a:highlight>
                  <a:srgbClr val="FCFCFC"/>
                </a:highlight>
              </a:rPr>
              <a:t>The guide also includes </a:t>
            </a:r>
            <a:r>
              <a:rPr lang="en-US" sz="1200" u="sng" dirty="0">
                <a:solidFill>
                  <a:srgbClr val="0000FF"/>
                </a:solidFill>
                <a:highlight>
                  <a:srgbClr val="FCFCFC"/>
                </a:highlight>
              </a:rPr>
              <a:t>Playbooks</a:t>
            </a:r>
            <a:r>
              <a:rPr lang="en-US" sz="1200" dirty="0">
                <a:highlight>
                  <a:srgbClr val="FCFCFC"/>
                </a:highlight>
              </a:rPr>
              <a:t> to help you perform a variety of activities related to a particular task, such as designing a </a:t>
            </a:r>
            <a:r>
              <a:rPr lang="en-US" sz="1200" u="sng" dirty="0">
                <a:solidFill>
                  <a:srgbClr val="0000FF"/>
                </a:solidFill>
                <a:highlight>
                  <a:srgbClr val="FCFCFC"/>
                </a:highlight>
              </a:rPr>
              <a:t>Clinical Reminder Dialog</a:t>
            </a:r>
            <a:r>
              <a:rPr lang="en-US" sz="1200" dirty="0">
                <a:highlight>
                  <a:srgbClr val="FCFCFC"/>
                </a:highlight>
              </a:rPr>
              <a:t>, or understanding the </a:t>
            </a:r>
            <a:r>
              <a:rPr lang="en-US" sz="1200" u="sng" dirty="0">
                <a:solidFill>
                  <a:srgbClr val="0000FF"/>
                </a:solidFill>
                <a:highlight>
                  <a:srgbClr val="FCFCFC"/>
                </a:highlight>
              </a:rPr>
              <a:t>Process Workflows </a:t>
            </a:r>
            <a:r>
              <a:rPr lang="en-US" sz="1200" dirty="0">
                <a:highlight>
                  <a:srgbClr val="FCFCFC"/>
                </a:highlight>
              </a:rPr>
              <a:t>for a clinical setting.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9A1F64-4B40-4E84-8EC3-38E05E7CC541}"/>
              </a:ext>
            </a:extLst>
          </p:cNvPr>
          <p:cNvSpPr/>
          <p:nvPr/>
        </p:nvSpPr>
        <p:spPr>
          <a:xfrm>
            <a:off x="6989298" y="4070670"/>
            <a:ext cx="264083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200" b="1" dirty="0">
                <a:solidFill>
                  <a:srgbClr val="000000"/>
                </a:solidFill>
              </a:rPr>
              <a:t>Topic Spotlight</a:t>
            </a:r>
            <a:endParaRPr lang="en-US" sz="1200" b="1" dirty="0"/>
          </a:p>
          <a:p>
            <a:endParaRPr lang="en-US" sz="1200" dirty="0"/>
          </a:p>
          <a:p>
            <a:r>
              <a:rPr lang="en-US" sz="1200" dirty="0"/>
              <a:t>Having trouble getting alignment on product requirements?  Check out UX Guide’s information on the </a:t>
            </a:r>
            <a:r>
              <a:rPr lang="en-US" sz="1200" u="sng" dirty="0">
                <a:solidFill>
                  <a:srgbClr val="0000FF"/>
                </a:solidFill>
              </a:rPr>
              <a:t>Plan</a:t>
            </a:r>
            <a:r>
              <a:rPr lang="en-US" sz="1200" dirty="0"/>
              <a:t> and </a:t>
            </a:r>
            <a:r>
              <a:rPr lang="en-US" sz="1200" u="sng" dirty="0">
                <a:solidFill>
                  <a:srgbClr val="0000FF"/>
                </a:solidFill>
              </a:rPr>
              <a:t>Specify</a:t>
            </a:r>
            <a:r>
              <a:rPr lang="en-US" sz="1200" dirty="0"/>
              <a:t> phases of the UX Process, as well as the </a:t>
            </a:r>
            <a:r>
              <a:rPr lang="en-US" sz="1200" u="sng" dirty="0">
                <a:solidFill>
                  <a:srgbClr val="0000FF"/>
                </a:solidFill>
              </a:rPr>
              <a:t>Methods</a:t>
            </a:r>
            <a:r>
              <a:rPr lang="en-US" sz="1200" dirty="0"/>
              <a:t> </a:t>
            </a:r>
            <a:r>
              <a:rPr lang="en-US" sz="1200" u="sng" dirty="0">
                <a:solidFill>
                  <a:srgbClr val="0000FF"/>
                </a:solidFill>
              </a:rPr>
              <a:t>performed during those Phases</a:t>
            </a:r>
            <a:r>
              <a:rPr lang="en-US" sz="1200" dirty="0"/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9DF5D13-5C74-4A0B-A013-A50F5C680F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5875" y="2651326"/>
            <a:ext cx="2535359" cy="1267680"/>
          </a:xfrm>
          <a:prstGeom prst="rect">
            <a:avLst/>
          </a:prstGeom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E3C19CBF-EF7D-444E-985D-2C6DC7F58228}"/>
              </a:ext>
            </a:extLst>
          </p:cNvPr>
          <p:cNvSpPr/>
          <p:nvPr/>
        </p:nvSpPr>
        <p:spPr>
          <a:xfrm>
            <a:off x="6930244" y="5930108"/>
            <a:ext cx="2699891" cy="212365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3FA19C3-DB56-4E20-88A4-22214FFBEA0C}"/>
              </a:ext>
            </a:extLst>
          </p:cNvPr>
          <p:cNvSpPr/>
          <p:nvPr/>
        </p:nvSpPr>
        <p:spPr>
          <a:xfrm>
            <a:off x="6989297" y="5987961"/>
            <a:ext cx="264083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200" b="1" dirty="0">
                <a:solidFill>
                  <a:srgbClr val="000000"/>
                </a:solidFill>
              </a:rPr>
              <a:t>UX Guide Resources</a:t>
            </a:r>
            <a:endParaRPr lang="en-US" sz="1200" b="1" dirty="0"/>
          </a:p>
          <a:p>
            <a:endParaRPr lang="en-US" sz="1200" dirty="0"/>
          </a:p>
          <a:p>
            <a:pPr fontAlgn="base"/>
            <a:r>
              <a:rPr lang="en-US" sz="1200" dirty="0"/>
              <a:t>To support the UX Process and its Methods, the UX Guide provides additional insight using Resources like Videos, Case Studies and Newsletters.  You can also find a variety of Tools, including  Checklists and Templates.</a:t>
            </a:r>
          </a:p>
          <a:p>
            <a:endParaRPr lang="en-US" sz="1200" u="sng" dirty="0">
              <a:solidFill>
                <a:srgbClr val="0000FF"/>
              </a:solidFill>
            </a:endParaRPr>
          </a:p>
          <a:p>
            <a:r>
              <a:rPr lang="en-US" sz="1200" u="sng" dirty="0">
                <a:solidFill>
                  <a:srgbClr val="0000FF"/>
                </a:solidFill>
              </a:rPr>
              <a:t>View All Resources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6C6955-C20A-4615-9778-729C159426B3}"/>
              </a:ext>
            </a:extLst>
          </p:cNvPr>
          <p:cNvSpPr/>
          <p:nvPr/>
        </p:nvSpPr>
        <p:spPr>
          <a:xfrm>
            <a:off x="289375" y="6296532"/>
            <a:ext cx="6478822" cy="1938992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sz="1200" b="1" i="0" dirty="0">
                <a:solidFill>
                  <a:srgbClr val="000000"/>
                </a:solidFill>
                <a:effectLst/>
                <a:highlight>
                  <a:srgbClr val="FCFCFC"/>
                </a:highlight>
              </a:rPr>
              <a:t>UX Methods</a:t>
            </a:r>
            <a:endParaRPr lang="en-US" sz="1200" b="1" dirty="0">
              <a:highlight>
                <a:srgbClr val="FCFCFC"/>
              </a:highlight>
            </a:endParaRPr>
          </a:p>
          <a:p>
            <a:r>
              <a:rPr lang="en-US" sz="1200" dirty="0">
                <a:highlight>
                  <a:srgbClr val="FCFCFC"/>
                </a:highlight>
              </a:rPr>
              <a:t>UX practitioners perform a wide variety of </a:t>
            </a:r>
            <a:r>
              <a:rPr lang="en-US" sz="1200" u="sng" dirty="0">
                <a:solidFill>
                  <a:srgbClr val="0000FF"/>
                </a:solidFill>
                <a:highlight>
                  <a:srgbClr val="FCFCFC"/>
                </a:highlight>
              </a:rPr>
              <a:t>Methods</a:t>
            </a:r>
            <a:r>
              <a:rPr lang="en-US" sz="1200" dirty="0">
                <a:highlight>
                  <a:srgbClr val="FCFCFC"/>
                </a:highlight>
              </a:rPr>
              <a:t> to improve the UX, resulting in many formal and informal deliverables throughout the UX Process.</a:t>
            </a:r>
          </a:p>
          <a:p>
            <a:pPr fontAlgn="base"/>
            <a:endParaRPr lang="en-US" sz="1200" dirty="0">
              <a:highlight>
                <a:srgbClr val="FCFCFC"/>
              </a:highlight>
            </a:endParaRPr>
          </a:p>
          <a:p>
            <a:pPr fontAlgn="base"/>
            <a:r>
              <a:rPr lang="en-US" sz="1200" dirty="0">
                <a:highlight>
                  <a:srgbClr val="FCFCFC"/>
                </a:highlight>
              </a:rPr>
              <a:t>Methods typically serve one or more purposes, including understanding the user and their environment, creating design solutions, and evaluating those solutions. Ut </a:t>
            </a:r>
            <a:r>
              <a:rPr lang="en-US" sz="1200" dirty="0" err="1">
                <a:highlight>
                  <a:srgbClr val="FCFCFC"/>
                </a:highlight>
              </a:rPr>
              <a:t>enim</a:t>
            </a:r>
            <a:r>
              <a:rPr lang="en-US" sz="1200" dirty="0">
                <a:highlight>
                  <a:srgbClr val="FCFCFC"/>
                </a:highlight>
              </a:rPr>
              <a:t> ad minim, </a:t>
            </a:r>
            <a:r>
              <a:rPr lang="en-US" sz="1200" dirty="0" err="1">
                <a:highlight>
                  <a:srgbClr val="FCFCFC"/>
                </a:highlight>
              </a:rPr>
              <a:t>quis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nostrud</a:t>
            </a:r>
            <a:r>
              <a:rPr lang="en-US" sz="1200" dirty="0">
                <a:highlight>
                  <a:srgbClr val="FCFCFC"/>
                </a:highlight>
              </a:rPr>
              <a:t> exercitation </a:t>
            </a:r>
            <a:r>
              <a:rPr lang="en-US" sz="1200" dirty="0" err="1">
                <a:highlight>
                  <a:srgbClr val="FCFCFC"/>
                </a:highlight>
              </a:rPr>
              <a:t>ullamco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laboris</a:t>
            </a:r>
            <a:r>
              <a:rPr lang="en-US" sz="1200" dirty="0">
                <a:highlight>
                  <a:srgbClr val="FCFCFC"/>
                </a:highlight>
              </a:rPr>
              <a:t> nisi </a:t>
            </a:r>
            <a:r>
              <a:rPr lang="en-US" sz="1200" dirty="0" err="1">
                <a:highlight>
                  <a:srgbClr val="FCFCFC"/>
                </a:highlight>
              </a:rPr>
              <a:t>ut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aliquip</a:t>
            </a:r>
            <a:r>
              <a:rPr lang="en-US" sz="1200" dirty="0">
                <a:highlight>
                  <a:srgbClr val="FCFCFC"/>
                </a:highlight>
              </a:rPr>
              <a:t> ex </a:t>
            </a:r>
            <a:r>
              <a:rPr lang="en-US" sz="1200" dirty="0" err="1">
                <a:highlight>
                  <a:srgbClr val="FCFCFC"/>
                </a:highlight>
              </a:rPr>
              <a:t>ea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commodo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consequat</a:t>
            </a:r>
            <a:r>
              <a:rPr lang="en-US" sz="1200" dirty="0">
                <a:highlight>
                  <a:srgbClr val="FCFCFC"/>
                </a:highlight>
              </a:rPr>
              <a:t>. Ut </a:t>
            </a:r>
            <a:r>
              <a:rPr lang="en-US" sz="1200" dirty="0" err="1">
                <a:highlight>
                  <a:srgbClr val="FCFCFC"/>
                </a:highlight>
              </a:rPr>
              <a:t>enim</a:t>
            </a:r>
            <a:r>
              <a:rPr lang="en-US" sz="1200" dirty="0">
                <a:highlight>
                  <a:srgbClr val="FCFCFC"/>
                </a:highlight>
              </a:rPr>
              <a:t> ad minim, </a:t>
            </a:r>
            <a:r>
              <a:rPr lang="en-US" sz="1200" dirty="0" err="1">
                <a:highlight>
                  <a:srgbClr val="FCFCFC"/>
                </a:highlight>
              </a:rPr>
              <a:t>quis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nostrud</a:t>
            </a:r>
            <a:r>
              <a:rPr lang="en-US" sz="1200" dirty="0">
                <a:highlight>
                  <a:srgbClr val="FCFCFC"/>
                </a:highlight>
              </a:rPr>
              <a:t> exercitation </a:t>
            </a:r>
            <a:r>
              <a:rPr lang="en-US" sz="1200" dirty="0" err="1">
                <a:highlight>
                  <a:srgbClr val="FCFCFC"/>
                </a:highlight>
              </a:rPr>
              <a:t>ullamco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laboris</a:t>
            </a:r>
            <a:r>
              <a:rPr lang="en-US" sz="1200" dirty="0">
                <a:highlight>
                  <a:srgbClr val="FCFCFC"/>
                </a:highlight>
              </a:rPr>
              <a:t> nisi </a:t>
            </a:r>
            <a:r>
              <a:rPr lang="en-US" sz="1200" dirty="0" err="1">
                <a:highlight>
                  <a:srgbClr val="FCFCFC"/>
                </a:highlight>
              </a:rPr>
              <a:t>ut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aliquip</a:t>
            </a:r>
            <a:r>
              <a:rPr lang="en-US" sz="1200" dirty="0">
                <a:highlight>
                  <a:srgbClr val="FCFCFC"/>
                </a:highlight>
              </a:rPr>
              <a:t> ex </a:t>
            </a:r>
            <a:r>
              <a:rPr lang="en-US" sz="1200" dirty="0" err="1">
                <a:highlight>
                  <a:srgbClr val="FCFCFC"/>
                </a:highlight>
              </a:rPr>
              <a:t>ea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commodo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consequat</a:t>
            </a:r>
            <a:r>
              <a:rPr lang="en-US" sz="1200" dirty="0">
                <a:highlight>
                  <a:srgbClr val="FCFCFC"/>
                </a:highlight>
              </a:rPr>
              <a:t>. </a:t>
            </a:r>
          </a:p>
          <a:p>
            <a:pPr fontAlgn="base"/>
            <a:endParaRPr lang="en-US" sz="1200" dirty="0">
              <a:highlight>
                <a:srgbClr val="FCFCFC"/>
              </a:highlight>
            </a:endParaRPr>
          </a:p>
          <a:p>
            <a:pPr fontAlgn="base"/>
            <a:r>
              <a:rPr lang="en-US" sz="1200" u="sng" dirty="0">
                <a:solidFill>
                  <a:srgbClr val="0000FF"/>
                </a:solidFill>
                <a:highlight>
                  <a:srgbClr val="FCFCFC"/>
                </a:highlight>
              </a:rPr>
              <a:t>View All Methods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6FA76F5-02CA-46A3-9B96-806FA1E72F6A}"/>
              </a:ext>
            </a:extLst>
          </p:cNvPr>
          <p:cNvCxnSpPr>
            <a:cxnSpLocks/>
          </p:cNvCxnSpPr>
          <p:nvPr/>
        </p:nvCxnSpPr>
        <p:spPr>
          <a:xfrm>
            <a:off x="9783795" y="5930108"/>
            <a:ext cx="0" cy="2044311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5A26FC0-8B0C-41E6-B6DD-E74DFFF1F95B}"/>
              </a:ext>
            </a:extLst>
          </p:cNvPr>
          <p:cNvSpPr/>
          <p:nvPr/>
        </p:nvSpPr>
        <p:spPr>
          <a:xfrm>
            <a:off x="4212414" y="1456651"/>
            <a:ext cx="5208288" cy="58886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7FFC34-F935-4C0B-B781-B9829EB71534}"/>
              </a:ext>
            </a:extLst>
          </p:cNvPr>
          <p:cNvSpPr txBox="1"/>
          <p:nvPr/>
        </p:nvSpPr>
        <p:spPr>
          <a:xfrm>
            <a:off x="4274296" y="1466026"/>
            <a:ext cx="54846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Take a Tour of the User Experience Guide!</a:t>
            </a:r>
          </a:p>
          <a:p>
            <a:r>
              <a:rPr lang="en-US" sz="1200" dirty="0">
                <a:solidFill>
                  <a:schemeClr val="bg1"/>
                </a:solidFill>
              </a:rPr>
              <a:t>Your one-stop shop for helping our Veterans through usable health IT products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1145AEB-865B-47A3-A862-DB2C67CFDA71}"/>
              </a:ext>
            </a:extLst>
          </p:cNvPr>
          <p:cNvSpPr/>
          <p:nvPr/>
        </p:nvSpPr>
        <p:spPr>
          <a:xfrm>
            <a:off x="4274296" y="1466026"/>
            <a:ext cx="1414123" cy="8674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887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BD5A92-AF13-40A7-BAB9-E22AE9D026BF}"/>
              </a:ext>
            </a:extLst>
          </p:cNvPr>
          <p:cNvSpPr txBox="1"/>
          <p:nvPr/>
        </p:nvSpPr>
        <p:spPr>
          <a:xfrm>
            <a:off x="4994929" y="2530549"/>
            <a:ext cx="2202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Three column layouts</a:t>
            </a:r>
          </a:p>
        </p:txBody>
      </p:sp>
    </p:spTree>
    <p:extLst>
      <p:ext uri="{BB962C8B-B14F-4D97-AF65-F5344CB8AC3E}">
        <p14:creationId xmlns:p14="http://schemas.microsoft.com/office/powerpoint/2010/main" val="1682856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AD7BB93F-B37D-FC4E-BA74-B681E502D846}"/>
              </a:ext>
            </a:extLst>
          </p:cNvPr>
          <p:cNvSpPr/>
          <p:nvPr/>
        </p:nvSpPr>
        <p:spPr>
          <a:xfrm>
            <a:off x="-28238" y="6823986"/>
            <a:ext cx="12187512" cy="16159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E55965-87B3-4D6B-BF02-00BBCB214641}"/>
              </a:ext>
            </a:extLst>
          </p:cNvPr>
          <p:cNvSpPr txBox="1"/>
          <p:nvPr/>
        </p:nvSpPr>
        <p:spPr>
          <a:xfrm>
            <a:off x="487018" y="795652"/>
            <a:ext cx="11245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Fundamental Concepts            User Experience Process            Methods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Training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Resources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504B29-01CA-4627-BD7B-021EFCE17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1" y="42304"/>
            <a:ext cx="9616377" cy="64514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7ECEAC9-303B-4F8F-94A3-FB8162F44B48}"/>
              </a:ext>
            </a:extLst>
          </p:cNvPr>
          <p:cNvSpPr/>
          <p:nvPr/>
        </p:nvSpPr>
        <p:spPr>
          <a:xfrm>
            <a:off x="365203" y="1103429"/>
            <a:ext cx="807473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FCA2585-158D-4A48-B3C9-CB22E1E340B0}"/>
              </a:ext>
            </a:extLst>
          </p:cNvPr>
          <p:cNvSpPr/>
          <p:nvPr/>
        </p:nvSpPr>
        <p:spPr>
          <a:xfrm>
            <a:off x="8127160" y="3380825"/>
            <a:ext cx="362573" cy="36257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172FA78-B55D-C247-9D0D-F84D981CD6E3}"/>
              </a:ext>
            </a:extLst>
          </p:cNvPr>
          <p:cNvSpPr/>
          <p:nvPr/>
        </p:nvSpPr>
        <p:spPr>
          <a:xfrm>
            <a:off x="6930245" y="2556148"/>
            <a:ext cx="2699891" cy="32004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L-Shape 86">
            <a:extLst>
              <a:ext uri="{FF2B5EF4-FFF2-40B4-BE49-F238E27FC236}">
                <a16:creationId xmlns:a16="http://schemas.microsoft.com/office/drawing/2014/main" id="{8CEA671A-3EDC-264D-8FA5-6942D55ED335}"/>
              </a:ext>
            </a:extLst>
          </p:cNvPr>
          <p:cNvSpPr/>
          <p:nvPr/>
        </p:nvSpPr>
        <p:spPr>
          <a:xfrm rot="18900000">
            <a:off x="8886280" y="891194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L-Shape 87">
            <a:extLst>
              <a:ext uri="{FF2B5EF4-FFF2-40B4-BE49-F238E27FC236}">
                <a16:creationId xmlns:a16="http://schemas.microsoft.com/office/drawing/2014/main" id="{BA53FF65-13F1-6C49-B84A-95E37F4A21C8}"/>
              </a:ext>
            </a:extLst>
          </p:cNvPr>
          <p:cNvSpPr/>
          <p:nvPr/>
        </p:nvSpPr>
        <p:spPr>
          <a:xfrm rot="18900000">
            <a:off x="5490393" y="886289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L-Shape 88">
            <a:extLst>
              <a:ext uri="{FF2B5EF4-FFF2-40B4-BE49-F238E27FC236}">
                <a16:creationId xmlns:a16="http://schemas.microsoft.com/office/drawing/2014/main" id="{79D9915B-256C-4E45-A1DD-ADE057929CF3}"/>
              </a:ext>
            </a:extLst>
          </p:cNvPr>
          <p:cNvSpPr/>
          <p:nvPr/>
        </p:nvSpPr>
        <p:spPr>
          <a:xfrm rot="18900000">
            <a:off x="3230079" y="896351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L-Shape 78">
            <a:extLst>
              <a:ext uri="{FF2B5EF4-FFF2-40B4-BE49-F238E27FC236}">
                <a16:creationId xmlns:a16="http://schemas.microsoft.com/office/drawing/2014/main" id="{EB22F4B5-C490-4E48-8D02-1169B5A3A54F}"/>
              </a:ext>
            </a:extLst>
          </p:cNvPr>
          <p:cNvSpPr/>
          <p:nvPr/>
        </p:nvSpPr>
        <p:spPr>
          <a:xfrm rot="18900000">
            <a:off x="7665516" y="904697"/>
            <a:ext cx="84425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14DEC3B-9192-C242-9CDE-3A34917A992C}"/>
              </a:ext>
            </a:extLst>
          </p:cNvPr>
          <p:cNvSpPr/>
          <p:nvPr/>
        </p:nvSpPr>
        <p:spPr>
          <a:xfrm>
            <a:off x="8686935" y="146903"/>
            <a:ext cx="616825" cy="157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60BDCF-8229-4C0D-9684-97895A47B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64" y="1272141"/>
            <a:ext cx="9305163" cy="8926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8DA18EC-871D-41F7-AC0A-C601C0AD00B7}"/>
              </a:ext>
            </a:extLst>
          </p:cNvPr>
          <p:cNvSpPr/>
          <p:nvPr/>
        </p:nvSpPr>
        <p:spPr>
          <a:xfrm>
            <a:off x="4212414" y="1456651"/>
            <a:ext cx="5208288" cy="58886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0C12B0-4478-46AD-AA62-B63E64E7990A}"/>
              </a:ext>
            </a:extLst>
          </p:cNvPr>
          <p:cNvSpPr txBox="1"/>
          <p:nvPr/>
        </p:nvSpPr>
        <p:spPr>
          <a:xfrm>
            <a:off x="4274296" y="1466026"/>
            <a:ext cx="54846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Welcome to the User Experience Guide!</a:t>
            </a:r>
          </a:p>
          <a:p>
            <a:r>
              <a:rPr lang="en-US" sz="1200" dirty="0">
                <a:solidFill>
                  <a:schemeClr val="bg1"/>
                </a:solidFill>
              </a:rPr>
              <a:t>Your one-stop shop for helping our Veterans through usable health IT products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A73A1B1-E941-4833-82F9-78417BF66076}"/>
              </a:ext>
            </a:extLst>
          </p:cNvPr>
          <p:cNvSpPr/>
          <p:nvPr/>
        </p:nvSpPr>
        <p:spPr>
          <a:xfrm>
            <a:off x="289375" y="2429339"/>
            <a:ext cx="6478823" cy="1938992"/>
          </a:xfrm>
          <a:prstGeom prst="rect">
            <a:avLst/>
          </a:prstGeom>
          <a:ln w="38100"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sz="1200" b="1" i="0" dirty="0">
                <a:solidFill>
                  <a:srgbClr val="000000"/>
                </a:solidFill>
                <a:effectLst/>
              </a:rPr>
              <a:t>What is </a:t>
            </a:r>
            <a:r>
              <a:rPr lang="en-US" sz="1200" b="1" dirty="0"/>
              <a:t>User Experience (UX)? </a:t>
            </a:r>
          </a:p>
          <a:p>
            <a:pPr fontAlgn="base"/>
            <a:r>
              <a:rPr lang="en-US" sz="1200" dirty="0" err="1"/>
              <a:t>llamco</a:t>
            </a:r>
            <a:r>
              <a:rPr lang="en-US" sz="1200" dirty="0"/>
              <a:t> </a:t>
            </a:r>
            <a:r>
              <a:rPr lang="en-US" sz="1200" dirty="0" err="1"/>
              <a:t>laboris</a:t>
            </a:r>
            <a:r>
              <a:rPr lang="en-US" sz="1200" dirty="0"/>
              <a:t> nisi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aliquip</a:t>
            </a:r>
            <a:r>
              <a:rPr lang="en-US" sz="1200" dirty="0"/>
              <a:t> ex </a:t>
            </a:r>
            <a:r>
              <a:rPr lang="en-US" sz="1200" dirty="0" err="1"/>
              <a:t>ea</a:t>
            </a:r>
            <a:r>
              <a:rPr lang="en-US" sz="1200" dirty="0"/>
              <a:t> </a:t>
            </a:r>
            <a:r>
              <a:rPr lang="en-US" sz="1200" dirty="0" err="1"/>
              <a:t>commodo</a:t>
            </a:r>
            <a:r>
              <a:rPr lang="en-US" sz="1200" dirty="0"/>
              <a:t> </a:t>
            </a:r>
            <a:r>
              <a:rPr lang="en-US" sz="1200" dirty="0" err="1"/>
              <a:t>consequat</a:t>
            </a:r>
            <a:r>
              <a:rPr lang="en-US" sz="1200" dirty="0"/>
              <a:t>. Ut </a:t>
            </a:r>
            <a:r>
              <a:rPr lang="en-US" sz="1200" dirty="0" err="1"/>
              <a:t>enim</a:t>
            </a:r>
            <a:r>
              <a:rPr lang="en-US" sz="1200" dirty="0"/>
              <a:t> ad minim </a:t>
            </a:r>
            <a:r>
              <a:rPr lang="en-US" sz="1200" dirty="0" err="1"/>
              <a:t>veniam</a:t>
            </a:r>
            <a:r>
              <a:rPr lang="en-US" sz="1200" dirty="0"/>
              <a:t>, </a:t>
            </a:r>
            <a:r>
              <a:rPr lang="en-US" sz="1200" dirty="0" err="1"/>
              <a:t>quis</a:t>
            </a:r>
            <a:r>
              <a:rPr lang="en-US" sz="1200" dirty="0"/>
              <a:t> </a:t>
            </a:r>
            <a:r>
              <a:rPr lang="en-US" sz="1200" dirty="0" err="1"/>
              <a:t>nostrud</a:t>
            </a:r>
            <a:r>
              <a:rPr lang="en-US" sz="1200" dirty="0"/>
              <a:t> exercitation. </a:t>
            </a:r>
          </a:p>
          <a:p>
            <a:pPr fontAlgn="base"/>
            <a:endParaRPr lang="en-US" sz="1200" dirty="0"/>
          </a:p>
          <a:p>
            <a:pPr fontAlgn="base"/>
            <a:r>
              <a:rPr lang="en-US" sz="1200" dirty="0"/>
              <a:t>Grounded in certain </a:t>
            </a:r>
            <a:r>
              <a:rPr lang="en-US" sz="1200" u="sng" dirty="0">
                <a:solidFill>
                  <a:srgbClr val="0000FF"/>
                </a:solidFill>
              </a:rPr>
              <a:t>Fundamental Concepts</a:t>
            </a:r>
            <a:r>
              <a:rPr lang="en-US" sz="1200" dirty="0"/>
              <a:t>, human-centered design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enim</a:t>
            </a:r>
            <a:r>
              <a:rPr lang="en-US" sz="1200" dirty="0"/>
              <a:t> ad minim exercitation </a:t>
            </a:r>
            <a:r>
              <a:rPr lang="en-US" sz="1200" dirty="0" err="1"/>
              <a:t>ullamco</a:t>
            </a:r>
            <a:r>
              <a:rPr lang="en-US" sz="1200" dirty="0"/>
              <a:t> </a:t>
            </a:r>
            <a:r>
              <a:rPr lang="en-US" sz="1200" dirty="0" err="1"/>
              <a:t>laboris</a:t>
            </a:r>
            <a:r>
              <a:rPr lang="en-US" sz="1200" dirty="0"/>
              <a:t>.  The </a:t>
            </a:r>
            <a:r>
              <a:rPr lang="en-US" sz="1200" u="sng" dirty="0">
                <a:solidFill>
                  <a:srgbClr val="0000FF"/>
                </a:solidFill>
              </a:rPr>
              <a:t>UX Process</a:t>
            </a:r>
            <a:r>
              <a:rPr lang="en-US" sz="1200" dirty="0"/>
              <a:t>, </a:t>
            </a:r>
            <a:r>
              <a:rPr lang="en-US" sz="1200" dirty="0" err="1"/>
              <a:t>quis</a:t>
            </a:r>
            <a:r>
              <a:rPr lang="en-US" sz="1200" dirty="0"/>
              <a:t> </a:t>
            </a:r>
            <a:r>
              <a:rPr lang="en-US" sz="1200" dirty="0" err="1"/>
              <a:t>nostrud</a:t>
            </a:r>
            <a:r>
              <a:rPr lang="en-US" sz="1200" dirty="0"/>
              <a:t> nisi </a:t>
            </a:r>
            <a:r>
              <a:rPr lang="en-US" sz="1200" dirty="0" err="1"/>
              <a:t>ea</a:t>
            </a:r>
            <a:r>
              <a:rPr lang="en-US" sz="1200" dirty="0"/>
              <a:t> </a:t>
            </a:r>
            <a:r>
              <a:rPr lang="en-US" sz="1200" dirty="0" err="1"/>
              <a:t>consequat</a:t>
            </a:r>
            <a:r>
              <a:rPr lang="en-US" sz="1200" dirty="0"/>
              <a:t>.  This process minimizes the </a:t>
            </a:r>
            <a:r>
              <a:rPr lang="en-US" sz="1200" u="sng" dirty="0">
                <a:solidFill>
                  <a:srgbClr val="0000FF"/>
                </a:solidFill>
              </a:rPr>
              <a:t>risks</a:t>
            </a:r>
            <a:r>
              <a:rPr lang="en-US" sz="1200" dirty="0"/>
              <a:t> of poorly designed products that could have an adverse effects on the health of our Veterans.  By defining a project’s </a:t>
            </a:r>
            <a:r>
              <a:rPr lang="en-US" sz="1200" u="sng" dirty="0">
                <a:solidFill>
                  <a:srgbClr val="0000FF"/>
                </a:solidFill>
              </a:rPr>
              <a:t>value</a:t>
            </a:r>
            <a:r>
              <a:rPr lang="en-US" sz="1200" dirty="0"/>
              <a:t> and Return On Investment (ROI) at the beginning of the UX Process and repeatedly measuring how well a design meets value objectives throughout the process, we can ensure the final product addresses the needs of clinicians using the tool and the Veterans they serve.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4681A6B-5BE6-470F-B27A-6E90CD4328E3}"/>
              </a:ext>
            </a:extLst>
          </p:cNvPr>
          <p:cNvSpPr/>
          <p:nvPr/>
        </p:nvSpPr>
        <p:spPr>
          <a:xfrm>
            <a:off x="289375" y="4523449"/>
            <a:ext cx="2921469" cy="2677656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sz="1200" b="1" i="0" dirty="0">
                <a:solidFill>
                  <a:srgbClr val="000000"/>
                </a:solidFill>
                <a:effectLst/>
                <a:highlight>
                  <a:srgbClr val="FCFCFC"/>
                </a:highlight>
              </a:rPr>
              <a:t>User Research</a:t>
            </a:r>
            <a:endParaRPr lang="en-US" sz="1200" b="1" dirty="0">
              <a:highlight>
                <a:srgbClr val="FCFCFC"/>
              </a:highlight>
            </a:endParaRPr>
          </a:p>
          <a:p>
            <a:pPr fontAlgn="base"/>
            <a:r>
              <a:rPr lang="en-US" sz="1200" dirty="0" err="1">
                <a:highlight>
                  <a:srgbClr val="FCFCFC"/>
                </a:highlight>
              </a:rPr>
              <a:t>llamco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laboris</a:t>
            </a:r>
            <a:r>
              <a:rPr lang="en-US" sz="1200" dirty="0">
                <a:highlight>
                  <a:srgbClr val="FCFCFC"/>
                </a:highlight>
              </a:rPr>
              <a:t> nisi </a:t>
            </a:r>
            <a:r>
              <a:rPr lang="en-US" sz="1200" dirty="0" err="1">
                <a:highlight>
                  <a:srgbClr val="FCFCFC"/>
                </a:highlight>
              </a:rPr>
              <a:t>ut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aliquip</a:t>
            </a:r>
            <a:r>
              <a:rPr lang="en-US" sz="1200" dirty="0">
                <a:highlight>
                  <a:srgbClr val="FCFCFC"/>
                </a:highlight>
              </a:rPr>
              <a:t> ex </a:t>
            </a:r>
            <a:r>
              <a:rPr lang="en-US" sz="1200" dirty="0" err="1">
                <a:highlight>
                  <a:srgbClr val="FCFCFC"/>
                </a:highlight>
              </a:rPr>
              <a:t>ea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commodo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consequat</a:t>
            </a:r>
            <a:r>
              <a:rPr lang="en-US" sz="1200" dirty="0">
                <a:highlight>
                  <a:srgbClr val="FCFCFC"/>
                </a:highlight>
              </a:rPr>
              <a:t>. Ut </a:t>
            </a:r>
            <a:r>
              <a:rPr lang="en-US" sz="1200" dirty="0" err="1">
                <a:highlight>
                  <a:srgbClr val="FCFCFC"/>
                </a:highlight>
              </a:rPr>
              <a:t>enim</a:t>
            </a:r>
            <a:r>
              <a:rPr lang="en-US" sz="1200" dirty="0">
                <a:highlight>
                  <a:srgbClr val="FCFCFC"/>
                </a:highlight>
              </a:rPr>
              <a:t> ad minim </a:t>
            </a:r>
            <a:r>
              <a:rPr lang="en-US" sz="1200" dirty="0" err="1">
                <a:highlight>
                  <a:srgbClr val="FCFCFC"/>
                </a:highlight>
              </a:rPr>
              <a:t>veniam</a:t>
            </a:r>
            <a:r>
              <a:rPr lang="en-US" sz="1200" dirty="0">
                <a:highlight>
                  <a:srgbClr val="FCFCFC"/>
                </a:highlight>
              </a:rPr>
              <a:t>, </a:t>
            </a:r>
            <a:r>
              <a:rPr lang="en-US" sz="1200" dirty="0" err="1">
                <a:highlight>
                  <a:srgbClr val="FCFCFC"/>
                </a:highlight>
              </a:rPr>
              <a:t>quis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nostrud</a:t>
            </a:r>
            <a:r>
              <a:rPr lang="en-US" sz="1200" dirty="0">
                <a:highlight>
                  <a:srgbClr val="FCFCFC"/>
                </a:highlight>
              </a:rPr>
              <a:t> exercitation. </a:t>
            </a:r>
            <a:r>
              <a:rPr lang="en-US" sz="1200" dirty="0" err="1">
                <a:highlight>
                  <a:srgbClr val="FCFCFC"/>
                </a:highlight>
              </a:rPr>
              <a:t>llamco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laboris</a:t>
            </a:r>
            <a:r>
              <a:rPr lang="en-US" sz="1200" dirty="0">
                <a:highlight>
                  <a:srgbClr val="FCFCFC"/>
                </a:highlight>
              </a:rPr>
              <a:t> nisi </a:t>
            </a:r>
            <a:r>
              <a:rPr lang="en-US" sz="1200" dirty="0" err="1">
                <a:highlight>
                  <a:srgbClr val="FCFCFC"/>
                </a:highlight>
              </a:rPr>
              <a:t>ut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aliquip</a:t>
            </a:r>
            <a:r>
              <a:rPr lang="en-US" sz="1200" dirty="0">
                <a:highlight>
                  <a:srgbClr val="FCFCFC"/>
                </a:highlight>
              </a:rPr>
              <a:t> ex </a:t>
            </a:r>
            <a:r>
              <a:rPr lang="en-US" sz="1200" dirty="0" err="1">
                <a:highlight>
                  <a:srgbClr val="FCFCFC"/>
                </a:highlight>
              </a:rPr>
              <a:t>ea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commodo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consequat</a:t>
            </a:r>
            <a:r>
              <a:rPr lang="en-US" sz="1200" dirty="0">
                <a:highlight>
                  <a:srgbClr val="FCFCFC"/>
                </a:highlight>
              </a:rPr>
              <a:t>. Ut </a:t>
            </a:r>
            <a:r>
              <a:rPr lang="en-US" sz="1200" dirty="0" err="1">
                <a:highlight>
                  <a:srgbClr val="FCFCFC"/>
                </a:highlight>
              </a:rPr>
              <a:t>enim</a:t>
            </a:r>
            <a:r>
              <a:rPr lang="en-US" sz="1200" dirty="0">
                <a:highlight>
                  <a:srgbClr val="FCFCFC"/>
                </a:highlight>
              </a:rPr>
              <a:t> ad minim </a:t>
            </a:r>
            <a:r>
              <a:rPr lang="en-US" sz="1200" dirty="0" err="1">
                <a:highlight>
                  <a:srgbClr val="FCFCFC"/>
                </a:highlight>
              </a:rPr>
              <a:t>veniam</a:t>
            </a:r>
            <a:r>
              <a:rPr lang="en-US" sz="1200" dirty="0">
                <a:highlight>
                  <a:srgbClr val="FCFCFC"/>
                </a:highlight>
              </a:rPr>
              <a:t>, </a:t>
            </a:r>
            <a:r>
              <a:rPr lang="en-US" sz="1200" dirty="0" err="1">
                <a:highlight>
                  <a:srgbClr val="FCFCFC"/>
                </a:highlight>
              </a:rPr>
              <a:t>quis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nostrud</a:t>
            </a:r>
            <a:r>
              <a:rPr lang="en-US" sz="1200" dirty="0">
                <a:highlight>
                  <a:srgbClr val="FCFCFC"/>
                </a:highlight>
              </a:rPr>
              <a:t> exercitation. </a:t>
            </a:r>
            <a:r>
              <a:rPr lang="en-US" sz="1200" dirty="0" err="1">
                <a:highlight>
                  <a:srgbClr val="FCFCFC"/>
                </a:highlight>
              </a:rPr>
              <a:t>llamco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laboris</a:t>
            </a:r>
            <a:r>
              <a:rPr lang="en-US" sz="1200" dirty="0">
                <a:highlight>
                  <a:srgbClr val="FCFCFC"/>
                </a:highlight>
              </a:rPr>
              <a:t> nisi </a:t>
            </a:r>
            <a:r>
              <a:rPr lang="en-US" sz="1200" dirty="0" err="1">
                <a:highlight>
                  <a:srgbClr val="FCFCFC"/>
                </a:highlight>
              </a:rPr>
              <a:t>ut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aliquip</a:t>
            </a:r>
            <a:r>
              <a:rPr lang="en-US" sz="1200" dirty="0">
                <a:highlight>
                  <a:srgbClr val="FCFCFC"/>
                </a:highlight>
              </a:rPr>
              <a:t> ex </a:t>
            </a:r>
            <a:r>
              <a:rPr lang="en-US" sz="1200" dirty="0" err="1">
                <a:highlight>
                  <a:srgbClr val="FCFCFC"/>
                </a:highlight>
              </a:rPr>
              <a:t>ea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commodo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consequat</a:t>
            </a:r>
            <a:r>
              <a:rPr lang="en-US" sz="1200" dirty="0">
                <a:highlight>
                  <a:srgbClr val="FCFCFC"/>
                </a:highlight>
              </a:rPr>
              <a:t>. Ut </a:t>
            </a:r>
            <a:r>
              <a:rPr lang="en-US" sz="1200" dirty="0" err="1">
                <a:highlight>
                  <a:srgbClr val="FCFCFC"/>
                </a:highlight>
              </a:rPr>
              <a:t>enim</a:t>
            </a:r>
            <a:r>
              <a:rPr lang="en-US" sz="1200" dirty="0">
                <a:highlight>
                  <a:srgbClr val="FCFCFC"/>
                </a:highlight>
              </a:rPr>
              <a:t> ad minim </a:t>
            </a:r>
            <a:r>
              <a:rPr lang="en-US" sz="1200" dirty="0" err="1">
                <a:highlight>
                  <a:srgbClr val="FCFCFC"/>
                </a:highlight>
              </a:rPr>
              <a:t>veniam</a:t>
            </a:r>
            <a:r>
              <a:rPr lang="en-US" sz="1200" dirty="0">
                <a:highlight>
                  <a:srgbClr val="FCFCFC"/>
                </a:highlight>
              </a:rPr>
              <a:t>, </a:t>
            </a:r>
            <a:r>
              <a:rPr lang="en-US" sz="1200" dirty="0" err="1">
                <a:highlight>
                  <a:srgbClr val="FCFCFC"/>
                </a:highlight>
              </a:rPr>
              <a:t>quis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nostrud</a:t>
            </a:r>
            <a:r>
              <a:rPr lang="en-US" sz="1200" dirty="0">
                <a:highlight>
                  <a:srgbClr val="FCFCFC"/>
                </a:highlight>
              </a:rPr>
              <a:t> exercitation. </a:t>
            </a:r>
          </a:p>
          <a:p>
            <a:pPr fontAlgn="base"/>
            <a:endParaRPr lang="en-US" sz="1200" dirty="0">
              <a:highlight>
                <a:srgbClr val="FCFCFC"/>
              </a:highlight>
            </a:endParaRPr>
          </a:p>
          <a:p>
            <a:pPr fontAlgn="base"/>
            <a:r>
              <a:rPr lang="en-US" sz="1200" u="sng" dirty="0">
                <a:solidFill>
                  <a:srgbClr val="0000FF"/>
                </a:solidFill>
                <a:highlight>
                  <a:srgbClr val="FCFCFC"/>
                </a:highlight>
              </a:rPr>
              <a:t>Methods</a:t>
            </a:r>
          </a:p>
          <a:p>
            <a:pPr fontAlgn="base"/>
            <a:r>
              <a:rPr lang="en-US" sz="1200" u="sng" dirty="0">
                <a:solidFill>
                  <a:srgbClr val="0000FF"/>
                </a:solidFill>
                <a:highlight>
                  <a:srgbClr val="FCFCFC"/>
                </a:highlight>
              </a:rPr>
              <a:t>Playbooks</a:t>
            </a:r>
          </a:p>
          <a:p>
            <a:pPr fontAlgn="base"/>
            <a:r>
              <a:rPr lang="en-US" sz="1200" u="sng" dirty="0">
                <a:solidFill>
                  <a:srgbClr val="0000FF"/>
                </a:solidFill>
                <a:highlight>
                  <a:srgbClr val="FCFCFC"/>
                </a:highlight>
              </a:rPr>
              <a:t>Training Kits</a:t>
            </a:r>
          </a:p>
          <a:p>
            <a:pPr fontAlgn="base"/>
            <a:endParaRPr lang="en-US" sz="1200" dirty="0">
              <a:highlight>
                <a:srgbClr val="FCFCFC"/>
              </a:highligh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9A1F64-4B40-4E84-8EC3-38E05E7CC541}"/>
              </a:ext>
            </a:extLst>
          </p:cNvPr>
          <p:cNvSpPr/>
          <p:nvPr/>
        </p:nvSpPr>
        <p:spPr>
          <a:xfrm>
            <a:off x="6989298" y="4070670"/>
            <a:ext cx="264083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200" b="1" dirty="0">
                <a:solidFill>
                  <a:srgbClr val="000000"/>
                </a:solidFill>
              </a:rPr>
              <a:t>Topic Spotlight</a:t>
            </a:r>
            <a:endParaRPr lang="en-US" sz="1200" b="1" dirty="0"/>
          </a:p>
          <a:p>
            <a:endParaRPr lang="en-US" sz="1200" dirty="0"/>
          </a:p>
          <a:p>
            <a:r>
              <a:rPr lang="en-US" sz="1200" dirty="0"/>
              <a:t>Having trouble getting alignment on product requirements?  Check out UX Guide’s information on the </a:t>
            </a:r>
            <a:r>
              <a:rPr lang="en-US" sz="1200" u="sng" dirty="0">
                <a:solidFill>
                  <a:srgbClr val="0000FF"/>
                </a:solidFill>
              </a:rPr>
              <a:t>Plan</a:t>
            </a:r>
            <a:r>
              <a:rPr lang="en-US" sz="1200" dirty="0"/>
              <a:t> and </a:t>
            </a:r>
            <a:r>
              <a:rPr lang="en-US" sz="1200" u="sng" dirty="0">
                <a:solidFill>
                  <a:srgbClr val="0000FF"/>
                </a:solidFill>
              </a:rPr>
              <a:t>Specify</a:t>
            </a:r>
            <a:r>
              <a:rPr lang="en-US" sz="1200" dirty="0"/>
              <a:t> phases of the UX Process, as well as the </a:t>
            </a:r>
            <a:r>
              <a:rPr lang="en-US" sz="1200" u="sng" dirty="0">
                <a:solidFill>
                  <a:srgbClr val="0000FF"/>
                </a:solidFill>
              </a:rPr>
              <a:t>Methods</a:t>
            </a:r>
            <a:r>
              <a:rPr lang="en-US" sz="1200" dirty="0"/>
              <a:t> </a:t>
            </a:r>
            <a:r>
              <a:rPr lang="en-US" sz="1200" u="sng" dirty="0">
                <a:solidFill>
                  <a:srgbClr val="0000FF"/>
                </a:solidFill>
              </a:rPr>
              <a:t>performed during those Phases</a:t>
            </a:r>
            <a:r>
              <a:rPr lang="en-US" sz="1200" dirty="0"/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9DF5D13-5C74-4A0B-A013-A50F5C680F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5875" y="2651326"/>
            <a:ext cx="2535359" cy="126768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C4834A7-A469-4495-BF88-260DF8C15EB2}"/>
              </a:ext>
            </a:extLst>
          </p:cNvPr>
          <p:cNvSpPr/>
          <p:nvPr/>
        </p:nvSpPr>
        <p:spPr>
          <a:xfrm>
            <a:off x="3636320" y="4526031"/>
            <a:ext cx="2921469" cy="2862322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sz="1200" b="1" i="0" dirty="0">
                <a:solidFill>
                  <a:srgbClr val="000000"/>
                </a:solidFill>
                <a:effectLst/>
                <a:highlight>
                  <a:srgbClr val="FCFCFC"/>
                </a:highlight>
              </a:rPr>
              <a:t>Design &amp; Testing</a:t>
            </a:r>
            <a:endParaRPr lang="en-US" sz="1200" b="1" dirty="0">
              <a:highlight>
                <a:srgbClr val="FCFCFC"/>
              </a:highlight>
            </a:endParaRPr>
          </a:p>
          <a:p>
            <a:pPr fontAlgn="base"/>
            <a:r>
              <a:rPr lang="en-US" sz="1200" dirty="0" err="1">
                <a:highlight>
                  <a:srgbClr val="FCFCFC"/>
                </a:highlight>
              </a:rPr>
              <a:t>llamco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laboris</a:t>
            </a:r>
            <a:r>
              <a:rPr lang="en-US" sz="1200" dirty="0">
                <a:highlight>
                  <a:srgbClr val="FCFCFC"/>
                </a:highlight>
              </a:rPr>
              <a:t> nisi </a:t>
            </a:r>
            <a:r>
              <a:rPr lang="en-US" sz="1200" dirty="0" err="1">
                <a:highlight>
                  <a:srgbClr val="FCFCFC"/>
                </a:highlight>
              </a:rPr>
              <a:t>ut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aliquip</a:t>
            </a:r>
            <a:r>
              <a:rPr lang="en-US" sz="1200" dirty="0">
                <a:highlight>
                  <a:srgbClr val="FCFCFC"/>
                </a:highlight>
              </a:rPr>
              <a:t> ex </a:t>
            </a:r>
            <a:r>
              <a:rPr lang="en-US" sz="1200" dirty="0" err="1">
                <a:highlight>
                  <a:srgbClr val="FCFCFC"/>
                </a:highlight>
              </a:rPr>
              <a:t>ea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commodo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consequat</a:t>
            </a:r>
            <a:r>
              <a:rPr lang="en-US" sz="1200" dirty="0">
                <a:highlight>
                  <a:srgbClr val="FCFCFC"/>
                </a:highlight>
              </a:rPr>
              <a:t>. Ut </a:t>
            </a:r>
            <a:r>
              <a:rPr lang="en-US" sz="1200" dirty="0" err="1">
                <a:highlight>
                  <a:srgbClr val="FCFCFC"/>
                </a:highlight>
              </a:rPr>
              <a:t>enim</a:t>
            </a:r>
            <a:r>
              <a:rPr lang="en-US" sz="1200" dirty="0">
                <a:highlight>
                  <a:srgbClr val="FCFCFC"/>
                </a:highlight>
              </a:rPr>
              <a:t> ad minim </a:t>
            </a:r>
            <a:r>
              <a:rPr lang="en-US" sz="1200" dirty="0" err="1">
                <a:highlight>
                  <a:srgbClr val="FCFCFC"/>
                </a:highlight>
              </a:rPr>
              <a:t>veniam</a:t>
            </a:r>
            <a:r>
              <a:rPr lang="en-US" sz="1200" dirty="0">
                <a:highlight>
                  <a:srgbClr val="FCFCFC"/>
                </a:highlight>
              </a:rPr>
              <a:t>, </a:t>
            </a:r>
            <a:r>
              <a:rPr lang="en-US" sz="1200" dirty="0" err="1">
                <a:highlight>
                  <a:srgbClr val="FCFCFC"/>
                </a:highlight>
              </a:rPr>
              <a:t>quis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nostrud</a:t>
            </a:r>
            <a:r>
              <a:rPr lang="en-US" sz="1200" dirty="0">
                <a:highlight>
                  <a:srgbClr val="FCFCFC"/>
                </a:highlight>
              </a:rPr>
              <a:t> exercitation. </a:t>
            </a:r>
            <a:r>
              <a:rPr lang="en-US" sz="1200" dirty="0" err="1">
                <a:highlight>
                  <a:srgbClr val="FCFCFC"/>
                </a:highlight>
              </a:rPr>
              <a:t>llamco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laboris</a:t>
            </a:r>
            <a:r>
              <a:rPr lang="en-US" sz="1200" dirty="0">
                <a:highlight>
                  <a:srgbClr val="FCFCFC"/>
                </a:highlight>
              </a:rPr>
              <a:t> nisi </a:t>
            </a:r>
            <a:r>
              <a:rPr lang="en-US" sz="1200" dirty="0" err="1">
                <a:highlight>
                  <a:srgbClr val="FCFCFC"/>
                </a:highlight>
              </a:rPr>
              <a:t>ut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aliquip</a:t>
            </a:r>
            <a:r>
              <a:rPr lang="en-US" sz="1200" dirty="0">
                <a:highlight>
                  <a:srgbClr val="FCFCFC"/>
                </a:highlight>
              </a:rPr>
              <a:t> ex </a:t>
            </a:r>
            <a:r>
              <a:rPr lang="en-US" sz="1200" dirty="0" err="1">
                <a:highlight>
                  <a:srgbClr val="FCFCFC"/>
                </a:highlight>
              </a:rPr>
              <a:t>ea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commodo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consequat</a:t>
            </a:r>
            <a:r>
              <a:rPr lang="en-US" sz="1200" dirty="0">
                <a:highlight>
                  <a:srgbClr val="FCFCFC"/>
                </a:highlight>
              </a:rPr>
              <a:t>. Ut </a:t>
            </a:r>
            <a:r>
              <a:rPr lang="en-US" sz="1200" dirty="0" err="1">
                <a:highlight>
                  <a:srgbClr val="FCFCFC"/>
                </a:highlight>
              </a:rPr>
              <a:t>enim</a:t>
            </a:r>
            <a:r>
              <a:rPr lang="en-US" sz="1200" dirty="0">
                <a:highlight>
                  <a:srgbClr val="FCFCFC"/>
                </a:highlight>
              </a:rPr>
              <a:t> ad minim </a:t>
            </a:r>
            <a:r>
              <a:rPr lang="en-US" sz="1200" dirty="0" err="1">
                <a:highlight>
                  <a:srgbClr val="FCFCFC"/>
                </a:highlight>
              </a:rPr>
              <a:t>veniam</a:t>
            </a:r>
            <a:r>
              <a:rPr lang="en-US" sz="1200" dirty="0">
                <a:highlight>
                  <a:srgbClr val="FCFCFC"/>
                </a:highlight>
              </a:rPr>
              <a:t>, </a:t>
            </a:r>
            <a:r>
              <a:rPr lang="en-US" sz="1200" dirty="0" err="1">
                <a:highlight>
                  <a:srgbClr val="FCFCFC"/>
                </a:highlight>
              </a:rPr>
              <a:t>quis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nostrud</a:t>
            </a:r>
            <a:r>
              <a:rPr lang="en-US" sz="1200" dirty="0">
                <a:highlight>
                  <a:srgbClr val="FCFCFC"/>
                </a:highlight>
              </a:rPr>
              <a:t> exercitation. </a:t>
            </a:r>
            <a:r>
              <a:rPr lang="en-US" sz="1200" dirty="0" err="1">
                <a:highlight>
                  <a:srgbClr val="FCFCFC"/>
                </a:highlight>
              </a:rPr>
              <a:t>llamco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laboris</a:t>
            </a:r>
            <a:r>
              <a:rPr lang="en-US" sz="1200" dirty="0">
                <a:highlight>
                  <a:srgbClr val="FCFCFC"/>
                </a:highlight>
              </a:rPr>
              <a:t> nisi </a:t>
            </a:r>
            <a:r>
              <a:rPr lang="en-US" sz="1200" dirty="0" err="1">
                <a:highlight>
                  <a:srgbClr val="FCFCFC"/>
                </a:highlight>
              </a:rPr>
              <a:t>ut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aliquip</a:t>
            </a:r>
            <a:r>
              <a:rPr lang="en-US" sz="1200" dirty="0">
                <a:highlight>
                  <a:srgbClr val="FCFCFC"/>
                </a:highlight>
              </a:rPr>
              <a:t> ex </a:t>
            </a:r>
            <a:r>
              <a:rPr lang="en-US" sz="1200" dirty="0" err="1">
                <a:highlight>
                  <a:srgbClr val="FCFCFC"/>
                </a:highlight>
              </a:rPr>
              <a:t>ea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commodo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consequat</a:t>
            </a:r>
            <a:r>
              <a:rPr lang="en-US" sz="1200" dirty="0">
                <a:highlight>
                  <a:srgbClr val="FCFCFC"/>
                </a:highlight>
              </a:rPr>
              <a:t>. Ut </a:t>
            </a:r>
            <a:r>
              <a:rPr lang="en-US" sz="1200" dirty="0" err="1">
                <a:highlight>
                  <a:srgbClr val="FCFCFC"/>
                </a:highlight>
              </a:rPr>
              <a:t>enim</a:t>
            </a:r>
            <a:r>
              <a:rPr lang="en-US" sz="1200" dirty="0">
                <a:highlight>
                  <a:srgbClr val="FCFCFC"/>
                </a:highlight>
              </a:rPr>
              <a:t> ad minim </a:t>
            </a:r>
            <a:r>
              <a:rPr lang="en-US" sz="1200" dirty="0" err="1">
                <a:highlight>
                  <a:srgbClr val="FCFCFC"/>
                </a:highlight>
              </a:rPr>
              <a:t>veniam</a:t>
            </a:r>
            <a:r>
              <a:rPr lang="en-US" sz="1200" dirty="0">
                <a:highlight>
                  <a:srgbClr val="FCFCFC"/>
                </a:highlight>
              </a:rPr>
              <a:t>, </a:t>
            </a:r>
            <a:r>
              <a:rPr lang="en-US" sz="1200" dirty="0" err="1">
                <a:highlight>
                  <a:srgbClr val="FCFCFC"/>
                </a:highlight>
              </a:rPr>
              <a:t>quis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nostrud</a:t>
            </a:r>
            <a:r>
              <a:rPr lang="en-US" sz="1200" dirty="0">
                <a:highlight>
                  <a:srgbClr val="FCFCFC"/>
                </a:highlight>
              </a:rPr>
              <a:t> exercitation. </a:t>
            </a:r>
          </a:p>
          <a:p>
            <a:pPr fontAlgn="base"/>
            <a:endParaRPr lang="en-US" sz="1200" dirty="0">
              <a:highlight>
                <a:srgbClr val="FCFCFC"/>
              </a:highlight>
            </a:endParaRPr>
          </a:p>
          <a:p>
            <a:pPr fontAlgn="base"/>
            <a:r>
              <a:rPr lang="en-US" sz="1200" u="sng" dirty="0">
                <a:solidFill>
                  <a:srgbClr val="0000FF"/>
                </a:solidFill>
                <a:highlight>
                  <a:srgbClr val="FCFCFC"/>
                </a:highlight>
              </a:rPr>
              <a:t>Methods</a:t>
            </a:r>
          </a:p>
          <a:p>
            <a:pPr fontAlgn="base"/>
            <a:r>
              <a:rPr lang="en-US" sz="1200" u="sng" dirty="0">
                <a:solidFill>
                  <a:srgbClr val="0000FF"/>
                </a:solidFill>
                <a:highlight>
                  <a:srgbClr val="FCFCFC"/>
                </a:highlight>
              </a:rPr>
              <a:t>Playbooks</a:t>
            </a:r>
          </a:p>
          <a:p>
            <a:pPr fontAlgn="base"/>
            <a:r>
              <a:rPr lang="en-US" sz="1200" u="sng" dirty="0">
                <a:solidFill>
                  <a:srgbClr val="0000FF"/>
                </a:solidFill>
                <a:highlight>
                  <a:srgbClr val="FCFCFC"/>
                </a:highlight>
              </a:rPr>
              <a:t>Training Kits</a:t>
            </a:r>
          </a:p>
          <a:p>
            <a:pPr fontAlgn="base"/>
            <a:r>
              <a:rPr lang="en-US" sz="1200" u="sng" dirty="0">
                <a:solidFill>
                  <a:srgbClr val="0000FF"/>
                </a:solidFill>
                <a:highlight>
                  <a:srgbClr val="FCFCFC"/>
                </a:highlight>
              </a:rPr>
              <a:t>Resources</a:t>
            </a:r>
          </a:p>
          <a:p>
            <a:pPr fontAlgn="base"/>
            <a:endParaRPr lang="en-US" sz="1200" dirty="0">
              <a:highlight>
                <a:srgbClr val="FCFCFC"/>
              </a:highlight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A49F08-000B-4B73-9532-BF3327B33D7C}"/>
              </a:ext>
            </a:extLst>
          </p:cNvPr>
          <p:cNvCxnSpPr>
            <a:cxnSpLocks/>
          </p:cNvCxnSpPr>
          <p:nvPr/>
        </p:nvCxnSpPr>
        <p:spPr>
          <a:xfrm>
            <a:off x="360664" y="4523449"/>
            <a:ext cx="285018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BE35FAE-2478-4156-A078-1B1FAF38A054}"/>
              </a:ext>
            </a:extLst>
          </p:cNvPr>
          <p:cNvCxnSpPr>
            <a:cxnSpLocks/>
          </p:cNvCxnSpPr>
          <p:nvPr/>
        </p:nvCxnSpPr>
        <p:spPr>
          <a:xfrm>
            <a:off x="3604403" y="4512923"/>
            <a:ext cx="285018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FC19F7C8-B232-4516-8FA3-B3D3B60F86A3}"/>
              </a:ext>
            </a:extLst>
          </p:cNvPr>
          <p:cNvSpPr/>
          <p:nvPr/>
        </p:nvSpPr>
        <p:spPr>
          <a:xfrm>
            <a:off x="6930244" y="5930108"/>
            <a:ext cx="2699891" cy="212365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B867051-1FE9-4081-B44A-60D43CBDA68C}"/>
              </a:ext>
            </a:extLst>
          </p:cNvPr>
          <p:cNvSpPr/>
          <p:nvPr/>
        </p:nvSpPr>
        <p:spPr>
          <a:xfrm>
            <a:off x="6989297" y="5987961"/>
            <a:ext cx="264083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200" b="1" dirty="0">
                <a:solidFill>
                  <a:srgbClr val="000000"/>
                </a:solidFill>
              </a:rPr>
              <a:t>Share Your Ideas</a:t>
            </a:r>
            <a:endParaRPr lang="en-US" sz="1200" b="1" dirty="0"/>
          </a:p>
          <a:p>
            <a:endParaRPr lang="en-US" sz="1200" dirty="0"/>
          </a:p>
          <a:p>
            <a:r>
              <a:rPr lang="en-US" sz="1200" dirty="0"/>
              <a:t>We constantly strive to improve the UX Guide.  Send us </a:t>
            </a:r>
            <a:r>
              <a:rPr lang="en-US" sz="1200" u="sng" dirty="0">
                <a:solidFill>
                  <a:srgbClr val="0000FF"/>
                </a:solidFill>
              </a:rPr>
              <a:t>Feedback</a:t>
            </a:r>
            <a:r>
              <a:rPr lang="en-US" sz="1200" dirty="0"/>
              <a:t> so we can serve you better.</a:t>
            </a:r>
          </a:p>
          <a:p>
            <a:endParaRPr lang="en-US" sz="1200" dirty="0"/>
          </a:p>
          <a:p>
            <a:r>
              <a:rPr lang="en-US" sz="1200" dirty="0"/>
              <a:t>Or if you have your own content to add to the UX Guide, send us a short description of </a:t>
            </a:r>
            <a:r>
              <a:rPr lang="en-US" sz="1200" u="sng" dirty="0">
                <a:solidFill>
                  <a:srgbClr val="0000FF"/>
                </a:solidFill>
              </a:rPr>
              <a:t>your potential UX Guide content</a:t>
            </a:r>
            <a:r>
              <a:rPr lang="en-US" sz="1200" dirty="0"/>
              <a:t>.</a:t>
            </a:r>
          </a:p>
          <a:p>
            <a:endParaRPr lang="en-US" sz="120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85AE21E-9B11-44D4-84DC-0FB8B8ADEB6E}"/>
              </a:ext>
            </a:extLst>
          </p:cNvPr>
          <p:cNvCxnSpPr>
            <a:cxnSpLocks/>
          </p:cNvCxnSpPr>
          <p:nvPr/>
        </p:nvCxnSpPr>
        <p:spPr>
          <a:xfrm>
            <a:off x="9783795" y="5930108"/>
            <a:ext cx="0" cy="2044311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59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AD7BB93F-B37D-FC4E-BA74-B681E502D846}"/>
              </a:ext>
            </a:extLst>
          </p:cNvPr>
          <p:cNvSpPr/>
          <p:nvPr/>
        </p:nvSpPr>
        <p:spPr>
          <a:xfrm>
            <a:off x="-28238" y="6823983"/>
            <a:ext cx="12187512" cy="4428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E55965-87B3-4D6B-BF02-00BBCB214641}"/>
              </a:ext>
            </a:extLst>
          </p:cNvPr>
          <p:cNvSpPr txBox="1"/>
          <p:nvPr/>
        </p:nvSpPr>
        <p:spPr>
          <a:xfrm>
            <a:off x="487018" y="795652"/>
            <a:ext cx="11245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Fundamental Concepts            User Experience Process            Methods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Training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Resources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504B29-01CA-4627-BD7B-021EFCE17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1" y="42304"/>
            <a:ext cx="9616377" cy="64514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7ECEAC9-303B-4F8F-94A3-FB8162F44B48}"/>
              </a:ext>
            </a:extLst>
          </p:cNvPr>
          <p:cNvSpPr/>
          <p:nvPr/>
        </p:nvSpPr>
        <p:spPr>
          <a:xfrm>
            <a:off x="365203" y="1103429"/>
            <a:ext cx="807473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FCA2585-158D-4A48-B3C9-CB22E1E340B0}"/>
              </a:ext>
            </a:extLst>
          </p:cNvPr>
          <p:cNvSpPr/>
          <p:nvPr/>
        </p:nvSpPr>
        <p:spPr>
          <a:xfrm>
            <a:off x="8127160" y="3380825"/>
            <a:ext cx="362573" cy="36257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172FA78-B55D-C247-9D0D-F84D981CD6E3}"/>
              </a:ext>
            </a:extLst>
          </p:cNvPr>
          <p:cNvSpPr/>
          <p:nvPr/>
        </p:nvSpPr>
        <p:spPr>
          <a:xfrm>
            <a:off x="6930245" y="2556148"/>
            <a:ext cx="2699891" cy="30214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L-Shape 86">
            <a:extLst>
              <a:ext uri="{FF2B5EF4-FFF2-40B4-BE49-F238E27FC236}">
                <a16:creationId xmlns:a16="http://schemas.microsoft.com/office/drawing/2014/main" id="{8CEA671A-3EDC-264D-8FA5-6942D55ED335}"/>
              </a:ext>
            </a:extLst>
          </p:cNvPr>
          <p:cNvSpPr/>
          <p:nvPr/>
        </p:nvSpPr>
        <p:spPr>
          <a:xfrm rot="18900000">
            <a:off x="8886280" y="891194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L-Shape 87">
            <a:extLst>
              <a:ext uri="{FF2B5EF4-FFF2-40B4-BE49-F238E27FC236}">
                <a16:creationId xmlns:a16="http://schemas.microsoft.com/office/drawing/2014/main" id="{BA53FF65-13F1-6C49-B84A-95E37F4A21C8}"/>
              </a:ext>
            </a:extLst>
          </p:cNvPr>
          <p:cNvSpPr/>
          <p:nvPr/>
        </p:nvSpPr>
        <p:spPr>
          <a:xfrm rot="18900000">
            <a:off x="5490393" y="886289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L-Shape 88">
            <a:extLst>
              <a:ext uri="{FF2B5EF4-FFF2-40B4-BE49-F238E27FC236}">
                <a16:creationId xmlns:a16="http://schemas.microsoft.com/office/drawing/2014/main" id="{79D9915B-256C-4E45-A1DD-ADE057929CF3}"/>
              </a:ext>
            </a:extLst>
          </p:cNvPr>
          <p:cNvSpPr/>
          <p:nvPr/>
        </p:nvSpPr>
        <p:spPr>
          <a:xfrm rot="18900000">
            <a:off x="3230079" y="896351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L-Shape 78">
            <a:extLst>
              <a:ext uri="{FF2B5EF4-FFF2-40B4-BE49-F238E27FC236}">
                <a16:creationId xmlns:a16="http://schemas.microsoft.com/office/drawing/2014/main" id="{EB22F4B5-C490-4E48-8D02-1169B5A3A54F}"/>
              </a:ext>
            </a:extLst>
          </p:cNvPr>
          <p:cNvSpPr/>
          <p:nvPr/>
        </p:nvSpPr>
        <p:spPr>
          <a:xfrm rot="18900000">
            <a:off x="7665516" y="904697"/>
            <a:ext cx="84425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14DEC3B-9192-C242-9CDE-3A34917A992C}"/>
              </a:ext>
            </a:extLst>
          </p:cNvPr>
          <p:cNvSpPr/>
          <p:nvPr/>
        </p:nvSpPr>
        <p:spPr>
          <a:xfrm>
            <a:off x="8686935" y="146903"/>
            <a:ext cx="616825" cy="157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60BDCF-8229-4C0D-9684-97895A47B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64" y="1272141"/>
            <a:ext cx="9305163" cy="8926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8DA18EC-871D-41F7-AC0A-C601C0AD00B7}"/>
              </a:ext>
            </a:extLst>
          </p:cNvPr>
          <p:cNvSpPr/>
          <p:nvPr/>
        </p:nvSpPr>
        <p:spPr>
          <a:xfrm>
            <a:off x="4212414" y="1456651"/>
            <a:ext cx="5208288" cy="58886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0C12B0-4478-46AD-AA62-B63E64E7990A}"/>
              </a:ext>
            </a:extLst>
          </p:cNvPr>
          <p:cNvSpPr txBox="1"/>
          <p:nvPr/>
        </p:nvSpPr>
        <p:spPr>
          <a:xfrm>
            <a:off x="4274296" y="1466026"/>
            <a:ext cx="54846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Take a Tour of the User Experience Guide!</a:t>
            </a:r>
          </a:p>
          <a:p>
            <a:r>
              <a:rPr lang="en-US" sz="1200" dirty="0">
                <a:solidFill>
                  <a:schemeClr val="bg1"/>
                </a:solidFill>
              </a:rPr>
              <a:t>Your one-stop shop for helping our Veterans through usable health IT products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A73A1B1-E941-4833-82F9-78417BF66076}"/>
              </a:ext>
            </a:extLst>
          </p:cNvPr>
          <p:cNvSpPr/>
          <p:nvPr/>
        </p:nvSpPr>
        <p:spPr>
          <a:xfrm>
            <a:off x="289375" y="2429339"/>
            <a:ext cx="6478823" cy="3231654"/>
          </a:xfrm>
          <a:prstGeom prst="rect">
            <a:avLst/>
          </a:prstGeom>
          <a:ln w="38100"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sz="1200" b="1" i="0" dirty="0">
                <a:solidFill>
                  <a:srgbClr val="000000"/>
                </a:solidFill>
                <a:effectLst/>
              </a:rPr>
              <a:t>What is </a:t>
            </a:r>
            <a:r>
              <a:rPr lang="en-US" sz="1200" b="1" dirty="0"/>
              <a:t>User Experience (UX)? </a:t>
            </a:r>
          </a:p>
          <a:p>
            <a:pPr fontAlgn="base"/>
            <a:r>
              <a:rPr lang="en-US" sz="1200" dirty="0" err="1"/>
              <a:t>llamco</a:t>
            </a:r>
            <a:r>
              <a:rPr lang="en-US" sz="1200" dirty="0"/>
              <a:t> </a:t>
            </a:r>
            <a:r>
              <a:rPr lang="en-US" sz="1200" dirty="0" err="1"/>
              <a:t>laboris</a:t>
            </a:r>
            <a:r>
              <a:rPr lang="en-US" sz="1200" dirty="0"/>
              <a:t> nisi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aliquip</a:t>
            </a:r>
            <a:r>
              <a:rPr lang="en-US" sz="1200" dirty="0"/>
              <a:t> ex </a:t>
            </a:r>
            <a:r>
              <a:rPr lang="en-US" sz="1200" dirty="0" err="1"/>
              <a:t>ea</a:t>
            </a:r>
            <a:r>
              <a:rPr lang="en-US" sz="1200" dirty="0"/>
              <a:t> </a:t>
            </a:r>
            <a:r>
              <a:rPr lang="en-US" sz="1200" dirty="0" err="1"/>
              <a:t>commodo</a:t>
            </a:r>
            <a:r>
              <a:rPr lang="en-US" sz="1200" dirty="0"/>
              <a:t> </a:t>
            </a:r>
            <a:r>
              <a:rPr lang="en-US" sz="1200" dirty="0" err="1"/>
              <a:t>consequat</a:t>
            </a:r>
            <a:r>
              <a:rPr lang="en-US" sz="1200" dirty="0"/>
              <a:t>. Ut </a:t>
            </a:r>
            <a:r>
              <a:rPr lang="en-US" sz="1200" dirty="0" err="1"/>
              <a:t>enim</a:t>
            </a:r>
            <a:r>
              <a:rPr lang="en-US" sz="1200" dirty="0"/>
              <a:t> ad minim </a:t>
            </a:r>
            <a:r>
              <a:rPr lang="en-US" sz="1200" dirty="0" err="1"/>
              <a:t>veniam</a:t>
            </a:r>
            <a:r>
              <a:rPr lang="en-US" sz="1200" dirty="0"/>
              <a:t>, </a:t>
            </a:r>
            <a:r>
              <a:rPr lang="en-US" sz="1200" dirty="0" err="1"/>
              <a:t>quis</a:t>
            </a:r>
            <a:r>
              <a:rPr lang="en-US" sz="1200" dirty="0"/>
              <a:t> </a:t>
            </a:r>
            <a:r>
              <a:rPr lang="en-US" sz="1200" dirty="0" err="1"/>
              <a:t>nostrud</a:t>
            </a:r>
            <a:r>
              <a:rPr lang="en-US" sz="1200" dirty="0"/>
              <a:t> exercitation. </a:t>
            </a:r>
            <a:r>
              <a:rPr lang="en-US" sz="1200" dirty="0" err="1"/>
              <a:t>llamco</a:t>
            </a:r>
            <a:r>
              <a:rPr lang="en-US" sz="1200" dirty="0"/>
              <a:t> </a:t>
            </a:r>
            <a:r>
              <a:rPr lang="en-US" sz="1200" dirty="0" err="1"/>
              <a:t>laboris</a:t>
            </a:r>
            <a:r>
              <a:rPr lang="en-US" sz="1200" dirty="0"/>
              <a:t> nisi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aliquip</a:t>
            </a:r>
            <a:r>
              <a:rPr lang="en-US" sz="1200" dirty="0"/>
              <a:t> ex </a:t>
            </a:r>
            <a:r>
              <a:rPr lang="en-US" sz="1200" dirty="0" err="1"/>
              <a:t>ea</a:t>
            </a:r>
            <a:r>
              <a:rPr lang="en-US" sz="1200" dirty="0"/>
              <a:t> </a:t>
            </a:r>
            <a:r>
              <a:rPr lang="en-US" sz="1200" dirty="0" err="1"/>
              <a:t>commodo</a:t>
            </a:r>
            <a:r>
              <a:rPr lang="en-US" sz="1200" dirty="0"/>
              <a:t> </a:t>
            </a:r>
            <a:r>
              <a:rPr lang="en-US" sz="1200" dirty="0" err="1"/>
              <a:t>consequat</a:t>
            </a:r>
            <a:r>
              <a:rPr lang="en-US" sz="1200" dirty="0"/>
              <a:t>. Ut </a:t>
            </a:r>
            <a:r>
              <a:rPr lang="en-US" sz="1200" dirty="0" err="1"/>
              <a:t>enim</a:t>
            </a:r>
            <a:r>
              <a:rPr lang="en-US" sz="1200" dirty="0"/>
              <a:t> ad minim </a:t>
            </a:r>
            <a:r>
              <a:rPr lang="en-US" sz="1200" dirty="0" err="1"/>
              <a:t>veniam</a:t>
            </a:r>
            <a:r>
              <a:rPr lang="en-US" sz="1200" dirty="0"/>
              <a:t>, </a:t>
            </a:r>
            <a:r>
              <a:rPr lang="en-US" sz="1200" dirty="0" err="1"/>
              <a:t>quis</a:t>
            </a:r>
            <a:r>
              <a:rPr lang="en-US" sz="1200" dirty="0"/>
              <a:t> </a:t>
            </a:r>
            <a:r>
              <a:rPr lang="en-US" sz="1200" dirty="0" err="1"/>
              <a:t>nostrud</a:t>
            </a:r>
            <a:r>
              <a:rPr lang="en-US" sz="1200" dirty="0"/>
              <a:t> exercitation. </a:t>
            </a:r>
          </a:p>
          <a:p>
            <a:pPr fontAlgn="base"/>
            <a:endParaRPr lang="en-US" sz="1200" dirty="0"/>
          </a:p>
          <a:p>
            <a:pPr fontAlgn="base"/>
            <a:r>
              <a:rPr lang="en-US" sz="1200" dirty="0"/>
              <a:t>Grounded in certain </a:t>
            </a:r>
            <a:r>
              <a:rPr lang="en-US" sz="1200" u="sng" dirty="0">
                <a:solidFill>
                  <a:srgbClr val="0000FF"/>
                </a:solidFill>
              </a:rPr>
              <a:t>Fundamental Concepts</a:t>
            </a:r>
            <a:r>
              <a:rPr lang="en-US" sz="1200" dirty="0"/>
              <a:t>, human-centered design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enim</a:t>
            </a:r>
            <a:r>
              <a:rPr lang="en-US" sz="1200" dirty="0"/>
              <a:t> ad minim exercitation </a:t>
            </a:r>
            <a:r>
              <a:rPr lang="en-US" sz="1200" dirty="0" err="1"/>
              <a:t>ullamco</a:t>
            </a:r>
            <a:r>
              <a:rPr lang="en-US" sz="1200" dirty="0"/>
              <a:t> </a:t>
            </a:r>
            <a:r>
              <a:rPr lang="en-US" sz="1200" dirty="0" err="1"/>
              <a:t>laboris</a:t>
            </a:r>
            <a:r>
              <a:rPr lang="en-US" sz="1200" dirty="0"/>
              <a:t>.  The </a:t>
            </a:r>
            <a:r>
              <a:rPr lang="en-US" sz="1200" u="sng" dirty="0">
                <a:solidFill>
                  <a:srgbClr val="0000FF"/>
                </a:solidFill>
              </a:rPr>
              <a:t>UX Process</a:t>
            </a:r>
            <a:r>
              <a:rPr lang="en-US" sz="1200" dirty="0"/>
              <a:t>, </a:t>
            </a:r>
            <a:r>
              <a:rPr lang="en-US" sz="1200" dirty="0" err="1"/>
              <a:t>quis</a:t>
            </a:r>
            <a:r>
              <a:rPr lang="en-US" sz="1200" dirty="0"/>
              <a:t> </a:t>
            </a:r>
            <a:r>
              <a:rPr lang="en-US" sz="1200" dirty="0" err="1"/>
              <a:t>nostrud</a:t>
            </a:r>
            <a:r>
              <a:rPr lang="en-US" sz="1200" dirty="0"/>
              <a:t> nisi </a:t>
            </a:r>
            <a:r>
              <a:rPr lang="en-US" sz="1200" dirty="0" err="1"/>
              <a:t>ea</a:t>
            </a:r>
            <a:r>
              <a:rPr lang="en-US" sz="1200" dirty="0"/>
              <a:t> </a:t>
            </a:r>
            <a:r>
              <a:rPr lang="en-US" sz="1200" dirty="0" err="1"/>
              <a:t>consequat</a:t>
            </a:r>
            <a:r>
              <a:rPr lang="en-US" sz="1200" dirty="0"/>
              <a:t>.  This process minimizes the </a:t>
            </a:r>
            <a:r>
              <a:rPr lang="en-US" sz="1200" u="sng" dirty="0">
                <a:solidFill>
                  <a:srgbClr val="0000FF"/>
                </a:solidFill>
              </a:rPr>
              <a:t>risks</a:t>
            </a:r>
            <a:r>
              <a:rPr lang="en-US" sz="1200" dirty="0"/>
              <a:t> of poorly designed products that could have an adverse effects on the health of our Veterans.  By defining a project’s </a:t>
            </a:r>
            <a:r>
              <a:rPr lang="en-US" sz="1200" u="sng" dirty="0">
                <a:solidFill>
                  <a:srgbClr val="0000FF"/>
                </a:solidFill>
              </a:rPr>
              <a:t>value</a:t>
            </a:r>
            <a:r>
              <a:rPr lang="en-US" sz="1200" dirty="0"/>
              <a:t> and Return On Investment (ROI) at the beginning of the UX Process and repeatedly measuring how well a design meets value objectives throughout the process, we can ensure the final product addresses the needs of clinicians using the tool and the Veterans they serve.</a:t>
            </a:r>
          </a:p>
          <a:p>
            <a:pPr fontAlgn="base"/>
            <a:endParaRPr lang="en-US" sz="1200" dirty="0"/>
          </a:p>
          <a:p>
            <a:pPr fontAlgn="base"/>
            <a:r>
              <a:rPr lang="en-US" sz="1200" dirty="0" err="1"/>
              <a:t>llamco</a:t>
            </a:r>
            <a:r>
              <a:rPr lang="en-US" sz="1200" dirty="0"/>
              <a:t> </a:t>
            </a:r>
            <a:r>
              <a:rPr lang="en-US" sz="1200" dirty="0" err="1"/>
              <a:t>laboris</a:t>
            </a:r>
            <a:r>
              <a:rPr lang="en-US" sz="1200" dirty="0"/>
              <a:t> nisi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aliquip</a:t>
            </a:r>
            <a:r>
              <a:rPr lang="en-US" sz="1200" dirty="0"/>
              <a:t> ex </a:t>
            </a:r>
            <a:r>
              <a:rPr lang="en-US" sz="1200" dirty="0" err="1"/>
              <a:t>ea</a:t>
            </a:r>
            <a:r>
              <a:rPr lang="en-US" sz="1200" dirty="0"/>
              <a:t> </a:t>
            </a:r>
            <a:r>
              <a:rPr lang="en-US" sz="1200" dirty="0" err="1"/>
              <a:t>commodo</a:t>
            </a:r>
            <a:r>
              <a:rPr lang="en-US" sz="1200" dirty="0"/>
              <a:t> </a:t>
            </a:r>
            <a:r>
              <a:rPr lang="en-US" sz="1200" dirty="0" err="1"/>
              <a:t>consequat</a:t>
            </a:r>
            <a:r>
              <a:rPr lang="en-US" sz="1200" dirty="0"/>
              <a:t>. Ut </a:t>
            </a:r>
            <a:r>
              <a:rPr lang="en-US" sz="1200" dirty="0" err="1"/>
              <a:t>enim</a:t>
            </a:r>
            <a:r>
              <a:rPr lang="en-US" sz="1200" dirty="0"/>
              <a:t> ad minim </a:t>
            </a:r>
            <a:r>
              <a:rPr lang="en-US" sz="1200" dirty="0" err="1"/>
              <a:t>veniam</a:t>
            </a:r>
            <a:r>
              <a:rPr lang="en-US" sz="1200" dirty="0"/>
              <a:t>, </a:t>
            </a:r>
            <a:r>
              <a:rPr lang="en-US" sz="1200" dirty="0" err="1"/>
              <a:t>quis</a:t>
            </a:r>
            <a:r>
              <a:rPr lang="en-US" sz="1200" dirty="0"/>
              <a:t> </a:t>
            </a:r>
            <a:r>
              <a:rPr lang="en-US" sz="1200" dirty="0" err="1"/>
              <a:t>nostrud</a:t>
            </a:r>
            <a:r>
              <a:rPr lang="en-US" sz="1200" dirty="0"/>
              <a:t> exercitation. </a:t>
            </a:r>
            <a:r>
              <a:rPr lang="en-US" sz="1200" dirty="0" err="1"/>
              <a:t>llamco</a:t>
            </a:r>
            <a:r>
              <a:rPr lang="en-US" sz="1200" dirty="0"/>
              <a:t> </a:t>
            </a:r>
            <a:r>
              <a:rPr lang="en-US" sz="1200" dirty="0" err="1"/>
              <a:t>laboris</a:t>
            </a:r>
            <a:r>
              <a:rPr lang="en-US" sz="1200" dirty="0"/>
              <a:t> nisi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aliquip</a:t>
            </a:r>
            <a:r>
              <a:rPr lang="en-US" sz="1200" dirty="0"/>
              <a:t> ex </a:t>
            </a:r>
            <a:r>
              <a:rPr lang="en-US" sz="1200" dirty="0" err="1"/>
              <a:t>ea</a:t>
            </a:r>
            <a:r>
              <a:rPr lang="en-US" sz="1200" dirty="0"/>
              <a:t> </a:t>
            </a:r>
            <a:r>
              <a:rPr lang="en-US" sz="1200" dirty="0" err="1"/>
              <a:t>commodo</a:t>
            </a:r>
            <a:r>
              <a:rPr lang="en-US" sz="1200" dirty="0"/>
              <a:t> </a:t>
            </a:r>
            <a:r>
              <a:rPr lang="en-US" sz="1200" dirty="0" err="1"/>
              <a:t>consequat</a:t>
            </a:r>
            <a:r>
              <a:rPr lang="en-US" sz="1200" dirty="0"/>
              <a:t>. Ut </a:t>
            </a:r>
            <a:r>
              <a:rPr lang="en-US" sz="1200" dirty="0" err="1"/>
              <a:t>enim</a:t>
            </a:r>
            <a:r>
              <a:rPr lang="en-US" sz="1200" dirty="0"/>
              <a:t> ad minim </a:t>
            </a:r>
            <a:r>
              <a:rPr lang="en-US" sz="1200" dirty="0" err="1"/>
              <a:t>veniam</a:t>
            </a:r>
            <a:r>
              <a:rPr lang="en-US" sz="1200" dirty="0"/>
              <a:t>, </a:t>
            </a:r>
            <a:r>
              <a:rPr lang="en-US" sz="1200" dirty="0" err="1"/>
              <a:t>quis</a:t>
            </a:r>
            <a:r>
              <a:rPr lang="en-US" sz="1200" dirty="0"/>
              <a:t> </a:t>
            </a:r>
            <a:r>
              <a:rPr lang="en-US" sz="1200" dirty="0" err="1"/>
              <a:t>nostrud</a:t>
            </a:r>
            <a:r>
              <a:rPr lang="en-US" sz="1200" dirty="0"/>
              <a:t> exercitation. </a:t>
            </a:r>
          </a:p>
          <a:p>
            <a:pPr fontAlgn="base"/>
            <a:endParaRPr lang="en-US" sz="1200" dirty="0"/>
          </a:p>
          <a:p>
            <a:pPr fontAlgn="base"/>
            <a:endParaRPr lang="en-US" sz="12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4681A6B-5BE6-470F-B27A-6E90CD4328E3}"/>
              </a:ext>
            </a:extLst>
          </p:cNvPr>
          <p:cNvSpPr/>
          <p:nvPr/>
        </p:nvSpPr>
        <p:spPr>
          <a:xfrm>
            <a:off x="289375" y="5852520"/>
            <a:ext cx="2921469" cy="2677656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sz="1200" b="1" i="0" dirty="0">
                <a:solidFill>
                  <a:srgbClr val="000000"/>
                </a:solidFill>
                <a:effectLst/>
                <a:highlight>
                  <a:srgbClr val="FCFCFC"/>
                </a:highlight>
              </a:rPr>
              <a:t>Researching User Needs</a:t>
            </a:r>
            <a:endParaRPr lang="en-US" sz="1200" b="1" dirty="0">
              <a:highlight>
                <a:srgbClr val="FCFCFC"/>
              </a:highlight>
            </a:endParaRPr>
          </a:p>
          <a:p>
            <a:pPr fontAlgn="base"/>
            <a:r>
              <a:rPr lang="en-US" sz="1200" dirty="0" err="1">
                <a:highlight>
                  <a:srgbClr val="FCFCFC"/>
                </a:highlight>
              </a:rPr>
              <a:t>llamco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laboris</a:t>
            </a:r>
            <a:r>
              <a:rPr lang="en-US" sz="1200" dirty="0">
                <a:highlight>
                  <a:srgbClr val="FCFCFC"/>
                </a:highlight>
              </a:rPr>
              <a:t> nisi </a:t>
            </a:r>
            <a:r>
              <a:rPr lang="en-US" sz="1200" dirty="0" err="1">
                <a:highlight>
                  <a:srgbClr val="FCFCFC"/>
                </a:highlight>
              </a:rPr>
              <a:t>ut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aliquip</a:t>
            </a:r>
            <a:r>
              <a:rPr lang="en-US" sz="1200" dirty="0">
                <a:highlight>
                  <a:srgbClr val="FCFCFC"/>
                </a:highlight>
              </a:rPr>
              <a:t> ex </a:t>
            </a:r>
            <a:r>
              <a:rPr lang="en-US" sz="1200" dirty="0" err="1">
                <a:highlight>
                  <a:srgbClr val="FCFCFC"/>
                </a:highlight>
              </a:rPr>
              <a:t>ea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commodo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consequat</a:t>
            </a:r>
            <a:r>
              <a:rPr lang="en-US" sz="1200" dirty="0">
                <a:highlight>
                  <a:srgbClr val="FCFCFC"/>
                </a:highlight>
              </a:rPr>
              <a:t>. Ut </a:t>
            </a:r>
            <a:r>
              <a:rPr lang="en-US" sz="1200" dirty="0" err="1">
                <a:highlight>
                  <a:srgbClr val="FCFCFC"/>
                </a:highlight>
              </a:rPr>
              <a:t>enim</a:t>
            </a:r>
            <a:r>
              <a:rPr lang="en-US" sz="1200" dirty="0">
                <a:highlight>
                  <a:srgbClr val="FCFCFC"/>
                </a:highlight>
              </a:rPr>
              <a:t> ad minim </a:t>
            </a:r>
            <a:r>
              <a:rPr lang="en-US" sz="1200" dirty="0" err="1">
                <a:highlight>
                  <a:srgbClr val="FCFCFC"/>
                </a:highlight>
              </a:rPr>
              <a:t>veniam</a:t>
            </a:r>
            <a:r>
              <a:rPr lang="en-US" sz="1200" dirty="0">
                <a:highlight>
                  <a:srgbClr val="FCFCFC"/>
                </a:highlight>
              </a:rPr>
              <a:t>, </a:t>
            </a:r>
            <a:r>
              <a:rPr lang="en-US" sz="1200" dirty="0" err="1">
                <a:highlight>
                  <a:srgbClr val="FCFCFC"/>
                </a:highlight>
              </a:rPr>
              <a:t>quis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nostrud</a:t>
            </a:r>
            <a:r>
              <a:rPr lang="en-US" sz="1200" dirty="0">
                <a:highlight>
                  <a:srgbClr val="FCFCFC"/>
                </a:highlight>
              </a:rPr>
              <a:t> exercitation. </a:t>
            </a:r>
            <a:r>
              <a:rPr lang="en-US" sz="1200" dirty="0" err="1">
                <a:highlight>
                  <a:srgbClr val="FCFCFC"/>
                </a:highlight>
              </a:rPr>
              <a:t>llamco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laboris</a:t>
            </a:r>
            <a:r>
              <a:rPr lang="en-US" sz="1200" dirty="0">
                <a:highlight>
                  <a:srgbClr val="FCFCFC"/>
                </a:highlight>
              </a:rPr>
              <a:t> nisi </a:t>
            </a:r>
            <a:r>
              <a:rPr lang="en-US" sz="1200" dirty="0" err="1">
                <a:highlight>
                  <a:srgbClr val="FCFCFC"/>
                </a:highlight>
              </a:rPr>
              <a:t>ut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aliquip</a:t>
            </a:r>
            <a:r>
              <a:rPr lang="en-US" sz="1200" dirty="0">
                <a:highlight>
                  <a:srgbClr val="FCFCFC"/>
                </a:highlight>
              </a:rPr>
              <a:t> ex </a:t>
            </a:r>
            <a:r>
              <a:rPr lang="en-US" sz="1200" dirty="0" err="1">
                <a:highlight>
                  <a:srgbClr val="FCFCFC"/>
                </a:highlight>
              </a:rPr>
              <a:t>ea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commodo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consequat</a:t>
            </a:r>
            <a:r>
              <a:rPr lang="en-US" sz="1200" dirty="0">
                <a:highlight>
                  <a:srgbClr val="FCFCFC"/>
                </a:highlight>
              </a:rPr>
              <a:t>. Ut </a:t>
            </a:r>
            <a:r>
              <a:rPr lang="en-US" sz="1200" dirty="0" err="1">
                <a:highlight>
                  <a:srgbClr val="FCFCFC"/>
                </a:highlight>
              </a:rPr>
              <a:t>enim</a:t>
            </a:r>
            <a:r>
              <a:rPr lang="en-US" sz="1200" dirty="0">
                <a:highlight>
                  <a:srgbClr val="FCFCFC"/>
                </a:highlight>
              </a:rPr>
              <a:t> ad minim </a:t>
            </a:r>
            <a:r>
              <a:rPr lang="en-US" sz="1200" dirty="0" err="1">
                <a:highlight>
                  <a:srgbClr val="FCFCFC"/>
                </a:highlight>
              </a:rPr>
              <a:t>veniam</a:t>
            </a:r>
            <a:r>
              <a:rPr lang="en-US" sz="1200" dirty="0">
                <a:highlight>
                  <a:srgbClr val="FCFCFC"/>
                </a:highlight>
              </a:rPr>
              <a:t>, </a:t>
            </a:r>
            <a:r>
              <a:rPr lang="en-US" sz="1200" dirty="0" err="1">
                <a:highlight>
                  <a:srgbClr val="FCFCFC"/>
                </a:highlight>
              </a:rPr>
              <a:t>quis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nostrud</a:t>
            </a:r>
            <a:r>
              <a:rPr lang="en-US" sz="1200" dirty="0">
                <a:highlight>
                  <a:srgbClr val="FCFCFC"/>
                </a:highlight>
              </a:rPr>
              <a:t> exercitation. </a:t>
            </a:r>
            <a:r>
              <a:rPr lang="en-US" sz="1200" dirty="0" err="1">
                <a:highlight>
                  <a:srgbClr val="FCFCFC"/>
                </a:highlight>
              </a:rPr>
              <a:t>llamco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laboris</a:t>
            </a:r>
            <a:r>
              <a:rPr lang="en-US" sz="1200" dirty="0">
                <a:highlight>
                  <a:srgbClr val="FCFCFC"/>
                </a:highlight>
              </a:rPr>
              <a:t> nisi </a:t>
            </a:r>
            <a:r>
              <a:rPr lang="en-US" sz="1200" dirty="0" err="1">
                <a:highlight>
                  <a:srgbClr val="FCFCFC"/>
                </a:highlight>
              </a:rPr>
              <a:t>ut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aliquip</a:t>
            </a:r>
            <a:r>
              <a:rPr lang="en-US" sz="1200" dirty="0">
                <a:highlight>
                  <a:srgbClr val="FCFCFC"/>
                </a:highlight>
              </a:rPr>
              <a:t> ex </a:t>
            </a:r>
            <a:r>
              <a:rPr lang="en-US" sz="1200" dirty="0" err="1">
                <a:highlight>
                  <a:srgbClr val="FCFCFC"/>
                </a:highlight>
              </a:rPr>
              <a:t>ea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commodo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consequat</a:t>
            </a:r>
            <a:r>
              <a:rPr lang="en-US" sz="1200" dirty="0">
                <a:highlight>
                  <a:srgbClr val="FCFCFC"/>
                </a:highlight>
              </a:rPr>
              <a:t>. Ut </a:t>
            </a:r>
            <a:r>
              <a:rPr lang="en-US" sz="1200" dirty="0" err="1">
                <a:highlight>
                  <a:srgbClr val="FCFCFC"/>
                </a:highlight>
              </a:rPr>
              <a:t>enim</a:t>
            </a:r>
            <a:r>
              <a:rPr lang="en-US" sz="1200" dirty="0">
                <a:highlight>
                  <a:srgbClr val="FCFCFC"/>
                </a:highlight>
              </a:rPr>
              <a:t> ad minim </a:t>
            </a:r>
            <a:r>
              <a:rPr lang="en-US" sz="1200" dirty="0" err="1">
                <a:highlight>
                  <a:srgbClr val="FCFCFC"/>
                </a:highlight>
              </a:rPr>
              <a:t>veniam</a:t>
            </a:r>
            <a:r>
              <a:rPr lang="en-US" sz="1200" dirty="0">
                <a:highlight>
                  <a:srgbClr val="FCFCFC"/>
                </a:highlight>
              </a:rPr>
              <a:t>, </a:t>
            </a:r>
            <a:r>
              <a:rPr lang="en-US" sz="1200" dirty="0" err="1">
                <a:highlight>
                  <a:srgbClr val="FCFCFC"/>
                </a:highlight>
              </a:rPr>
              <a:t>quis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nostrud</a:t>
            </a:r>
            <a:r>
              <a:rPr lang="en-US" sz="1200" dirty="0">
                <a:highlight>
                  <a:srgbClr val="FCFCFC"/>
                </a:highlight>
              </a:rPr>
              <a:t> exercitation. </a:t>
            </a:r>
          </a:p>
          <a:p>
            <a:pPr fontAlgn="base"/>
            <a:endParaRPr lang="en-US" sz="1200" dirty="0">
              <a:highlight>
                <a:srgbClr val="FCFCFC"/>
              </a:highlight>
            </a:endParaRPr>
          </a:p>
          <a:p>
            <a:pPr fontAlgn="base"/>
            <a:r>
              <a:rPr lang="en-US" sz="1200" u="sng" dirty="0">
                <a:solidFill>
                  <a:srgbClr val="0000FF"/>
                </a:solidFill>
                <a:highlight>
                  <a:srgbClr val="FCFCFC"/>
                </a:highlight>
              </a:rPr>
              <a:t>Methods</a:t>
            </a:r>
          </a:p>
          <a:p>
            <a:pPr fontAlgn="base"/>
            <a:r>
              <a:rPr lang="en-US" sz="1200" u="sng" dirty="0">
                <a:solidFill>
                  <a:srgbClr val="0000FF"/>
                </a:solidFill>
                <a:highlight>
                  <a:srgbClr val="FCFCFC"/>
                </a:highlight>
              </a:rPr>
              <a:t>Playbooks</a:t>
            </a:r>
          </a:p>
          <a:p>
            <a:pPr fontAlgn="base"/>
            <a:r>
              <a:rPr lang="en-US" sz="1200" u="sng" dirty="0">
                <a:solidFill>
                  <a:srgbClr val="0000FF"/>
                </a:solidFill>
                <a:highlight>
                  <a:srgbClr val="FCFCFC"/>
                </a:highlight>
              </a:rPr>
              <a:t>Training Kits</a:t>
            </a:r>
          </a:p>
          <a:p>
            <a:pPr fontAlgn="base"/>
            <a:endParaRPr lang="en-US" sz="1200" dirty="0">
              <a:highlight>
                <a:srgbClr val="FCFCFC"/>
              </a:highligh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9A1F64-4B40-4E84-8EC3-38E05E7CC541}"/>
              </a:ext>
            </a:extLst>
          </p:cNvPr>
          <p:cNvSpPr/>
          <p:nvPr/>
        </p:nvSpPr>
        <p:spPr>
          <a:xfrm>
            <a:off x="6989298" y="3921808"/>
            <a:ext cx="264083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200" b="1" dirty="0">
                <a:solidFill>
                  <a:srgbClr val="000000"/>
                </a:solidFill>
              </a:rPr>
              <a:t>Topic Spotlight</a:t>
            </a:r>
            <a:endParaRPr lang="en-US" sz="1200" b="1" dirty="0"/>
          </a:p>
          <a:p>
            <a:endParaRPr lang="en-US" sz="1200" dirty="0"/>
          </a:p>
          <a:p>
            <a:r>
              <a:rPr lang="en-US" sz="1200" dirty="0"/>
              <a:t>Having trouble getting alignment on product requirements?  Check out UX Guide’s information on the </a:t>
            </a:r>
            <a:r>
              <a:rPr lang="en-US" sz="1200" u="sng" dirty="0">
                <a:solidFill>
                  <a:srgbClr val="0000FF"/>
                </a:solidFill>
              </a:rPr>
              <a:t>Plan</a:t>
            </a:r>
            <a:r>
              <a:rPr lang="en-US" sz="1200" dirty="0"/>
              <a:t> and </a:t>
            </a:r>
            <a:r>
              <a:rPr lang="en-US" sz="1200" u="sng" dirty="0">
                <a:solidFill>
                  <a:srgbClr val="0000FF"/>
                </a:solidFill>
              </a:rPr>
              <a:t>Specify</a:t>
            </a:r>
            <a:r>
              <a:rPr lang="en-US" sz="1200" dirty="0"/>
              <a:t> phases of the UX Process, as well as the </a:t>
            </a:r>
            <a:r>
              <a:rPr lang="en-US" sz="1200" u="sng" dirty="0">
                <a:solidFill>
                  <a:srgbClr val="0000FF"/>
                </a:solidFill>
              </a:rPr>
              <a:t>Methods</a:t>
            </a:r>
            <a:r>
              <a:rPr lang="en-US" sz="1200" dirty="0"/>
              <a:t> </a:t>
            </a:r>
            <a:r>
              <a:rPr lang="en-US" sz="1200" u="sng" dirty="0">
                <a:solidFill>
                  <a:srgbClr val="0000FF"/>
                </a:solidFill>
              </a:rPr>
              <a:t>performed during those Phases</a:t>
            </a:r>
            <a:r>
              <a:rPr lang="en-US" sz="1200" dirty="0"/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9DF5D13-5C74-4A0B-A013-A50F5C680F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5875" y="2608794"/>
            <a:ext cx="2535359" cy="126768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C4834A7-A469-4495-BF88-260DF8C15EB2}"/>
              </a:ext>
            </a:extLst>
          </p:cNvPr>
          <p:cNvSpPr/>
          <p:nvPr/>
        </p:nvSpPr>
        <p:spPr>
          <a:xfrm>
            <a:off x="3636320" y="5823203"/>
            <a:ext cx="2921469" cy="2862322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sz="1200" b="1" i="0" dirty="0">
                <a:solidFill>
                  <a:srgbClr val="000000"/>
                </a:solidFill>
                <a:effectLst/>
                <a:highlight>
                  <a:srgbClr val="FCFCFC"/>
                </a:highlight>
              </a:rPr>
              <a:t>Creating Designs</a:t>
            </a:r>
            <a:endParaRPr lang="en-US" sz="1200" b="1" dirty="0">
              <a:highlight>
                <a:srgbClr val="FCFCFC"/>
              </a:highlight>
            </a:endParaRPr>
          </a:p>
          <a:p>
            <a:pPr fontAlgn="base"/>
            <a:r>
              <a:rPr lang="en-US" sz="1200" dirty="0" err="1">
                <a:highlight>
                  <a:srgbClr val="FCFCFC"/>
                </a:highlight>
              </a:rPr>
              <a:t>llamco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laboris</a:t>
            </a:r>
            <a:r>
              <a:rPr lang="en-US" sz="1200" dirty="0">
                <a:highlight>
                  <a:srgbClr val="FCFCFC"/>
                </a:highlight>
              </a:rPr>
              <a:t> nisi </a:t>
            </a:r>
            <a:r>
              <a:rPr lang="en-US" sz="1200" dirty="0" err="1">
                <a:highlight>
                  <a:srgbClr val="FCFCFC"/>
                </a:highlight>
              </a:rPr>
              <a:t>ut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aliquip</a:t>
            </a:r>
            <a:r>
              <a:rPr lang="en-US" sz="1200" dirty="0">
                <a:highlight>
                  <a:srgbClr val="FCFCFC"/>
                </a:highlight>
              </a:rPr>
              <a:t> ex </a:t>
            </a:r>
            <a:r>
              <a:rPr lang="en-US" sz="1200" dirty="0" err="1">
                <a:highlight>
                  <a:srgbClr val="FCFCFC"/>
                </a:highlight>
              </a:rPr>
              <a:t>ea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commodo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consequat</a:t>
            </a:r>
            <a:r>
              <a:rPr lang="en-US" sz="1200" dirty="0">
                <a:highlight>
                  <a:srgbClr val="FCFCFC"/>
                </a:highlight>
              </a:rPr>
              <a:t>. Ut </a:t>
            </a:r>
            <a:r>
              <a:rPr lang="en-US" sz="1200" dirty="0" err="1">
                <a:highlight>
                  <a:srgbClr val="FCFCFC"/>
                </a:highlight>
              </a:rPr>
              <a:t>enim</a:t>
            </a:r>
            <a:r>
              <a:rPr lang="en-US" sz="1200" dirty="0">
                <a:highlight>
                  <a:srgbClr val="FCFCFC"/>
                </a:highlight>
              </a:rPr>
              <a:t> ad minim </a:t>
            </a:r>
            <a:r>
              <a:rPr lang="en-US" sz="1200" dirty="0" err="1">
                <a:highlight>
                  <a:srgbClr val="FCFCFC"/>
                </a:highlight>
              </a:rPr>
              <a:t>veniam</a:t>
            </a:r>
            <a:r>
              <a:rPr lang="en-US" sz="1200" dirty="0">
                <a:highlight>
                  <a:srgbClr val="FCFCFC"/>
                </a:highlight>
              </a:rPr>
              <a:t>, </a:t>
            </a:r>
            <a:r>
              <a:rPr lang="en-US" sz="1200" dirty="0" err="1">
                <a:highlight>
                  <a:srgbClr val="FCFCFC"/>
                </a:highlight>
              </a:rPr>
              <a:t>quis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nostrud</a:t>
            </a:r>
            <a:r>
              <a:rPr lang="en-US" sz="1200" dirty="0">
                <a:highlight>
                  <a:srgbClr val="FCFCFC"/>
                </a:highlight>
              </a:rPr>
              <a:t> exercitation. </a:t>
            </a:r>
            <a:r>
              <a:rPr lang="en-US" sz="1200" dirty="0" err="1">
                <a:highlight>
                  <a:srgbClr val="FCFCFC"/>
                </a:highlight>
              </a:rPr>
              <a:t>llamco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laboris</a:t>
            </a:r>
            <a:r>
              <a:rPr lang="en-US" sz="1200" dirty="0">
                <a:highlight>
                  <a:srgbClr val="FCFCFC"/>
                </a:highlight>
              </a:rPr>
              <a:t> nisi </a:t>
            </a:r>
            <a:r>
              <a:rPr lang="en-US" sz="1200" dirty="0" err="1">
                <a:highlight>
                  <a:srgbClr val="FCFCFC"/>
                </a:highlight>
              </a:rPr>
              <a:t>ut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aliquip</a:t>
            </a:r>
            <a:r>
              <a:rPr lang="en-US" sz="1200" dirty="0">
                <a:highlight>
                  <a:srgbClr val="FCFCFC"/>
                </a:highlight>
              </a:rPr>
              <a:t> ex </a:t>
            </a:r>
            <a:r>
              <a:rPr lang="en-US" sz="1200" dirty="0" err="1">
                <a:highlight>
                  <a:srgbClr val="FCFCFC"/>
                </a:highlight>
              </a:rPr>
              <a:t>ea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commodo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consequat</a:t>
            </a:r>
            <a:r>
              <a:rPr lang="en-US" sz="1200" dirty="0">
                <a:highlight>
                  <a:srgbClr val="FCFCFC"/>
                </a:highlight>
              </a:rPr>
              <a:t>. Ut </a:t>
            </a:r>
            <a:r>
              <a:rPr lang="en-US" sz="1200" dirty="0" err="1">
                <a:highlight>
                  <a:srgbClr val="FCFCFC"/>
                </a:highlight>
              </a:rPr>
              <a:t>enim</a:t>
            </a:r>
            <a:r>
              <a:rPr lang="en-US" sz="1200" dirty="0">
                <a:highlight>
                  <a:srgbClr val="FCFCFC"/>
                </a:highlight>
              </a:rPr>
              <a:t> ad minim </a:t>
            </a:r>
            <a:r>
              <a:rPr lang="en-US" sz="1200" dirty="0" err="1">
                <a:highlight>
                  <a:srgbClr val="FCFCFC"/>
                </a:highlight>
              </a:rPr>
              <a:t>veniam</a:t>
            </a:r>
            <a:r>
              <a:rPr lang="en-US" sz="1200" dirty="0">
                <a:highlight>
                  <a:srgbClr val="FCFCFC"/>
                </a:highlight>
              </a:rPr>
              <a:t>, </a:t>
            </a:r>
            <a:r>
              <a:rPr lang="en-US" sz="1200" dirty="0" err="1">
                <a:highlight>
                  <a:srgbClr val="FCFCFC"/>
                </a:highlight>
              </a:rPr>
              <a:t>quis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nostrud</a:t>
            </a:r>
            <a:r>
              <a:rPr lang="en-US" sz="1200" dirty="0">
                <a:highlight>
                  <a:srgbClr val="FCFCFC"/>
                </a:highlight>
              </a:rPr>
              <a:t> exercitation. </a:t>
            </a:r>
            <a:r>
              <a:rPr lang="en-US" sz="1200" dirty="0" err="1">
                <a:highlight>
                  <a:srgbClr val="FCFCFC"/>
                </a:highlight>
              </a:rPr>
              <a:t>llamco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laboris</a:t>
            </a:r>
            <a:r>
              <a:rPr lang="en-US" sz="1200" dirty="0">
                <a:highlight>
                  <a:srgbClr val="FCFCFC"/>
                </a:highlight>
              </a:rPr>
              <a:t> nisi </a:t>
            </a:r>
            <a:r>
              <a:rPr lang="en-US" sz="1200" dirty="0" err="1">
                <a:highlight>
                  <a:srgbClr val="FCFCFC"/>
                </a:highlight>
              </a:rPr>
              <a:t>ut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aliquip</a:t>
            </a:r>
            <a:r>
              <a:rPr lang="en-US" sz="1200" dirty="0">
                <a:highlight>
                  <a:srgbClr val="FCFCFC"/>
                </a:highlight>
              </a:rPr>
              <a:t> ex </a:t>
            </a:r>
            <a:r>
              <a:rPr lang="en-US" sz="1200" dirty="0" err="1">
                <a:highlight>
                  <a:srgbClr val="FCFCFC"/>
                </a:highlight>
              </a:rPr>
              <a:t>ea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commodo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consequat</a:t>
            </a:r>
            <a:r>
              <a:rPr lang="en-US" sz="1200" dirty="0">
                <a:highlight>
                  <a:srgbClr val="FCFCFC"/>
                </a:highlight>
              </a:rPr>
              <a:t>. Ut </a:t>
            </a:r>
            <a:r>
              <a:rPr lang="en-US" sz="1200" dirty="0" err="1">
                <a:highlight>
                  <a:srgbClr val="FCFCFC"/>
                </a:highlight>
              </a:rPr>
              <a:t>enim</a:t>
            </a:r>
            <a:r>
              <a:rPr lang="en-US" sz="1200" dirty="0">
                <a:highlight>
                  <a:srgbClr val="FCFCFC"/>
                </a:highlight>
              </a:rPr>
              <a:t> ad minim </a:t>
            </a:r>
            <a:r>
              <a:rPr lang="en-US" sz="1200" dirty="0" err="1">
                <a:highlight>
                  <a:srgbClr val="FCFCFC"/>
                </a:highlight>
              </a:rPr>
              <a:t>veniam</a:t>
            </a:r>
            <a:r>
              <a:rPr lang="en-US" sz="1200" dirty="0">
                <a:highlight>
                  <a:srgbClr val="FCFCFC"/>
                </a:highlight>
              </a:rPr>
              <a:t>, </a:t>
            </a:r>
            <a:r>
              <a:rPr lang="en-US" sz="1200" dirty="0" err="1">
                <a:highlight>
                  <a:srgbClr val="FCFCFC"/>
                </a:highlight>
              </a:rPr>
              <a:t>quis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nostrud</a:t>
            </a:r>
            <a:r>
              <a:rPr lang="en-US" sz="1200" dirty="0">
                <a:highlight>
                  <a:srgbClr val="FCFCFC"/>
                </a:highlight>
              </a:rPr>
              <a:t> exercitation. </a:t>
            </a:r>
          </a:p>
          <a:p>
            <a:pPr fontAlgn="base"/>
            <a:endParaRPr lang="en-US" sz="1200" dirty="0">
              <a:highlight>
                <a:srgbClr val="FCFCFC"/>
              </a:highlight>
            </a:endParaRPr>
          </a:p>
          <a:p>
            <a:pPr fontAlgn="base"/>
            <a:r>
              <a:rPr lang="en-US" sz="1200" u="sng" dirty="0">
                <a:solidFill>
                  <a:srgbClr val="0000FF"/>
                </a:solidFill>
                <a:highlight>
                  <a:srgbClr val="FCFCFC"/>
                </a:highlight>
              </a:rPr>
              <a:t>Methods</a:t>
            </a:r>
          </a:p>
          <a:p>
            <a:pPr fontAlgn="base"/>
            <a:r>
              <a:rPr lang="en-US" sz="1200" u="sng" dirty="0">
                <a:solidFill>
                  <a:srgbClr val="0000FF"/>
                </a:solidFill>
                <a:highlight>
                  <a:srgbClr val="FCFCFC"/>
                </a:highlight>
              </a:rPr>
              <a:t>Playbooks</a:t>
            </a:r>
          </a:p>
          <a:p>
            <a:pPr fontAlgn="base"/>
            <a:r>
              <a:rPr lang="en-US" sz="1200" u="sng" dirty="0">
                <a:solidFill>
                  <a:srgbClr val="0000FF"/>
                </a:solidFill>
                <a:highlight>
                  <a:srgbClr val="FCFCFC"/>
                </a:highlight>
              </a:rPr>
              <a:t>Training Kits</a:t>
            </a:r>
          </a:p>
          <a:p>
            <a:pPr fontAlgn="base"/>
            <a:r>
              <a:rPr lang="en-US" sz="1200" u="sng" dirty="0">
                <a:solidFill>
                  <a:srgbClr val="0000FF"/>
                </a:solidFill>
                <a:highlight>
                  <a:srgbClr val="FCFCFC"/>
                </a:highlight>
              </a:rPr>
              <a:t>Resources</a:t>
            </a:r>
          </a:p>
          <a:p>
            <a:pPr fontAlgn="base"/>
            <a:endParaRPr lang="en-US" sz="1200" dirty="0">
              <a:highlight>
                <a:srgbClr val="FCFCFC"/>
              </a:highligh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31447E8-B06B-49A9-BCCD-DDC4427741A0}"/>
              </a:ext>
            </a:extLst>
          </p:cNvPr>
          <p:cNvSpPr/>
          <p:nvPr/>
        </p:nvSpPr>
        <p:spPr>
          <a:xfrm>
            <a:off x="6837515" y="5817705"/>
            <a:ext cx="2921469" cy="2677656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sz="1200" b="1" i="0" dirty="0">
                <a:solidFill>
                  <a:srgbClr val="000000"/>
                </a:solidFill>
                <a:effectLst/>
                <a:highlight>
                  <a:srgbClr val="FCFCFC"/>
                </a:highlight>
              </a:rPr>
              <a:t>Testing Designs</a:t>
            </a:r>
            <a:endParaRPr lang="en-US" sz="1200" b="1" dirty="0">
              <a:highlight>
                <a:srgbClr val="FCFCFC"/>
              </a:highlight>
            </a:endParaRPr>
          </a:p>
          <a:p>
            <a:pPr fontAlgn="base"/>
            <a:r>
              <a:rPr lang="en-US" sz="1200" dirty="0" err="1">
                <a:highlight>
                  <a:srgbClr val="FCFCFC"/>
                </a:highlight>
              </a:rPr>
              <a:t>llamco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laboris</a:t>
            </a:r>
            <a:r>
              <a:rPr lang="en-US" sz="1200" dirty="0">
                <a:highlight>
                  <a:srgbClr val="FCFCFC"/>
                </a:highlight>
              </a:rPr>
              <a:t> nisi </a:t>
            </a:r>
            <a:r>
              <a:rPr lang="en-US" sz="1200" dirty="0" err="1">
                <a:highlight>
                  <a:srgbClr val="FCFCFC"/>
                </a:highlight>
              </a:rPr>
              <a:t>ut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aliquip</a:t>
            </a:r>
            <a:r>
              <a:rPr lang="en-US" sz="1200" dirty="0">
                <a:highlight>
                  <a:srgbClr val="FCFCFC"/>
                </a:highlight>
              </a:rPr>
              <a:t> ex </a:t>
            </a:r>
            <a:r>
              <a:rPr lang="en-US" sz="1200" dirty="0" err="1">
                <a:highlight>
                  <a:srgbClr val="FCFCFC"/>
                </a:highlight>
              </a:rPr>
              <a:t>ea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commodo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consequat</a:t>
            </a:r>
            <a:r>
              <a:rPr lang="en-US" sz="1200" dirty="0">
                <a:highlight>
                  <a:srgbClr val="FCFCFC"/>
                </a:highlight>
              </a:rPr>
              <a:t>. Ut </a:t>
            </a:r>
            <a:r>
              <a:rPr lang="en-US" sz="1200" dirty="0" err="1">
                <a:highlight>
                  <a:srgbClr val="FCFCFC"/>
                </a:highlight>
              </a:rPr>
              <a:t>enim</a:t>
            </a:r>
            <a:r>
              <a:rPr lang="en-US" sz="1200" dirty="0">
                <a:highlight>
                  <a:srgbClr val="FCFCFC"/>
                </a:highlight>
              </a:rPr>
              <a:t> ad minim </a:t>
            </a:r>
            <a:r>
              <a:rPr lang="en-US" sz="1200" dirty="0" err="1">
                <a:highlight>
                  <a:srgbClr val="FCFCFC"/>
                </a:highlight>
              </a:rPr>
              <a:t>veniam</a:t>
            </a:r>
            <a:r>
              <a:rPr lang="en-US" sz="1200" dirty="0">
                <a:highlight>
                  <a:srgbClr val="FCFCFC"/>
                </a:highlight>
              </a:rPr>
              <a:t>, </a:t>
            </a:r>
            <a:r>
              <a:rPr lang="en-US" sz="1200" dirty="0" err="1">
                <a:highlight>
                  <a:srgbClr val="FCFCFC"/>
                </a:highlight>
              </a:rPr>
              <a:t>quis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nostrud</a:t>
            </a:r>
            <a:r>
              <a:rPr lang="en-US" sz="1200" dirty="0">
                <a:highlight>
                  <a:srgbClr val="FCFCFC"/>
                </a:highlight>
              </a:rPr>
              <a:t> exercitation. </a:t>
            </a:r>
            <a:r>
              <a:rPr lang="en-US" sz="1200" dirty="0" err="1">
                <a:highlight>
                  <a:srgbClr val="FCFCFC"/>
                </a:highlight>
              </a:rPr>
              <a:t>llamco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laboris</a:t>
            </a:r>
            <a:r>
              <a:rPr lang="en-US" sz="1200" dirty="0">
                <a:highlight>
                  <a:srgbClr val="FCFCFC"/>
                </a:highlight>
              </a:rPr>
              <a:t> nisi </a:t>
            </a:r>
            <a:r>
              <a:rPr lang="en-US" sz="1200" dirty="0" err="1">
                <a:highlight>
                  <a:srgbClr val="FCFCFC"/>
                </a:highlight>
              </a:rPr>
              <a:t>ut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aliquip</a:t>
            </a:r>
            <a:r>
              <a:rPr lang="en-US" sz="1200" dirty="0">
                <a:highlight>
                  <a:srgbClr val="FCFCFC"/>
                </a:highlight>
              </a:rPr>
              <a:t> ex </a:t>
            </a:r>
            <a:r>
              <a:rPr lang="en-US" sz="1200" dirty="0" err="1">
                <a:highlight>
                  <a:srgbClr val="FCFCFC"/>
                </a:highlight>
              </a:rPr>
              <a:t>ea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commodo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consequat</a:t>
            </a:r>
            <a:r>
              <a:rPr lang="en-US" sz="1200" dirty="0">
                <a:highlight>
                  <a:srgbClr val="FCFCFC"/>
                </a:highlight>
              </a:rPr>
              <a:t>. Ut </a:t>
            </a:r>
            <a:r>
              <a:rPr lang="en-US" sz="1200" dirty="0" err="1">
                <a:highlight>
                  <a:srgbClr val="FCFCFC"/>
                </a:highlight>
              </a:rPr>
              <a:t>enim</a:t>
            </a:r>
            <a:r>
              <a:rPr lang="en-US" sz="1200" dirty="0">
                <a:highlight>
                  <a:srgbClr val="FCFCFC"/>
                </a:highlight>
              </a:rPr>
              <a:t> ad minim </a:t>
            </a:r>
            <a:r>
              <a:rPr lang="en-US" sz="1200" dirty="0" err="1">
                <a:highlight>
                  <a:srgbClr val="FCFCFC"/>
                </a:highlight>
              </a:rPr>
              <a:t>veniam</a:t>
            </a:r>
            <a:r>
              <a:rPr lang="en-US" sz="1200" dirty="0">
                <a:highlight>
                  <a:srgbClr val="FCFCFC"/>
                </a:highlight>
              </a:rPr>
              <a:t>, </a:t>
            </a:r>
            <a:r>
              <a:rPr lang="en-US" sz="1200" dirty="0" err="1">
                <a:highlight>
                  <a:srgbClr val="FCFCFC"/>
                </a:highlight>
              </a:rPr>
              <a:t>quis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nostrud</a:t>
            </a:r>
            <a:r>
              <a:rPr lang="en-US" sz="1200" dirty="0">
                <a:highlight>
                  <a:srgbClr val="FCFCFC"/>
                </a:highlight>
              </a:rPr>
              <a:t> exercitation. </a:t>
            </a:r>
            <a:r>
              <a:rPr lang="en-US" sz="1200" dirty="0" err="1">
                <a:highlight>
                  <a:srgbClr val="FCFCFC"/>
                </a:highlight>
              </a:rPr>
              <a:t>llamco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laboris</a:t>
            </a:r>
            <a:r>
              <a:rPr lang="en-US" sz="1200" dirty="0">
                <a:highlight>
                  <a:srgbClr val="FCFCFC"/>
                </a:highlight>
              </a:rPr>
              <a:t> nisi </a:t>
            </a:r>
            <a:r>
              <a:rPr lang="en-US" sz="1200" dirty="0" err="1">
                <a:highlight>
                  <a:srgbClr val="FCFCFC"/>
                </a:highlight>
              </a:rPr>
              <a:t>ut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aliquip</a:t>
            </a:r>
            <a:r>
              <a:rPr lang="en-US" sz="1200" dirty="0">
                <a:highlight>
                  <a:srgbClr val="FCFCFC"/>
                </a:highlight>
              </a:rPr>
              <a:t> ex </a:t>
            </a:r>
            <a:r>
              <a:rPr lang="en-US" sz="1200" dirty="0" err="1">
                <a:highlight>
                  <a:srgbClr val="FCFCFC"/>
                </a:highlight>
              </a:rPr>
              <a:t>ea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commodo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consequat</a:t>
            </a:r>
            <a:r>
              <a:rPr lang="en-US" sz="1200" dirty="0">
                <a:highlight>
                  <a:srgbClr val="FCFCFC"/>
                </a:highlight>
              </a:rPr>
              <a:t>. Ut </a:t>
            </a:r>
            <a:r>
              <a:rPr lang="en-US" sz="1200" dirty="0" err="1">
                <a:highlight>
                  <a:srgbClr val="FCFCFC"/>
                </a:highlight>
              </a:rPr>
              <a:t>enim</a:t>
            </a:r>
            <a:r>
              <a:rPr lang="en-US" sz="1200" dirty="0">
                <a:highlight>
                  <a:srgbClr val="FCFCFC"/>
                </a:highlight>
              </a:rPr>
              <a:t> ad minim </a:t>
            </a:r>
            <a:r>
              <a:rPr lang="en-US" sz="1200" dirty="0" err="1">
                <a:highlight>
                  <a:srgbClr val="FCFCFC"/>
                </a:highlight>
              </a:rPr>
              <a:t>veniam</a:t>
            </a:r>
            <a:r>
              <a:rPr lang="en-US" sz="1200" dirty="0">
                <a:highlight>
                  <a:srgbClr val="FCFCFC"/>
                </a:highlight>
              </a:rPr>
              <a:t>, </a:t>
            </a:r>
            <a:r>
              <a:rPr lang="en-US" sz="1200" dirty="0" err="1">
                <a:highlight>
                  <a:srgbClr val="FCFCFC"/>
                </a:highlight>
              </a:rPr>
              <a:t>quis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nostrud</a:t>
            </a:r>
            <a:r>
              <a:rPr lang="en-US" sz="1200" dirty="0">
                <a:highlight>
                  <a:srgbClr val="FCFCFC"/>
                </a:highlight>
              </a:rPr>
              <a:t> exercitation. </a:t>
            </a:r>
          </a:p>
          <a:p>
            <a:pPr fontAlgn="base"/>
            <a:endParaRPr lang="en-US" sz="1200" dirty="0">
              <a:highlight>
                <a:srgbClr val="FCFCFC"/>
              </a:highlight>
            </a:endParaRPr>
          </a:p>
          <a:p>
            <a:pPr fontAlgn="base"/>
            <a:r>
              <a:rPr lang="en-US" sz="1200" u="sng" dirty="0">
                <a:solidFill>
                  <a:srgbClr val="0000FF"/>
                </a:solidFill>
                <a:highlight>
                  <a:srgbClr val="FCFCFC"/>
                </a:highlight>
              </a:rPr>
              <a:t>Methods</a:t>
            </a:r>
          </a:p>
          <a:p>
            <a:pPr fontAlgn="base"/>
            <a:r>
              <a:rPr lang="en-US" sz="1200" u="sng" dirty="0">
                <a:solidFill>
                  <a:srgbClr val="0000FF"/>
                </a:solidFill>
                <a:highlight>
                  <a:srgbClr val="FCFCFC"/>
                </a:highlight>
              </a:rPr>
              <a:t>Playbooks</a:t>
            </a:r>
          </a:p>
          <a:p>
            <a:pPr fontAlgn="base"/>
            <a:r>
              <a:rPr lang="en-US" sz="1200" u="sng" dirty="0">
                <a:solidFill>
                  <a:srgbClr val="0000FF"/>
                </a:solidFill>
                <a:highlight>
                  <a:srgbClr val="FCFCFC"/>
                </a:highlight>
              </a:rPr>
              <a:t>Resources</a:t>
            </a:r>
          </a:p>
          <a:p>
            <a:pPr fontAlgn="base"/>
            <a:endParaRPr lang="en-US" sz="1200" dirty="0">
              <a:highlight>
                <a:srgbClr val="FCFCFC"/>
              </a:highlight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B4046F-11FC-47D4-997C-A9CE5E5B2B46}"/>
              </a:ext>
            </a:extLst>
          </p:cNvPr>
          <p:cNvCxnSpPr>
            <a:cxnSpLocks/>
          </p:cNvCxnSpPr>
          <p:nvPr/>
        </p:nvCxnSpPr>
        <p:spPr>
          <a:xfrm>
            <a:off x="360664" y="5817705"/>
            <a:ext cx="9190570" cy="3481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F97B0038-BF8E-41E6-AD54-3E9182904BA7}"/>
              </a:ext>
            </a:extLst>
          </p:cNvPr>
          <p:cNvSpPr/>
          <p:nvPr/>
        </p:nvSpPr>
        <p:spPr>
          <a:xfrm>
            <a:off x="289375" y="8990723"/>
            <a:ext cx="60901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200" b="1" dirty="0">
                <a:solidFill>
                  <a:srgbClr val="000000"/>
                </a:solidFill>
              </a:rPr>
              <a:t>Start a UX Program at Your Facility</a:t>
            </a:r>
            <a:endParaRPr lang="en-US" sz="1200" b="1" dirty="0"/>
          </a:p>
          <a:p>
            <a:endParaRPr lang="en-US" sz="1200" dirty="0"/>
          </a:p>
          <a:p>
            <a:pPr fontAlgn="base"/>
            <a:r>
              <a:rPr lang="en-US" sz="1200" dirty="0" err="1"/>
              <a:t>llamco</a:t>
            </a:r>
            <a:r>
              <a:rPr lang="en-US" sz="1200" dirty="0"/>
              <a:t> </a:t>
            </a:r>
            <a:r>
              <a:rPr lang="en-US" sz="1200" dirty="0" err="1"/>
              <a:t>laboris</a:t>
            </a:r>
            <a:r>
              <a:rPr lang="en-US" sz="1200" dirty="0"/>
              <a:t> nisi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aliquip</a:t>
            </a:r>
            <a:r>
              <a:rPr lang="en-US" sz="1200" dirty="0"/>
              <a:t> ex </a:t>
            </a:r>
            <a:r>
              <a:rPr lang="en-US" sz="1200" dirty="0" err="1"/>
              <a:t>ea</a:t>
            </a:r>
            <a:r>
              <a:rPr lang="en-US" sz="1200" dirty="0"/>
              <a:t> </a:t>
            </a:r>
            <a:r>
              <a:rPr lang="en-US" sz="1200" dirty="0" err="1"/>
              <a:t>commodo</a:t>
            </a:r>
            <a:r>
              <a:rPr lang="en-US" sz="1200" dirty="0"/>
              <a:t> </a:t>
            </a:r>
            <a:r>
              <a:rPr lang="en-US" sz="1200" dirty="0" err="1"/>
              <a:t>consequat</a:t>
            </a:r>
            <a:r>
              <a:rPr lang="en-US" sz="1200" dirty="0"/>
              <a:t>. Ut </a:t>
            </a:r>
            <a:r>
              <a:rPr lang="en-US" sz="1200" dirty="0" err="1"/>
              <a:t>enim</a:t>
            </a:r>
            <a:r>
              <a:rPr lang="en-US" sz="1200" dirty="0"/>
              <a:t> ad minim </a:t>
            </a:r>
            <a:r>
              <a:rPr lang="en-US" sz="1200" dirty="0" err="1"/>
              <a:t>veniam</a:t>
            </a:r>
            <a:r>
              <a:rPr lang="en-US" sz="1200" dirty="0"/>
              <a:t>, </a:t>
            </a:r>
            <a:r>
              <a:rPr lang="en-US" sz="1200" dirty="0" err="1"/>
              <a:t>quis</a:t>
            </a:r>
            <a:r>
              <a:rPr lang="en-US" sz="1200" dirty="0"/>
              <a:t> </a:t>
            </a:r>
            <a:r>
              <a:rPr lang="en-US" sz="1200" dirty="0" err="1"/>
              <a:t>nostrud</a:t>
            </a:r>
            <a:r>
              <a:rPr lang="en-US" sz="1200" dirty="0"/>
              <a:t> exercitation. </a:t>
            </a:r>
            <a:r>
              <a:rPr lang="en-US" sz="1200" dirty="0" err="1"/>
              <a:t>llamco</a:t>
            </a:r>
            <a:r>
              <a:rPr lang="en-US" sz="1200" dirty="0"/>
              <a:t> </a:t>
            </a:r>
            <a:r>
              <a:rPr lang="en-US" sz="1200" dirty="0" err="1"/>
              <a:t>laboris</a:t>
            </a:r>
            <a:r>
              <a:rPr lang="en-US" sz="1200" dirty="0"/>
              <a:t> nisi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aliquip</a:t>
            </a:r>
            <a:r>
              <a:rPr lang="en-US" sz="1200" dirty="0"/>
              <a:t> ex </a:t>
            </a:r>
            <a:r>
              <a:rPr lang="en-US" sz="1200" dirty="0" err="1"/>
              <a:t>ea</a:t>
            </a:r>
            <a:r>
              <a:rPr lang="en-US" sz="1200" dirty="0"/>
              <a:t> </a:t>
            </a:r>
            <a:r>
              <a:rPr lang="en-US" sz="1200" dirty="0" err="1"/>
              <a:t>commodo</a:t>
            </a:r>
            <a:r>
              <a:rPr lang="en-US" sz="1200" dirty="0"/>
              <a:t> </a:t>
            </a:r>
            <a:r>
              <a:rPr lang="en-US" sz="1200" dirty="0" err="1"/>
              <a:t>consequat</a:t>
            </a:r>
            <a:r>
              <a:rPr lang="en-US" sz="1200" dirty="0"/>
              <a:t>. </a:t>
            </a:r>
          </a:p>
          <a:p>
            <a:endParaRPr lang="en-US" sz="1200" u="sng" dirty="0">
              <a:solidFill>
                <a:srgbClr val="0000FF"/>
              </a:solidFill>
            </a:endParaRPr>
          </a:p>
          <a:p>
            <a:r>
              <a:rPr lang="en-US" sz="1200" u="sng" dirty="0">
                <a:solidFill>
                  <a:srgbClr val="0000FF"/>
                </a:solidFill>
              </a:rPr>
              <a:t>Explore Training Options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C13A28-B3AB-4FF5-9818-6DFD122BB0CA}"/>
              </a:ext>
            </a:extLst>
          </p:cNvPr>
          <p:cNvSpPr/>
          <p:nvPr/>
        </p:nvSpPr>
        <p:spPr>
          <a:xfrm>
            <a:off x="6837515" y="8982020"/>
            <a:ext cx="264083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200" b="1" dirty="0">
                <a:solidFill>
                  <a:srgbClr val="000000"/>
                </a:solidFill>
              </a:rPr>
              <a:t>Share Your Ideas</a:t>
            </a:r>
            <a:endParaRPr lang="en-US" sz="1200" b="1" dirty="0"/>
          </a:p>
          <a:p>
            <a:endParaRPr lang="en-US" sz="1200" dirty="0"/>
          </a:p>
          <a:p>
            <a:r>
              <a:rPr lang="en-US" sz="1200" dirty="0"/>
              <a:t>We constantly strive to improve the UX Guide.  Send us </a:t>
            </a:r>
            <a:r>
              <a:rPr lang="en-US" sz="1200" u="sng" dirty="0">
                <a:solidFill>
                  <a:srgbClr val="0000FF"/>
                </a:solidFill>
              </a:rPr>
              <a:t>Feedback</a:t>
            </a:r>
            <a:r>
              <a:rPr lang="en-US" sz="1200" dirty="0"/>
              <a:t> so we can serve you better.</a:t>
            </a:r>
          </a:p>
          <a:p>
            <a:endParaRPr lang="en-US" sz="1200" dirty="0"/>
          </a:p>
          <a:p>
            <a:r>
              <a:rPr lang="en-US" sz="1200" dirty="0"/>
              <a:t>Or if you have your own content to add to the UX Guide, send us a short description of </a:t>
            </a:r>
            <a:r>
              <a:rPr lang="en-US" sz="1200" u="sng" dirty="0">
                <a:solidFill>
                  <a:srgbClr val="0000FF"/>
                </a:solidFill>
              </a:rPr>
              <a:t>your potential UX Guide content</a:t>
            </a:r>
            <a:r>
              <a:rPr lang="en-US" sz="1200" dirty="0"/>
              <a:t>.</a:t>
            </a:r>
          </a:p>
          <a:p>
            <a:endParaRPr lang="en-US" sz="12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BCE5E5-DD1B-4814-8A23-6123E8227076}"/>
              </a:ext>
            </a:extLst>
          </p:cNvPr>
          <p:cNvCxnSpPr>
            <a:cxnSpLocks/>
          </p:cNvCxnSpPr>
          <p:nvPr/>
        </p:nvCxnSpPr>
        <p:spPr>
          <a:xfrm>
            <a:off x="360664" y="8738690"/>
            <a:ext cx="92694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096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AD7BB93F-B37D-FC4E-BA74-B681E502D846}"/>
              </a:ext>
            </a:extLst>
          </p:cNvPr>
          <p:cNvSpPr/>
          <p:nvPr/>
        </p:nvSpPr>
        <p:spPr>
          <a:xfrm>
            <a:off x="-28238" y="6823986"/>
            <a:ext cx="12187512" cy="2677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E55965-87B3-4D6B-BF02-00BBCB214641}"/>
              </a:ext>
            </a:extLst>
          </p:cNvPr>
          <p:cNvSpPr txBox="1"/>
          <p:nvPr/>
        </p:nvSpPr>
        <p:spPr>
          <a:xfrm>
            <a:off x="487018" y="795652"/>
            <a:ext cx="11245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Fundamental Concepts            User Experience Process            Methods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Training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Resources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504B29-01CA-4627-BD7B-021EFCE17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1" y="42304"/>
            <a:ext cx="9616377" cy="64514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7ECEAC9-303B-4F8F-94A3-FB8162F44B48}"/>
              </a:ext>
            </a:extLst>
          </p:cNvPr>
          <p:cNvSpPr/>
          <p:nvPr/>
        </p:nvSpPr>
        <p:spPr>
          <a:xfrm>
            <a:off x="365203" y="1103429"/>
            <a:ext cx="807473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FCA2585-158D-4A48-B3C9-CB22E1E340B0}"/>
              </a:ext>
            </a:extLst>
          </p:cNvPr>
          <p:cNvSpPr/>
          <p:nvPr/>
        </p:nvSpPr>
        <p:spPr>
          <a:xfrm>
            <a:off x="8048258" y="4822939"/>
            <a:ext cx="362573" cy="36257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172FA78-B55D-C247-9D0D-F84D981CD6E3}"/>
              </a:ext>
            </a:extLst>
          </p:cNvPr>
          <p:cNvSpPr/>
          <p:nvPr/>
        </p:nvSpPr>
        <p:spPr>
          <a:xfrm>
            <a:off x="6851343" y="3998262"/>
            <a:ext cx="2699891" cy="30214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L-Shape 86">
            <a:extLst>
              <a:ext uri="{FF2B5EF4-FFF2-40B4-BE49-F238E27FC236}">
                <a16:creationId xmlns:a16="http://schemas.microsoft.com/office/drawing/2014/main" id="{8CEA671A-3EDC-264D-8FA5-6942D55ED335}"/>
              </a:ext>
            </a:extLst>
          </p:cNvPr>
          <p:cNvSpPr/>
          <p:nvPr/>
        </p:nvSpPr>
        <p:spPr>
          <a:xfrm rot="18900000">
            <a:off x="8886280" y="891194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L-Shape 87">
            <a:extLst>
              <a:ext uri="{FF2B5EF4-FFF2-40B4-BE49-F238E27FC236}">
                <a16:creationId xmlns:a16="http://schemas.microsoft.com/office/drawing/2014/main" id="{BA53FF65-13F1-6C49-B84A-95E37F4A21C8}"/>
              </a:ext>
            </a:extLst>
          </p:cNvPr>
          <p:cNvSpPr/>
          <p:nvPr/>
        </p:nvSpPr>
        <p:spPr>
          <a:xfrm rot="18900000">
            <a:off x="5490393" y="886289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L-Shape 88">
            <a:extLst>
              <a:ext uri="{FF2B5EF4-FFF2-40B4-BE49-F238E27FC236}">
                <a16:creationId xmlns:a16="http://schemas.microsoft.com/office/drawing/2014/main" id="{79D9915B-256C-4E45-A1DD-ADE057929CF3}"/>
              </a:ext>
            </a:extLst>
          </p:cNvPr>
          <p:cNvSpPr/>
          <p:nvPr/>
        </p:nvSpPr>
        <p:spPr>
          <a:xfrm rot="18900000">
            <a:off x="3230079" y="896351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L-Shape 78">
            <a:extLst>
              <a:ext uri="{FF2B5EF4-FFF2-40B4-BE49-F238E27FC236}">
                <a16:creationId xmlns:a16="http://schemas.microsoft.com/office/drawing/2014/main" id="{EB22F4B5-C490-4E48-8D02-1169B5A3A54F}"/>
              </a:ext>
            </a:extLst>
          </p:cNvPr>
          <p:cNvSpPr/>
          <p:nvPr/>
        </p:nvSpPr>
        <p:spPr>
          <a:xfrm rot="18900000">
            <a:off x="7665516" y="904697"/>
            <a:ext cx="84425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14DEC3B-9192-C242-9CDE-3A34917A992C}"/>
              </a:ext>
            </a:extLst>
          </p:cNvPr>
          <p:cNvSpPr/>
          <p:nvPr/>
        </p:nvSpPr>
        <p:spPr>
          <a:xfrm>
            <a:off x="8686935" y="146903"/>
            <a:ext cx="616825" cy="157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60BDCF-8229-4C0D-9684-97895A47B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64" y="1272141"/>
            <a:ext cx="9305163" cy="8926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8DA18EC-871D-41F7-AC0A-C601C0AD00B7}"/>
              </a:ext>
            </a:extLst>
          </p:cNvPr>
          <p:cNvSpPr/>
          <p:nvPr/>
        </p:nvSpPr>
        <p:spPr>
          <a:xfrm>
            <a:off x="4212414" y="1456651"/>
            <a:ext cx="5208288" cy="58886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0C12B0-4478-46AD-AA62-B63E64E7990A}"/>
              </a:ext>
            </a:extLst>
          </p:cNvPr>
          <p:cNvSpPr txBox="1"/>
          <p:nvPr/>
        </p:nvSpPr>
        <p:spPr>
          <a:xfrm>
            <a:off x="4274296" y="1466026"/>
            <a:ext cx="54846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Take a Tour of the User Experience Guide!</a:t>
            </a:r>
          </a:p>
          <a:p>
            <a:r>
              <a:rPr lang="en-US" sz="1200" dirty="0">
                <a:solidFill>
                  <a:schemeClr val="bg1"/>
                </a:solidFill>
              </a:rPr>
              <a:t>Your one-stop shop for helping our Veterans through usable health IT products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A73A1B1-E941-4833-82F9-78417BF66076}"/>
              </a:ext>
            </a:extLst>
          </p:cNvPr>
          <p:cNvSpPr/>
          <p:nvPr/>
        </p:nvSpPr>
        <p:spPr>
          <a:xfrm>
            <a:off x="289375" y="2429339"/>
            <a:ext cx="9340763" cy="1569660"/>
          </a:xfrm>
          <a:prstGeom prst="rect">
            <a:avLst/>
          </a:prstGeom>
          <a:ln w="38100"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sz="1200" b="1" i="0" dirty="0">
                <a:solidFill>
                  <a:srgbClr val="000000"/>
                </a:solidFill>
                <a:effectLst/>
              </a:rPr>
              <a:t>What is </a:t>
            </a:r>
            <a:r>
              <a:rPr lang="en-US" sz="1200" b="1" dirty="0"/>
              <a:t>User Experience (UX)? </a:t>
            </a:r>
          </a:p>
          <a:p>
            <a:pPr fontAlgn="base"/>
            <a:r>
              <a:rPr lang="en-US" sz="1200" dirty="0" err="1"/>
              <a:t>llamco</a:t>
            </a:r>
            <a:r>
              <a:rPr lang="en-US" sz="1200" dirty="0"/>
              <a:t> </a:t>
            </a:r>
            <a:r>
              <a:rPr lang="en-US" sz="1200" dirty="0" err="1"/>
              <a:t>laboris</a:t>
            </a:r>
            <a:r>
              <a:rPr lang="en-US" sz="1200" dirty="0"/>
              <a:t> nisi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aliquip</a:t>
            </a:r>
            <a:r>
              <a:rPr lang="en-US" sz="1200" dirty="0"/>
              <a:t> ex </a:t>
            </a:r>
            <a:r>
              <a:rPr lang="en-US" sz="1200" dirty="0" err="1"/>
              <a:t>ea</a:t>
            </a:r>
            <a:r>
              <a:rPr lang="en-US" sz="1200" dirty="0"/>
              <a:t> </a:t>
            </a:r>
            <a:r>
              <a:rPr lang="en-US" sz="1200" dirty="0" err="1"/>
              <a:t>commodo</a:t>
            </a:r>
            <a:r>
              <a:rPr lang="en-US" sz="1200" dirty="0"/>
              <a:t> </a:t>
            </a:r>
            <a:r>
              <a:rPr lang="en-US" sz="1200" dirty="0" err="1"/>
              <a:t>consequat</a:t>
            </a:r>
            <a:r>
              <a:rPr lang="en-US" sz="1200" dirty="0"/>
              <a:t>. Ut </a:t>
            </a:r>
            <a:r>
              <a:rPr lang="en-US" sz="1200" dirty="0" err="1"/>
              <a:t>enim</a:t>
            </a:r>
            <a:r>
              <a:rPr lang="en-US" sz="1200" dirty="0"/>
              <a:t> ad minim </a:t>
            </a:r>
            <a:r>
              <a:rPr lang="en-US" sz="1200" dirty="0" err="1"/>
              <a:t>veniam</a:t>
            </a:r>
            <a:r>
              <a:rPr lang="en-US" sz="1200" dirty="0"/>
              <a:t>, </a:t>
            </a:r>
            <a:r>
              <a:rPr lang="en-US" sz="1200" dirty="0" err="1"/>
              <a:t>quis</a:t>
            </a:r>
            <a:r>
              <a:rPr lang="en-US" sz="1200" dirty="0"/>
              <a:t> </a:t>
            </a:r>
            <a:r>
              <a:rPr lang="en-US" sz="1200" dirty="0" err="1"/>
              <a:t>nostrud</a:t>
            </a:r>
            <a:r>
              <a:rPr lang="en-US" sz="1200" dirty="0"/>
              <a:t> exercitation. </a:t>
            </a:r>
            <a:r>
              <a:rPr lang="en-US" sz="1200" dirty="0" err="1"/>
              <a:t>llamco</a:t>
            </a:r>
            <a:r>
              <a:rPr lang="en-US" sz="1200" dirty="0"/>
              <a:t> </a:t>
            </a:r>
            <a:r>
              <a:rPr lang="en-US" sz="1200" dirty="0" err="1"/>
              <a:t>laboris</a:t>
            </a:r>
            <a:r>
              <a:rPr lang="en-US" sz="1200" dirty="0"/>
              <a:t> nisi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aliquip</a:t>
            </a:r>
            <a:r>
              <a:rPr lang="en-US" sz="1200" dirty="0"/>
              <a:t> ex </a:t>
            </a:r>
            <a:r>
              <a:rPr lang="en-US" sz="1200" dirty="0" err="1"/>
              <a:t>ea</a:t>
            </a:r>
            <a:r>
              <a:rPr lang="en-US" sz="1200" dirty="0"/>
              <a:t> </a:t>
            </a:r>
            <a:r>
              <a:rPr lang="en-US" sz="1200" dirty="0" err="1"/>
              <a:t>commodo</a:t>
            </a:r>
            <a:r>
              <a:rPr lang="en-US" sz="1200" dirty="0"/>
              <a:t> </a:t>
            </a:r>
            <a:r>
              <a:rPr lang="en-US" sz="1200" dirty="0" err="1"/>
              <a:t>consequat</a:t>
            </a:r>
            <a:r>
              <a:rPr lang="en-US" sz="1200" dirty="0"/>
              <a:t>. Ut </a:t>
            </a:r>
            <a:r>
              <a:rPr lang="en-US" sz="1200" dirty="0" err="1"/>
              <a:t>enim</a:t>
            </a:r>
            <a:r>
              <a:rPr lang="en-US" sz="1200" dirty="0"/>
              <a:t> ad minim </a:t>
            </a:r>
            <a:r>
              <a:rPr lang="en-US" sz="1200" dirty="0" err="1"/>
              <a:t>veniam</a:t>
            </a:r>
            <a:r>
              <a:rPr lang="en-US" sz="1200" dirty="0"/>
              <a:t>, </a:t>
            </a:r>
            <a:r>
              <a:rPr lang="en-US" sz="1200" dirty="0" err="1"/>
              <a:t>quis</a:t>
            </a:r>
            <a:r>
              <a:rPr lang="en-US" sz="1200" dirty="0"/>
              <a:t> </a:t>
            </a:r>
            <a:r>
              <a:rPr lang="en-US" sz="1200" dirty="0" err="1"/>
              <a:t>nostrud</a:t>
            </a:r>
            <a:r>
              <a:rPr lang="en-US" sz="1200" dirty="0"/>
              <a:t> exercitation. </a:t>
            </a:r>
          </a:p>
          <a:p>
            <a:pPr fontAlgn="base"/>
            <a:endParaRPr lang="en-US" sz="1200" dirty="0"/>
          </a:p>
          <a:p>
            <a:pPr fontAlgn="base"/>
            <a:r>
              <a:rPr lang="en-US" sz="1200" dirty="0" err="1"/>
              <a:t>llamco</a:t>
            </a:r>
            <a:r>
              <a:rPr lang="en-US" sz="1200" dirty="0"/>
              <a:t> </a:t>
            </a:r>
            <a:r>
              <a:rPr lang="en-US" sz="1200" dirty="0" err="1"/>
              <a:t>laboris</a:t>
            </a:r>
            <a:r>
              <a:rPr lang="en-US" sz="1200" dirty="0"/>
              <a:t> nisi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aliquip</a:t>
            </a:r>
            <a:r>
              <a:rPr lang="en-US" sz="1200" dirty="0"/>
              <a:t> ex </a:t>
            </a:r>
            <a:r>
              <a:rPr lang="en-US" sz="1200" dirty="0" err="1"/>
              <a:t>ea</a:t>
            </a:r>
            <a:r>
              <a:rPr lang="en-US" sz="1200" dirty="0"/>
              <a:t> </a:t>
            </a:r>
            <a:r>
              <a:rPr lang="en-US" sz="1200" dirty="0" err="1"/>
              <a:t>commodo</a:t>
            </a:r>
            <a:r>
              <a:rPr lang="en-US" sz="1200" dirty="0"/>
              <a:t> </a:t>
            </a:r>
            <a:r>
              <a:rPr lang="en-US" sz="1200" dirty="0" err="1"/>
              <a:t>consequat</a:t>
            </a:r>
            <a:r>
              <a:rPr lang="en-US" sz="1200" dirty="0"/>
              <a:t>. Ut </a:t>
            </a:r>
            <a:r>
              <a:rPr lang="en-US" sz="1200" dirty="0" err="1"/>
              <a:t>enim</a:t>
            </a:r>
            <a:r>
              <a:rPr lang="en-US" sz="1200" dirty="0"/>
              <a:t> ad minim </a:t>
            </a:r>
            <a:r>
              <a:rPr lang="en-US" sz="1200" dirty="0" err="1"/>
              <a:t>veniam</a:t>
            </a:r>
            <a:r>
              <a:rPr lang="en-US" sz="1200" dirty="0"/>
              <a:t>, </a:t>
            </a:r>
            <a:r>
              <a:rPr lang="en-US" sz="1200" dirty="0" err="1"/>
              <a:t>quis</a:t>
            </a:r>
            <a:r>
              <a:rPr lang="en-US" sz="1200" dirty="0"/>
              <a:t> </a:t>
            </a:r>
            <a:r>
              <a:rPr lang="en-US" sz="1200" dirty="0" err="1"/>
              <a:t>nostrud</a:t>
            </a:r>
            <a:r>
              <a:rPr lang="en-US" sz="1200" dirty="0"/>
              <a:t> exercitation. </a:t>
            </a:r>
            <a:r>
              <a:rPr lang="en-US" sz="1200" dirty="0" err="1"/>
              <a:t>llamco</a:t>
            </a:r>
            <a:r>
              <a:rPr lang="en-US" sz="1200" dirty="0"/>
              <a:t> </a:t>
            </a:r>
            <a:r>
              <a:rPr lang="en-US" sz="1200" dirty="0" err="1"/>
              <a:t>laboris</a:t>
            </a:r>
            <a:r>
              <a:rPr lang="en-US" sz="1200" dirty="0"/>
              <a:t> nisi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aliquip</a:t>
            </a:r>
            <a:r>
              <a:rPr lang="en-US" sz="1200" dirty="0"/>
              <a:t> ex </a:t>
            </a:r>
            <a:r>
              <a:rPr lang="en-US" sz="1200" dirty="0" err="1"/>
              <a:t>ea</a:t>
            </a:r>
            <a:r>
              <a:rPr lang="en-US" sz="1200" dirty="0"/>
              <a:t> </a:t>
            </a:r>
            <a:r>
              <a:rPr lang="en-US" sz="1200" dirty="0" err="1"/>
              <a:t>commodo</a:t>
            </a:r>
            <a:r>
              <a:rPr lang="en-US" sz="1200" dirty="0"/>
              <a:t> </a:t>
            </a:r>
            <a:r>
              <a:rPr lang="en-US" sz="1200" dirty="0" err="1"/>
              <a:t>consequat</a:t>
            </a:r>
            <a:r>
              <a:rPr lang="en-US" sz="1200" dirty="0"/>
              <a:t>. Ut </a:t>
            </a:r>
            <a:r>
              <a:rPr lang="en-US" sz="1200" dirty="0" err="1"/>
              <a:t>enim</a:t>
            </a:r>
            <a:r>
              <a:rPr lang="en-US" sz="1200" dirty="0"/>
              <a:t> ad minim </a:t>
            </a:r>
            <a:r>
              <a:rPr lang="en-US" sz="1200" dirty="0" err="1"/>
              <a:t>veniam</a:t>
            </a:r>
            <a:r>
              <a:rPr lang="en-US" sz="1200" dirty="0"/>
              <a:t>, </a:t>
            </a:r>
            <a:r>
              <a:rPr lang="en-US" sz="1200" dirty="0" err="1"/>
              <a:t>quis</a:t>
            </a:r>
            <a:r>
              <a:rPr lang="en-US" sz="1200" dirty="0"/>
              <a:t> </a:t>
            </a:r>
            <a:r>
              <a:rPr lang="en-US" sz="1200" dirty="0" err="1"/>
              <a:t>nostrud</a:t>
            </a:r>
            <a:r>
              <a:rPr lang="en-US" sz="1200" dirty="0"/>
              <a:t> exercitation. </a:t>
            </a:r>
          </a:p>
          <a:p>
            <a:pPr fontAlgn="base"/>
            <a:endParaRPr lang="en-US" sz="1200" dirty="0"/>
          </a:p>
          <a:p>
            <a:pPr fontAlgn="base"/>
            <a:endParaRPr lang="en-US" sz="12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4681A6B-5BE6-470F-B27A-6E90CD4328E3}"/>
              </a:ext>
            </a:extLst>
          </p:cNvPr>
          <p:cNvSpPr/>
          <p:nvPr/>
        </p:nvSpPr>
        <p:spPr>
          <a:xfrm>
            <a:off x="273789" y="4050908"/>
            <a:ext cx="2921469" cy="2677656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sz="1200" b="1" i="0" dirty="0">
                <a:solidFill>
                  <a:srgbClr val="000000"/>
                </a:solidFill>
                <a:effectLst/>
                <a:highlight>
                  <a:srgbClr val="FCFCFC"/>
                </a:highlight>
              </a:rPr>
              <a:t>Learn About UX</a:t>
            </a:r>
            <a:endParaRPr lang="en-US" sz="1200" b="1" dirty="0">
              <a:highlight>
                <a:srgbClr val="FCFCFC"/>
              </a:highlight>
            </a:endParaRPr>
          </a:p>
          <a:p>
            <a:pPr fontAlgn="base"/>
            <a:r>
              <a:rPr lang="en-US" sz="1200" dirty="0" err="1">
                <a:highlight>
                  <a:srgbClr val="FCFCFC"/>
                </a:highlight>
              </a:rPr>
              <a:t>llamco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laboris</a:t>
            </a:r>
            <a:r>
              <a:rPr lang="en-US" sz="1200" dirty="0">
                <a:highlight>
                  <a:srgbClr val="FCFCFC"/>
                </a:highlight>
              </a:rPr>
              <a:t> nisi </a:t>
            </a:r>
            <a:r>
              <a:rPr lang="en-US" sz="1200" dirty="0" err="1">
                <a:highlight>
                  <a:srgbClr val="FCFCFC"/>
                </a:highlight>
              </a:rPr>
              <a:t>ut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aliquip</a:t>
            </a:r>
            <a:r>
              <a:rPr lang="en-US" sz="1200" dirty="0">
                <a:highlight>
                  <a:srgbClr val="FCFCFC"/>
                </a:highlight>
              </a:rPr>
              <a:t> ex </a:t>
            </a:r>
            <a:r>
              <a:rPr lang="en-US" sz="1200" dirty="0" err="1">
                <a:highlight>
                  <a:srgbClr val="FCFCFC"/>
                </a:highlight>
              </a:rPr>
              <a:t>ea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commodo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consequat</a:t>
            </a:r>
            <a:r>
              <a:rPr lang="en-US" sz="1200" dirty="0">
                <a:highlight>
                  <a:srgbClr val="FCFCFC"/>
                </a:highlight>
              </a:rPr>
              <a:t>. Ut </a:t>
            </a:r>
            <a:r>
              <a:rPr lang="en-US" sz="1200" u="sng" dirty="0">
                <a:solidFill>
                  <a:srgbClr val="0000FF"/>
                </a:solidFill>
                <a:highlight>
                  <a:srgbClr val="FCFCFC"/>
                </a:highlight>
              </a:rPr>
              <a:t>Fundamental Concepts</a:t>
            </a:r>
            <a:r>
              <a:rPr lang="en-US" sz="1200" dirty="0">
                <a:solidFill>
                  <a:srgbClr val="0000FF"/>
                </a:solidFill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veniam</a:t>
            </a:r>
            <a:r>
              <a:rPr lang="en-US" sz="1200" dirty="0">
                <a:highlight>
                  <a:srgbClr val="FCFCFC"/>
                </a:highlight>
              </a:rPr>
              <a:t>, </a:t>
            </a:r>
            <a:r>
              <a:rPr lang="en-US" sz="1200" dirty="0" err="1">
                <a:highlight>
                  <a:srgbClr val="FCFCFC"/>
                </a:highlight>
              </a:rPr>
              <a:t>quis</a:t>
            </a:r>
            <a:r>
              <a:rPr lang="en-US" sz="1200" dirty="0">
                <a:highlight>
                  <a:srgbClr val="FCFCFC"/>
                </a:highlight>
              </a:rPr>
              <a:t> exercitation. </a:t>
            </a:r>
            <a:r>
              <a:rPr lang="en-US" sz="1200" dirty="0" err="1">
                <a:highlight>
                  <a:srgbClr val="FCFCFC"/>
                </a:highlight>
              </a:rPr>
              <a:t>llamco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laboris</a:t>
            </a:r>
            <a:r>
              <a:rPr lang="en-US" sz="1200" dirty="0">
                <a:highlight>
                  <a:srgbClr val="FCFCFC"/>
                </a:highlight>
              </a:rPr>
              <a:t> nisi </a:t>
            </a:r>
            <a:r>
              <a:rPr lang="en-US" sz="1200" dirty="0" err="1">
                <a:highlight>
                  <a:srgbClr val="FCFCFC"/>
                </a:highlight>
              </a:rPr>
              <a:t>ut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u="sng" dirty="0">
                <a:solidFill>
                  <a:srgbClr val="0000FF"/>
                </a:solidFill>
                <a:highlight>
                  <a:srgbClr val="FCFCFC"/>
                </a:highlight>
              </a:rPr>
              <a:t>UX Process</a:t>
            </a:r>
            <a:r>
              <a:rPr lang="en-US" sz="1200" dirty="0">
                <a:highlight>
                  <a:srgbClr val="FCFCFC"/>
                </a:highlight>
              </a:rPr>
              <a:t> ex </a:t>
            </a:r>
            <a:r>
              <a:rPr lang="en-US" sz="1200" dirty="0" err="1">
                <a:highlight>
                  <a:srgbClr val="FCFCFC"/>
                </a:highlight>
              </a:rPr>
              <a:t>ea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commodo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consequat</a:t>
            </a:r>
            <a:r>
              <a:rPr lang="en-US" sz="1200" dirty="0">
                <a:highlight>
                  <a:srgbClr val="FCFCFC"/>
                </a:highlight>
              </a:rPr>
              <a:t>. Ut </a:t>
            </a:r>
            <a:r>
              <a:rPr lang="en-US" sz="1200" dirty="0" err="1">
                <a:highlight>
                  <a:srgbClr val="FCFCFC"/>
                </a:highlight>
              </a:rPr>
              <a:t>enim</a:t>
            </a:r>
            <a:r>
              <a:rPr lang="en-US" sz="1200" dirty="0">
                <a:highlight>
                  <a:srgbClr val="FCFCFC"/>
                </a:highlight>
              </a:rPr>
              <a:t> ad minim </a:t>
            </a:r>
            <a:r>
              <a:rPr lang="en-US" sz="1200" dirty="0" err="1">
                <a:highlight>
                  <a:srgbClr val="FCFCFC"/>
                </a:highlight>
              </a:rPr>
              <a:t>veniam</a:t>
            </a:r>
            <a:r>
              <a:rPr lang="en-US" sz="1200" dirty="0">
                <a:highlight>
                  <a:srgbClr val="FCFCFC"/>
                </a:highlight>
              </a:rPr>
              <a:t>, </a:t>
            </a:r>
            <a:r>
              <a:rPr lang="en-US" sz="1200" dirty="0" err="1">
                <a:highlight>
                  <a:srgbClr val="FCFCFC"/>
                </a:highlight>
              </a:rPr>
              <a:t>quis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nostrud</a:t>
            </a:r>
            <a:r>
              <a:rPr lang="en-US" sz="1200" dirty="0">
                <a:highlight>
                  <a:srgbClr val="FCFCFC"/>
                </a:highlight>
              </a:rPr>
              <a:t> exercitation. </a:t>
            </a:r>
            <a:r>
              <a:rPr lang="en-US" sz="1200" u="sng" dirty="0">
                <a:solidFill>
                  <a:srgbClr val="0000FF"/>
                </a:solidFill>
                <a:highlight>
                  <a:srgbClr val="FCFCFC"/>
                </a:highlight>
              </a:rPr>
              <a:t>Training Kits</a:t>
            </a:r>
            <a:r>
              <a:rPr lang="en-US" sz="1200" dirty="0">
                <a:solidFill>
                  <a:srgbClr val="0000FF"/>
                </a:solidFill>
                <a:highlight>
                  <a:srgbClr val="FCFCFC"/>
                </a:highlight>
              </a:rPr>
              <a:t> </a:t>
            </a:r>
            <a:r>
              <a:rPr lang="en-US" sz="1200" dirty="0">
                <a:highlight>
                  <a:srgbClr val="FCFCFC"/>
                </a:highlight>
              </a:rPr>
              <a:t>nisi </a:t>
            </a:r>
            <a:r>
              <a:rPr lang="en-US" sz="1200" dirty="0" err="1">
                <a:highlight>
                  <a:srgbClr val="FCFCFC"/>
                </a:highlight>
              </a:rPr>
              <a:t>ut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aliquip</a:t>
            </a:r>
            <a:r>
              <a:rPr lang="en-US" sz="1200" dirty="0">
                <a:highlight>
                  <a:srgbClr val="FCFCFC"/>
                </a:highlight>
              </a:rPr>
              <a:t> ex </a:t>
            </a:r>
            <a:r>
              <a:rPr lang="en-US" sz="1200" dirty="0" err="1">
                <a:highlight>
                  <a:srgbClr val="FCFCFC"/>
                </a:highlight>
              </a:rPr>
              <a:t>ea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commodo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consequat</a:t>
            </a:r>
            <a:r>
              <a:rPr lang="en-US" sz="1200" dirty="0">
                <a:highlight>
                  <a:srgbClr val="FCFCFC"/>
                </a:highlight>
              </a:rPr>
              <a:t>. Ut </a:t>
            </a:r>
            <a:r>
              <a:rPr lang="en-US" sz="1200" dirty="0" err="1">
                <a:highlight>
                  <a:srgbClr val="FCFCFC"/>
                </a:highlight>
              </a:rPr>
              <a:t>enim</a:t>
            </a:r>
            <a:r>
              <a:rPr lang="en-US" sz="1200" dirty="0">
                <a:highlight>
                  <a:srgbClr val="FCFCFC"/>
                </a:highlight>
              </a:rPr>
              <a:t> ad minim </a:t>
            </a:r>
            <a:r>
              <a:rPr lang="en-US" sz="1200" dirty="0" err="1">
                <a:highlight>
                  <a:srgbClr val="FCFCFC"/>
                </a:highlight>
              </a:rPr>
              <a:t>veniam</a:t>
            </a:r>
            <a:r>
              <a:rPr lang="en-US" sz="1200" dirty="0">
                <a:highlight>
                  <a:srgbClr val="FCFCFC"/>
                </a:highlight>
              </a:rPr>
              <a:t>, </a:t>
            </a:r>
            <a:r>
              <a:rPr lang="en-US" sz="1200" dirty="0" err="1">
                <a:highlight>
                  <a:srgbClr val="FCFCFC"/>
                </a:highlight>
              </a:rPr>
              <a:t>quis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nostrud</a:t>
            </a:r>
            <a:r>
              <a:rPr lang="en-US" sz="1200" dirty="0">
                <a:highlight>
                  <a:srgbClr val="FCFCFC"/>
                </a:highlight>
              </a:rPr>
              <a:t> exercitation. </a:t>
            </a:r>
          </a:p>
          <a:p>
            <a:pPr fontAlgn="base"/>
            <a:endParaRPr lang="en-US" sz="1200" dirty="0">
              <a:highlight>
                <a:srgbClr val="FCFCFC"/>
              </a:highlight>
            </a:endParaRPr>
          </a:p>
          <a:p>
            <a:pPr fontAlgn="base"/>
            <a:r>
              <a:rPr lang="en-US" sz="1200" b="1" dirty="0">
                <a:highlight>
                  <a:srgbClr val="FCFCFC"/>
                </a:highlight>
              </a:rPr>
              <a:t>Sample Training Kits:</a:t>
            </a:r>
            <a:endParaRPr lang="en-US" sz="1200" u="sng" dirty="0">
              <a:solidFill>
                <a:srgbClr val="0000FF"/>
              </a:solidFill>
              <a:highlight>
                <a:srgbClr val="FCFCFC"/>
              </a:highlight>
            </a:endParaRPr>
          </a:p>
          <a:p>
            <a:pPr fontAlgn="base"/>
            <a:r>
              <a:rPr lang="en-US" sz="1200" u="sng" dirty="0">
                <a:solidFill>
                  <a:srgbClr val="0000FF"/>
                </a:solidFill>
                <a:highlight>
                  <a:srgbClr val="FCFCFC"/>
                </a:highlight>
              </a:rPr>
              <a:t>Training Kit A</a:t>
            </a:r>
          </a:p>
          <a:p>
            <a:pPr fontAlgn="base"/>
            <a:r>
              <a:rPr lang="en-US" sz="1200" u="sng" dirty="0">
                <a:solidFill>
                  <a:srgbClr val="0000FF"/>
                </a:solidFill>
                <a:highlight>
                  <a:srgbClr val="FCFCFC"/>
                </a:highlight>
              </a:rPr>
              <a:t>Training Kit B</a:t>
            </a:r>
          </a:p>
          <a:p>
            <a:pPr fontAlgn="base"/>
            <a:endParaRPr lang="en-US" sz="1200" dirty="0">
              <a:highlight>
                <a:srgbClr val="FCFCFC"/>
              </a:highligh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9A1F64-4B40-4E84-8EC3-38E05E7CC541}"/>
              </a:ext>
            </a:extLst>
          </p:cNvPr>
          <p:cNvSpPr/>
          <p:nvPr/>
        </p:nvSpPr>
        <p:spPr>
          <a:xfrm>
            <a:off x="6910396" y="5406454"/>
            <a:ext cx="264083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200" b="1" dirty="0">
                <a:solidFill>
                  <a:srgbClr val="000000"/>
                </a:solidFill>
              </a:rPr>
              <a:t>Recommended Video</a:t>
            </a:r>
            <a:endParaRPr lang="en-US" sz="1200" b="1" dirty="0"/>
          </a:p>
          <a:p>
            <a:endParaRPr lang="en-US" sz="1200" dirty="0"/>
          </a:p>
          <a:p>
            <a:r>
              <a:rPr lang="en-US" sz="1200" dirty="0"/>
              <a:t>Inherit a design that you need to evaluate?  Check out the </a:t>
            </a:r>
            <a:r>
              <a:rPr lang="en-US" sz="1200" u="sng" dirty="0">
                <a:solidFill>
                  <a:srgbClr val="0000FF"/>
                </a:solidFill>
              </a:rPr>
              <a:t>UX Guide video, “Heuristic Evaluation”</a:t>
            </a:r>
            <a:r>
              <a:rPr lang="en-US" sz="1200" dirty="0"/>
              <a:t> to learn how to identify usability flaws based on visual design principles and best practices.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4834A7-A469-4495-BF88-260DF8C15EB2}"/>
              </a:ext>
            </a:extLst>
          </p:cNvPr>
          <p:cNvSpPr/>
          <p:nvPr/>
        </p:nvSpPr>
        <p:spPr>
          <a:xfrm>
            <a:off x="3636028" y="3998262"/>
            <a:ext cx="2921469" cy="2862322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sz="1200" b="1" i="0" dirty="0">
                <a:solidFill>
                  <a:srgbClr val="000000"/>
                </a:solidFill>
                <a:effectLst/>
                <a:highlight>
                  <a:srgbClr val="FCFCFC"/>
                </a:highlight>
              </a:rPr>
              <a:t>Perform UX Activities</a:t>
            </a:r>
            <a:endParaRPr lang="en-US" sz="1200" b="1" dirty="0">
              <a:highlight>
                <a:srgbClr val="FCFCFC"/>
              </a:highlight>
            </a:endParaRPr>
          </a:p>
          <a:p>
            <a:pPr fontAlgn="base"/>
            <a:r>
              <a:rPr lang="en-US" sz="1200" dirty="0" err="1">
                <a:highlight>
                  <a:srgbClr val="FCFCFC"/>
                </a:highlight>
              </a:rPr>
              <a:t>llamco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laboris</a:t>
            </a:r>
            <a:r>
              <a:rPr lang="en-US" sz="1200" dirty="0">
                <a:highlight>
                  <a:srgbClr val="FCFCFC"/>
                </a:highlight>
              </a:rPr>
              <a:t> nisi </a:t>
            </a:r>
            <a:r>
              <a:rPr lang="en-US" sz="1200" dirty="0" err="1">
                <a:highlight>
                  <a:srgbClr val="FCFCFC"/>
                </a:highlight>
              </a:rPr>
              <a:t>ut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aliquip</a:t>
            </a:r>
            <a:r>
              <a:rPr lang="en-US" sz="1200" dirty="0">
                <a:highlight>
                  <a:srgbClr val="FCFCFC"/>
                </a:highlight>
              </a:rPr>
              <a:t> ex </a:t>
            </a:r>
            <a:r>
              <a:rPr lang="en-US" sz="1200" dirty="0" err="1">
                <a:highlight>
                  <a:srgbClr val="FCFCFC"/>
                </a:highlight>
              </a:rPr>
              <a:t>ea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commodo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consequat</a:t>
            </a:r>
            <a:r>
              <a:rPr lang="en-US" sz="1200" dirty="0">
                <a:highlight>
                  <a:srgbClr val="FCFCFC"/>
                </a:highlight>
              </a:rPr>
              <a:t>. Ut </a:t>
            </a:r>
            <a:r>
              <a:rPr lang="en-US" sz="1200" u="sng" dirty="0">
                <a:solidFill>
                  <a:srgbClr val="0000FF"/>
                </a:solidFill>
                <a:highlight>
                  <a:srgbClr val="FCFCFC"/>
                </a:highlight>
              </a:rPr>
              <a:t>UX Methods</a:t>
            </a:r>
            <a:r>
              <a:rPr lang="en-US" sz="1200" dirty="0">
                <a:highlight>
                  <a:srgbClr val="FCFCFC"/>
                </a:highlight>
              </a:rPr>
              <a:t> ad minim </a:t>
            </a:r>
            <a:r>
              <a:rPr lang="en-US" sz="1200" dirty="0" err="1">
                <a:highlight>
                  <a:srgbClr val="FCFCFC"/>
                </a:highlight>
              </a:rPr>
              <a:t>veniam</a:t>
            </a:r>
            <a:r>
              <a:rPr lang="en-US" sz="1200" dirty="0">
                <a:highlight>
                  <a:srgbClr val="FCFCFC"/>
                </a:highlight>
              </a:rPr>
              <a:t>, </a:t>
            </a:r>
            <a:r>
              <a:rPr lang="en-US" sz="1200" dirty="0" err="1">
                <a:highlight>
                  <a:srgbClr val="FCFCFC"/>
                </a:highlight>
              </a:rPr>
              <a:t>quis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nostrud</a:t>
            </a:r>
            <a:r>
              <a:rPr lang="en-US" sz="1200" dirty="0">
                <a:highlight>
                  <a:srgbClr val="FCFCFC"/>
                </a:highlight>
              </a:rPr>
              <a:t> exercitation. </a:t>
            </a:r>
            <a:r>
              <a:rPr lang="en-US" sz="1200" dirty="0" err="1">
                <a:highlight>
                  <a:srgbClr val="FCFCFC"/>
                </a:highlight>
              </a:rPr>
              <a:t>llamco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laboris</a:t>
            </a:r>
            <a:r>
              <a:rPr lang="en-US" sz="1200" dirty="0">
                <a:highlight>
                  <a:srgbClr val="FCFCFC"/>
                </a:highlight>
              </a:rPr>
              <a:t> nisi </a:t>
            </a:r>
            <a:r>
              <a:rPr lang="en-US" sz="1200" dirty="0" err="1">
                <a:highlight>
                  <a:srgbClr val="FCFCFC"/>
                </a:highlight>
              </a:rPr>
              <a:t>ut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aliquip</a:t>
            </a:r>
            <a:r>
              <a:rPr lang="en-US" sz="1200" dirty="0">
                <a:highlight>
                  <a:srgbClr val="FCFCFC"/>
                </a:highlight>
              </a:rPr>
              <a:t> ex </a:t>
            </a:r>
            <a:r>
              <a:rPr lang="en-US" sz="1200" dirty="0" err="1">
                <a:highlight>
                  <a:srgbClr val="FCFCFC"/>
                </a:highlight>
              </a:rPr>
              <a:t>ea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commodo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u="sng" dirty="0">
                <a:solidFill>
                  <a:srgbClr val="0000FF"/>
                </a:solidFill>
                <a:highlight>
                  <a:srgbClr val="FCFCFC"/>
                </a:highlight>
              </a:rPr>
              <a:t>Playbooks</a:t>
            </a:r>
            <a:r>
              <a:rPr lang="en-US" sz="1200" dirty="0">
                <a:highlight>
                  <a:srgbClr val="FCFCFC"/>
                </a:highlight>
              </a:rPr>
              <a:t>. Ut </a:t>
            </a:r>
            <a:r>
              <a:rPr lang="en-US" sz="1200" dirty="0" err="1">
                <a:highlight>
                  <a:srgbClr val="FCFCFC"/>
                </a:highlight>
              </a:rPr>
              <a:t>enim</a:t>
            </a:r>
            <a:r>
              <a:rPr lang="en-US" sz="1200" dirty="0">
                <a:highlight>
                  <a:srgbClr val="FCFCFC"/>
                </a:highlight>
              </a:rPr>
              <a:t> ad minim </a:t>
            </a:r>
            <a:r>
              <a:rPr lang="en-US" sz="1200" dirty="0" err="1">
                <a:highlight>
                  <a:srgbClr val="FCFCFC"/>
                </a:highlight>
              </a:rPr>
              <a:t>veniam</a:t>
            </a:r>
            <a:r>
              <a:rPr lang="en-US" sz="1200" dirty="0">
                <a:highlight>
                  <a:srgbClr val="FCFCFC"/>
                </a:highlight>
              </a:rPr>
              <a:t>, </a:t>
            </a:r>
            <a:r>
              <a:rPr lang="en-US" sz="1200" dirty="0" err="1">
                <a:highlight>
                  <a:srgbClr val="FCFCFC"/>
                </a:highlight>
              </a:rPr>
              <a:t>quis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nostrud</a:t>
            </a:r>
            <a:r>
              <a:rPr lang="en-US" sz="1200" dirty="0">
                <a:highlight>
                  <a:srgbClr val="FCFCFC"/>
                </a:highlight>
              </a:rPr>
              <a:t> exercitation. </a:t>
            </a:r>
            <a:r>
              <a:rPr lang="en-US" sz="1200" dirty="0" err="1">
                <a:highlight>
                  <a:srgbClr val="FCFCFC"/>
                </a:highlight>
              </a:rPr>
              <a:t>llamco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laboris</a:t>
            </a:r>
            <a:r>
              <a:rPr lang="en-US" sz="1200" dirty="0">
                <a:highlight>
                  <a:srgbClr val="FCFCFC"/>
                </a:highlight>
              </a:rPr>
              <a:t> nisi </a:t>
            </a:r>
            <a:r>
              <a:rPr lang="en-US" sz="1200" dirty="0" err="1">
                <a:highlight>
                  <a:srgbClr val="FCFCFC"/>
                </a:highlight>
              </a:rPr>
              <a:t>ut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aliquip</a:t>
            </a:r>
            <a:r>
              <a:rPr lang="en-US" sz="1200" dirty="0">
                <a:highlight>
                  <a:srgbClr val="FCFCFC"/>
                </a:highlight>
              </a:rPr>
              <a:t> ex </a:t>
            </a:r>
            <a:r>
              <a:rPr lang="en-US" sz="1200" dirty="0" err="1">
                <a:highlight>
                  <a:srgbClr val="FCFCFC"/>
                </a:highlight>
              </a:rPr>
              <a:t>ea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commodo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consequat</a:t>
            </a:r>
            <a:r>
              <a:rPr lang="en-US" sz="1200" dirty="0">
                <a:highlight>
                  <a:srgbClr val="FCFCFC"/>
                </a:highlight>
              </a:rPr>
              <a:t>. Ut </a:t>
            </a:r>
            <a:r>
              <a:rPr lang="en-US" sz="1200" u="sng" dirty="0">
                <a:solidFill>
                  <a:srgbClr val="0000FF"/>
                </a:solidFill>
                <a:highlight>
                  <a:srgbClr val="FCFCFC"/>
                </a:highlight>
              </a:rPr>
              <a:t>Resources</a:t>
            </a:r>
            <a:r>
              <a:rPr lang="en-US" sz="1200" dirty="0">
                <a:solidFill>
                  <a:srgbClr val="0000FF"/>
                </a:solidFill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veniam</a:t>
            </a:r>
            <a:r>
              <a:rPr lang="en-US" sz="1200" dirty="0">
                <a:highlight>
                  <a:srgbClr val="FCFCFC"/>
                </a:highlight>
              </a:rPr>
              <a:t>, </a:t>
            </a:r>
            <a:r>
              <a:rPr lang="en-US" sz="1200" dirty="0" err="1">
                <a:highlight>
                  <a:srgbClr val="FCFCFC"/>
                </a:highlight>
              </a:rPr>
              <a:t>quis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nostrud</a:t>
            </a:r>
            <a:r>
              <a:rPr lang="en-US" sz="1200" dirty="0">
                <a:highlight>
                  <a:srgbClr val="FCFCFC"/>
                </a:highlight>
              </a:rPr>
              <a:t> exercitation. </a:t>
            </a:r>
          </a:p>
          <a:p>
            <a:pPr fontAlgn="base"/>
            <a:endParaRPr lang="en-US" sz="1200" dirty="0">
              <a:highlight>
                <a:srgbClr val="FCFCFC"/>
              </a:highlight>
            </a:endParaRPr>
          </a:p>
          <a:p>
            <a:pPr fontAlgn="base"/>
            <a:r>
              <a:rPr lang="en-US" sz="1200" b="1" dirty="0">
                <a:highlight>
                  <a:srgbClr val="FCFCFC"/>
                </a:highlight>
              </a:rPr>
              <a:t>Sample Playbooks:</a:t>
            </a:r>
          </a:p>
          <a:p>
            <a:pPr fontAlgn="base"/>
            <a:r>
              <a:rPr lang="en-US" sz="1200" u="sng" dirty="0">
                <a:solidFill>
                  <a:srgbClr val="0000FF"/>
                </a:solidFill>
                <a:highlight>
                  <a:srgbClr val="FCFCFC"/>
                </a:highlight>
              </a:rPr>
              <a:t>Clinical Reminder Dialogs</a:t>
            </a:r>
          </a:p>
          <a:p>
            <a:pPr fontAlgn="base"/>
            <a:r>
              <a:rPr lang="en-US" sz="1200" u="sng" dirty="0">
                <a:solidFill>
                  <a:srgbClr val="0000FF"/>
                </a:solidFill>
                <a:highlight>
                  <a:srgbClr val="FCFCFC"/>
                </a:highlight>
              </a:rPr>
              <a:t>Order Menus</a:t>
            </a:r>
          </a:p>
          <a:p>
            <a:pPr fontAlgn="base"/>
            <a:r>
              <a:rPr lang="en-US" sz="1200" u="sng" dirty="0">
                <a:solidFill>
                  <a:srgbClr val="0000FF"/>
                </a:solidFill>
                <a:highlight>
                  <a:srgbClr val="FCFCFC"/>
                </a:highlight>
              </a:rPr>
              <a:t>Playbook 3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B4046F-11FC-47D4-997C-A9CE5E5B2B46}"/>
              </a:ext>
            </a:extLst>
          </p:cNvPr>
          <p:cNvCxnSpPr>
            <a:cxnSpLocks/>
          </p:cNvCxnSpPr>
          <p:nvPr/>
        </p:nvCxnSpPr>
        <p:spPr>
          <a:xfrm>
            <a:off x="360664" y="3988909"/>
            <a:ext cx="6274052" cy="2376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4B1043-A2F2-4B57-9C4C-36BD91A96637}"/>
              </a:ext>
            </a:extLst>
          </p:cNvPr>
          <p:cNvCxnSpPr>
            <a:cxnSpLocks/>
          </p:cNvCxnSpPr>
          <p:nvPr/>
        </p:nvCxnSpPr>
        <p:spPr>
          <a:xfrm>
            <a:off x="3342181" y="4173343"/>
            <a:ext cx="0" cy="25492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7A18681-1283-4962-8B20-11FCF6385B13}"/>
              </a:ext>
            </a:extLst>
          </p:cNvPr>
          <p:cNvSpPr/>
          <p:nvPr/>
        </p:nvSpPr>
        <p:spPr>
          <a:xfrm>
            <a:off x="289374" y="7285689"/>
            <a:ext cx="2771269" cy="20177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54CFDA2-77D6-4791-B9F8-7226D1CC6F8A}"/>
              </a:ext>
            </a:extLst>
          </p:cNvPr>
          <p:cNvCxnSpPr>
            <a:cxnSpLocks/>
          </p:cNvCxnSpPr>
          <p:nvPr/>
        </p:nvCxnSpPr>
        <p:spPr>
          <a:xfrm>
            <a:off x="9771458" y="3998262"/>
            <a:ext cx="0" cy="3021448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0397A3DB-9708-429D-A312-4072EB96A7CA}"/>
              </a:ext>
            </a:extLst>
          </p:cNvPr>
          <p:cNvSpPr/>
          <p:nvPr/>
        </p:nvSpPr>
        <p:spPr>
          <a:xfrm>
            <a:off x="360664" y="7334436"/>
            <a:ext cx="268885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200" b="1" dirty="0">
                <a:solidFill>
                  <a:srgbClr val="000000"/>
                </a:solidFill>
              </a:rPr>
              <a:t>UX Guide Resources</a:t>
            </a:r>
            <a:endParaRPr lang="en-US" sz="1200" b="1" dirty="0"/>
          </a:p>
          <a:p>
            <a:endParaRPr lang="en-US" sz="1200" dirty="0"/>
          </a:p>
          <a:p>
            <a:pPr fontAlgn="base"/>
            <a:r>
              <a:rPr lang="en-US" sz="1200" dirty="0"/>
              <a:t>To support the UX Process and its Methods, the UX Guide provides additional insight using Resources like Videos, Case Studies and Newsletters.  You can also find a variety of Tools, including  Checklists and Templates.</a:t>
            </a:r>
          </a:p>
          <a:p>
            <a:endParaRPr lang="en-US" sz="1200" u="sng" dirty="0">
              <a:solidFill>
                <a:srgbClr val="0000FF"/>
              </a:solidFill>
            </a:endParaRPr>
          </a:p>
          <a:p>
            <a:r>
              <a:rPr lang="en-US" sz="1200" u="sng" dirty="0">
                <a:solidFill>
                  <a:srgbClr val="0000FF"/>
                </a:solidFill>
              </a:rPr>
              <a:t>View All Resources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9F31216-3EA0-455D-B237-028A9E0BA91C}"/>
              </a:ext>
            </a:extLst>
          </p:cNvPr>
          <p:cNvSpPr/>
          <p:nvPr/>
        </p:nvSpPr>
        <p:spPr>
          <a:xfrm>
            <a:off x="3528458" y="7292451"/>
            <a:ext cx="2834132" cy="20177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CB5A43-2BD2-4AED-9322-BFD2FD53D9F9}"/>
              </a:ext>
            </a:extLst>
          </p:cNvPr>
          <p:cNvSpPr/>
          <p:nvPr/>
        </p:nvSpPr>
        <p:spPr>
          <a:xfrm>
            <a:off x="3599747" y="7341198"/>
            <a:ext cx="27498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200" b="1" dirty="0">
                <a:solidFill>
                  <a:srgbClr val="000000"/>
                </a:solidFill>
              </a:rPr>
              <a:t>Start a UX Program at Your Facility</a:t>
            </a:r>
            <a:endParaRPr lang="en-US" sz="1200" b="1" dirty="0"/>
          </a:p>
          <a:p>
            <a:endParaRPr lang="en-US" sz="1200" dirty="0"/>
          </a:p>
          <a:p>
            <a:pPr fontAlgn="base"/>
            <a:r>
              <a:rPr lang="en-US" sz="1200" dirty="0" err="1"/>
              <a:t>llamco</a:t>
            </a:r>
            <a:r>
              <a:rPr lang="en-US" sz="1200" dirty="0"/>
              <a:t> </a:t>
            </a:r>
            <a:r>
              <a:rPr lang="en-US" sz="1200" dirty="0" err="1"/>
              <a:t>laboris</a:t>
            </a:r>
            <a:r>
              <a:rPr lang="en-US" sz="1200" dirty="0"/>
              <a:t> nisi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aliquip</a:t>
            </a:r>
            <a:r>
              <a:rPr lang="en-US" sz="1200" dirty="0"/>
              <a:t> ex </a:t>
            </a:r>
            <a:r>
              <a:rPr lang="en-US" sz="1200" dirty="0" err="1"/>
              <a:t>ea</a:t>
            </a:r>
            <a:r>
              <a:rPr lang="en-US" sz="1200" dirty="0"/>
              <a:t> </a:t>
            </a:r>
            <a:r>
              <a:rPr lang="en-US" sz="1200" dirty="0" err="1"/>
              <a:t>commodo</a:t>
            </a:r>
            <a:r>
              <a:rPr lang="en-US" sz="1200" dirty="0"/>
              <a:t> </a:t>
            </a:r>
            <a:r>
              <a:rPr lang="en-US" sz="1200" dirty="0" err="1"/>
              <a:t>consequat</a:t>
            </a:r>
            <a:r>
              <a:rPr lang="en-US" sz="1200" dirty="0"/>
              <a:t>. Ut </a:t>
            </a:r>
            <a:r>
              <a:rPr lang="en-US" sz="1200" dirty="0" err="1"/>
              <a:t>enim</a:t>
            </a:r>
            <a:r>
              <a:rPr lang="en-US" sz="1200" dirty="0"/>
              <a:t> ad minim </a:t>
            </a:r>
            <a:r>
              <a:rPr lang="en-US" sz="1200" dirty="0" err="1"/>
              <a:t>veniam</a:t>
            </a:r>
            <a:r>
              <a:rPr lang="en-US" sz="1200" dirty="0"/>
              <a:t>, </a:t>
            </a:r>
            <a:r>
              <a:rPr lang="en-US" sz="1200" dirty="0" err="1"/>
              <a:t>quis</a:t>
            </a:r>
            <a:r>
              <a:rPr lang="en-US" sz="1200" dirty="0"/>
              <a:t> </a:t>
            </a:r>
            <a:r>
              <a:rPr lang="en-US" sz="1200" dirty="0" err="1"/>
              <a:t>nostrud</a:t>
            </a:r>
            <a:r>
              <a:rPr lang="en-US" sz="1200" dirty="0"/>
              <a:t> exercitation. </a:t>
            </a:r>
            <a:r>
              <a:rPr lang="en-US" sz="1200" dirty="0" err="1"/>
              <a:t>llamco</a:t>
            </a:r>
            <a:r>
              <a:rPr lang="en-US" sz="1200" dirty="0"/>
              <a:t> </a:t>
            </a:r>
            <a:r>
              <a:rPr lang="en-US" sz="1200" dirty="0" err="1"/>
              <a:t>laboris</a:t>
            </a:r>
            <a:r>
              <a:rPr lang="en-US" sz="1200" dirty="0"/>
              <a:t> nisi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aliquip</a:t>
            </a:r>
            <a:r>
              <a:rPr lang="en-US" sz="1200" dirty="0"/>
              <a:t> ex </a:t>
            </a:r>
            <a:r>
              <a:rPr lang="en-US" sz="1200" dirty="0" err="1"/>
              <a:t>ea</a:t>
            </a:r>
            <a:r>
              <a:rPr lang="en-US" sz="1200" dirty="0"/>
              <a:t> </a:t>
            </a:r>
            <a:r>
              <a:rPr lang="en-US" sz="1200" dirty="0" err="1"/>
              <a:t>commodo</a:t>
            </a:r>
            <a:r>
              <a:rPr lang="en-US" sz="1200" dirty="0"/>
              <a:t> </a:t>
            </a:r>
            <a:r>
              <a:rPr lang="en-US" sz="1200" dirty="0" err="1"/>
              <a:t>consequat</a:t>
            </a:r>
            <a:r>
              <a:rPr lang="en-US" sz="1200" dirty="0"/>
              <a:t>. </a:t>
            </a:r>
          </a:p>
          <a:p>
            <a:endParaRPr lang="en-US" sz="1200" u="sng" dirty="0">
              <a:solidFill>
                <a:srgbClr val="0000FF"/>
              </a:solidFill>
            </a:endParaRPr>
          </a:p>
          <a:p>
            <a:r>
              <a:rPr lang="en-US" sz="1200" u="sng" dirty="0">
                <a:solidFill>
                  <a:srgbClr val="0000FF"/>
                </a:solidFill>
              </a:rPr>
              <a:t>Explore Training Options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53B8F83-F7C3-4163-963A-35B15E23C508}"/>
              </a:ext>
            </a:extLst>
          </p:cNvPr>
          <p:cNvSpPr/>
          <p:nvPr/>
        </p:nvSpPr>
        <p:spPr>
          <a:xfrm>
            <a:off x="6828534" y="7288870"/>
            <a:ext cx="2721776" cy="20177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4D81F9B-EF55-43FB-B459-9EBC9C3CE995}"/>
              </a:ext>
            </a:extLst>
          </p:cNvPr>
          <p:cNvSpPr/>
          <p:nvPr/>
        </p:nvSpPr>
        <p:spPr>
          <a:xfrm>
            <a:off x="6899823" y="7337617"/>
            <a:ext cx="264083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200" b="1" dirty="0">
                <a:solidFill>
                  <a:srgbClr val="000000"/>
                </a:solidFill>
              </a:rPr>
              <a:t>Share Your Ideas</a:t>
            </a:r>
            <a:endParaRPr lang="en-US" sz="1200" b="1" dirty="0"/>
          </a:p>
          <a:p>
            <a:endParaRPr lang="en-US" sz="1200" dirty="0"/>
          </a:p>
          <a:p>
            <a:r>
              <a:rPr lang="en-US" sz="1200" dirty="0"/>
              <a:t>We constantly strive to improve the UX Guide.  Send us </a:t>
            </a:r>
            <a:r>
              <a:rPr lang="en-US" sz="1200" u="sng" dirty="0">
                <a:solidFill>
                  <a:srgbClr val="0000FF"/>
                </a:solidFill>
              </a:rPr>
              <a:t>Feedback</a:t>
            </a:r>
            <a:r>
              <a:rPr lang="en-US" sz="1200" dirty="0"/>
              <a:t> so we can serve you better.</a:t>
            </a:r>
          </a:p>
          <a:p>
            <a:endParaRPr lang="en-US" sz="1200" dirty="0"/>
          </a:p>
          <a:p>
            <a:r>
              <a:rPr lang="en-US" sz="1200" dirty="0"/>
              <a:t>Or if you have your own content to add to the UX Guide, send us a short description of </a:t>
            </a:r>
            <a:r>
              <a:rPr lang="en-US" sz="1200" u="sng" dirty="0">
                <a:solidFill>
                  <a:srgbClr val="0000FF"/>
                </a:solidFill>
              </a:rPr>
              <a:t>your potential UX Guide content</a:t>
            </a:r>
            <a:r>
              <a:rPr lang="en-US" sz="1200" dirty="0"/>
              <a:t>.</a:t>
            </a:r>
          </a:p>
          <a:p>
            <a:endParaRPr lang="en-US" sz="12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403835F-08E1-40EB-9092-F81E53740F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5125" y="4067611"/>
            <a:ext cx="2508561" cy="127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122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AD7BB93F-B37D-FC4E-BA74-B681E502D846}"/>
              </a:ext>
            </a:extLst>
          </p:cNvPr>
          <p:cNvSpPr/>
          <p:nvPr/>
        </p:nvSpPr>
        <p:spPr>
          <a:xfrm>
            <a:off x="13761" y="6744799"/>
            <a:ext cx="12187512" cy="48500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E55965-87B3-4D6B-BF02-00BBCB214641}"/>
              </a:ext>
            </a:extLst>
          </p:cNvPr>
          <p:cNvSpPr txBox="1"/>
          <p:nvPr/>
        </p:nvSpPr>
        <p:spPr>
          <a:xfrm>
            <a:off x="487018" y="795652"/>
            <a:ext cx="11245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Fundamental Concepts            User Experience Process            Methods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Training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Resources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504B29-01CA-4627-BD7B-021EFCE17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1" y="42304"/>
            <a:ext cx="9616377" cy="64514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7ECEAC9-303B-4F8F-94A3-FB8162F44B48}"/>
              </a:ext>
            </a:extLst>
          </p:cNvPr>
          <p:cNvSpPr/>
          <p:nvPr/>
        </p:nvSpPr>
        <p:spPr>
          <a:xfrm>
            <a:off x="365203" y="1103429"/>
            <a:ext cx="807473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FCA2585-158D-4A48-B3C9-CB22E1E340B0}"/>
              </a:ext>
            </a:extLst>
          </p:cNvPr>
          <p:cNvSpPr/>
          <p:nvPr/>
        </p:nvSpPr>
        <p:spPr>
          <a:xfrm>
            <a:off x="8048258" y="4822939"/>
            <a:ext cx="362573" cy="36257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172FA78-B55D-C247-9D0D-F84D981CD6E3}"/>
              </a:ext>
            </a:extLst>
          </p:cNvPr>
          <p:cNvSpPr/>
          <p:nvPr/>
        </p:nvSpPr>
        <p:spPr>
          <a:xfrm>
            <a:off x="6851343" y="3998262"/>
            <a:ext cx="2699891" cy="30214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L-Shape 86">
            <a:extLst>
              <a:ext uri="{FF2B5EF4-FFF2-40B4-BE49-F238E27FC236}">
                <a16:creationId xmlns:a16="http://schemas.microsoft.com/office/drawing/2014/main" id="{8CEA671A-3EDC-264D-8FA5-6942D55ED335}"/>
              </a:ext>
            </a:extLst>
          </p:cNvPr>
          <p:cNvSpPr/>
          <p:nvPr/>
        </p:nvSpPr>
        <p:spPr>
          <a:xfrm rot="18900000">
            <a:off x="8886280" y="891194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L-Shape 87">
            <a:extLst>
              <a:ext uri="{FF2B5EF4-FFF2-40B4-BE49-F238E27FC236}">
                <a16:creationId xmlns:a16="http://schemas.microsoft.com/office/drawing/2014/main" id="{BA53FF65-13F1-6C49-B84A-95E37F4A21C8}"/>
              </a:ext>
            </a:extLst>
          </p:cNvPr>
          <p:cNvSpPr/>
          <p:nvPr/>
        </p:nvSpPr>
        <p:spPr>
          <a:xfrm rot="18900000">
            <a:off x="5490393" y="886289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L-Shape 88">
            <a:extLst>
              <a:ext uri="{FF2B5EF4-FFF2-40B4-BE49-F238E27FC236}">
                <a16:creationId xmlns:a16="http://schemas.microsoft.com/office/drawing/2014/main" id="{79D9915B-256C-4E45-A1DD-ADE057929CF3}"/>
              </a:ext>
            </a:extLst>
          </p:cNvPr>
          <p:cNvSpPr/>
          <p:nvPr/>
        </p:nvSpPr>
        <p:spPr>
          <a:xfrm rot="18900000">
            <a:off x="3230079" y="896351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L-Shape 78">
            <a:extLst>
              <a:ext uri="{FF2B5EF4-FFF2-40B4-BE49-F238E27FC236}">
                <a16:creationId xmlns:a16="http://schemas.microsoft.com/office/drawing/2014/main" id="{EB22F4B5-C490-4E48-8D02-1169B5A3A54F}"/>
              </a:ext>
            </a:extLst>
          </p:cNvPr>
          <p:cNvSpPr/>
          <p:nvPr/>
        </p:nvSpPr>
        <p:spPr>
          <a:xfrm rot="18900000">
            <a:off x="7665516" y="904697"/>
            <a:ext cx="84425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14DEC3B-9192-C242-9CDE-3A34917A992C}"/>
              </a:ext>
            </a:extLst>
          </p:cNvPr>
          <p:cNvSpPr/>
          <p:nvPr/>
        </p:nvSpPr>
        <p:spPr>
          <a:xfrm>
            <a:off x="8686935" y="146903"/>
            <a:ext cx="616825" cy="157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60BDCF-8229-4C0D-9684-97895A47B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64" y="1272141"/>
            <a:ext cx="9305163" cy="8926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8DA18EC-871D-41F7-AC0A-C601C0AD00B7}"/>
              </a:ext>
            </a:extLst>
          </p:cNvPr>
          <p:cNvSpPr/>
          <p:nvPr/>
        </p:nvSpPr>
        <p:spPr>
          <a:xfrm>
            <a:off x="4212414" y="1456651"/>
            <a:ext cx="5208288" cy="58886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0C12B0-4478-46AD-AA62-B63E64E7990A}"/>
              </a:ext>
            </a:extLst>
          </p:cNvPr>
          <p:cNvSpPr txBox="1"/>
          <p:nvPr/>
        </p:nvSpPr>
        <p:spPr>
          <a:xfrm>
            <a:off x="4274296" y="1466026"/>
            <a:ext cx="54846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Take a Tour of the User Experience Guide!</a:t>
            </a:r>
          </a:p>
          <a:p>
            <a:r>
              <a:rPr lang="en-US" sz="1200" dirty="0">
                <a:solidFill>
                  <a:schemeClr val="bg1"/>
                </a:solidFill>
              </a:rPr>
              <a:t>Your one-stop shop for helping our Veterans through usable health IT products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A73A1B1-E941-4833-82F9-78417BF66076}"/>
              </a:ext>
            </a:extLst>
          </p:cNvPr>
          <p:cNvSpPr/>
          <p:nvPr/>
        </p:nvSpPr>
        <p:spPr>
          <a:xfrm>
            <a:off x="289375" y="2429339"/>
            <a:ext cx="9340763" cy="1569660"/>
          </a:xfrm>
          <a:prstGeom prst="rect">
            <a:avLst/>
          </a:prstGeom>
          <a:ln w="38100"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sz="1200" b="1" i="0" dirty="0">
                <a:solidFill>
                  <a:srgbClr val="000000"/>
                </a:solidFill>
                <a:effectLst/>
              </a:rPr>
              <a:t>What is </a:t>
            </a:r>
            <a:r>
              <a:rPr lang="en-US" sz="1200" b="1" dirty="0"/>
              <a:t>User Experience (UX)? </a:t>
            </a:r>
          </a:p>
          <a:p>
            <a:pPr fontAlgn="base"/>
            <a:r>
              <a:rPr lang="en-US" sz="1200" dirty="0" err="1"/>
              <a:t>llamco</a:t>
            </a:r>
            <a:r>
              <a:rPr lang="en-US" sz="1200" dirty="0"/>
              <a:t> </a:t>
            </a:r>
            <a:r>
              <a:rPr lang="en-US" sz="1200" dirty="0" err="1"/>
              <a:t>laboris</a:t>
            </a:r>
            <a:r>
              <a:rPr lang="en-US" sz="1200" dirty="0"/>
              <a:t> nisi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aliquip</a:t>
            </a:r>
            <a:r>
              <a:rPr lang="en-US" sz="1200" dirty="0"/>
              <a:t> ex </a:t>
            </a:r>
            <a:r>
              <a:rPr lang="en-US" sz="1200" dirty="0" err="1"/>
              <a:t>ea</a:t>
            </a:r>
            <a:r>
              <a:rPr lang="en-US" sz="1200" dirty="0"/>
              <a:t> </a:t>
            </a:r>
            <a:r>
              <a:rPr lang="en-US" sz="1200" dirty="0" err="1"/>
              <a:t>commodo</a:t>
            </a:r>
            <a:r>
              <a:rPr lang="en-US" sz="1200" dirty="0"/>
              <a:t> </a:t>
            </a:r>
            <a:r>
              <a:rPr lang="en-US" sz="1200" dirty="0" err="1"/>
              <a:t>consequat</a:t>
            </a:r>
            <a:r>
              <a:rPr lang="en-US" sz="1200" dirty="0"/>
              <a:t>. Ut </a:t>
            </a:r>
            <a:r>
              <a:rPr lang="en-US" sz="1200" dirty="0" err="1"/>
              <a:t>enim</a:t>
            </a:r>
            <a:r>
              <a:rPr lang="en-US" sz="1200" dirty="0"/>
              <a:t> ad minim </a:t>
            </a:r>
            <a:r>
              <a:rPr lang="en-US" sz="1200" dirty="0" err="1"/>
              <a:t>veniam</a:t>
            </a:r>
            <a:r>
              <a:rPr lang="en-US" sz="1200" dirty="0"/>
              <a:t>, </a:t>
            </a:r>
            <a:r>
              <a:rPr lang="en-US" sz="1200" dirty="0" err="1"/>
              <a:t>quis</a:t>
            </a:r>
            <a:r>
              <a:rPr lang="en-US" sz="1200" dirty="0"/>
              <a:t> </a:t>
            </a:r>
            <a:r>
              <a:rPr lang="en-US" sz="1200" dirty="0" err="1"/>
              <a:t>nostrud</a:t>
            </a:r>
            <a:r>
              <a:rPr lang="en-US" sz="1200" dirty="0"/>
              <a:t> exercitation. </a:t>
            </a:r>
            <a:r>
              <a:rPr lang="en-US" sz="1200" dirty="0" err="1"/>
              <a:t>llamco</a:t>
            </a:r>
            <a:r>
              <a:rPr lang="en-US" sz="1200" dirty="0"/>
              <a:t> </a:t>
            </a:r>
            <a:r>
              <a:rPr lang="en-US" sz="1200" dirty="0" err="1"/>
              <a:t>laboris</a:t>
            </a:r>
            <a:r>
              <a:rPr lang="en-US" sz="1200" dirty="0"/>
              <a:t> nisi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aliquip</a:t>
            </a:r>
            <a:r>
              <a:rPr lang="en-US" sz="1200" dirty="0"/>
              <a:t> ex </a:t>
            </a:r>
            <a:r>
              <a:rPr lang="en-US" sz="1200" dirty="0" err="1"/>
              <a:t>ea</a:t>
            </a:r>
            <a:r>
              <a:rPr lang="en-US" sz="1200" dirty="0"/>
              <a:t> </a:t>
            </a:r>
            <a:r>
              <a:rPr lang="en-US" sz="1200" dirty="0" err="1"/>
              <a:t>commodo</a:t>
            </a:r>
            <a:r>
              <a:rPr lang="en-US" sz="1200" dirty="0"/>
              <a:t> </a:t>
            </a:r>
            <a:r>
              <a:rPr lang="en-US" sz="1200" dirty="0" err="1"/>
              <a:t>consequat</a:t>
            </a:r>
            <a:r>
              <a:rPr lang="en-US" sz="1200" dirty="0"/>
              <a:t>. Ut </a:t>
            </a:r>
            <a:r>
              <a:rPr lang="en-US" sz="1200" dirty="0" err="1"/>
              <a:t>enim</a:t>
            </a:r>
            <a:r>
              <a:rPr lang="en-US" sz="1200" dirty="0"/>
              <a:t> ad minim </a:t>
            </a:r>
            <a:r>
              <a:rPr lang="en-US" sz="1200" dirty="0" err="1"/>
              <a:t>veniam</a:t>
            </a:r>
            <a:r>
              <a:rPr lang="en-US" sz="1200" dirty="0"/>
              <a:t>, </a:t>
            </a:r>
            <a:r>
              <a:rPr lang="en-US" sz="1200" dirty="0" err="1"/>
              <a:t>quis</a:t>
            </a:r>
            <a:r>
              <a:rPr lang="en-US" sz="1200" dirty="0"/>
              <a:t> </a:t>
            </a:r>
            <a:r>
              <a:rPr lang="en-US" sz="1200" dirty="0" err="1"/>
              <a:t>nostrud</a:t>
            </a:r>
            <a:r>
              <a:rPr lang="en-US" sz="1200" dirty="0"/>
              <a:t> exercitation. </a:t>
            </a:r>
          </a:p>
          <a:p>
            <a:pPr fontAlgn="base"/>
            <a:endParaRPr lang="en-US" sz="1200" dirty="0"/>
          </a:p>
          <a:p>
            <a:pPr fontAlgn="base"/>
            <a:r>
              <a:rPr lang="en-US" sz="1200" dirty="0" err="1"/>
              <a:t>llamco</a:t>
            </a:r>
            <a:r>
              <a:rPr lang="en-US" sz="1200" dirty="0"/>
              <a:t> </a:t>
            </a:r>
            <a:r>
              <a:rPr lang="en-US" sz="1200" dirty="0" err="1"/>
              <a:t>laboris</a:t>
            </a:r>
            <a:r>
              <a:rPr lang="en-US" sz="1200" dirty="0"/>
              <a:t> nisi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aliquip</a:t>
            </a:r>
            <a:r>
              <a:rPr lang="en-US" sz="1200" dirty="0"/>
              <a:t> ex </a:t>
            </a:r>
            <a:r>
              <a:rPr lang="en-US" sz="1200" dirty="0" err="1"/>
              <a:t>ea</a:t>
            </a:r>
            <a:r>
              <a:rPr lang="en-US" sz="1200" dirty="0"/>
              <a:t> </a:t>
            </a:r>
            <a:r>
              <a:rPr lang="en-US" sz="1200" dirty="0" err="1"/>
              <a:t>commodo</a:t>
            </a:r>
            <a:r>
              <a:rPr lang="en-US" sz="1200" dirty="0"/>
              <a:t> </a:t>
            </a:r>
            <a:r>
              <a:rPr lang="en-US" sz="1200" dirty="0" err="1"/>
              <a:t>consequat</a:t>
            </a:r>
            <a:r>
              <a:rPr lang="en-US" sz="1200" dirty="0"/>
              <a:t>. Ut </a:t>
            </a:r>
            <a:r>
              <a:rPr lang="en-US" sz="1200" dirty="0" err="1"/>
              <a:t>enim</a:t>
            </a:r>
            <a:r>
              <a:rPr lang="en-US" sz="1200" dirty="0"/>
              <a:t> ad minim </a:t>
            </a:r>
            <a:r>
              <a:rPr lang="en-US" sz="1200" dirty="0" err="1"/>
              <a:t>veniam</a:t>
            </a:r>
            <a:r>
              <a:rPr lang="en-US" sz="1200" dirty="0"/>
              <a:t>, </a:t>
            </a:r>
            <a:r>
              <a:rPr lang="en-US" sz="1200" dirty="0" err="1"/>
              <a:t>quis</a:t>
            </a:r>
            <a:r>
              <a:rPr lang="en-US" sz="1200" dirty="0"/>
              <a:t> </a:t>
            </a:r>
            <a:r>
              <a:rPr lang="en-US" sz="1200" dirty="0" err="1"/>
              <a:t>nostrud</a:t>
            </a:r>
            <a:r>
              <a:rPr lang="en-US" sz="1200" dirty="0"/>
              <a:t> exercitation. </a:t>
            </a:r>
            <a:r>
              <a:rPr lang="en-US" sz="1200" dirty="0" err="1"/>
              <a:t>llamco</a:t>
            </a:r>
            <a:r>
              <a:rPr lang="en-US" sz="1200" dirty="0"/>
              <a:t> </a:t>
            </a:r>
            <a:r>
              <a:rPr lang="en-US" sz="1200" dirty="0" err="1"/>
              <a:t>laboris</a:t>
            </a:r>
            <a:r>
              <a:rPr lang="en-US" sz="1200" dirty="0"/>
              <a:t> nisi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aliquip</a:t>
            </a:r>
            <a:r>
              <a:rPr lang="en-US" sz="1200" dirty="0"/>
              <a:t> ex </a:t>
            </a:r>
            <a:r>
              <a:rPr lang="en-US" sz="1200" dirty="0" err="1"/>
              <a:t>ea</a:t>
            </a:r>
            <a:r>
              <a:rPr lang="en-US" sz="1200" dirty="0"/>
              <a:t> </a:t>
            </a:r>
            <a:r>
              <a:rPr lang="en-US" sz="1200" dirty="0" err="1"/>
              <a:t>commodo</a:t>
            </a:r>
            <a:r>
              <a:rPr lang="en-US" sz="1200" dirty="0"/>
              <a:t> </a:t>
            </a:r>
            <a:r>
              <a:rPr lang="en-US" sz="1200" dirty="0" err="1"/>
              <a:t>consequat</a:t>
            </a:r>
            <a:r>
              <a:rPr lang="en-US" sz="1200" dirty="0"/>
              <a:t>. Ut </a:t>
            </a:r>
            <a:r>
              <a:rPr lang="en-US" sz="1200" dirty="0" err="1"/>
              <a:t>enim</a:t>
            </a:r>
            <a:r>
              <a:rPr lang="en-US" sz="1200" dirty="0"/>
              <a:t> ad minim </a:t>
            </a:r>
            <a:r>
              <a:rPr lang="en-US" sz="1200" dirty="0" err="1"/>
              <a:t>veniam</a:t>
            </a:r>
            <a:r>
              <a:rPr lang="en-US" sz="1200" dirty="0"/>
              <a:t>, </a:t>
            </a:r>
            <a:r>
              <a:rPr lang="en-US" sz="1200" dirty="0" err="1"/>
              <a:t>quis</a:t>
            </a:r>
            <a:r>
              <a:rPr lang="en-US" sz="1200" dirty="0"/>
              <a:t> </a:t>
            </a:r>
            <a:r>
              <a:rPr lang="en-US" sz="1200" dirty="0" err="1"/>
              <a:t>nostrud</a:t>
            </a:r>
            <a:r>
              <a:rPr lang="en-US" sz="1200" dirty="0"/>
              <a:t> exercitation. </a:t>
            </a:r>
          </a:p>
          <a:p>
            <a:pPr fontAlgn="base"/>
            <a:endParaRPr lang="en-US" sz="1200" dirty="0"/>
          </a:p>
          <a:p>
            <a:pPr fontAlgn="base"/>
            <a:endParaRPr lang="en-US" sz="12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4681A6B-5BE6-470F-B27A-6E90CD4328E3}"/>
              </a:ext>
            </a:extLst>
          </p:cNvPr>
          <p:cNvSpPr/>
          <p:nvPr/>
        </p:nvSpPr>
        <p:spPr>
          <a:xfrm>
            <a:off x="273789" y="4050908"/>
            <a:ext cx="2921469" cy="2677656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sz="1200" b="1" i="0" dirty="0">
                <a:solidFill>
                  <a:srgbClr val="000000"/>
                </a:solidFill>
                <a:effectLst/>
                <a:highlight>
                  <a:srgbClr val="FCFCFC"/>
                </a:highlight>
              </a:rPr>
              <a:t>Learn About UX</a:t>
            </a:r>
            <a:endParaRPr lang="en-US" sz="1200" b="1" dirty="0">
              <a:highlight>
                <a:srgbClr val="FCFCFC"/>
              </a:highlight>
            </a:endParaRPr>
          </a:p>
          <a:p>
            <a:pPr fontAlgn="base"/>
            <a:r>
              <a:rPr lang="en-US" sz="1200" dirty="0" err="1">
                <a:highlight>
                  <a:srgbClr val="FCFCFC"/>
                </a:highlight>
              </a:rPr>
              <a:t>llamco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laboris</a:t>
            </a:r>
            <a:r>
              <a:rPr lang="en-US" sz="1200" dirty="0">
                <a:highlight>
                  <a:srgbClr val="FCFCFC"/>
                </a:highlight>
              </a:rPr>
              <a:t> nisi </a:t>
            </a:r>
            <a:r>
              <a:rPr lang="en-US" sz="1200" dirty="0" err="1">
                <a:highlight>
                  <a:srgbClr val="FCFCFC"/>
                </a:highlight>
              </a:rPr>
              <a:t>ut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aliquip</a:t>
            </a:r>
            <a:r>
              <a:rPr lang="en-US" sz="1200" dirty="0">
                <a:highlight>
                  <a:srgbClr val="FCFCFC"/>
                </a:highlight>
              </a:rPr>
              <a:t> ex </a:t>
            </a:r>
            <a:r>
              <a:rPr lang="en-US" sz="1200" dirty="0" err="1">
                <a:highlight>
                  <a:srgbClr val="FCFCFC"/>
                </a:highlight>
              </a:rPr>
              <a:t>ea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commodo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consequat</a:t>
            </a:r>
            <a:r>
              <a:rPr lang="en-US" sz="1200" dirty="0">
                <a:highlight>
                  <a:srgbClr val="FCFCFC"/>
                </a:highlight>
              </a:rPr>
              <a:t>. Ut </a:t>
            </a:r>
            <a:r>
              <a:rPr lang="en-US" sz="1200" u="sng" dirty="0">
                <a:solidFill>
                  <a:srgbClr val="0000FF"/>
                </a:solidFill>
                <a:highlight>
                  <a:srgbClr val="FCFCFC"/>
                </a:highlight>
              </a:rPr>
              <a:t>Fundamental Concepts</a:t>
            </a:r>
            <a:r>
              <a:rPr lang="en-US" sz="1200" dirty="0">
                <a:solidFill>
                  <a:srgbClr val="0000FF"/>
                </a:solidFill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veniam</a:t>
            </a:r>
            <a:r>
              <a:rPr lang="en-US" sz="1200" dirty="0">
                <a:highlight>
                  <a:srgbClr val="FCFCFC"/>
                </a:highlight>
              </a:rPr>
              <a:t>, </a:t>
            </a:r>
            <a:r>
              <a:rPr lang="en-US" sz="1200" dirty="0" err="1">
                <a:highlight>
                  <a:srgbClr val="FCFCFC"/>
                </a:highlight>
              </a:rPr>
              <a:t>quis</a:t>
            </a:r>
            <a:r>
              <a:rPr lang="en-US" sz="1200" dirty="0">
                <a:highlight>
                  <a:srgbClr val="FCFCFC"/>
                </a:highlight>
              </a:rPr>
              <a:t> exercitation. </a:t>
            </a:r>
            <a:r>
              <a:rPr lang="en-US" sz="1200" dirty="0" err="1">
                <a:highlight>
                  <a:srgbClr val="FCFCFC"/>
                </a:highlight>
              </a:rPr>
              <a:t>llamco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laboris</a:t>
            </a:r>
            <a:r>
              <a:rPr lang="en-US" sz="1200" dirty="0">
                <a:highlight>
                  <a:srgbClr val="FCFCFC"/>
                </a:highlight>
              </a:rPr>
              <a:t> nisi </a:t>
            </a:r>
            <a:r>
              <a:rPr lang="en-US" sz="1200" dirty="0" err="1">
                <a:highlight>
                  <a:srgbClr val="FCFCFC"/>
                </a:highlight>
              </a:rPr>
              <a:t>ut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u="sng" dirty="0">
                <a:solidFill>
                  <a:srgbClr val="0000FF"/>
                </a:solidFill>
                <a:highlight>
                  <a:srgbClr val="FCFCFC"/>
                </a:highlight>
              </a:rPr>
              <a:t>UX Process</a:t>
            </a:r>
            <a:r>
              <a:rPr lang="en-US" sz="1200" dirty="0">
                <a:highlight>
                  <a:srgbClr val="FCFCFC"/>
                </a:highlight>
              </a:rPr>
              <a:t> ex </a:t>
            </a:r>
            <a:r>
              <a:rPr lang="en-US" sz="1200" dirty="0" err="1">
                <a:highlight>
                  <a:srgbClr val="FCFCFC"/>
                </a:highlight>
              </a:rPr>
              <a:t>ea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commodo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consequat</a:t>
            </a:r>
            <a:r>
              <a:rPr lang="en-US" sz="1200" dirty="0">
                <a:highlight>
                  <a:srgbClr val="FCFCFC"/>
                </a:highlight>
              </a:rPr>
              <a:t>. Ut </a:t>
            </a:r>
            <a:r>
              <a:rPr lang="en-US" sz="1200" dirty="0" err="1">
                <a:highlight>
                  <a:srgbClr val="FCFCFC"/>
                </a:highlight>
              </a:rPr>
              <a:t>enim</a:t>
            </a:r>
            <a:r>
              <a:rPr lang="en-US" sz="1200" dirty="0">
                <a:highlight>
                  <a:srgbClr val="FCFCFC"/>
                </a:highlight>
              </a:rPr>
              <a:t> ad minim </a:t>
            </a:r>
            <a:r>
              <a:rPr lang="en-US" sz="1200" dirty="0" err="1">
                <a:highlight>
                  <a:srgbClr val="FCFCFC"/>
                </a:highlight>
              </a:rPr>
              <a:t>veniam</a:t>
            </a:r>
            <a:r>
              <a:rPr lang="en-US" sz="1200" dirty="0">
                <a:highlight>
                  <a:srgbClr val="FCFCFC"/>
                </a:highlight>
              </a:rPr>
              <a:t>, </a:t>
            </a:r>
            <a:r>
              <a:rPr lang="en-US" sz="1200" dirty="0" err="1">
                <a:highlight>
                  <a:srgbClr val="FCFCFC"/>
                </a:highlight>
              </a:rPr>
              <a:t>quis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nostrud</a:t>
            </a:r>
            <a:r>
              <a:rPr lang="en-US" sz="1200" dirty="0">
                <a:highlight>
                  <a:srgbClr val="FCFCFC"/>
                </a:highlight>
              </a:rPr>
              <a:t> exercitation. </a:t>
            </a:r>
            <a:r>
              <a:rPr lang="en-US" sz="1200" u="sng" dirty="0">
                <a:solidFill>
                  <a:srgbClr val="0000FF"/>
                </a:solidFill>
                <a:highlight>
                  <a:srgbClr val="FCFCFC"/>
                </a:highlight>
              </a:rPr>
              <a:t>Training Kits</a:t>
            </a:r>
            <a:r>
              <a:rPr lang="en-US" sz="1200" dirty="0">
                <a:solidFill>
                  <a:srgbClr val="0000FF"/>
                </a:solidFill>
                <a:highlight>
                  <a:srgbClr val="FCFCFC"/>
                </a:highlight>
              </a:rPr>
              <a:t> </a:t>
            </a:r>
            <a:r>
              <a:rPr lang="en-US" sz="1200" dirty="0">
                <a:highlight>
                  <a:srgbClr val="FCFCFC"/>
                </a:highlight>
              </a:rPr>
              <a:t>nisi </a:t>
            </a:r>
            <a:r>
              <a:rPr lang="en-US" sz="1200" dirty="0" err="1">
                <a:highlight>
                  <a:srgbClr val="FCFCFC"/>
                </a:highlight>
              </a:rPr>
              <a:t>ut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aliquip</a:t>
            </a:r>
            <a:r>
              <a:rPr lang="en-US" sz="1200" dirty="0">
                <a:highlight>
                  <a:srgbClr val="FCFCFC"/>
                </a:highlight>
              </a:rPr>
              <a:t> ex </a:t>
            </a:r>
            <a:r>
              <a:rPr lang="en-US" sz="1200" dirty="0" err="1">
                <a:highlight>
                  <a:srgbClr val="FCFCFC"/>
                </a:highlight>
              </a:rPr>
              <a:t>ea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commodo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consequat</a:t>
            </a:r>
            <a:r>
              <a:rPr lang="en-US" sz="1200" dirty="0">
                <a:highlight>
                  <a:srgbClr val="FCFCFC"/>
                </a:highlight>
              </a:rPr>
              <a:t>. Ut </a:t>
            </a:r>
            <a:r>
              <a:rPr lang="en-US" sz="1200" dirty="0" err="1">
                <a:highlight>
                  <a:srgbClr val="FCFCFC"/>
                </a:highlight>
              </a:rPr>
              <a:t>enim</a:t>
            </a:r>
            <a:r>
              <a:rPr lang="en-US" sz="1200" dirty="0">
                <a:highlight>
                  <a:srgbClr val="FCFCFC"/>
                </a:highlight>
              </a:rPr>
              <a:t> ad minim </a:t>
            </a:r>
            <a:r>
              <a:rPr lang="en-US" sz="1200" dirty="0" err="1">
                <a:highlight>
                  <a:srgbClr val="FCFCFC"/>
                </a:highlight>
              </a:rPr>
              <a:t>veniam</a:t>
            </a:r>
            <a:r>
              <a:rPr lang="en-US" sz="1200" dirty="0">
                <a:highlight>
                  <a:srgbClr val="FCFCFC"/>
                </a:highlight>
              </a:rPr>
              <a:t>, </a:t>
            </a:r>
            <a:r>
              <a:rPr lang="en-US" sz="1200" dirty="0" err="1">
                <a:highlight>
                  <a:srgbClr val="FCFCFC"/>
                </a:highlight>
              </a:rPr>
              <a:t>quis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nostrud</a:t>
            </a:r>
            <a:r>
              <a:rPr lang="en-US" sz="1200" dirty="0">
                <a:highlight>
                  <a:srgbClr val="FCFCFC"/>
                </a:highlight>
              </a:rPr>
              <a:t> exercitation. </a:t>
            </a:r>
          </a:p>
          <a:p>
            <a:pPr fontAlgn="base"/>
            <a:endParaRPr lang="en-US" sz="1200" dirty="0">
              <a:highlight>
                <a:srgbClr val="FCFCFC"/>
              </a:highlight>
            </a:endParaRPr>
          </a:p>
          <a:p>
            <a:pPr fontAlgn="base"/>
            <a:r>
              <a:rPr lang="en-US" sz="1200" b="1" dirty="0">
                <a:highlight>
                  <a:srgbClr val="FCFCFC"/>
                </a:highlight>
              </a:rPr>
              <a:t>Sample Training Kits:</a:t>
            </a:r>
            <a:endParaRPr lang="en-US" sz="1200" u="sng" dirty="0">
              <a:solidFill>
                <a:srgbClr val="0000FF"/>
              </a:solidFill>
              <a:highlight>
                <a:srgbClr val="FCFCFC"/>
              </a:highlight>
            </a:endParaRPr>
          </a:p>
          <a:p>
            <a:pPr fontAlgn="base"/>
            <a:r>
              <a:rPr lang="en-US" sz="1200" u="sng" dirty="0">
                <a:solidFill>
                  <a:srgbClr val="0000FF"/>
                </a:solidFill>
                <a:highlight>
                  <a:srgbClr val="FCFCFC"/>
                </a:highlight>
              </a:rPr>
              <a:t>Training Kit A</a:t>
            </a:r>
          </a:p>
          <a:p>
            <a:pPr fontAlgn="base"/>
            <a:r>
              <a:rPr lang="en-US" sz="1200" u="sng" dirty="0">
                <a:solidFill>
                  <a:srgbClr val="0000FF"/>
                </a:solidFill>
                <a:highlight>
                  <a:srgbClr val="FCFCFC"/>
                </a:highlight>
              </a:rPr>
              <a:t>Training Kit B</a:t>
            </a:r>
          </a:p>
          <a:p>
            <a:pPr fontAlgn="base"/>
            <a:endParaRPr lang="en-US" sz="1200" dirty="0">
              <a:highlight>
                <a:srgbClr val="FCFCFC"/>
              </a:highligh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9A1F64-4B40-4E84-8EC3-38E05E7CC541}"/>
              </a:ext>
            </a:extLst>
          </p:cNvPr>
          <p:cNvSpPr/>
          <p:nvPr/>
        </p:nvSpPr>
        <p:spPr>
          <a:xfrm>
            <a:off x="6910396" y="5406454"/>
            <a:ext cx="264083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200" b="1" dirty="0">
                <a:solidFill>
                  <a:srgbClr val="000000"/>
                </a:solidFill>
              </a:rPr>
              <a:t>Recommended Video</a:t>
            </a:r>
            <a:endParaRPr lang="en-US" sz="1200" b="1" dirty="0"/>
          </a:p>
          <a:p>
            <a:endParaRPr lang="en-US" sz="1200" dirty="0"/>
          </a:p>
          <a:p>
            <a:r>
              <a:rPr lang="en-US" sz="1200" dirty="0"/>
              <a:t>Inherit a design that you need to evaluate?  Check out the </a:t>
            </a:r>
            <a:r>
              <a:rPr lang="en-US" sz="1200" u="sng" dirty="0">
                <a:solidFill>
                  <a:srgbClr val="0000FF"/>
                </a:solidFill>
              </a:rPr>
              <a:t>UX Guide video, “Heuristic Evaluation”</a:t>
            </a:r>
            <a:r>
              <a:rPr lang="en-US" sz="1200" dirty="0"/>
              <a:t> to learn how to identify usability flaws based on visual design principles and best practices.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4834A7-A469-4495-BF88-260DF8C15EB2}"/>
              </a:ext>
            </a:extLst>
          </p:cNvPr>
          <p:cNvSpPr/>
          <p:nvPr/>
        </p:nvSpPr>
        <p:spPr>
          <a:xfrm>
            <a:off x="3636028" y="3998262"/>
            <a:ext cx="2921469" cy="2862322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sz="1200" b="1" i="0" dirty="0">
                <a:solidFill>
                  <a:srgbClr val="000000"/>
                </a:solidFill>
                <a:effectLst/>
                <a:highlight>
                  <a:srgbClr val="FCFCFC"/>
                </a:highlight>
              </a:rPr>
              <a:t>Perform UX Activities</a:t>
            </a:r>
            <a:endParaRPr lang="en-US" sz="1200" b="1" dirty="0">
              <a:highlight>
                <a:srgbClr val="FCFCFC"/>
              </a:highlight>
            </a:endParaRPr>
          </a:p>
          <a:p>
            <a:pPr fontAlgn="base"/>
            <a:r>
              <a:rPr lang="en-US" sz="1200" dirty="0" err="1">
                <a:highlight>
                  <a:srgbClr val="FCFCFC"/>
                </a:highlight>
              </a:rPr>
              <a:t>llamco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laboris</a:t>
            </a:r>
            <a:r>
              <a:rPr lang="en-US" sz="1200" dirty="0">
                <a:highlight>
                  <a:srgbClr val="FCFCFC"/>
                </a:highlight>
              </a:rPr>
              <a:t> nisi </a:t>
            </a:r>
            <a:r>
              <a:rPr lang="en-US" sz="1200" dirty="0" err="1">
                <a:highlight>
                  <a:srgbClr val="FCFCFC"/>
                </a:highlight>
              </a:rPr>
              <a:t>ut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aliquip</a:t>
            </a:r>
            <a:r>
              <a:rPr lang="en-US" sz="1200" dirty="0">
                <a:highlight>
                  <a:srgbClr val="FCFCFC"/>
                </a:highlight>
              </a:rPr>
              <a:t> ex </a:t>
            </a:r>
            <a:r>
              <a:rPr lang="en-US" sz="1200" dirty="0" err="1">
                <a:highlight>
                  <a:srgbClr val="FCFCFC"/>
                </a:highlight>
              </a:rPr>
              <a:t>ea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commodo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consequat</a:t>
            </a:r>
            <a:r>
              <a:rPr lang="en-US" sz="1200" dirty="0">
                <a:highlight>
                  <a:srgbClr val="FCFCFC"/>
                </a:highlight>
              </a:rPr>
              <a:t>. Ut </a:t>
            </a:r>
            <a:r>
              <a:rPr lang="en-US" sz="1200" u="sng" dirty="0">
                <a:solidFill>
                  <a:srgbClr val="0000FF"/>
                </a:solidFill>
                <a:highlight>
                  <a:srgbClr val="FCFCFC"/>
                </a:highlight>
              </a:rPr>
              <a:t>UX Methods</a:t>
            </a:r>
            <a:r>
              <a:rPr lang="en-US" sz="1200" dirty="0">
                <a:highlight>
                  <a:srgbClr val="FCFCFC"/>
                </a:highlight>
              </a:rPr>
              <a:t> ad minim </a:t>
            </a:r>
            <a:r>
              <a:rPr lang="en-US" sz="1200" dirty="0" err="1">
                <a:highlight>
                  <a:srgbClr val="FCFCFC"/>
                </a:highlight>
              </a:rPr>
              <a:t>veniam</a:t>
            </a:r>
            <a:r>
              <a:rPr lang="en-US" sz="1200" dirty="0">
                <a:highlight>
                  <a:srgbClr val="FCFCFC"/>
                </a:highlight>
              </a:rPr>
              <a:t>, </a:t>
            </a:r>
            <a:r>
              <a:rPr lang="en-US" sz="1200" dirty="0" err="1">
                <a:highlight>
                  <a:srgbClr val="FCFCFC"/>
                </a:highlight>
              </a:rPr>
              <a:t>quis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nostrud</a:t>
            </a:r>
            <a:r>
              <a:rPr lang="en-US" sz="1200" dirty="0">
                <a:highlight>
                  <a:srgbClr val="FCFCFC"/>
                </a:highlight>
              </a:rPr>
              <a:t> exercitation. </a:t>
            </a:r>
            <a:r>
              <a:rPr lang="en-US" sz="1200" dirty="0" err="1">
                <a:highlight>
                  <a:srgbClr val="FCFCFC"/>
                </a:highlight>
              </a:rPr>
              <a:t>llamco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laboris</a:t>
            </a:r>
            <a:r>
              <a:rPr lang="en-US" sz="1200" dirty="0">
                <a:highlight>
                  <a:srgbClr val="FCFCFC"/>
                </a:highlight>
              </a:rPr>
              <a:t> nisi </a:t>
            </a:r>
            <a:r>
              <a:rPr lang="en-US" sz="1200" dirty="0" err="1">
                <a:highlight>
                  <a:srgbClr val="FCFCFC"/>
                </a:highlight>
              </a:rPr>
              <a:t>ut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aliquip</a:t>
            </a:r>
            <a:r>
              <a:rPr lang="en-US" sz="1200" dirty="0">
                <a:highlight>
                  <a:srgbClr val="FCFCFC"/>
                </a:highlight>
              </a:rPr>
              <a:t> ex </a:t>
            </a:r>
            <a:r>
              <a:rPr lang="en-US" sz="1200" dirty="0" err="1">
                <a:highlight>
                  <a:srgbClr val="FCFCFC"/>
                </a:highlight>
              </a:rPr>
              <a:t>ea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commodo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u="sng" dirty="0">
                <a:solidFill>
                  <a:srgbClr val="0000FF"/>
                </a:solidFill>
                <a:highlight>
                  <a:srgbClr val="FCFCFC"/>
                </a:highlight>
              </a:rPr>
              <a:t>Playbooks</a:t>
            </a:r>
            <a:r>
              <a:rPr lang="en-US" sz="1200" dirty="0">
                <a:highlight>
                  <a:srgbClr val="FCFCFC"/>
                </a:highlight>
              </a:rPr>
              <a:t>. Ut </a:t>
            </a:r>
            <a:r>
              <a:rPr lang="en-US" sz="1200" dirty="0" err="1">
                <a:highlight>
                  <a:srgbClr val="FCFCFC"/>
                </a:highlight>
              </a:rPr>
              <a:t>enim</a:t>
            </a:r>
            <a:r>
              <a:rPr lang="en-US" sz="1200" dirty="0">
                <a:highlight>
                  <a:srgbClr val="FCFCFC"/>
                </a:highlight>
              </a:rPr>
              <a:t> ad minim </a:t>
            </a:r>
            <a:r>
              <a:rPr lang="en-US" sz="1200" dirty="0" err="1">
                <a:highlight>
                  <a:srgbClr val="FCFCFC"/>
                </a:highlight>
              </a:rPr>
              <a:t>veniam</a:t>
            </a:r>
            <a:r>
              <a:rPr lang="en-US" sz="1200" dirty="0">
                <a:highlight>
                  <a:srgbClr val="FCFCFC"/>
                </a:highlight>
              </a:rPr>
              <a:t>, </a:t>
            </a:r>
            <a:r>
              <a:rPr lang="en-US" sz="1200" dirty="0" err="1">
                <a:highlight>
                  <a:srgbClr val="FCFCFC"/>
                </a:highlight>
              </a:rPr>
              <a:t>quis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nostrud</a:t>
            </a:r>
            <a:r>
              <a:rPr lang="en-US" sz="1200" dirty="0">
                <a:highlight>
                  <a:srgbClr val="FCFCFC"/>
                </a:highlight>
              </a:rPr>
              <a:t> exercitation. </a:t>
            </a:r>
            <a:r>
              <a:rPr lang="en-US" sz="1200" dirty="0" err="1">
                <a:highlight>
                  <a:srgbClr val="FCFCFC"/>
                </a:highlight>
              </a:rPr>
              <a:t>llamco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laboris</a:t>
            </a:r>
            <a:r>
              <a:rPr lang="en-US" sz="1200" dirty="0">
                <a:highlight>
                  <a:srgbClr val="FCFCFC"/>
                </a:highlight>
              </a:rPr>
              <a:t> nisi </a:t>
            </a:r>
            <a:r>
              <a:rPr lang="en-US" sz="1200" dirty="0" err="1">
                <a:highlight>
                  <a:srgbClr val="FCFCFC"/>
                </a:highlight>
              </a:rPr>
              <a:t>ut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aliquip</a:t>
            </a:r>
            <a:r>
              <a:rPr lang="en-US" sz="1200" dirty="0">
                <a:highlight>
                  <a:srgbClr val="FCFCFC"/>
                </a:highlight>
              </a:rPr>
              <a:t> ex </a:t>
            </a:r>
            <a:r>
              <a:rPr lang="en-US" sz="1200" dirty="0" err="1">
                <a:highlight>
                  <a:srgbClr val="FCFCFC"/>
                </a:highlight>
              </a:rPr>
              <a:t>ea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commodo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consequat</a:t>
            </a:r>
            <a:r>
              <a:rPr lang="en-US" sz="1200" dirty="0">
                <a:highlight>
                  <a:srgbClr val="FCFCFC"/>
                </a:highlight>
              </a:rPr>
              <a:t>. Ut </a:t>
            </a:r>
            <a:r>
              <a:rPr lang="en-US" sz="1200" u="sng" dirty="0">
                <a:solidFill>
                  <a:srgbClr val="0000FF"/>
                </a:solidFill>
                <a:highlight>
                  <a:srgbClr val="FCFCFC"/>
                </a:highlight>
              </a:rPr>
              <a:t>Resources</a:t>
            </a:r>
            <a:r>
              <a:rPr lang="en-US" sz="1200" dirty="0">
                <a:solidFill>
                  <a:srgbClr val="0000FF"/>
                </a:solidFill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veniam</a:t>
            </a:r>
            <a:r>
              <a:rPr lang="en-US" sz="1200" dirty="0">
                <a:highlight>
                  <a:srgbClr val="FCFCFC"/>
                </a:highlight>
              </a:rPr>
              <a:t>, </a:t>
            </a:r>
            <a:r>
              <a:rPr lang="en-US" sz="1200" dirty="0" err="1">
                <a:highlight>
                  <a:srgbClr val="FCFCFC"/>
                </a:highlight>
              </a:rPr>
              <a:t>quis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nostrud</a:t>
            </a:r>
            <a:r>
              <a:rPr lang="en-US" sz="1200" dirty="0">
                <a:highlight>
                  <a:srgbClr val="FCFCFC"/>
                </a:highlight>
              </a:rPr>
              <a:t> exercitation. </a:t>
            </a:r>
          </a:p>
          <a:p>
            <a:pPr fontAlgn="base"/>
            <a:endParaRPr lang="en-US" sz="1200" dirty="0">
              <a:highlight>
                <a:srgbClr val="FCFCFC"/>
              </a:highlight>
            </a:endParaRPr>
          </a:p>
          <a:p>
            <a:pPr fontAlgn="base"/>
            <a:r>
              <a:rPr lang="en-US" sz="1200" b="1" dirty="0">
                <a:highlight>
                  <a:srgbClr val="FCFCFC"/>
                </a:highlight>
              </a:rPr>
              <a:t>Sample Playbooks:</a:t>
            </a:r>
          </a:p>
          <a:p>
            <a:pPr fontAlgn="base"/>
            <a:r>
              <a:rPr lang="en-US" sz="1200" u="sng" dirty="0">
                <a:solidFill>
                  <a:srgbClr val="0000FF"/>
                </a:solidFill>
                <a:highlight>
                  <a:srgbClr val="FCFCFC"/>
                </a:highlight>
              </a:rPr>
              <a:t>Clinical Reminder Dialogs</a:t>
            </a:r>
          </a:p>
          <a:p>
            <a:pPr fontAlgn="base"/>
            <a:r>
              <a:rPr lang="en-US" sz="1200" u="sng" dirty="0">
                <a:solidFill>
                  <a:srgbClr val="0000FF"/>
                </a:solidFill>
                <a:highlight>
                  <a:srgbClr val="FCFCFC"/>
                </a:highlight>
              </a:rPr>
              <a:t>Order Menus</a:t>
            </a:r>
          </a:p>
          <a:p>
            <a:pPr fontAlgn="base"/>
            <a:r>
              <a:rPr lang="en-US" sz="1200" u="sng" dirty="0">
                <a:solidFill>
                  <a:srgbClr val="0000FF"/>
                </a:solidFill>
                <a:highlight>
                  <a:srgbClr val="FCFCFC"/>
                </a:highlight>
              </a:rPr>
              <a:t>Playbook 3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B4046F-11FC-47D4-997C-A9CE5E5B2B46}"/>
              </a:ext>
            </a:extLst>
          </p:cNvPr>
          <p:cNvCxnSpPr>
            <a:cxnSpLocks/>
          </p:cNvCxnSpPr>
          <p:nvPr/>
        </p:nvCxnSpPr>
        <p:spPr>
          <a:xfrm>
            <a:off x="360664" y="3988909"/>
            <a:ext cx="6274052" cy="2376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4B1043-A2F2-4B57-9C4C-36BD91A96637}"/>
              </a:ext>
            </a:extLst>
          </p:cNvPr>
          <p:cNvCxnSpPr>
            <a:cxnSpLocks/>
          </p:cNvCxnSpPr>
          <p:nvPr/>
        </p:nvCxnSpPr>
        <p:spPr>
          <a:xfrm>
            <a:off x="3342181" y="4173343"/>
            <a:ext cx="0" cy="25492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7A18681-1283-4962-8B20-11FCF6385B13}"/>
              </a:ext>
            </a:extLst>
          </p:cNvPr>
          <p:cNvSpPr/>
          <p:nvPr/>
        </p:nvSpPr>
        <p:spPr>
          <a:xfrm>
            <a:off x="289374" y="7285690"/>
            <a:ext cx="9261859" cy="13029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54CFDA2-77D6-4791-B9F8-7226D1CC6F8A}"/>
              </a:ext>
            </a:extLst>
          </p:cNvPr>
          <p:cNvCxnSpPr>
            <a:cxnSpLocks/>
          </p:cNvCxnSpPr>
          <p:nvPr/>
        </p:nvCxnSpPr>
        <p:spPr>
          <a:xfrm>
            <a:off x="9771458" y="3998262"/>
            <a:ext cx="0" cy="3021448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0397A3DB-9708-429D-A312-4072EB96A7CA}"/>
              </a:ext>
            </a:extLst>
          </p:cNvPr>
          <p:cNvSpPr/>
          <p:nvPr/>
        </p:nvSpPr>
        <p:spPr>
          <a:xfrm>
            <a:off x="360664" y="7334436"/>
            <a:ext cx="919056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200" b="1" dirty="0">
                <a:solidFill>
                  <a:srgbClr val="000000"/>
                </a:solidFill>
              </a:rPr>
              <a:t>UX Guide Resources</a:t>
            </a:r>
            <a:endParaRPr lang="en-US" sz="1200" b="1" dirty="0"/>
          </a:p>
          <a:p>
            <a:endParaRPr lang="en-US" sz="1200" dirty="0"/>
          </a:p>
          <a:p>
            <a:pPr fontAlgn="base"/>
            <a:r>
              <a:rPr lang="en-US" sz="1200" dirty="0"/>
              <a:t>To support the UX Process and its Methods, the UX Guide provides additional insight using Resources like Videos, Case Studies and Newsletters.  You can also find a variety of Tools, including  Checklists and Templates.</a:t>
            </a:r>
          </a:p>
          <a:p>
            <a:endParaRPr lang="en-US" sz="1200" u="sng" dirty="0">
              <a:solidFill>
                <a:srgbClr val="0000FF"/>
              </a:solidFill>
            </a:endParaRPr>
          </a:p>
          <a:p>
            <a:r>
              <a:rPr lang="en-US" sz="1200" u="sng" dirty="0">
                <a:solidFill>
                  <a:srgbClr val="0000FF"/>
                </a:solidFill>
              </a:rPr>
              <a:t>View All Resources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CB5A43-2BD2-4AED-9322-BFD2FD53D9F9}"/>
              </a:ext>
            </a:extLst>
          </p:cNvPr>
          <p:cNvSpPr/>
          <p:nvPr/>
        </p:nvSpPr>
        <p:spPr>
          <a:xfrm>
            <a:off x="360664" y="9008149"/>
            <a:ext cx="42857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200" b="1" dirty="0">
                <a:solidFill>
                  <a:srgbClr val="000000"/>
                </a:solidFill>
              </a:rPr>
              <a:t>Start a UX Program at Your Facility</a:t>
            </a:r>
            <a:endParaRPr lang="en-US" sz="1200" b="1" dirty="0"/>
          </a:p>
          <a:p>
            <a:endParaRPr lang="en-US" sz="1200" dirty="0"/>
          </a:p>
          <a:p>
            <a:pPr fontAlgn="base"/>
            <a:r>
              <a:rPr lang="en-US" sz="1200" dirty="0" err="1"/>
              <a:t>llamco</a:t>
            </a:r>
            <a:r>
              <a:rPr lang="en-US" sz="1200" dirty="0"/>
              <a:t> </a:t>
            </a:r>
            <a:r>
              <a:rPr lang="en-US" sz="1200" dirty="0" err="1"/>
              <a:t>laboris</a:t>
            </a:r>
            <a:r>
              <a:rPr lang="en-US" sz="1200" dirty="0"/>
              <a:t> nisi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aliquip</a:t>
            </a:r>
            <a:r>
              <a:rPr lang="en-US" sz="1200" dirty="0"/>
              <a:t> ex </a:t>
            </a:r>
            <a:r>
              <a:rPr lang="en-US" sz="1200" dirty="0" err="1"/>
              <a:t>ea</a:t>
            </a:r>
            <a:r>
              <a:rPr lang="en-US" sz="1200" dirty="0"/>
              <a:t> </a:t>
            </a:r>
            <a:r>
              <a:rPr lang="en-US" sz="1200" dirty="0" err="1"/>
              <a:t>commodo</a:t>
            </a:r>
            <a:r>
              <a:rPr lang="en-US" sz="1200" dirty="0"/>
              <a:t> </a:t>
            </a:r>
            <a:r>
              <a:rPr lang="en-US" sz="1200" dirty="0" err="1"/>
              <a:t>consequat</a:t>
            </a:r>
            <a:r>
              <a:rPr lang="en-US" sz="1200" dirty="0"/>
              <a:t>. Ut </a:t>
            </a:r>
            <a:r>
              <a:rPr lang="en-US" sz="1200" dirty="0" err="1"/>
              <a:t>enim</a:t>
            </a:r>
            <a:r>
              <a:rPr lang="en-US" sz="1200" dirty="0"/>
              <a:t> ad minim </a:t>
            </a:r>
            <a:r>
              <a:rPr lang="en-US" sz="1200" dirty="0" err="1"/>
              <a:t>veniam</a:t>
            </a:r>
            <a:r>
              <a:rPr lang="en-US" sz="1200" dirty="0"/>
              <a:t>, </a:t>
            </a:r>
            <a:r>
              <a:rPr lang="en-US" sz="1200" dirty="0" err="1"/>
              <a:t>quis</a:t>
            </a:r>
            <a:r>
              <a:rPr lang="en-US" sz="1200" dirty="0"/>
              <a:t> </a:t>
            </a:r>
            <a:r>
              <a:rPr lang="en-US" sz="1200" dirty="0" err="1"/>
              <a:t>nostrud</a:t>
            </a:r>
            <a:r>
              <a:rPr lang="en-US" sz="1200" dirty="0"/>
              <a:t> exercitation. </a:t>
            </a:r>
            <a:r>
              <a:rPr lang="en-US" sz="1200" dirty="0" err="1"/>
              <a:t>llamco</a:t>
            </a:r>
            <a:r>
              <a:rPr lang="en-US" sz="1200" dirty="0"/>
              <a:t> </a:t>
            </a:r>
            <a:r>
              <a:rPr lang="en-US" sz="1200" dirty="0" err="1"/>
              <a:t>laboris</a:t>
            </a:r>
            <a:r>
              <a:rPr lang="en-US" sz="1200" dirty="0"/>
              <a:t> nisi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aliquip</a:t>
            </a:r>
            <a:r>
              <a:rPr lang="en-US" sz="1200" dirty="0"/>
              <a:t> ex </a:t>
            </a:r>
            <a:r>
              <a:rPr lang="en-US" sz="1200" dirty="0" err="1"/>
              <a:t>ea</a:t>
            </a:r>
            <a:r>
              <a:rPr lang="en-US" sz="1200" dirty="0"/>
              <a:t> </a:t>
            </a:r>
            <a:r>
              <a:rPr lang="en-US" sz="1200" dirty="0" err="1"/>
              <a:t>commodo</a:t>
            </a:r>
            <a:r>
              <a:rPr lang="en-US" sz="1200" dirty="0"/>
              <a:t> </a:t>
            </a:r>
            <a:r>
              <a:rPr lang="en-US" sz="1200" dirty="0" err="1"/>
              <a:t>consequat</a:t>
            </a:r>
            <a:r>
              <a:rPr lang="en-US" sz="1200" dirty="0"/>
              <a:t>. </a:t>
            </a:r>
          </a:p>
          <a:p>
            <a:endParaRPr lang="en-US" sz="1200" u="sng" dirty="0">
              <a:solidFill>
                <a:srgbClr val="0000FF"/>
              </a:solidFill>
            </a:endParaRPr>
          </a:p>
          <a:p>
            <a:r>
              <a:rPr lang="en-US" sz="1200" u="sng" dirty="0">
                <a:solidFill>
                  <a:srgbClr val="0000FF"/>
                </a:solidFill>
              </a:rPr>
              <a:t>Explore Training Options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53B8F83-F7C3-4163-963A-35B15E23C508}"/>
              </a:ext>
            </a:extLst>
          </p:cNvPr>
          <p:cNvSpPr/>
          <p:nvPr/>
        </p:nvSpPr>
        <p:spPr>
          <a:xfrm>
            <a:off x="5105008" y="8877352"/>
            <a:ext cx="4429251" cy="17004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4D81F9B-EF55-43FB-B459-9EBC9C3CE995}"/>
              </a:ext>
            </a:extLst>
          </p:cNvPr>
          <p:cNvSpPr/>
          <p:nvPr/>
        </p:nvSpPr>
        <p:spPr>
          <a:xfrm>
            <a:off x="5173552" y="8929414"/>
            <a:ext cx="42471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200" b="1" dirty="0">
                <a:solidFill>
                  <a:srgbClr val="000000"/>
                </a:solidFill>
              </a:rPr>
              <a:t>Share Your Ideas</a:t>
            </a:r>
            <a:endParaRPr lang="en-US" sz="1200" b="1" dirty="0"/>
          </a:p>
          <a:p>
            <a:endParaRPr lang="en-US" sz="1200" dirty="0"/>
          </a:p>
          <a:p>
            <a:r>
              <a:rPr lang="en-US" sz="1200" dirty="0"/>
              <a:t>We constantly strive to improve the UX Guide.  Send us </a:t>
            </a:r>
            <a:r>
              <a:rPr lang="en-US" sz="1200" u="sng" dirty="0">
                <a:solidFill>
                  <a:srgbClr val="0000FF"/>
                </a:solidFill>
              </a:rPr>
              <a:t>Feedback</a:t>
            </a:r>
            <a:r>
              <a:rPr lang="en-US" sz="1200" dirty="0"/>
              <a:t> so we can serve you better.</a:t>
            </a:r>
          </a:p>
          <a:p>
            <a:endParaRPr lang="en-US" sz="1200" dirty="0"/>
          </a:p>
          <a:p>
            <a:r>
              <a:rPr lang="en-US" sz="1200" dirty="0"/>
              <a:t>Or if you have your own content to add to the UX Guide, send us a short description of </a:t>
            </a:r>
            <a:r>
              <a:rPr lang="en-US" sz="1200" u="sng" dirty="0">
                <a:solidFill>
                  <a:srgbClr val="0000FF"/>
                </a:solidFill>
              </a:rPr>
              <a:t>your potential UX Guide content</a:t>
            </a:r>
            <a:r>
              <a:rPr lang="en-US" sz="1200" dirty="0"/>
              <a:t>.</a:t>
            </a:r>
          </a:p>
          <a:p>
            <a:endParaRPr lang="en-US" sz="12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403835F-08E1-40EB-9092-F81E53740F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5125" y="4067611"/>
            <a:ext cx="2508561" cy="1273981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BE0E2843-1788-4DCF-BFBB-5AEAA40B0C21}"/>
              </a:ext>
            </a:extLst>
          </p:cNvPr>
          <p:cNvSpPr/>
          <p:nvPr/>
        </p:nvSpPr>
        <p:spPr>
          <a:xfrm>
            <a:off x="292119" y="8877352"/>
            <a:ext cx="4492532" cy="17004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33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3333</TotalTime>
  <Words>2604</Words>
  <Application>Microsoft Office PowerPoint</Application>
  <PresentationFormat>Widescreen</PresentationFormat>
  <Paragraphs>197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tomco</dc:creator>
  <cp:lastModifiedBy> </cp:lastModifiedBy>
  <cp:revision>158</cp:revision>
  <dcterms:created xsi:type="dcterms:W3CDTF">2020-04-16T19:27:39Z</dcterms:created>
  <dcterms:modified xsi:type="dcterms:W3CDTF">2020-05-12T21:29:27Z</dcterms:modified>
</cp:coreProperties>
</file>