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13760" y="6823983"/>
            <a:ext cx="12145513" cy="442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4" y="42303"/>
            <a:ext cx="9340853" cy="6266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BDCF-8229-4C0D-9684-97895A47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4" y="1272141"/>
            <a:ext cx="9305163" cy="89266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A73A1B1-E941-4833-82F9-78417BF66076}"/>
              </a:ext>
            </a:extLst>
          </p:cNvPr>
          <p:cNvSpPr/>
          <p:nvPr/>
        </p:nvSpPr>
        <p:spPr>
          <a:xfrm>
            <a:off x="289375" y="2429339"/>
            <a:ext cx="6532832" cy="2123658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</a:rPr>
              <a:t>What is </a:t>
            </a:r>
            <a:r>
              <a:rPr lang="en-US" sz="1200" b="1" dirty="0"/>
              <a:t>User Experience (UX)? </a:t>
            </a:r>
          </a:p>
          <a:p>
            <a:pPr fontAlgn="base"/>
            <a:r>
              <a:rPr lang="en-US" sz="1200" dirty="0">
                <a:solidFill>
                  <a:srgbClr val="FF0000"/>
                </a:solidFill>
              </a:rPr>
              <a:t>&lt;introduce UXG and briefly describe UX&gt;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pPr fontAlgn="base"/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681A6B-5BE6-470F-B27A-6E90CD4328E3}"/>
              </a:ext>
            </a:extLst>
          </p:cNvPr>
          <p:cNvSpPr/>
          <p:nvPr/>
        </p:nvSpPr>
        <p:spPr>
          <a:xfrm>
            <a:off x="289375" y="4470278"/>
            <a:ext cx="2942919" cy="24929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Research User Needs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Research Playbooks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Research Methods: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Focus Groups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User Interviews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4834A7-A469-4495-BF88-260DF8C15EB2}"/>
              </a:ext>
            </a:extLst>
          </p:cNvPr>
          <p:cNvSpPr/>
          <p:nvPr/>
        </p:nvSpPr>
        <p:spPr>
          <a:xfrm>
            <a:off x="3528458" y="4440961"/>
            <a:ext cx="3122883" cy="230832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Create Designs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solidFill>
                  <a:srgbClr val="FF0000"/>
                </a:solidFill>
                <a:highlight>
                  <a:srgbClr val="FCFCFC"/>
                </a:highlight>
              </a:rPr>
              <a:t>&lt;mention “accessible to all users” and design best practices&gt; </a:t>
            </a:r>
            <a:r>
              <a:rPr lang="en-US" sz="1200" dirty="0">
                <a:highlight>
                  <a:srgbClr val="FCFCFC"/>
                </a:highlight>
              </a:rPr>
              <a:t>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Design 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Design Training Kits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Design for Accessibility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447E8-B06B-49A9-BCCD-DDC4427741A0}"/>
              </a:ext>
            </a:extLst>
          </p:cNvPr>
          <p:cNvSpPr/>
          <p:nvPr/>
        </p:nvSpPr>
        <p:spPr>
          <a:xfrm>
            <a:off x="6954479" y="4435463"/>
            <a:ext cx="2804506" cy="267765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b="1" i="0" dirty="0">
                <a:solidFill>
                  <a:srgbClr val="000000"/>
                </a:solidFill>
                <a:effectLst/>
                <a:highlight>
                  <a:srgbClr val="FCFCFC"/>
                </a:highlight>
              </a:rPr>
              <a:t>Test Designs</a:t>
            </a:r>
            <a:endParaRPr lang="en-US" sz="1200" b="1" dirty="0"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Ut </a:t>
            </a:r>
            <a:r>
              <a:rPr lang="en-US" sz="1200" dirty="0" err="1">
                <a:highlight>
                  <a:srgbClr val="FCFCFC"/>
                </a:highlight>
              </a:rPr>
              <a:t>enim</a:t>
            </a:r>
            <a:r>
              <a:rPr lang="en-US" sz="1200" dirty="0">
                <a:highlight>
                  <a:srgbClr val="FCFCFC"/>
                </a:highlight>
              </a:rPr>
              <a:t> ad minim </a:t>
            </a:r>
            <a:r>
              <a:rPr lang="en-US" sz="1200" dirty="0" err="1">
                <a:highlight>
                  <a:srgbClr val="FCFCFC"/>
                </a:highlight>
              </a:rPr>
              <a:t>veniam</a:t>
            </a:r>
            <a:r>
              <a:rPr lang="en-US" sz="1200" dirty="0">
                <a:highlight>
                  <a:srgbClr val="FCFCFC"/>
                </a:highlight>
              </a:rPr>
              <a:t>, </a:t>
            </a:r>
            <a:r>
              <a:rPr lang="en-US" sz="1200" dirty="0" err="1">
                <a:highlight>
                  <a:srgbClr val="FCFCFC"/>
                </a:highlight>
              </a:rPr>
              <a:t>quis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nostrud</a:t>
            </a:r>
            <a:r>
              <a:rPr lang="en-US" sz="1200" dirty="0">
                <a:highlight>
                  <a:srgbClr val="FCFCFC"/>
                </a:highlight>
              </a:rPr>
              <a:t> exercitation. 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Test Playbooks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Test Templates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Test Methods: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Usability Testing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User Surveys</a:t>
            </a:r>
          </a:p>
          <a:p>
            <a:pPr fontAlgn="base"/>
            <a:endParaRPr lang="en-US" sz="1200" dirty="0">
              <a:highlight>
                <a:srgbClr val="FCFCFC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F303B1-A9D2-4842-A42A-4252FBF669CC}"/>
              </a:ext>
            </a:extLst>
          </p:cNvPr>
          <p:cNvSpPr/>
          <p:nvPr/>
        </p:nvSpPr>
        <p:spPr>
          <a:xfrm>
            <a:off x="8145806" y="3235861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F7ED5-4B31-4EC3-92AB-76D60873CF82}"/>
              </a:ext>
            </a:extLst>
          </p:cNvPr>
          <p:cNvSpPr/>
          <p:nvPr/>
        </p:nvSpPr>
        <p:spPr>
          <a:xfrm>
            <a:off x="6948891" y="2411184"/>
            <a:ext cx="2699891" cy="18111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7812DD-F0AA-404A-ADDE-69BFE4E5E60A}"/>
              </a:ext>
            </a:extLst>
          </p:cNvPr>
          <p:cNvSpPr/>
          <p:nvPr/>
        </p:nvSpPr>
        <p:spPr>
          <a:xfrm>
            <a:off x="6954779" y="2440515"/>
            <a:ext cx="1611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Recommended Video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Inherit a design that you need to evaluate?  Check out the </a:t>
            </a:r>
            <a:r>
              <a:rPr lang="en-US" sz="1200" u="sng" dirty="0">
                <a:solidFill>
                  <a:srgbClr val="0000FF"/>
                </a:solidFill>
              </a:rPr>
              <a:t>“Heuristic Evaluation”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37163-C8A6-4C55-BD37-EB7CB0673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235" y="2529837"/>
            <a:ext cx="903863" cy="9621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970E08-EE2D-468D-B9DA-7576AA163E26}"/>
              </a:ext>
            </a:extLst>
          </p:cNvPr>
          <p:cNvSpPr/>
          <p:nvPr/>
        </p:nvSpPr>
        <p:spPr>
          <a:xfrm>
            <a:off x="6959524" y="3555812"/>
            <a:ext cx="260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00FF"/>
                </a:solidFill>
              </a:rPr>
              <a:t>video</a:t>
            </a:r>
            <a:r>
              <a:rPr lang="en-US" sz="1200" dirty="0"/>
              <a:t> to learn how to identify usability flaws based on visual design principles and best practices.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4CAE9-F360-43BF-BA74-F87F7EC5CA86}"/>
              </a:ext>
            </a:extLst>
          </p:cNvPr>
          <p:cNvCxnSpPr>
            <a:cxnSpLocks/>
          </p:cNvCxnSpPr>
          <p:nvPr/>
        </p:nvCxnSpPr>
        <p:spPr>
          <a:xfrm>
            <a:off x="3342181" y="4460424"/>
            <a:ext cx="0" cy="2549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C5AA02-59C1-4157-86BF-DFB3B9E8ECD8}"/>
              </a:ext>
            </a:extLst>
          </p:cNvPr>
          <p:cNvCxnSpPr>
            <a:cxnSpLocks/>
          </p:cNvCxnSpPr>
          <p:nvPr/>
        </p:nvCxnSpPr>
        <p:spPr>
          <a:xfrm>
            <a:off x="6783615" y="4470278"/>
            <a:ext cx="0" cy="2549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726415E-7BCD-4ED5-826D-3082E699CB55}"/>
              </a:ext>
            </a:extLst>
          </p:cNvPr>
          <p:cNvSpPr/>
          <p:nvPr/>
        </p:nvSpPr>
        <p:spPr>
          <a:xfrm>
            <a:off x="4212414" y="1456651"/>
            <a:ext cx="5208288" cy="5888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698EE-068A-48C2-B495-396A2D1214BA}"/>
              </a:ext>
            </a:extLst>
          </p:cNvPr>
          <p:cNvSpPr txBox="1"/>
          <p:nvPr/>
        </p:nvSpPr>
        <p:spPr>
          <a:xfrm>
            <a:off x="4274296" y="1466026"/>
            <a:ext cx="5484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the User Experience Guide!</a:t>
            </a:r>
          </a:p>
          <a:p>
            <a:r>
              <a:rPr lang="en-US" sz="1200" dirty="0">
                <a:solidFill>
                  <a:schemeClr val="bg1"/>
                </a:solidFill>
              </a:rPr>
              <a:t>Your one-stop shop for helping our Veterans through usable health IT products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EADFFF-9A42-4368-80BD-529FBCF8FC29}"/>
              </a:ext>
            </a:extLst>
          </p:cNvPr>
          <p:cNvSpPr/>
          <p:nvPr/>
        </p:nvSpPr>
        <p:spPr>
          <a:xfrm>
            <a:off x="289374" y="7285689"/>
            <a:ext cx="2888370" cy="2450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6DBA1C-0327-4812-B8BF-7B2BE4D71A01}"/>
              </a:ext>
            </a:extLst>
          </p:cNvPr>
          <p:cNvSpPr/>
          <p:nvPr/>
        </p:nvSpPr>
        <p:spPr>
          <a:xfrm>
            <a:off x="360665" y="7334436"/>
            <a:ext cx="2817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Get Started with UX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  <a:r>
              <a:rPr lang="en-US" sz="1200" dirty="0" err="1">
                <a:highlight>
                  <a:srgbClr val="FCFCFC"/>
                </a:highlight>
              </a:rPr>
              <a:t>llamco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laboris</a:t>
            </a:r>
            <a:r>
              <a:rPr lang="en-US" sz="1200" dirty="0">
                <a:highlight>
                  <a:srgbClr val="FCFCFC"/>
                </a:highlight>
              </a:rPr>
              <a:t> nisi </a:t>
            </a:r>
            <a:r>
              <a:rPr lang="en-US" sz="1200" dirty="0" err="1">
                <a:highlight>
                  <a:srgbClr val="FCFCFC"/>
                </a:highlight>
              </a:rPr>
              <a:t>ut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aliquip</a:t>
            </a:r>
            <a:r>
              <a:rPr lang="en-US" sz="1200" dirty="0">
                <a:highlight>
                  <a:srgbClr val="FCFCFC"/>
                </a:highlight>
              </a:rPr>
              <a:t> ex </a:t>
            </a:r>
            <a:r>
              <a:rPr lang="en-US" sz="1200" dirty="0" err="1">
                <a:highlight>
                  <a:srgbClr val="FCFCFC"/>
                </a:highlight>
              </a:rPr>
              <a:t>ea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commodo</a:t>
            </a:r>
            <a:r>
              <a:rPr lang="en-US" sz="1200" dirty="0">
                <a:highlight>
                  <a:srgbClr val="FCFCFC"/>
                </a:highlight>
              </a:rPr>
              <a:t> </a:t>
            </a:r>
            <a:r>
              <a:rPr lang="en-US" sz="1200" dirty="0" err="1">
                <a:highlight>
                  <a:srgbClr val="FCFCFC"/>
                </a:highlight>
              </a:rPr>
              <a:t>consequat</a:t>
            </a:r>
            <a:r>
              <a:rPr lang="en-US" sz="1200" dirty="0">
                <a:highlight>
                  <a:srgbClr val="FCFCFC"/>
                </a:highlight>
              </a:rPr>
              <a:t>. </a:t>
            </a:r>
          </a:p>
          <a:p>
            <a:pPr fontAlgn="base"/>
            <a:endParaRPr lang="en-US" sz="1200" u="sng" dirty="0">
              <a:solidFill>
                <a:srgbClr val="FF0000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Fundamental Concepts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UX Process</a:t>
            </a:r>
          </a:p>
          <a:p>
            <a:pPr fontAlgn="base"/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dirty="0">
                <a:highlight>
                  <a:srgbClr val="FCFCFC"/>
                </a:highlight>
              </a:rPr>
              <a:t>Sample Training Kits:</a:t>
            </a:r>
            <a:endParaRPr lang="en-US" sz="1200" u="sng" dirty="0">
              <a:solidFill>
                <a:srgbClr val="0000FF"/>
              </a:solidFill>
              <a:highlight>
                <a:srgbClr val="FCFCFC"/>
              </a:highlight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A</a:t>
            </a:r>
          </a:p>
          <a:p>
            <a:pPr fontAlgn="base"/>
            <a:r>
              <a:rPr lang="en-US" sz="1200" u="sng" dirty="0">
                <a:solidFill>
                  <a:srgbClr val="0000FF"/>
                </a:solidFill>
                <a:highlight>
                  <a:srgbClr val="FCFCFC"/>
                </a:highlight>
              </a:rPr>
              <a:t>Training Kit B</a:t>
            </a:r>
          </a:p>
          <a:p>
            <a:endParaRPr lang="en-US" sz="1200" dirty="0">
              <a:solidFill>
                <a:srgbClr val="0000FF"/>
              </a:solidFill>
            </a:endParaRPr>
          </a:p>
          <a:p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0001C-18C9-406F-BC90-198E1AEBE8A0}"/>
              </a:ext>
            </a:extLst>
          </p:cNvPr>
          <p:cNvSpPr/>
          <p:nvPr/>
        </p:nvSpPr>
        <p:spPr>
          <a:xfrm>
            <a:off x="3475293" y="7292451"/>
            <a:ext cx="3176048" cy="2450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646A05-7C6D-43F0-A06E-33698B007A49}"/>
              </a:ext>
            </a:extLst>
          </p:cNvPr>
          <p:cNvSpPr/>
          <p:nvPr/>
        </p:nvSpPr>
        <p:spPr>
          <a:xfrm>
            <a:off x="3546581" y="7341198"/>
            <a:ext cx="2949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Establish a UX Program at Your Facility</a:t>
            </a:r>
            <a:endParaRPr lang="en-US" sz="1200" b="1" dirty="0"/>
          </a:p>
          <a:p>
            <a:endParaRPr lang="en-US" sz="1200" dirty="0"/>
          </a:p>
          <a:p>
            <a:pPr fontAlgn="base"/>
            <a:r>
              <a:rPr lang="en-US" sz="1200" dirty="0">
                <a:solidFill>
                  <a:srgbClr val="FF0000"/>
                </a:solidFill>
              </a:rPr>
              <a:t>&lt;mention strategy … and mention value or “return on investment”&gt; </a:t>
            </a:r>
            <a:r>
              <a:rPr lang="en-US" sz="1200" dirty="0" err="1"/>
              <a:t>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Ut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exercitation. </a:t>
            </a:r>
          </a:p>
          <a:p>
            <a:endParaRPr lang="en-US" sz="1200" u="sng" dirty="0">
              <a:solidFill>
                <a:srgbClr val="0000FF"/>
              </a:solidFill>
            </a:endParaRPr>
          </a:p>
          <a:p>
            <a:r>
              <a:rPr lang="en-US" sz="1200" u="sng" dirty="0">
                <a:solidFill>
                  <a:srgbClr val="0000FF"/>
                </a:solidFill>
              </a:rPr>
              <a:t>Establishing Value</a:t>
            </a:r>
          </a:p>
          <a:p>
            <a:r>
              <a:rPr lang="en-US" sz="1200" u="sng" dirty="0">
                <a:solidFill>
                  <a:srgbClr val="0000FF"/>
                </a:solidFill>
              </a:rPr>
              <a:t>Team Training Options</a:t>
            </a:r>
            <a:endParaRPr lang="en-US" sz="1200" dirty="0">
              <a:solidFill>
                <a:srgbClr val="0000FF"/>
              </a:solidFill>
            </a:endParaRPr>
          </a:p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E27B24-3393-4611-A530-B32A3E036278}"/>
              </a:ext>
            </a:extLst>
          </p:cNvPr>
          <p:cNvSpPr/>
          <p:nvPr/>
        </p:nvSpPr>
        <p:spPr>
          <a:xfrm>
            <a:off x="6948890" y="7288870"/>
            <a:ext cx="2601419" cy="2450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9EFF77-3428-43AE-853A-7F5193568232}"/>
              </a:ext>
            </a:extLst>
          </p:cNvPr>
          <p:cNvSpPr/>
          <p:nvPr/>
        </p:nvSpPr>
        <p:spPr>
          <a:xfrm>
            <a:off x="7017487" y="7337617"/>
            <a:ext cx="2501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</a:rPr>
              <a:t>Share Your Ideas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We constantly strive to improve the UX Guide.  Send us </a:t>
            </a:r>
            <a:r>
              <a:rPr lang="en-US" sz="1200" u="sng" dirty="0">
                <a:solidFill>
                  <a:srgbClr val="0000FF"/>
                </a:solidFill>
              </a:rPr>
              <a:t>feedback</a:t>
            </a:r>
            <a:r>
              <a:rPr lang="en-US" sz="1200" dirty="0"/>
              <a:t> so we can serve you better.</a:t>
            </a:r>
          </a:p>
          <a:p>
            <a:endParaRPr lang="en-US" sz="1200" dirty="0"/>
          </a:p>
          <a:p>
            <a:r>
              <a:rPr lang="en-US" sz="1200" dirty="0"/>
              <a:t>And if you have your own content you’d like to add to this website, send us a short description of </a:t>
            </a:r>
            <a:r>
              <a:rPr lang="en-US" sz="1200" u="sng" dirty="0">
                <a:solidFill>
                  <a:srgbClr val="0000FF"/>
                </a:solidFill>
              </a:rPr>
              <a:t>your potential contribution to the UX Guide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10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477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169</cp:revision>
  <dcterms:created xsi:type="dcterms:W3CDTF">2020-04-16T19:27:39Z</dcterms:created>
  <dcterms:modified xsi:type="dcterms:W3CDTF">2020-05-13T16:04:18Z</dcterms:modified>
</cp:coreProperties>
</file>