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FCF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9CB5-AC36-436E-8739-7772C3DCF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B998C-5875-4DE5-969C-743FC3CB0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0164-0145-467B-AE61-644EBD7E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E748-1971-46B7-8DFC-5CF4B2BD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373D-27F6-48E3-BE21-A0B88FF9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E72F-7BFC-4390-9843-EE5E01B9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46964-CB54-4849-901F-EE77FEBE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1FB8-57FB-4301-A5E0-C8E4D673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CE2B-5E6E-49F4-B93B-E8247EFE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DFA3-442D-4399-B760-B6777EF7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10EC0-56B0-4CC2-BEAA-B175C21C0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70B49-C0EA-4823-B6EF-186214CF6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7584-FA8C-4FBE-98C6-D268E5F5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004C-6E8F-4C94-AD65-5C8158C5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1AC1-5063-4C4A-9F12-5247D2C6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8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92A2-DE98-4A6D-BB34-5D4127E6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4125-D72C-4954-B010-F6723A1C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CCD95-80F3-4BA6-9365-B5B3F434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2272-3E42-4BEF-B7CD-1066CF75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8244-7AD9-47D0-A30A-24608200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7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545-A5AC-493A-8B03-FDEA10D5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79E0F-BD64-480F-8D98-4F4E1129C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A87B-73E1-4622-BE6F-17C93B31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BC544-2DD8-4523-B98D-53369826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ED62-ADB8-4921-8C79-92AE7131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8FD-FFD7-490A-99A7-296F9D23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8094-746E-42B5-8C6C-3E7852724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C3629-DFAA-496C-A4B2-53BBFA8AB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3785E-047A-46B8-B97A-28A2BA5F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0CF2F-141A-442D-A792-2CE5CA59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D34A7-2D81-4BC8-8D36-CFEA2674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4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F29A-41CC-41FF-A611-739ACC73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30613-8865-4880-8ACC-1A6E5F5D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82156-FE3A-4987-9725-FF7FD8B3E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5BF29-CB54-4E37-B7F4-94EEA4750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6A32C-C31D-458B-9B55-2E8B4E84A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A5447-E28F-4B9E-A417-42B2858A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B92F4-389F-4946-BB99-0678983F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E4A01-497E-4F83-B163-E0C5ECF8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4E35-86E4-4134-B6F6-2EE75234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DD698-3E0C-4D41-B456-B2442BF9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311E2-2F15-4B5A-9698-4DC33089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0E5E6-7B76-4971-BB30-BC23696F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575D3-E6DF-42F7-8D90-821862EA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B37E4-4C5A-406E-81FD-AA52BAC7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CDF82-BC99-4670-9E46-7D1F31D8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6D12-9F88-469E-8768-9E278B30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6A6C-6ED2-4E6D-967D-0ED392E3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81C03-6C9A-416F-A171-0ADAE45D9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B7814-AF4A-4DA0-AC1F-34D3AA9A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DE132-5E60-486C-81FF-20DB2AED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53058-F8D0-4DE5-AFBF-A65231A0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5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E1EB-07E3-4C0D-A94F-BF72705E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1FB94-5329-4B9B-9CB1-63E45B5D6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146FB-59BC-4099-8DA0-C6DFD5F84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D2C4-4764-423B-BB0E-C1F5FD3B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D715-61E3-4EEB-B14E-00FF0783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779BC-A692-4900-B951-81824959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0DD9C-2E40-4333-9513-D4FAA574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6AB26-5D65-48CD-9E7A-66428F54B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8283-A612-411C-AE2F-22C345676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0053-9691-458C-90B3-47EB6757D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2B25-5E86-4E68-B4DD-3FD4F3388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7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D7BB93F-B37D-FC4E-BA74-B681E502D846}"/>
              </a:ext>
            </a:extLst>
          </p:cNvPr>
          <p:cNvSpPr/>
          <p:nvPr/>
        </p:nvSpPr>
        <p:spPr>
          <a:xfrm>
            <a:off x="13760" y="6823983"/>
            <a:ext cx="12145513" cy="4924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4" y="42303"/>
            <a:ext cx="9340853" cy="6266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365203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L-Shape 86">
            <a:extLst>
              <a:ext uri="{FF2B5EF4-FFF2-40B4-BE49-F238E27FC236}">
                <a16:creationId xmlns:a16="http://schemas.microsoft.com/office/drawing/2014/main" id="{8CEA671A-3EDC-264D-8FA5-6942D55ED335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-Shape 87">
            <a:extLst>
              <a:ext uri="{FF2B5EF4-FFF2-40B4-BE49-F238E27FC236}">
                <a16:creationId xmlns:a16="http://schemas.microsoft.com/office/drawing/2014/main" id="{BA53FF65-13F1-6C49-B84A-95E37F4A21C8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79D9915B-256C-4E45-A1DD-ADE057929CF3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-Shape 78">
            <a:extLst>
              <a:ext uri="{FF2B5EF4-FFF2-40B4-BE49-F238E27FC236}">
                <a16:creationId xmlns:a16="http://schemas.microsoft.com/office/drawing/2014/main" id="{EB22F4B5-C490-4E48-8D02-1169B5A3A54F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14DEC3B-9192-C242-9CDE-3A34917A992C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0BDCF-8229-4C0D-9684-97895A47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4" y="1272141"/>
            <a:ext cx="9305163" cy="892668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A73A1B1-E941-4833-82F9-78417BF66076}"/>
              </a:ext>
            </a:extLst>
          </p:cNvPr>
          <p:cNvSpPr/>
          <p:nvPr/>
        </p:nvSpPr>
        <p:spPr>
          <a:xfrm>
            <a:off x="289375" y="2429339"/>
            <a:ext cx="6532832" cy="2123658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</a:rPr>
              <a:t>What is </a:t>
            </a:r>
            <a:r>
              <a:rPr lang="en-US" sz="1200" b="1" dirty="0"/>
              <a:t>User Experience (UX)? </a:t>
            </a:r>
          </a:p>
          <a:p>
            <a:pPr fontAlgn="base"/>
            <a:r>
              <a:rPr lang="en-US" sz="1200" dirty="0">
                <a:solidFill>
                  <a:srgbClr val="FF0000"/>
                </a:solidFill>
              </a:rPr>
              <a:t>&lt;introduce UXG and briefly describe UX&gt; </a:t>
            </a:r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4681A6B-5BE6-470F-B27A-6E90CD4328E3}"/>
              </a:ext>
            </a:extLst>
          </p:cNvPr>
          <p:cNvSpPr/>
          <p:nvPr/>
        </p:nvSpPr>
        <p:spPr>
          <a:xfrm>
            <a:off x="289375" y="4470278"/>
            <a:ext cx="2942919" cy="249299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CFCFC"/>
                </a:highlight>
              </a:rPr>
              <a:t>Research User Needs</a:t>
            </a:r>
            <a:endParaRPr lang="en-US" sz="1200" b="1" dirty="0">
              <a:highlight>
                <a:srgbClr val="FCFCFC"/>
              </a:highlight>
            </a:endParaRPr>
          </a:p>
          <a:p>
            <a:pPr fontAlgn="base"/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Research Playbooks</a:t>
            </a:r>
          </a:p>
          <a:p>
            <a:pPr fontAlgn="base"/>
            <a:endParaRPr lang="en-US" sz="1200" u="sng" dirty="0">
              <a:solidFill>
                <a:srgbClr val="0000FF"/>
              </a:solidFill>
              <a:highlight>
                <a:srgbClr val="FCFCFC"/>
              </a:highlight>
            </a:endParaRPr>
          </a:p>
          <a:p>
            <a:pPr fontAlgn="base"/>
            <a:r>
              <a:rPr lang="en-US" sz="1200" dirty="0">
                <a:highlight>
                  <a:srgbClr val="FCFCFC"/>
                </a:highlight>
              </a:rPr>
              <a:t>Research Methods: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Focus Groups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User Interviews</a:t>
            </a:r>
          </a:p>
          <a:p>
            <a:pPr fontAlgn="base"/>
            <a:endParaRPr lang="en-US" sz="1200" u="sng" dirty="0">
              <a:solidFill>
                <a:srgbClr val="0000FF"/>
              </a:solidFill>
              <a:highlight>
                <a:srgbClr val="FCFCFC"/>
              </a:highlight>
            </a:endParaRP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4834A7-A469-4495-BF88-260DF8C15EB2}"/>
              </a:ext>
            </a:extLst>
          </p:cNvPr>
          <p:cNvSpPr/>
          <p:nvPr/>
        </p:nvSpPr>
        <p:spPr>
          <a:xfrm>
            <a:off x="3528458" y="4440961"/>
            <a:ext cx="3122883" cy="230832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CFCFC"/>
                </a:highlight>
              </a:rPr>
              <a:t>Create Designs</a:t>
            </a:r>
            <a:endParaRPr lang="en-US" sz="1200" b="1" dirty="0">
              <a:highlight>
                <a:srgbClr val="FCFCFC"/>
              </a:highlight>
            </a:endParaRPr>
          </a:p>
          <a:p>
            <a:pPr fontAlgn="base"/>
            <a:r>
              <a:rPr lang="en-US" sz="1200" dirty="0">
                <a:solidFill>
                  <a:srgbClr val="FF0000"/>
                </a:solidFill>
                <a:highlight>
                  <a:srgbClr val="FCFCFC"/>
                </a:highlight>
              </a:rPr>
              <a:t>&lt;mention “accessible to all users” and design best practices&gt; </a:t>
            </a:r>
            <a:r>
              <a:rPr lang="en-US" sz="1200" dirty="0">
                <a:highlight>
                  <a:srgbClr val="FCFCFC"/>
                </a:highlight>
              </a:rPr>
              <a:t>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Design Playbooks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Design Training Kits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Design for Accessibility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1447E8-B06B-49A9-BCCD-DDC4427741A0}"/>
              </a:ext>
            </a:extLst>
          </p:cNvPr>
          <p:cNvSpPr/>
          <p:nvPr/>
        </p:nvSpPr>
        <p:spPr>
          <a:xfrm>
            <a:off x="6954479" y="4435463"/>
            <a:ext cx="2804506" cy="26776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CFCFC"/>
                </a:highlight>
              </a:rPr>
              <a:t>Test Designs</a:t>
            </a:r>
            <a:endParaRPr lang="en-US" sz="1200" b="1" dirty="0">
              <a:highlight>
                <a:srgbClr val="FCFCFC"/>
              </a:highlight>
            </a:endParaRPr>
          </a:p>
          <a:p>
            <a:pPr fontAlgn="base"/>
            <a:r>
              <a:rPr lang="en-US" sz="1200" dirty="0">
                <a:highlight>
                  <a:srgbClr val="FCFCFC"/>
                </a:highlight>
              </a:rPr>
              <a:t>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Test Playbooks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Test Templates</a:t>
            </a:r>
          </a:p>
          <a:p>
            <a:pPr fontAlgn="base"/>
            <a:endParaRPr lang="en-US" sz="1200" u="sng" dirty="0">
              <a:solidFill>
                <a:srgbClr val="0000FF"/>
              </a:solidFill>
              <a:highlight>
                <a:srgbClr val="FCFCFC"/>
              </a:highlight>
            </a:endParaRPr>
          </a:p>
          <a:p>
            <a:pPr fontAlgn="base"/>
            <a:r>
              <a:rPr lang="en-US" sz="1200" dirty="0">
                <a:highlight>
                  <a:srgbClr val="FCFCFC"/>
                </a:highlight>
              </a:rPr>
              <a:t>Test Methods: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Usability Testing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User Surveys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F303B1-A9D2-4842-A42A-4252FBF669CC}"/>
              </a:ext>
            </a:extLst>
          </p:cNvPr>
          <p:cNvSpPr/>
          <p:nvPr/>
        </p:nvSpPr>
        <p:spPr>
          <a:xfrm>
            <a:off x="8145806" y="3235861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2F7ED5-4B31-4EC3-92AB-76D60873CF82}"/>
              </a:ext>
            </a:extLst>
          </p:cNvPr>
          <p:cNvSpPr/>
          <p:nvPr/>
        </p:nvSpPr>
        <p:spPr>
          <a:xfrm>
            <a:off x="6948891" y="2411184"/>
            <a:ext cx="2699891" cy="18111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7812DD-F0AA-404A-ADDE-69BFE4E5E60A}"/>
              </a:ext>
            </a:extLst>
          </p:cNvPr>
          <p:cNvSpPr/>
          <p:nvPr/>
        </p:nvSpPr>
        <p:spPr>
          <a:xfrm>
            <a:off x="6954779" y="2440515"/>
            <a:ext cx="16112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Recommended Video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/>
              <a:t>Inherit a design that you need to evaluate?  Check out the </a:t>
            </a:r>
            <a:r>
              <a:rPr lang="en-US" sz="1200" u="sng" dirty="0">
                <a:solidFill>
                  <a:srgbClr val="0000FF"/>
                </a:solidFill>
              </a:rPr>
              <a:t>“Heuristic Evaluation”</a:t>
            </a: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037163-C8A6-4C55-BD37-EB7CB0673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235" y="2529837"/>
            <a:ext cx="903863" cy="9621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970E08-EE2D-468D-B9DA-7576AA163E26}"/>
              </a:ext>
            </a:extLst>
          </p:cNvPr>
          <p:cNvSpPr/>
          <p:nvPr/>
        </p:nvSpPr>
        <p:spPr>
          <a:xfrm>
            <a:off x="6959524" y="3555812"/>
            <a:ext cx="2602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>
                <a:solidFill>
                  <a:srgbClr val="0000FF"/>
                </a:solidFill>
              </a:rPr>
              <a:t>video</a:t>
            </a:r>
            <a:r>
              <a:rPr lang="en-US" sz="1200" dirty="0"/>
              <a:t> to learn how to identify usability flaws based on visual design principles and best practices.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34CAE9-F360-43BF-BA74-F87F7EC5CA86}"/>
              </a:ext>
            </a:extLst>
          </p:cNvPr>
          <p:cNvCxnSpPr>
            <a:cxnSpLocks/>
          </p:cNvCxnSpPr>
          <p:nvPr/>
        </p:nvCxnSpPr>
        <p:spPr>
          <a:xfrm>
            <a:off x="3342181" y="4460424"/>
            <a:ext cx="0" cy="2549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C5AA02-59C1-4157-86BF-DFB3B9E8ECD8}"/>
              </a:ext>
            </a:extLst>
          </p:cNvPr>
          <p:cNvCxnSpPr>
            <a:cxnSpLocks/>
          </p:cNvCxnSpPr>
          <p:nvPr/>
        </p:nvCxnSpPr>
        <p:spPr>
          <a:xfrm>
            <a:off x="6783615" y="4470278"/>
            <a:ext cx="0" cy="2549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726415E-7BCD-4ED5-826D-3082E699CB55}"/>
              </a:ext>
            </a:extLst>
          </p:cNvPr>
          <p:cNvSpPr/>
          <p:nvPr/>
        </p:nvSpPr>
        <p:spPr>
          <a:xfrm>
            <a:off x="4212414" y="1456651"/>
            <a:ext cx="5208288" cy="5888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F698EE-068A-48C2-B495-396A2D1214BA}"/>
              </a:ext>
            </a:extLst>
          </p:cNvPr>
          <p:cNvSpPr txBox="1"/>
          <p:nvPr/>
        </p:nvSpPr>
        <p:spPr>
          <a:xfrm>
            <a:off x="4274296" y="1466026"/>
            <a:ext cx="5484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 to the User Experience Guide!</a:t>
            </a:r>
          </a:p>
          <a:p>
            <a:r>
              <a:rPr lang="en-US" sz="1200" dirty="0">
                <a:solidFill>
                  <a:schemeClr val="bg1"/>
                </a:solidFill>
              </a:rPr>
              <a:t>Your one-stop shop for helping our Veterans through usable health IT products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EADFFF-9A42-4368-80BD-529FBCF8FC29}"/>
              </a:ext>
            </a:extLst>
          </p:cNvPr>
          <p:cNvSpPr/>
          <p:nvPr/>
        </p:nvSpPr>
        <p:spPr>
          <a:xfrm>
            <a:off x="289373" y="7317589"/>
            <a:ext cx="4634055" cy="2302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6DBA1C-0327-4812-B8BF-7B2BE4D71A01}"/>
              </a:ext>
            </a:extLst>
          </p:cNvPr>
          <p:cNvSpPr/>
          <p:nvPr/>
        </p:nvSpPr>
        <p:spPr>
          <a:xfrm>
            <a:off x="360664" y="7366335"/>
            <a:ext cx="451967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Get Started with UX</a:t>
            </a:r>
            <a:endParaRPr lang="en-US" sz="1200" b="1" dirty="0"/>
          </a:p>
          <a:p>
            <a:endParaRPr lang="en-US" sz="1200" dirty="0"/>
          </a:p>
          <a:p>
            <a:pPr fontAlgn="base"/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</a:t>
            </a:r>
          </a:p>
          <a:p>
            <a:pPr fontAlgn="base"/>
            <a:endParaRPr lang="en-US" sz="1200" u="sng" dirty="0">
              <a:solidFill>
                <a:srgbClr val="FF0000"/>
              </a:solidFill>
            </a:endParaRPr>
          </a:p>
          <a:p>
            <a:r>
              <a:rPr lang="en-US" sz="1200" u="sng" dirty="0">
                <a:solidFill>
                  <a:srgbClr val="0000FF"/>
                </a:solidFill>
              </a:rPr>
              <a:t>Fundamental Concepts</a:t>
            </a:r>
          </a:p>
          <a:p>
            <a:r>
              <a:rPr lang="en-US" sz="1200" u="sng" dirty="0">
                <a:solidFill>
                  <a:srgbClr val="0000FF"/>
                </a:solidFill>
              </a:rPr>
              <a:t>UX Process</a:t>
            </a:r>
          </a:p>
          <a:p>
            <a:pPr fontAlgn="base"/>
            <a:endParaRPr lang="en-US" sz="1200" u="sng" dirty="0">
              <a:solidFill>
                <a:srgbClr val="0000FF"/>
              </a:solidFill>
              <a:highlight>
                <a:srgbClr val="FCFCFC"/>
              </a:highlight>
            </a:endParaRPr>
          </a:p>
          <a:p>
            <a:pPr fontAlgn="base"/>
            <a:r>
              <a:rPr lang="en-US" sz="1200" dirty="0">
                <a:highlight>
                  <a:srgbClr val="FCFCFC"/>
                </a:highlight>
              </a:rPr>
              <a:t>Sample Training Kits:</a:t>
            </a:r>
            <a:endParaRPr lang="en-US" sz="1200" u="sng" dirty="0">
              <a:solidFill>
                <a:srgbClr val="0000FF"/>
              </a:solidFill>
              <a:highlight>
                <a:srgbClr val="FCFCFC"/>
              </a:highlight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Training Kit A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Training Kit B</a:t>
            </a:r>
          </a:p>
          <a:p>
            <a:endParaRPr lang="en-US" sz="1200" dirty="0">
              <a:solidFill>
                <a:srgbClr val="0000FF"/>
              </a:solidFill>
            </a:endParaRPr>
          </a:p>
          <a:p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30001C-18C9-406F-BC90-198E1AEBE8A0}"/>
              </a:ext>
            </a:extLst>
          </p:cNvPr>
          <p:cNvSpPr/>
          <p:nvPr/>
        </p:nvSpPr>
        <p:spPr>
          <a:xfrm>
            <a:off x="5234182" y="7318807"/>
            <a:ext cx="4414599" cy="2302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646A05-7C6D-43F0-A06E-33698B007A49}"/>
              </a:ext>
            </a:extLst>
          </p:cNvPr>
          <p:cNvSpPr/>
          <p:nvPr/>
        </p:nvSpPr>
        <p:spPr>
          <a:xfrm>
            <a:off x="5305471" y="7367553"/>
            <a:ext cx="410027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Establish a UX Program at Your Facility</a:t>
            </a:r>
            <a:endParaRPr lang="en-US" sz="1200" b="1" dirty="0"/>
          </a:p>
          <a:p>
            <a:endParaRPr lang="en-US" sz="1200" dirty="0"/>
          </a:p>
          <a:p>
            <a:pPr fontAlgn="base"/>
            <a:r>
              <a:rPr lang="en-US" sz="1200" dirty="0">
                <a:solidFill>
                  <a:srgbClr val="FF0000"/>
                </a:solidFill>
              </a:rPr>
              <a:t>&lt;mention strategy … and mention value or “return on investment”&gt; </a:t>
            </a:r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</a:p>
          <a:p>
            <a:endParaRPr lang="en-US" sz="1200" u="sng" dirty="0">
              <a:solidFill>
                <a:srgbClr val="0000FF"/>
              </a:solidFill>
            </a:endParaRPr>
          </a:p>
          <a:p>
            <a:r>
              <a:rPr lang="en-US" sz="1200" u="sng" dirty="0">
                <a:solidFill>
                  <a:srgbClr val="0000FF"/>
                </a:solidFill>
              </a:rPr>
              <a:t>Establishing Value</a:t>
            </a:r>
          </a:p>
          <a:p>
            <a:r>
              <a:rPr lang="en-US" sz="1200" u="sng" dirty="0">
                <a:solidFill>
                  <a:srgbClr val="0000FF"/>
                </a:solidFill>
              </a:rPr>
              <a:t>Team Training Options</a:t>
            </a:r>
            <a:endParaRPr lang="en-US" sz="1200" dirty="0">
              <a:solidFill>
                <a:srgbClr val="0000FF"/>
              </a:solidFill>
            </a:endParaRPr>
          </a:p>
          <a:p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BE6572-8E81-474C-BB12-A1614D04037D}"/>
              </a:ext>
            </a:extLst>
          </p:cNvPr>
          <p:cNvSpPr/>
          <p:nvPr/>
        </p:nvSpPr>
        <p:spPr>
          <a:xfrm>
            <a:off x="289373" y="9928260"/>
            <a:ext cx="9359408" cy="132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09396C-BA38-44C5-AE8F-59BC2A3C6449}"/>
              </a:ext>
            </a:extLst>
          </p:cNvPr>
          <p:cNvSpPr/>
          <p:nvPr/>
        </p:nvSpPr>
        <p:spPr>
          <a:xfrm>
            <a:off x="346239" y="10051168"/>
            <a:ext cx="91240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Share Your Ideas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/>
              <a:t>We constantly strive to improve the UX Guide.  Send us </a:t>
            </a:r>
            <a:r>
              <a:rPr lang="en-US" sz="1200" u="sng" dirty="0">
                <a:solidFill>
                  <a:srgbClr val="0000FF"/>
                </a:solidFill>
              </a:rPr>
              <a:t>feedback</a:t>
            </a:r>
            <a:r>
              <a:rPr lang="en-US" sz="1200" dirty="0"/>
              <a:t> so we can serve you better.</a:t>
            </a:r>
          </a:p>
          <a:p>
            <a:endParaRPr lang="en-US" sz="1200" dirty="0"/>
          </a:p>
          <a:p>
            <a:r>
              <a:rPr lang="en-US" sz="1200" dirty="0"/>
              <a:t>And if you have your own content you’d like to add to this website, send us a short description of </a:t>
            </a:r>
            <a:r>
              <a:rPr lang="en-US" sz="1200" u="sng" dirty="0">
                <a:solidFill>
                  <a:srgbClr val="0000FF"/>
                </a:solidFill>
              </a:rPr>
              <a:t>your potential contribution to the UX Guide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109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4549</TotalTime>
  <Words>477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tomco</dc:creator>
  <cp:lastModifiedBy> </cp:lastModifiedBy>
  <cp:revision>171</cp:revision>
  <dcterms:created xsi:type="dcterms:W3CDTF">2020-04-16T19:27:39Z</dcterms:created>
  <dcterms:modified xsi:type="dcterms:W3CDTF">2020-05-13T17:47:46Z</dcterms:modified>
</cp:coreProperties>
</file>