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1" r:id="rId3"/>
    <p:sldId id="3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83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9CB5-AC36-436E-8739-7772C3DCF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998C-5875-4DE5-969C-743FC3CB0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00164-0145-467B-AE61-644EBD7E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CE748-1971-46B7-8DFC-5CF4B2BD9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0373D-27F6-48E3-BE21-A0B88FF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4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E72F-7BFC-4390-9843-EE5E01B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46964-CB54-4849-901F-EE77FEBE1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11FB8-57FB-4301-A5E0-C8E4D673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E2B-5E6E-49F4-B93B-E8247EFE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DDFA3-442D-4399-B760-B6777EF7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1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10EC0-56B0-4CC2-BEAA-B175C21C0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70B49-C0EA-4823-B6EF-186214CF6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7584-FA8C-4FBE-98C6-D268E5F5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004C-6E8F-4C94-AD65-5C8158C5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1AC1-5063-4C4A-9F12-5247D2C6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92A2-DE98-4A6D-BB34-5D4127E6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4125-D72C-4954-B010-F6723A1C8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CCD95-80F3-4BA6-9365-B5B3F43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2272-3E42-4BEF-B7CD-1066CF75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88244-7AD9-47D0-A30A-24608200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71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545-A5AC-493A-8B03-FDEA10D5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9E0F-BD64-480F-8D98-4F4E1129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A87B-73E1-4622-BE6F-17C93B31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C544-2DD8-4523-B98D-53369826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0ED62-ADB8-4921-8C79-92AE7131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7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8FD-FFD7-490A-99A7-296F9D23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8094-746E-42B5-8C6C-3E785272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C3629-DFAA-496C-A4B2-53BBFA8AB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785E-047A-46B8-B97A-28A2BA5FA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CF2F-141A-442D-A792-2CE5CA59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D34A7-2D81-4BC8-8D36-CFEA267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4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F29A-41CC-41FF-A611-739ACC736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30613-8865-4880-8ACC-1A6E5F5DC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82156-FE3A-4987-9725-FF7FD8B3E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BF29-CB54-4E37-B7F4-94EEA4750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6A32C-C31D-458B-9B55-2E8B4E84A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A5447-E28F-4B9E-A417-42B2858A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B92F4-389F-4946-BB99-0678983F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4A01-497E-4F83-B163-E0C5ECF8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87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4E35-86E4-4134-B6F6-2EE75234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DD698-3E0C-4D41-B456-B2442BF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311E2-2F15-4B5A-9698-4DC330896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5E6-7B76-4971-BB30-BC23696F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575D3-E6DF-42F7-8D90-821862EAA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EB37E4-4C5A-406E-81FD-AA52BAC7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DF82-BC99-4670-9E46-7D1F31D8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6D12-9F88-469E-8768-9E278B30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6A6C-6ED2-4E6D-967D-0ED392E3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81C03-6C9A-416F-A171-0ADAE45D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7814-AF4A-4DA0-AC1F-34D3AA9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E132-5E60-486C-81FF-20DB2AED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53058-F8D0-4DE5-AFBF-A65231A0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E1EB-07E3-4C0D-A94F-BF72705E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1FB94-5329-4B9B-9CB1-63E45B5D6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146FB-59BC-4099-8DA0-C6DFD5F84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FD2C4-4764-423B-BB0E-C1F5FD3B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D715-61E3-4EEB-B14E-00FF0783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779BC-A692-4900-B951-81824959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C0DD9C-2E40-4333-9513-D4FAA574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6AB26-5D65-48CD-9E7A-66428F54B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8283-A612-411C-AE2F-22C345676C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B5DAD-6188-4182-A270-D86313642BAA}" type="datetimeFigureOut">
              <a:rPr lang="en-US" smtClean="0"/>
              <a:t>5/8/2020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0053-9691-458C-90B3-47EB6757D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2B25-5E86-4E68-B4DD-3FD4F3388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B99F5-0A42-49D7-BCE6-3918284F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7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name@vha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name@vha.gov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32458B-5BF3-4359-8AB8-2872D8BB7412}"/>
              </a:ext>
            </a:extLst>
          </p:cNvPr>
          <p:cNvSpPr txBox="1"/>
          <p:nvPr/>
        </p:nvSpPr>
        <p:spPr>
          <a:xfrm>
            <a:off x="4724457" y="304401"/>
            <a:ext cx="3962944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User Experience Guide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4782A1-070B-4A4B-A64D-87FA66DFB35F}"/>
              </a:ext>
            </a:extLst>
          </p:cNvPr>
          <p:cNvSpPr/>
          <p:nvPr/>
        </p:nvSpPr>
        <p:spPr>
          <a:xfrm>
            <a:off x="8029281" y="1072042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8C5E9-E7A8-4E49-89BC-D8272B80AF1D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Resources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5E180E-F39B-4B4B-9068-A67DEA6C8A33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93A19525-46E0-4D86-B596-C73C1AE43BA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1500D0-647F-449D-9FC9-DB5E06941EF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003F98-BD2C-4A49-9031-800A811E4FA5}"/>
              </a:ext>
            </a:extLst>
          </p:cNvPr>
          <p:cNvGrpSpPr/>
          <p:nvPr/>
        </p:nvGrpSpPr>
        <p:grpSpPr>
          <a:xfrm>
            <a:off x="9865739" y="2542329"/>
            <a:ext cx="280014" cy="307777"/>
            <a:chOff x="7758774" y="3314682"/>
            <a:chExt cx="280014" cy="307777"/>
          </a:xfrm>
        </p:grpSpPr>
        <p:sp>
          <p:nvSpPr>
            <p:cNvPr id="13" name="Teardrop 12">
              <a:extLst>
                <a:ext uri="{FF2B5EF4-FFF2-40B4-BE49-F238E27FC236}">
                  <a16:creationId xmlns:a16="http://schemas.microsoft.com/office/drawing/2014/main" id="{C65A2A68-AE34-4DAF-A051-3C48277942E4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76C1A5-A87A-4D97-9B22-3709B7CD3050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027482-3B80-4913-B12A-CAF3D1EC958D}"/>
              </a:ext>
            </a:extLst>
          </p:cNvPr>
          <p:cNvGrpSpPr/>
          <p:nvPr/>
        </p:nvGrpSpPr>
        <p:grpSpPr>
          <a:xfrm>
            <a:off x="9842907" y="4131528"/>
            <a:ext cx="280014" cy="307777"/>
            <a:chOff x="7758774" y="3314682"/>
            <a:chExt cx="280014" cy="307777"/>
          </a:xfrm>
        </p:grpSpPr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8A89BB3C-CA17-40A3-83F3-D13FECD1DF46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4027F1-58AD-4A16-A793-7FD61D49D8AE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F05551-D328-4FCA-AB42-95A0D0C8862A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BDFBFC2-7E45-4330-83D0-7B4BF4B85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B57F86-E1F4-4EB9-B0BB-656EA595C86C}"/>
              </a:ext>
            </a:extLst>
          </p:cNvPr>
          <p:cNvSpPr/>
          <p:nvPr/>
        </p:nvSpPr>
        <p:spPr>
          <a:xfrm>
            <a:off x="8491045" y="42304"/>
            <a:ext cx="807473" cy="28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27A184-3703-4576-B09A-90A3DE4B3FFB}"/>
              </a:ext>
            </a:extLst>
          </p:cNvPr>
          <p:cNvSpPr/>
          <p:nvPr/>
        </p:nvSpPr>
        <p:spPr>
          <a:xfrm>
            <a:off x="7761539" y="2099230"/>
            <a:ext cx="1799531" cy="42165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C6C0B1-CDC7-4763-8ACD-BC3A9FCAFB94}"/>
              </a:ext>
            </a:extLst>
          </p:cNvPr>
          <p:cNvSpPr/>
          <p:nvPr/>
        </p:nvSpPr>
        <p:spPr>
          <a:xfrm>
            <a:off x="7787751" y="2179692"/>
            <a:ext cx="180761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b="1" dirty="0"/>
              <a:t>RELATED LINKS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b="1" dirty="0"/>
              <a:t>UX Process Phases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Phase A</a:t>
            </a: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r>
              <a:rPr lang="en-US" sz="1200" b="1" dirty="0"/>
              <a:t>Videos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A</a:t>
            </a: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Video B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Checklists</a:t>
            </a:r>
            <a:endParaRPr lang="en-US" sz="1200" b="1" i="0" dirty="0">
              <a:effectLst/>
            </a:endParaRPr>
          </a:p>
          <a:p>
            <a:pPr fontAlgn="base"/>
            <a:r>
              <a:rPr lang="en-US" sz="1200" dirty="0">
                <a:solidFill>
                  <a:srgbClr val="0000FF"/>
                </a:solidFill>
              </a:rPr>
              <a:t>     </a:t>
            </a:r>
            <a:r>
              <a:rPr lang="en-US" sz="1200" u="sng" dirty="0">
                <a:solidFill>
                  <a:srgbClr val="0000FF"/>
                </a:solidFill>
              </a:rPr>
              <a:t>Checklist C</a:t>
            </a: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endParaRPr lang="en-US" sz="1200" b="0" i="0" u="sng" dirty="0">
              <a:solidFill>
                <a:srgbClr val="0000FF"/>
              </a:solidFill>
              <a:effectLst/>
            </a:endParaRPr>
          </a:p>
          <a:p>
            <a:pPr fontAlgn="base"/>
            <a:r>
              <a:rPr lang="en-US" sz="1200" b="1" dirty="0"/>
              <a:t>DOWNLOADS</a:t>
            </a:r>
          </a:p>
          <a:p>
            <a:pPr fontAlgn="base"/>
            <a:endParaRPr lang="en-US" sz="1200" b="1" dirty="0"/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Lorem ipsum dolor sit </a:t>
            </a:r>
            <a:r>
              <a:rPr lang="en-US" sz="1200" u="sng" dirty="0" err="1">
                <a:solidFill>
                  <a:srgbClr val="0000FF"/>
                </a:solidFill>
              </a:rPr>
              <a:t>amet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consectetur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r>
              <a:rPr lang="en-US" sz="1200" u="sng" dirty="0">
                <a:solidFill>
                  <a:srgbClr val="0000FF"/>
                </a:solidFill>
              </a:rPr>
              <a:t>Exercitation </a:t>
            </a:r>
            <a:r>
              <a:rPr lang="en-US" sz="1200" u="sng" dirty="0" err="1">
                <a:solidFill>
                  <a:srgbClr val="0000FF"/>
                </a:solidFill>
              </a:rPr>
              <a:t>ullamco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laboris</a:t>
            </a:r>
            <a:r>
              <a:rPr lang="en-US" sz="1200" u="sng" dirty="0">
                <a:solidFill>
                  <a:srgbClr val="0000FF"/>
                </a:solidFill>
              </a:rPr>
              <a:t> nisi </a:t>
            </a:r>
            <a:r>
              <a:rPr lang="en-US" sz="1200" u="sng" dirty="0" err="1">
                <a:solidFill>
                  <a:srgbClr val="0000FF"/>
                </a:solidFill>
              </a:rPr>
              <a:t>ut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aliquip</a:t>
            </a:r>
            <a:r>
              <a:rPr lang="en-US" sz="1200" u="sng" dirty="0">
                <a:solidFill>
                  <a:srgbClr val="0000FF"/>
                </a:solidFill>
              </a:rPr>
              <a:t> ex </a:t>
            </a:r>
            <a:r>
              <a:rPr lang="en-US" sz="1200" u="sng" dirty="0" err="1">
                <a:solidFill>
                  <a:srgbClr val="0000FF"/>
                </a:solidFill>
              </a:rPr>
              <a:t>ea</a:t>
            </a:r>
            <a:r>
              <a:rPr lang="en-US" sz="1200" u="sng" dirty="0">
                <a:solidFill>
                  <a:srgbClr val="0000FF"/>
                </a:solidFill>
              </a:rPr>
              <a:t> </a:t>
            </a:r>
            <a:r>
              <a:rPr lang="en-US" sz="1200" u="sng" dirty="0" err="1">
                <a:solidFill>
                  <a:srgbClr val="0000FF"/>
                </a:solidFill>
              </a:rPr>
              <a:t>commodo</a:t>
            </a:r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dirty="0">
              <a:solidFill>
                <a:srgbClr val="0000FF"/>
              </a:solidFill>
            </a:endParaRPr>
          </a:p>
          <a:p>
            <a:pPr fontAlgn="base"/>
            <a:endParaRPr lang="en-US" sz="1200" u="sng" dirty="0">
              <a:solidFill>
                <a:srgbClr val="0000FF"/>
              </a:solidFill>
            </a:endParaRPr>
          </a:p>
          <a:p>
            <a:pPr fontAlgn="base"/>
            <a:endParaRPr lang="en-US" sz="1200" b="0" i="0" u="sng" dirty="0">
              <a:effectLst/>
            </a:endParaRPr>
          </a:p>
        </p:txBody>
      </p:sp>
      <p:pic>
        <p:nvPicPr>
          <p:cNvPr id="23" name="Picture 4" descr="Share, shared, sharing, social share icon">
            <a:extLst>
              <a:ext uri="{FF2B5EF4-FFF2-40B4-BE49-F238E27FC236}">
                <a16:creationId xmlns:a16="http://schemas.microsoft.com/office/drawing/2014/main" id="{3FEF6F90-F7D3-440E-9D03-01C147D48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801269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F4A16A-0DCF-4C82-8B1C-9975A0FD1560}"/>
              </a:ext>
            </a:extLst>
          </p:cNvPr>
          <p:cNvSpPr/>
          <p:nvPr/>
        </p:nvSpPr>
        <p:spPr>
          <a:xfrm>
            <a:off x="-5365" y="691032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29" name="L-Shape 28">
            <a:extLst>
              <a:ext uri="{FF2B5EF4-FFF2-40B4-BE49-F238E27FC236}">
                <a16:creationId xmlns:a16="http://schemas.microsoft.com/office/drawing/2014/main" id="{691F21F1-1BE9-44BB-8213-55C4F73509D0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FD24B201-5DB5-4E0B-B5E4-A174E03490BE}"/>
              </a:ext>
            </a:extLst>
          </p:cNvPr>
          <p:cNvSpPr/>
          <p:nvPr/>
        </p:nvSpPr>
        <p:spPr>
          <a:xfrm rot="18900000">
            <a:off x="5458930" y="906356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5240CAD3-F91D-4F7F-AB64-9D5D7870A63D}"/>
              </a:ext>
            </a:extLst>
          </p:cNvPr>
          <p:cNvSpPr/>
          <p:nvPr/>
        </p:nvSpPr>
        <p:spPr>
          <a:xfrm rot="18900000">
            <a:off x="8854382" y="893645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A98E1D00-A898-44F7-8DA0-473DFAB8ABC0}"/>
              </a:ext>
            </a:extLst>
          </p:cNvPr>
          <p:cNvSpPr/>
          <p:nvPr/>
        </p:nvSpPr>
        <p:spPr>
          <a:xfrm rot="18900000">
            <a:off x="7622112" y="885283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1784CA-EE15-4A40-90A2-D0DB1BF317DC}"/>
              </a:ext>
            </a:extLst>
          </p:cNvPr>
          <p:cNvSpPr txBox="1"/>
          <p:nvPr/>
        </p:nvSpPr>
        <p:spPr>
          <a:xfrm>
            <a:off x="5778280" y="6700758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35" name="Picture 6" descr="Like - Free gestures icons">
            <a:extLst>
              <a:ext uri="{FF2B5EF4-FFF2-40B4-BE49-F238E27FC236}">
                <a16:creationId xmlns:a16="http://schemas.microsoft.com/office/drawing/2014/main" id="{5567A805-60B6-429A-A75F-539FF395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6572585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islike icon">
            <a:extLst>
              <a:ext uri="{FF2B5EF4-FFF2-40B4-BE49-F238E27FC236}">
                <a16:creationId xmlns:a16="http://schemas.microsoft.com/office/drawing/2014/main" id="{C79F8E07-69C1-41FD-AFF9-B4442B96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6572586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ownload icon">
            <a:extLst>
              <a:ext uri="{FF2B5EF4-FFF2-40B4-BE49-F238E27FC236}">
                <a16:creationId xmlns:a16="http://schemas.microsoft.com/office/drawing/2014/main" id="{87554B2F-A541-498C-97F4-2A343B87D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63" y="6598393"/>
            <a:ext cx="211594" cy="21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A026E7-75D2-4244-BD0C-88E63D0D5F92}"/>
              </a:ext>
            </a:extLst>
          </p:cNvPr>
          <p:cNvSpPr txBox="1"/>
          <p:nvPr/>
        </p:nvSpPr>
        <p:spPr>
          <a:xfrm>
            <a:off x="564947" y="6572585"/>
            <a:ext cx="14093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rgbClr val="0000FF"/>
                </a:solidFill>
              </a:rPr>
              <a:t>Download this checklist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D03CAA-8B85-4041-86CC-E0289A3B86E7}"/>
              </a:ext>
            </a:extLst>
          </p:cNvPr>
          <p:cNvSpPr txBox="1"/>
          <p:nvPr/>
        </p:nvSpPr>
        <p:spPr>
          <a:xfrm>
            <a:off x="215829" y="3243619"/>
            <a:ext cx="714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  <a:p>
            <a:pPr fontAlgn="base"/>
            <a:endParaRPr lang="en-US" sz="1200" dirty="0"/>
          </a:p>
        </p:txBody>
      </p:sp>
      <p:pic>
        <p:nvPicPr>
          <p:cNvPr id="40" name="Picture 4" descr="Share, shared, sharing, social share icon">
            <a:extLst>
              <a:ext uri="{FF2B5EF4-FFF2-40B4-BE49-F238E27FC236}">
                <a16:creationId xmlns:a16="http://schemas.microsoft.com/office/drawing/2014/main" id="{FB70DD3F-7820-4AE9-9D78-577D7DA32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05" y="2801269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78F65D6-2BE6-4D91-997C-744B7B0CAB08}"/>
              </a:ext>
            </a:extLst>
          </p:cNvPr>
          <p:cNvGrpSpPr/>
          <p:nvPr/>
        </p:nvGrpSpPr>
        <p:grpSpPr>
          <a:xfrm>
            <a:off x="315001" y="2566835"/>
            <a:ext cx="6456101" cy="1409765"/>
            <a:chOff x="1851102" y="4125951"/>
            <a:chExt cx="5252225" cy="91440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092D3D-D4F8-473A-A1B9-3EF95A01DF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125951"/>
              <a:ext cx="3129707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552BB4F-6B07-4CC2-8216-B3F7605C5A5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058EBD-14B2-40FD-982A-FBBC78C5F3D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ECCA862-0CE0-4FBC-BCBD-9974412DA38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595667F-DFB4-4ADD-9033-5C42EBCC484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A2A3646-6D79-40EA-8892-FA233520EC6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56BAEC-374D-4DF6-B4DE-A4DEA249E3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5B25F8AE-0A2D-45A8-BAAC-E1981428F09C}"/>
              </a:ext>
            </a:extLst>
          </p:cNvPr>
          <p:cNvSpPr/>
          <p:nvPr/>
        </p:nvSpPr>
        <p:spPr>
          <a:xfrm>
            <a:off x="354227" y="3519980"/>
            <a:ext cx="7138903" cy="29019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A8A9DB4-30AE-42AC-8CFE-A9D544D540CD}"/>
              </a:ext>
            </a:extLst>
          </p:cNvPr>
          <p:cNvGrpSpPr/>
          <p:nvPr/>
        </p:nvGrpSpPr>
        <p:grpSpPr>
          <a:xfrm>
            <a:off x="1054" y="2528719"/>
            <a:ext cx="280014" cy="307777"/>
            <a:chOff x="7758774" y="3314682"/>
            <a:chExt cx="280014" cy="307777"/>
          </a:xfrm>
        </p:grpSpPr>
        <p:sp>
          <p:nvSpPr>
            <p:cNvPr id="55" name="Teardrop 54">
              <a:extLst>
                <a:ext uri="{FF2B5EF4-FFF2-40B4-BE49-F238E27FC236}">
                  <a16:creationId xmlns:a16="http://schemas.microsoft.com/office/drawing/2014/main" id="{5B8CAB91-7B91-463E-B253-B6C5A869FDCF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27D1FD-82E3-402D-A475-1B345EEE863D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6901774-22AE-4E44-826B-84D89E2BC2BA}"/>
              </a:ext>
            </a:extLst>
          </p:cNvPr>
          <p:cNvGrpSpPr/>
          <p:nvPr/>
        </p:nvGrpSpPr>
        <p:grpSpPr>
          <a:xfrm>
            <a:off x="1846" y="3810123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3ED1020D-4F29-47F0-B35D-2296480AB4ED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91170D-8593-4227-9DFD-770F01737FE5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A026560F-4047-46CE-8DBD-567F42763658}"/>
              </a:ext>
            </a:extLst>
          </p:cNvPr>
          <p:cNvSpPr txBox="1">
            <a:spLocks/>
          </p:cNvSpPr>
          <p:nvPr/>
        </p:nvSpPr>
        <p:spPr>
          <a:xfrm>
            <a:off x="9865036" y="774631"/>
            <a:ext cx="1700782" cy="37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Checklist Details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36AB3A9-88BA-48A6-B7C6-338B76FF616E}"/>
              </a:ext>
            </a:extLst>
          </p:cNvPr>
          <p:cNvSpPr/>
          <p:nvPr/>
        </p:nvSpPr>
        <p:spPr>
          <a:xfrm>
            <a:off x="10217724" y="1287572"/>
            <a:ext cx="1854669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Checklist Title &amp; Summary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Checklist content  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Download feature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B608181-39CC-4A0C-A309-F1DDD16C8C80}"/>
              </a:ext>
            </a:extLst>
          </p:cNvPr>
          <p:cNvGrpSpPr/>
          <p:nvPr/>
        </p:nvGrpSpPr>
        <p:grpSpPr>
          <a:xfrm>
            <a:off x="-559" y="6547693"/>
            <a:ext cx="280014" cy="307777"/>
            <a:chOff x="7758774" y="3314682"/>
            <a:chExt cx="280014" cy="307777"/>
          </a:xfrm>
        </p:grpSpPr>
        <p:sp>
          <p:nvSpPr>
            <p:cNvPr id="63" name="Teardrop 62">
              <a:extLst>
                <a:ext uri="{FF2B5EF4-FFF2-40B4-BE49-F238E27FC236}">
                  <a16:creationId xmlns:a16="http://schemas.microsoft.com/office/drawing/2014/main" id="{0E4497A7-D840-423A-9F31-263AD991E6AC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70AE58-33F6-4ED9-B61F-DA77F16F1A4C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91044C7-AEF4-4AFD-A32C-0C06D8664A97}"/>
              </a:ext>
            </a:extLst>
          </p:cNvPr>
          <p:cNvSpPr txBox="1"/>
          <p:nvPr/>
        </p:nvSpPr>
        <p:spPr>
          <a:xfrm>
            <a:off x="215829" y="2062270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Checklist A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E7FD94-4987-4D09-B003-806D5527A539}"/>
              </a:ext>
            </a:extLst>
          </p:cNvPr>
          <p:cNvSpPr/>
          <p:nvPr/>
        </p:nvSpPr>
        <p:spPr>
          <a:xfrm>
            <a:off x="485163" y="1706092"/>
            <a:ext cx="7544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Reminder Dialog Template Playbook</a:t>
            </a:r>
            <a:r>
              <a:rPr lang="en-US" sz="1400" dirty="0">
                <a:solidFill>
                  <a:srgbClr val="0000FF"/>
                </a:solidFill>
              </a:rPr>
              <a:t>  </a:t>
            </a:r>
            <a:r>
              <a:rPr lang="en-US" sz="1400" dirty="0">
                <a:solidFill>
                  <a:srgbClr val="FF0000"/>
                </a:solidFill>
              </a:rPr>
              <a:t>&lt;Back element only appears if page was accessed via Playbook&gt;</a:t>
            </a:r>
            <a:endParaRPr lang="en-US" sz="1400" b="1" u="sng" dirty="0">
              <a:solidFill>
                <a:srgbClr val="0000FF"/>
              </a:solidFill>
            </a:endParaRPr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C90A781-A08B-40C9-A746-6C25FC4E1671}"/>
              </a:ext>
            </a:extLst>
          </p:cNvPr>
          <p:cNvSpPr/>
          <p:nvPr/>
        </p:nvSpPr>
        <p:spPr>
          <a:xfrm rot="16200000">
            <a:off x="320786" y="1787649"/>
            <a:ext cx="183763" cy="159754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027DE5-4CFD-49E0-9287-08D3037E00D9}"/>
              </a:ext>
            </a:extLst>
          </p:cNvPr>
          <p:cNvSpPr/>
          <p:nvPr/>
        </p:nvSpPr>
        <p:spPr>
          <a:xfrm>
            <a:off x="261885" y="1248877"/>
            <a:ext cx="33425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Resources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u="sng" dirty="0">
                <a:solidFill>
                  <a:srgbClr val="0000FF"/>
                </a:solidFill>
              </a:rPr>
              <a:t>Tools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&gt;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u="sng" dirty="0">
                <a:solidFill>
                  <a:srgbClr val="0000FF"/>
                </a:solidFill>
              </a:rPr>
              <a:t>Checklists</a:t>
            </a:r>
            <a:r>
              <a:rPr lang="en-US" sz="1400" dirty="0"/>
              <a:t> &gt; </a:t>
            </a:r>
            <a:r>
              <a:rPr lang="en-US" sz="1400" b="1" dirty="0"/>
              <a:t>Checklist A</a:t>
            </a:r>
            <a:endParaRPr lang="en-US" sz="1400" b="1" u="sng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9712B8-9A69-494C-AF16-4A737AFB4DBD}"/>
              </a:ext>
            </a:extLst>
          </p:cNvPr>
          <p:cNvSpPr/>
          <p:nvPr/>
        </p:nvSpPr>
        <p:spPr>
          <a:xfrm rot="16200000">
            <a:off x="-1311435" y="3770904"/>
            <a:ext cx="309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CFCFC"/>
                </a:highlight>
              </a:rPr>
              <a:t>Remove Resources’ Left Nav when you are on an object details page</a:t>
            </a:r>
            <a:endParaRPr lang="en-US" sz="1400" b="1" dirty="0">
              <a:solidFill>
                <a:srgbClr val="FF0000"/>
              </a:solidFill>
              <a:highlight>
                <a:srgbClr val="FCFCF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425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2677331"/>
            <a:ext cx="6457091" cy="4710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57564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213039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447469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447470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3052156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498300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944444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737171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3117368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4254521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305415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442568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2131341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2203513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926958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999130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719335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791507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863960" y="2646527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7C26D-0DF9-4BF4-BEFE-5196DDD2F887}"/>
              </a:ext>
            </a:extLst>
          </p:cNvPr>
          <p:cNvSpPr txBox="1"/>
          <p:nvPr/>
        </p:nvSpPr>
        <p:spPr>
          <a:xfrm>
            <a:off x="417850" y="2009105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A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&lt;do we need a page title on every page, given that it appears in Breadcrumbs?&gt;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DB4101-1F4A-4809-9ED0-544D3FFB6AB2}"/>
              </a:ext>
            </a:extLst>
          </p:cNvPr>
          <p:cNvSpPr/>
          <p:nvPr/>
        </p:nvSpPr>
        <p:spPr>
          <a:xfrm>
            <a:off x="687187" y="1652927"/>
            <a:ext cx="78233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Reminder Dialog Template Playbook</a:t>
            </a:r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</a:rPr>
              <a:t>&lt;Back element only appears if page was accessed via Playbook&gt;</a:t>
            </a:r>
            <a:r>
              <a:rPr lang="en-US" sz="1400" dirty="0">
                <a:solidFill>
                  <a:srgbClr val="0000FF"/>
                </a:solidFill>
              </a:rPr>
              <a:t>                                              </a:t>
            </a:r>
            <a:endParaRPr lang="en-US" sz="1400" b="1" u="sng" dirty="0">
              <a:solidFill>
                <a:srgbClr val="0000FF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D9C5634-4C34-4310-B01C-0C6F364020F2}"/>
              </a:ext>
            </a:extLst>
          </p:cNvPr>
          <p:cNvSpPr/>
          <p:nvPr/>
        </p:nvSpPr>
        <p:spPr>
          <a:xfrm rot="16200000">
            <a:off x="523000" y="1734294"/>
            <a:ext cx="183763" cy="160134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0A75FD5-9657-4326-AD19-93F3FEFBE37E}"/>
              </a:ext>
            </a:extLst>
          </p:cNvPr>
          <p:cNvGrpSpPr/>
          <p:nvPr/>
        </p:nvGrpSpPr>
        <p:grpSpPr>
          <a:xfrm>
            <a:off x="8106020" y="1894842"/>
            <a:ext cx="280014" cy="307777"/>
            <a:chOff x="7758774" y="3314682"/>
            <a:chExt cx="280014" cy="307777"/>
          </a:xfrm>
        </p:grpSpPr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5F85FEF6-644A-4797-9A8A-02B713CC5D47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717817B-6A2D-4BF6-A063-739BA4FED56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1C0EC3E-A53B-4740-83C4-1841180D8E7D}"/>
              </a:ext>
            </a:extLst>
          </p:cNvPr>
          <p:cNvSpPr/>
          <p:nvPr/>
        </p:nvSpPr>
        <p:spPr>
          <a:xfrm>
            <a:off x="487017" y="1259496"/>
            <a:ext cx="1758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Methods</a:t>
            </a:r>
            <a:r>
              <a:rPr lang="en-US" sz="1400" dirty="0"/>
              <a:t> &gt; </a:t>
            </a:r>
            <a:r>
              <a:rPr lang="en-US" sz="1400" b="1" dirty="0"/>
              <a:t>Method A</a:t>
            </a:r>
            <a:endParaRPr lang="en-US" sz="1400" b="1" u="sn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7FD46D-F363-4882-B6BA-929215A3FDDB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16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ectangle 150">
            <a:extLst>
              <a:ext uri="{FF2B5EF4-FFF2-40B4-BE49-F238E27FC236}">
                <a16:creationId xmlns:a16="http://schemas.microsoft.com/office/drawing/2014/main" id="{2A07099E-77EE-1746-8AE1-C52F52AD58C3}"/>
              </a:ext>
            </a:extLst>
          </p:cNvPr>
          <p:cNvSpPr/>
          <p:nvPr/>
        </p:nvSpPr>
        <p:spPr>
          <a:xfrm>
            <a:off x="599" y="6823985"/>
            <a:ext cx="12187512" cy="1312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9A9BE3-F7A3-4289-AFE3-5B212E80AB9F}"/>
              </a:ext>
            </a:extLst>
          </p:cNvPr>
          <p:cNvSpPr/>
          <p:nvPr/>
        </p:nvSpPr>
        <p:spPr>
          <a:xfrm>
            <a:off x="487017" y="2677331"/>
            <a:ext cx="6457091" cy="4710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9C5CA3-4D06-4C10-AB52-82F9D07D7AAF}"/>
              </a:ext>
            </a:extLst>
          </p:cNvPr>
          <p:cNvSpPr txBox="1"/>
          <p:nvPr/>
        </p:nvSpPr>
        <p:spPr>
          <a:xfrm>
            <a:off x="5778280" y="7575642"/>
            <a:ext cx="12538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23 Likes     2 Dislikes</a:t>
            </a:r>
          </a:p>
        </p:txBody>
      </p:sp>
      <p:pic>
        <p:nvPicPr>
          <p:cNvPr id="1028" name="Picture 4" descr="Share, shared, sharing, social share icon">
            <a:extLst>
              <a:ext uri="{FF2B5EF4-FFF2-40B4-BE49-F238E27FC236}">
                <a16:creationId xmlns:a16="http://schemas.microsoft.com/office/drawing/2014/main" id="{3DB2E737-2112-4C47-B53C-6C677B1DB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330" y="2130396"/>
            <a:ext cx="193125" cy="1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ke - Free gestures icons">
            <a:extLst>
              <a:ext uri="{FF2B5EF4-FFF2-40B4-BE49-F238E27FC236}">
                <a16:creationId xmlns:a16="http://schemas.microsoft.com/office/drawing/2014/main" id="{6B8C66A1-6C94-4377-9941-38685686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539" y="7447469"/>
            <a:ext cx="150615" cy="15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like icon">
            <a:extLst>
              <a:ext uri="{FF2B5EF4-FFF2-40B4-BE49-F238E27FC236}">
                <a16:creationId xmlns:a16="http://schemas.microsoft.com/office/drawing/2014/main" id="{6E92AA34-18E9-4269-8556-075C0FC2D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881" y="7447470"/>
            <a:ext cx="150000" cy="1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36DCFF1-3C4C-4651-B19C-5E301EF61044}"/>
              </a:ext>
            </a:extLst>
          </p:cNvPr>
          <p:cNvSpPr/>
          <p:nvPr/>
        </p:nvSpPr>
        <p:spPr>
          <a:xfrm>
            <a:off x="10925032" y="42303"/>
            <a:ext cx="807473" cy="355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1521B2D-C15B-1E48-AB89-A43A6C58C16B}"/>
              </a:ext>
            </a:extLst>
          </p:cNvPr>
          <p:cNvSpPr txBox="1">
            <a:spLocks/>
          </p:cNvSpPr>
          <p:nvPr/>
        </p:nvSpPr>
        <p:spPr>
          <a:xfrm>
            <a:off x="9865034" y="774631"/>
            <a:ext cx="2207355" cy="374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Method Detail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4107A8-8402-244C-9829-4D641641C396}"/>
              </a:ext>
            </a:extLst>
          </p:cNvPr>
          <p:cNvSpPr/>
          <p:nvPr/>
        </p:nvSpPr>
        <p:spPr>
          <a:xfrm>
            <a:off x="10217724" y="1287572"/>
            <a:ext cx="1854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</a:rPr>
              <a:t>Method card</a:t>
            </a: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endParaRPr lang="en-US" sz="1050" dirty="0">
              <a:latin typeface="Arial" panose="020B0604020202020204" pitchFamily="34" charset="0"/>
            </a:endParaRPr>
          </a:p>
          <a:p>
            <a:r>
              <a:rPr lang="en-US" sz="1050" dirty="0">
                <a:latin typeface="Arial" panose="020B0604020202020204" pitchFamily="34" charset="0"/>
              </a:rPr>
              <a:t>Related content:</a:t>
            </a:r>
          </a:p>
          <a:p>
            <a:r>
              <a:rPr lang="en-US" sz="1050" dirty="0">
                <a:latin typeface="Arial" panose="020B0604020202020204" pitchFamily="34" charset="0"/>
              </a:rPr>
              <a:t>Methods</a:t>
            </a:r>
          </a:p>
          <a:p>
            <a:r>
              <a:rPr lang="en-US" sz="1050" dirty="0">
                <a:latin typeface="Arial" panose="020B0604020202020204" pitchFamily="34" charset="0"/>
              </a:rPr>
              <a:t>Videos</a:t>
            </a:r>
          </a:p>
          <a:p>
            <a:r>
              <a:rPr lang="en-US" sz="1050" dirty="0">
                <a:latin typeface="Arial" panose="020B0604020202020204" pitchFamily="34" charset="0"/>
              </a:rPr>
              <a:t>Sample Artifacts</a:t>
            </a:r>
          </a:p>
          <a:p>
            <a:r>
              <a:rPr lang="en-US" sz="1050" dirty="0">
                <a:latin typeface="Arial" panose="020B0604020202020204" pitchFamily="34" charset="0"/>
              </a:rPr>
              <a:t>Checklists</a:t>
            </a:r>
          </a:p>
          <a:p>
            <a:r>
              <a:rPr lang="en-US" sz="1050" dirty="0">
                <a:latin typeface="Arial" panose="020B0604020202020204" pitchFamily="34" charset="0"/>
              </a:rPr>
              <a:t>Playbooks</a:t>
            </a:r>
          </a:p>
          <a:p>
            <a:r>
              <a:rPr lang="en-US" sz="1050" dirty="0">
                <a:latin typeface="Arial" panose="020B0604020202020204" pitchFamily="34" charset="0"/>
              </a:rPr>
              <a:t>Training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C9CB377-A7D3-D048-939F-1020CFBFF835}"/>
              </a:ext>
            </a:extLst>
          </p:cNvPr>
          <p:cNvGrpSpPr/>
          <p:nvPr/>
        </p:nvGrpSpPr>
        <p:grpSpPr>
          <a:xfrm>
            <a:off x="9864947" y="1260925"/>
            <a:ext cx="280014" cy="307777"/>
            <a:chOff x="7758774" y="3314682"/>
            <a:chExt cx="280014" cy="307777"/>
          </a:xfrm>
        </p:grpSpPr>
        <p:sp>
          <p:nvSpPr>
            <p:cNvPr id="58" name="Teardrop 57">
              <a:extLst>
                <a:ext uri="{FF2B5EF4-FFF2-40B4-BE49-F238E27FC236}">
                  <a16:creationId xmlns:a16="http://schemas.microsoft.com/office/drawing/2014/main" id="{82FB3351-1E3F-0E47-B720-FA9C58F54C75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FEB86A4-8B72-DD4F-A48E-F5E40116051F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0C4CEA-E76F-1648-9CA7-9F2B9FD2B7FB}"/>
              </a:ext>
            </a:extLst>
          </p:cNvPr>
          <p:cNvCxnSpPr>
            <a:cxnSpLocks/>
          </p:cNvCxnSpPr>
          <p:nvPr/>
        </p:nvCxnSpPr>
        <p:spPr>
          <a:xfrm flipV="1">
            <a:off x="9792182" y="146903"/>
            <a:ext cx="0" cy="6406696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BD9AD67-F28D-514D-9F24-A8144F3F64E9}"/>
              </a:ext>
            </a:extLst>
          </p:cNvPr>
          <p:cNvGrpSpPr/>
          <p:nvPr/>
        </p:nvGrpSpPr>
        <p:grpSpPr>
          <a:xfrm>
            <a:off x="9865739" y="2032953"/>
            <a:ext cx="280014" cy="307777"/>
            <a:chOff x="7758774" y="3314682"/>
            <a:chExt cx="280014" cy="307777"/>
          </a:xfrm>
        </p:grpSpPr>
        <p:sp>
          <p:nvSpPr>
            <p:cNvPr id="62" name="Teardrop 61">
              <a:extLst>
                <a:ext uri="{FF2B5EF4-FFF2-40B4-BE49-F238E27FC236}">
                  <a16:creationId xmlns:a16="http://schemas.microsoft.com/office/drawing/2014/main" id="{67DB00C6-52CC-DE43-B3C5-29DB48E7F2F1}"/>
                </a:ext>
              </a:extLst>
            </p:cNvPr>
            <p:cNvSpPr/>
            <p:nvPr/>
          </p:nvSpPr>
          <p:spPr>
            <a:xfrm rot="27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23B9DF-602A-E04B-9015-6B7EB861DBD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33D8309-CF71-A74E-83AD-9DE6CF1763D0}"/>
              </a:ext>
            </a:extLst>
          </p:cNvPr>
          <p:cNvGrpSpPr/>
          <p:nvPr/>
        </p:nvGrpSpPr>
        <p:grpSpPr>
          <a:xfrm>
            <a:off x="738173" y="3052156"/>
            <a:ext cx="3240920" cy="976147"/>
            <a:chOff x="1851102" y="4278351"/>
            <a:chExt cx="5252225" cy="7620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86FDC1-C8B9-9F49-87FB-CE76AEE7386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A2EEA9-5596-994B-88C7-DEC24FE6E41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8F2A87-FACC-FA4B-80D9-6A853FA4B693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3B4AA2-67E0-6447-B2E8-8C134D4D5440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59339DE-B5A4-4343-AB19-6039BB4723F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1BFD55-3F9F-8045-9DE0-2D4DEB3579A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B0A6DAE-08AA-6E40-8B9C-A06546F96E76}"/>
              </a:ext>
            </a:extLst>
          </p:cNvPr>
          <p:cNvGrpSpPr/>
          <p:nvPr/>
        </p:nvGrpSpPr>
        <p:grpSpPr>
          <a:xfrm>
            <a:off x="738172" y="4498300"/>
            <a:ext cx="3240920" cy="976147"/>
            <a:chOff x="1851102" y="4278351"/>
            <a:chExt cx="5252225" cy="762000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1C1BF4-245D-9D40-9558-66CD9D0C13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196BFAF-8D43-5048-8BA5-19025FBC61BD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A6C4B64-E1D6-DD4A-A524-2E72C92B3FAE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9CA02C-61DA-6C48-90C3-00F7489112B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0444411-CE32-6049-84DA-396937253DD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50F7B73-768F-6B4C-B197-C7CFA2541A88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81772B-0BD3-7D41-AC7B-F39BF6B4C756}"/>
              </a:ext>
            </a:extLst>
          </p:cNvPr>
          <p:cNvGrpSpPr/>
          <p:nvPr/>
        </p:nvGrpSpPr>
        <p:grpSpPr>
          <a:xfrm>
            <a:off x="738172" y="5944444"/>
            <a:ext cx="3240920" cy="976147"/>
            <a:chOff x="1851102" y="4278351"/>
            <a:chExt cx="5252225" cy="762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CBA34D0-EBAD-8043-A551-DEC4B84C88A1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2783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196BBC-E9E4-7745-A5DB-A464777B0D3B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4307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3B31FD-43F2-624C-9639-2432D89379B4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5831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E71C8D-89B7-A541-9A9D-3EF3C91F6CAA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7355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4BC9094-B0B0-B04C-A34E-3812EE68EAE5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4887951"/>
              <a:ext cx="5252225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D12C84D-B995-6041-B38C-A4416DB86EEF}"/>
                </a:ext>
              </a:extLst>
            </p:cNvPr>
            <p:cNvCxnSpPr>
              <a:cxnSpLocks/>
            </p:cNvCxnSpPr>
            <p:nvPr/>
          </p:nvCxnSpPr>
          <p:spPr>
            <a:xfrm>
              <a:off x="1851102" y="5040351"/>
              <a:ext cx="4731099" cy="0"/>
            </a:xfrm>
            <a:prstGeom prst="line">
              <a:avLst/>
            </a:prstGeom>
            <a:ln w="920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268104-CB10-3449-92EC-438E2140D9F8}"/>
              </a:ext>
            </a:extLst>
          </p:cNvPr>
          <p:cNvSpPr/>
          <p:nvPr/>
        </p:nvSpPr>
        <p:spPr>
          <a:xfrm>
            <a:off x="4695938" y="2737171"/>
            <a:ext cx="1694375" cy="35394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Recommended Uses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Outcomes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Limitations</a:t>
            </a:r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Expertise required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BC9C1A-5703-D644-8960-31A2717FEC82}"/>
              </a:ext>
            </a:extLst>
          </p:cNvPr>
          <p:cNvGrpSpPr/>
          <p:nvPr/>
        </p:nvGrpSpPr>
        <p:grpSpPr>
          <a:xfrm>
            <a:off x="4772041" y="3117368"/>
            <a:ext cx="1976809" cy="390459"/>
            <a:chOff x="4772041" y="2862180"/>
            <a:chExt cx="1976809" cy="390459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7E3C288-BF7E-4948-8413-F9F1CEF84C37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E24338D-0A13-5241-A4BF-18160CE58A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6BBBC54-8BCA-2D4D-B059-810347D32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9C8ED03-A5BA-AB43-A50A-862D2C0637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7D437F1-319D-9C4C-A0B3-0086E07DB5FA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CD50BB5-5C48-AE4C-8AB5-D6D3F74337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F61CC0F-DED1-D04F-8338-CA76304AE3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29624A4E-9186-5C40-B245-0A6C24D1AA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0457061-13DE-1C49-A335-7C96B94505DD}"/>
              </a:ext>
            </a:extLst>
          </p:cNvPr>
          <p:cNvGrpSpPr/>
          <p:nvPr/>
        </p:nvGrpSpPr>
        <p:grpSpPr>
          <a:xfrm>
            <a:off x="4777612" y="4254521"/>
            <a:ext cx="1976809" cy="390459"/>
            <a:chOff x="4772041" y="2862180"/>
            <a:chExt cx="1976809" cy="390459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759219D-E745-594F-937E-EE261868C612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7B45F4F-57DB-4F49-AA7F-5B7E1AD0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D1E1693-5556-714C-8544-9065542AED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AF8943F-2A14-4E44-9E10-07A7B647EA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73C9577-9384-5D43-B718-C354AE8CFEB8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0DFFBD1-8C67-5C41-9B21-9B5C7E625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7C4B865-9B88-EB46-BDE5-8F384AFC93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ACD0A43-27C4-AC46-9D7A-D8B20BF32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7C21C6F-5F9B-154B-8C46-F0BE3A4888E8}"/>
              </a:ext>
            </a:extLst>
          </p:cNvPr>
          <p:cNvGrpSpPr/>
          <p:nvPr/>
        </p:nvGrpSpPr>
        <p:grpSpPr>
          <a:xfrm>
            <a:off x="4771020" y="5305415"/>
            <a:ext cx="1976809" cy="390459"/>
            <a:chOff x="4772041" y="2862180"/>
            <a:chExt cx="1976809" cy="390459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F078A6E-CE20-1C48-BCE2-8BCA93791154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AA0B611-EB22-034E-95F9-1071145AA6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E614F8F5-22A7-7E42-9958-C7DADBBFD8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5794491-89B5-1745-9EA5-255875EB4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86394586-67CA-6B45-B256-10AB1A0768FD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D4C305C-9330-6748-8BDD-1A8920C3D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1583D09-259E-8143-959C-410D57171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2585CD09-23E9-1B40-9CAB-F777D0475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8BE56EA-A864-894E-B0AC-7DFC2AE254BE}"/>
              </a:ext>
            </a:extLst>
          </p:cNvPr>
          <p:cNvGrpSpPr/>
          <p:nvPr/>
        </p:nvGrpSpPr>
        <p:grpSpPr>
          <a:xfrm>
            <a:off x="4776591" y="6442568"/>
            <a:ext cx="1976809" cy="390459"/>
            <a:chOff x="4772041" y="2862180"/>
            <a:chExt cx="1976809" cy="390459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844B8F3-BBFE-7344-B89D-6BE60D599733}"/>
                </a:ext>
              </a:extLst>
            </p:cNvPr>
            <p:cNvGrpSpPr/>
            <p:nvPr/>
          </p:nvGrpSpPr>
          <p:grpSpPr>
            <a:xfrm>
              <a:off x="4946405" y="2862180"/>
              <a:ext cx="1802445" cy="390459"/>
              <a:chOff x="1851102" y="4278351"/>
              <a:chExt cx="5252225" cy="304800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19468F7-CDDC-F943-8CCD-9F6753727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F8C2783-97EC-A849-B24A-2216318F1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DF54AC0-C88C-C44C-B8CA-48FB89B0B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04A0C9D-3871-2844-9873-9457A3395744}"/>
                </a:ext>
              </a:extLst>
            </p:cNvPr>
            <p:cNvGrpSpPr/>
            <p:nvPr/>
          </p:nvGrpSpPr>
          <p:grpSpPr>
            <a:xfrm>
              <a:off x="4772041" y="2862180"/>
              <a:ext cx="93822" cy="390459"/>
              <a:chOff x="1851102" y="4278351"/>
              <a:chExt cx="5252225" cy="304800"/>
            </a:xfrm>
          </p:grpSpPr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5FA31C-0FFB-6D40-A62F-A026F52B2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2783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D6A41E5-9DD9-5247-894F-8FE1D0530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4307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995092B-2893-3542-A2F8-8D134EFA0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1102" y="4583151"/>
                <a:ext cx="5252225" cy="0"/>
              </a:xfrm>
              <a:prstGeom prst="line">
                <a:avLst/>
              </a:prstGeom>
              <a:ln w="92075">
                <a:solidFill>
                  <a:schemeClr val="accent3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38EAA5D-8888-4E4B-A0BF-69CAF849E993}"/>
              </a:ext>
            </a:extLst>
          </p:cNvPr>
          <p:cNvSpPr/>
          <p:nvPr/>
        </p:nvSpPr>
        <p:spPr>
          <a:xfrm>
            <a:off x="7112079" y="2131341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BFF6D2-64D8-0148-8FB5-1681D01C9446}"/>
              </a:ext>
            </a:extLst>
          </p:cNvPr>
          <p:cNvSpPr/>
          <p:nvPr/>
        </p:nvSpPr>
        <p:spPr>
          <a:xfrm>
            <a:off x="7217565" y="2203513"/>
            <a:ext cx="14593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Methods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4603C80-B087-F245-A885-231242655F51}"/>
              </a:ext>
            </a:extLst>
          </p:cNvPr>
          <p:cNvSpPr/>
          <p:nvPr/>
        </p:nvSpPr>
        <p:spPr>
          <a:xfrm>
            <a:off x="7109585" y="3926958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6250DE-94E6-764A-AF6C-55DE78D37E35}"/>
              </a:ext>
            </a:extLst>
          </p:cNvPr>
          <p:cNvSpPr/>
          <p:nvPr/>
        </p:nvSpPr>
        <p:spPr>
          <a:xfrm>
            <a:off x="7215071" y="3999130"/>
            <a:ext cx="1295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Videos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9C2C96-D913-8D41-B883-EEFFFD988D4D}"/>
              </a:ext>
            </a:extLst>
          </p:cNvPr>
          <p:cNvSpPr/>
          <p:nvPr/>
        </p:nvSpPr>
        <p:spPr>
          <a:xfrm>
            <a:off x="7169769" y="5719335"/>
            <a:ext cx="2484844" cy="14890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1424716-7EDD-BE4E-95D4-457F803F811B}"/>
              </a:ext>
            </a:extLst>
          </p:cNvPr>
          <p:cNvSpPr/>
          <p:nvPr/>
        </p:nvSpPr>
        <p:spPr>
          <a:xfrm>
            <a:off x="7215071" y="5791507"/>
            <a:ext cx="1527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/>
              <a:t>Related Checklists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EBF7DD8-D822-0043-BC85-C4021801E400}"/>
              </a:ext>
            </a:extLst>
          </p:cNvPr>
          <p:cNvGrpSpPr/>
          <p:nvPr/>
        </p:nvGrpSpPr>
        <p:grpSpPr>
          <a:xfrm>
            <a:off x="3863960" y="2646527"/>
            <a:ext cx="280014" cy="307777"/>
            <a:chOff x="7758774" y="3314682"/>
            <a:chExt cx="280014" cy="307777"/>
          </a:xfrm>
        </p:grpSpPr>
        <p:sp>
          <p:nvSpPr>
            <p:cNvPr id="138" name="Teardrop 137">
              <a:extLst>
                <a:ext uri="{FF2B5EF4-FFF2-40B4-BE49-F238E27FC236}">
                  <a16:creationId xmlns:a16="http://schemas.microsoft.com/office/drawing/2014/main" id="{373C020E-9718-AF44-AD38-068EEBF8D3AF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CBAC67B-E3BF-874E-8B8B-9B52FB266AC2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E14B7E6-4C43-034E-B1EB-4B5294B63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61" y="42304"/>
            <a:ext cx="9616377" cy="645140"/>
          </a:xfrm>
          <a:prstGeom prst="rect">
            <a:avLst/>
          </a:prstGeom>
        </p:spPr>
      </p:pic>
      <p:sp>
        <p:nvSpPr>
          <p:cNvPr id="146" name="L-Shape 145">
            <a:extLst>
              <a:ext uri="{FF2B5EF4-FFF2-40B4-BE49-F238E27FC236}">
                <a16:creationId xmlns:a16="http://schemas.microsoft.com/office/drawing/2014/main" id="{83D392EF-DD16-C345-822C-CA528461CFE8}"/>
              </a:ext>
            </a:extLst>
          </p:cNvPr>
          <p:cNvSpPr/>
          <p:nvPr/>
        </p:nvSpPr>
        <p:spPr>
          <a:xfrm rot="18900000">
            <a:off x="8886280" y="891194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L-Shape 146">
            <a:extLst>
              <a:ext uri="{FF2B5EF4-FFF2-40B4-BE49-F238E27FC236}">
                <a16:creationId xmlns:a16="http://schemas.microsoft.com/office/drawing/2014/main" id="{98EE1828-7060-E84C-BE64-68C0AD623204}"/>
              </a:ext>
            </a:extLst>
          </p:cNvPr>
          <p:cNvSpPr/>
          <p:nvPr/>
        </p:nvSpPr>
        <p:spPr>
          <a:xfrm rot="18900000">
            <a:off x="5490393" y="886289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L-Shape 147">
            <a:extLst>
              <a:ext uri="{FF2B5EF4-FFF2-40B4-BE49-F238E27FC236}">
                <a16:creationId xmlns:a16="http://schemas.microsoft.com/office/drawing/2014/main" id="{2D6A62C2-F0A7-114C-9654-BD47F1548CAF}"/>
              </a:ext>
            </a:extLst>
          </p:cNvPr>
          <p:cNvSpPr/>
          <p:nvPr/>
        </p:nvSpPr>
        <p:spPr>
          <a:xfrm rot="18900000">
            <a:off x="3230079" y="896351"/>
            <a:ext cx="92868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A08FA45-7893-4640-ABEF-7BFC1A3FB7E4}"/>
              </a:ext>
            </a:extLst>
          </p:cNvPr>
          <p:cNvSpPr/>
          <p:nvPr/>
        </p:nvSpPr>
        <p:spPr>
          <a:xfrm>
            <a:off x="8686935" y="146903"/>
            <a:ext cx="616825" cy="157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959EF89-7BB1-E14D-B057-933C78B40051}"/>
              </a:ext>
            </a:extLst>
          </p:cNvPr>
          <p:cNvSpPr txBox="1"/>
          <p:nvPr/>
        </p:nvSpPr>
        <p:spPr>
          <a:xfrm>
            <a:off x="487018" y="795652"/>
            <a:ext cx="11245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Home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Fundamental Concepts            User Experience Process   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Methods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Resources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E87B5EC-BCA8-E04F-8730-69AD21D7AC02}"/>
              </a:ext>
            </a:extLst>
          </p:cNvPr>
          <p:cNvSpPr/>
          <p:nvPr/>
        </p:nvSpPr>
        <p:spPr>
          <a:xfrm>
            <a:off x="-5365" y="7760456"/>
            <a:ext cx="9600736" cy="371627"/>
          </a:xfrm>
          <a:prstGeom prst="rect">
            <a:avLst/>
          </a:prstGeom>
          <a:solidFill>
            <a:srgbClr val="184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Site Map</a:t>
            </a:r>
            <a:r>
              <a:rPr lang="en-US" sz="1000" dirty="0"/>
              <a:t>              Contact Us:  </a:t>
            </a:r>
            <a:r>
              <a:rPr lang="en-US" sz="1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name@vha.gov</a:t>
            </a:r>
            <a:r>
              <a:rPr lang="en-US" sz="1000" dirty="0">
                <a:solidFill>
                  <a:schemeClr val="bg1"/>
                </a:solidFill>
              </a:rPr>
              <a:t>     </a:t>
            </a:r>
            <a:r>
              <a:rPr lang="en-US" sz="1000" dirty="0"/>
              <a:t>800-999-9999              Tell us how we’re doing!  </a:t>
            </a:r>
            <a:r>
              <a:rPr lang="en-US" sz="1000" u="sng" dirty="0"/>
              <a:t>Provide Feedback Here</a:t>
            </a:r>
            <a:r>
              <a:rPr lang="en-US" sz="1000" dirty="0"/>
              <a:t>               Provide new content for UX Guide:  </a:t>
            </a:r>
            <a:r>
              <a:rPr lang="en-US" sz="1000" u="sng" dirty="0"/>
              <a:t>Participate Now</a:t>
            </a:r>
          </a:p>
        </p:txBody>
      </p:sp>
      <p:sp>
        <p:nvSpPr>
          <p:cNvPr id="98" name="L-Shape 97">
            <a:extLst>
              <a:ext uri="{FF2B5EF4-FFF2-40B4-BE49-F238E27FC236}">
                <a16:creationId xmlns:a16="http://schemas.microsoft.com/office/drawing/2014/main" id="{4FC9125D-A8FF-4A4D-A030-609175242847}"/>
              </a:ext>
            </a:extLst>
          </p:cNvPr>
          <p:cNvSpPr/>
          <p:nvPr/>
        </p:nvSpPr>
        <p:spPr>
          <a:xfrm rot="18900000">
            <a:off x="7665516" y="904697"/>
            <a:ext cx="84425" cy="92868"/>
          </a:xfrm>
          <a:prstGeom prst="corner">
            <a:avLst>
              <a:gd name="adj1" fmla="val 23437"/>
              <a:gd name="adj2" fmla="val 21875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17C26D-0DF9-4BF4-BEFE-5196DDD2F887}"/>
              </a:ext>
            </a:extLst>
          </p:cNvPr>
          <p:cNvSpPr txBox="1"/>
          <p:nvPr/>
        </p:nvSpPr>
        <p:spPr>
          <a:xfrm>
            <a:off x="417850" y="2083536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 A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EDB4101-1F4A-4809-9ED0-544D3FFB6AB2}"/>
              </a:ext>
            </a:extLst>
          </p:cNvPr>
          <p:cNvSpPr/>
          <p:nvPr/>
        </p:nvSpPr>
        <p:spPr>
          <a:xfrm>
            <a:off x="687188" y="1652927"/>
            <a:ext cx="64570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Reminder Dialog Template Playbook</a:t>
            </a:r>
            <a:r>
              <a:rPr lang="en-US" sz="1400" dirty="0">
                <a:solidFill>
                  <a:srgbClr val="0000FF"/>
                </a:solidFill>
              </a:rPr>
              <a:t>                                              </a:t>
            </a:r>
            <a:endParaRPr lang="en-US" sz="1400" b="1" u="sng" dirty="0">
              <a:solidFill>
                <a:srgbClr val="0000FF"/>
              </a:solidFill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D9C5634-4C34-4310-B01C-0C6F364020F2}"/>
              </a:ext>
            </a:extLst>
          </p:cNvPr>
          <p:cNvSpPr/>
          <p:nvPr/>
        </p:nvSpPr>
        <p:spPr>
          <a:xfrm rot="16200000">
            <a:off x="523000" y="1734294"/>
            <a:ext cx="183763" cy="160134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0A75FD5-9657-4326-AD19-93F3FEFBE37E}"/>
              </a:ext>
            </a:extLst>
          </p:cNvPr>
          <p:cNvGrpSpPr/>
          <p:nvPr/>
        </p:nvGrpSpPr>
        <p:grpSpPr>
          <a:xfrm>
            <a:off x="8106020" y="1894842"/>
            <a:ext cx="280014" cy="307777"/>
            <a:chOff x="7758774" y="3314682"/>
            <a:chExt cx="280014" cy="307777"/>
          </a:xfrm>
        </p:grpSpPr>
        <p:sp>
          <p:nvSpPr>
            <p:cNvPr id="154" name="Teardrop 153">
              <a:extLst>
                <a:ext uri="{FF2B5EF4-FFF2-40B4-BE49-F238E27FC236}">
                  <a16:creationId xmlns:a16="http://schemas.microsoft.com/office/drawing/2014/main" id="{5F85FEF6-644A-4797-9A8A-02B713CC5D47}"/>
                </a:ext>
              </a:extLst>
            </p:cNvPr>
            <p:cNvSpPr/>
            <p:nvPr/>
          </p:nvSpPr>
          <p:spPr>
            <a:xfrm rot="8100000">
              <a:off x="7758774" y="3342407"/>
              <a:ext cx="280014" cy="280014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717817B-6A2D-4BF6-A063-739BA4FED564}"/>
                </a:ext>
              </a:extLst>
            </p:cNvPr>
            <p:cNvSpPr txBox="1"/>
            <p:nvPr/>
          </p:nvSpPr>
          <p:spPr>
            <a:xfrm>
              <a:off x="7758861" y="3314682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1C0EC3E-A53B-4740-83C4-1841180D8E7D}"/>
              </a:ext>
            </a:extLst>
          </p:cNvPr>
          <p:cNvSpPr/>
          <p:nvPr/>
        </p:nvSpPr>
        <p:spPr>
          <a:xfrm>
            <a:off x="487017" y="1259496"/>
            <a:ext cx="17582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rgbClr val="0000FF"/>
                </a:solidFill>
              </a:rPr>
              <a:t>Methods</a:t>
            </a:r>
            <a:r>
              <a:rPr lang="en-US" sz="1400" dirty="0"/>
              <a:t> &gt; </a:t>
            </a:r>
            <a:r>
              <a:rPr lang="en-US" sz="1400" b="1" dirty="0"/>
              <a:t>Method A</a:t>
            </a:r>
            <a:endParaRPr lang="en-US" sz="1400" b="1" u="sng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F7FD46D-F363-4882-B6BA-929215A3FDDB}"/>
              </a:ext>
            </a:extLst>
          </p:cNvPr>
          <p:cNvSpPr/>
          <p:nvPr/>
        </p:nvSpPr>
        <p:spPr>
          <a:xfrm>
            <a:off x="5791240" y="1103429"/>
            <a:ext cx="80747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7B7100E-4A18-4073-8FAC-B5F1449553C7}"/>
              </a:ext>
            </a:extLst>
          </p:cNvPr>
          <p:cNvSpPr/>
          <p:nvPr/>
        </p:nvSpPr>
        <p:spPr>
          <a:xfrm rot="16200000">
            <a:off x="-1926442" y="4394059"/>
            <a:ext cx="455943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highlight>
                  <a:srgbClr val="FCFCFC"/>
                </a:highlight>
              </a:rPr>
              <a:t>In future if we have Left Nav for Methods section, then it would be hidden from this Method via Playbook view, possibly removed from all Method Details page views</a:t>
            </a:r>
            <a:endParaRPr lang="en-US" sz="1400" b="1" dirty="0">
              <a:solidFill>
                <a:srgbClr val="FF0000"/>
              </a:solidFill>
              <a:highlight>
                <a:srgbClr val="FCFCF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611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8707</TotalTime>
  <Words>363</Words>
  <Application>Microsoft Office PowerPoint</Application>
  <PresentationFormat>Widescreen</PresentationFormat>
  <Paragraphs>145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tomco</dc:creator>
  <cp:lastModifiedBy> </cp:lastModifiedBy>
  <cp:revision>150</cp:revision>
  <dcterms:created xsi:type="dcterms:W3CDTF">2020-04-16T19:27:39Z</dcterms:created>
  <dcterms:modified xsi:type="dcterms:W3CDTF">2020-05-12T16:12:11Z</dcterms:modified>
</cp:coreProperties>
</file>