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18" d="100"/>
          <a:sy n="118" d="100"/>
        </p:scale>
        <p:origin x="2094" y="-2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6133"/>
            <a:ext cx="5829300" cy="3501813"/>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82989"/>
            <a:ext cx="5143500" cy="2428451"/>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394420-B51C-4629-A2B6-BF47144279E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4069391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94420-B51C-4629-A2B6-BF47144279E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112866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5517"/>
            <a:ext cx="1478756"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5517"/>
            <a:ext cx="4350544"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94420-B51C-4629-A2B6-BF47144279E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310294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94420-B51C-4629-A2B6-BF47144279E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333002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07618"/>
            <a:ext cx="5915025" cy="4184014"/>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31215"/>
            <a:ext cx="5915025" cy="2200274"/>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394420-B51C-4629-A2B6-BF47144279E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280661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77584"/>
            <a:ext cx="291465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77584"/>
            <a:ext cx="291465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394420-B51C-4629-A2B6-BF47144279E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252964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5519"/>
            <a:ext cx="591502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65706"/>
            <a:ext cx="2901255" cy="120840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74110"/>
            <a:ext cx="2901255"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65706"/>
            <a:ext cx="2915543" cy="120840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74110"/>
            <a:ext cx="2915543"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394420-B51C-4629-A2B6-BF47144279E1}"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352730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394420-B51C-4629-A2B6-BF47144279E1}"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136170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94420-B51C-4629-A2B6-BF47144279E1}"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34762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0560"/>
            <a:ext cx="2211884" cy="234696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48226"/>
            <a:ext cx="3471863" cy="714798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17520"/>
            <a:ext cx="2211884" cy="559032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394420-B51C-4629-A2B6-BF47144279E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225534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0560"/>
            <a:ext cx="2211884" cy="234696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48226"/>
            <a:ext cx="3471863" cy="71479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17520"/>
            <a:ext cx="2211884" cy="559032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394420-B51C-4629-A2B6-BF47144279E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A236C-FB35-414D-AAD9-6C7C53750ECF}" type="slidenum">
              <a:rPr lang="en-US" smtClean="0"/>
              <a:t>‹#›</a:t>
            </a:fld>
            <a:endParaRPr lang="en-US"/>
          </a:p>
        </p:txBody>
      </p:sp>
    </p:spTree>
    <p:extLst>
      <p:ext uri="{BB962C8B-B14F-4D97-AF65-F5344CB8AC3E}">
        <p14:creationId xmlns:p14="http://schemas.microsoft.com/office/powerpoint/2010/main" val="54020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5519"/>
            <a:ext cx="591502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77584"/>
            <a:ext cx="591502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22649"/>
            <a:ext cx="1543050" cy="535517"/>
          </a:xfrm>
          <a:prstGeom prst="rect">
            <a:avLst/>
          </a:prstGeom>
        </p:spPr>
        <p:txBody>
          <a:bodyPr vert="horz" lIns="91440" tIns="45720" rIns="91440" bIns="45720" rtlCol="0" anchor="ctr"/>
          <a:lstStyle>
            <a:lvl1pPr algn="l">
              <a:defRPr sz="900">
                <a:solidFill>
                  <a:schemeClr val="tx1">
                    <a:tint val="75000"/>
                  </a:schemeClr>
                </a:solidFill>
              </a:defRPr>
            </a:lvl1pPr>
          </a:lstStyle>
          <a:p>
            <a:fld id="{A0394420-B51C-4629-A2B6-BF47144279E1}" type="datetimeFigureOut">
              <a:rPr lang="en-US" smtClean="0"/>
              <a:t>5/13/2020</a:t>
            </a:fld>
            <a:endParaRPr lang="en-US"/>
          </a:p>
        </p:txBody>
      </p:sp>
      <p:sp>
        <p:nvSpPr>
          <p:cNvPr id="5" name="Footer Placeholder 4"/>
          <p:cNvSpPr>
            <a:spLocks noGrp="1"/>
          </p:cNvSpPr>
          <p:nvPr>
            <p:ph type="ftr" sz="quarter" idx="3"/>
          </p:nvPr>
        </p:nvSpPr>
        <p:spPr>
          <a:xfrm>
            <a:off x="2271713" y="9322649"/>
            <a:ext cx="2314575" cy="53551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22649"/>
            <a:ext cx="1543050" cy="535517"/>
          </a:xfrm>
          <a:prstGeom prst="rect">
            <a:avLst/>
          </a:prstGeom>
        </p:spPr>
        <p:txBody>
          <a:bodyPr vert="horz" lIns="91440" tIns="45720" rIns="91440" bIns="45720" rtlCol="0" anchor="ctr"/>
          <a:lstStyle>
            <a:lvl1pPr algn="r">
              <a:defRPr sz="900">
                <a:solidFill>
                  <a:schemeClr val="tx1">
                    <a:tint val="75000"/>
                  </a:schemeClr>
                </a:solidFill>
              </a:defRPr>
            </a:lvl1pPr>
          </a:lstStyle>
          <a:p>
            <a:fld id="{74CA236C-FB35-414D-AAD9-6C7C53750ECF}" type="slidenum">
              <a:rPr lang="en-US" smtClean="0"/>
              <a:t>‹#›</a:t>
            </a:fld>
            <a:endParaRPr lang="en-US"/>
          </a:p>
        </p:txBody>
      </p:sp>
    </p:spTree>
    <p:extLst>
      <p:ext uri="{BB962C8B-B14F-4D97-AF65-F5344CB8AC3E}">
        <p14:creationId xmlns:p14="http://schemas.microsoft.com/office/powerpoint/2010/main" val="1010423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BB7D10-3A0E-4BE9-9927-CCFEC0107968}"/>
              </a:ext>
            </a:extLst>
          </p:cNvPr>
          <p:cNvPicPr>
            <a:picLocks noChangeAspect="1"/>
          </p:cNvPicPr>
          <p:nvPr/>
        </p:nvPicPr>
        <p:blipFill>
          <a:blip r:embed="rId2"/>
          <a:stretch>
            <a:fillRect/>
          </a:stretch>
        </p:blipFill>
        <p:spPr>
          <a:xfrm>
            <a:off x="0" y="-328612"/>
            <a:ext cx="6858000" cy="7467796"/>
          </a:xfrm>
          <a:prstGeom prst="rect">
            <a:avLst/>
          </a:prstGeom>
        </p:spPr>
      </p:pic>
      <p:sp>
        <p:nvSpPr>
          <p:cNvPr id="9" name="TextBox 8">
            <a:extLst>
              <a:ext uri="{FF2B5EF4-FFF2-40B4-BE49-F238E27FC236}">
                <a16:creationId xmlns:a16="http://schemas.microsoft.com/office/drawing/2014/main" id="{4FABCB66-7595-4035-9E47-783BA5D3AEBC}"/>
              </a:ext>
            </a:extLst>
          </p:cNvPr>
          <p:cNvSpPr txBox="1"/>
          <p:nvPr/>
        </p:nvSpPr>
        <p:spPr>
          <a:xfrm>
            <a:off x="317500" y="939800"/>
            <a:ext cx="6426200" cy="246221"/>
          </a:xfrm>
          <a:prstGeom prst="rect">
            <a:avLst/>
          </a:prstGeom>
          <a:solidFill>
            <a:schemeClr val="bg1"/>
          </a:solidFill>
        </p:spPr>
        <p:txBody>
          <a:bodyPr wrap="square" rtlCol="0">
            <a:spAutoFit/>
          </a:bodyPr>
          <a:lstStyle/>
          <a:p>
            <a:endParaRPr lang="en-US" sz="1000" dirty="0"/>
          </a:p>
        </p:txBody>
      </p:sp>
      <p:sp>
        <p:nvSpPr>
          <p:cNvPr id="10" name="TextBox 9">
            <a:extLst>
              <a:ext uri="{FF2B5EF4-FFF2-40B4-BE49-F238E27FC236}">
                <a16:creationId xmlns:a16="http://schemas.microsoft.com/office/drawing/2014/main" id="{83FED47E-CE5E-435A-B4F7-2C922D543555}"/>
              </a:ext>
            </a:extLst>
          </p:cNvPr>
          <p:cNvSpPr txBox="1"/>
          <p:nvPr/>
        </p:nvSpPr>
        <p:spPr>
          <a:xfrm>
            <a:off x="317499" y="388418"/>
            <a:ext cx="3291549" cy="4247317"/>
          </a:xfrm>
          <a:prstGeom prst="rect">
            <a:avLst/>
          </a:prstGeom>
          <a:solidFill>
            <a:schemeClr val="bg1"/>
          </a:solidFill>
        </p:spPr>
        <p:txBody>
          <a:bodyPr wrap="square" rtlCol="0">
            <a:spAutoFit/>
          </a:bodyPr>
          <a:lstStyle/>
          <a:p>
            <a:r>
              <a:rPr lang="en-US" sz="1000" dirty="0"/>
              <a:t>The plan phase for this playbook begins when you receive a work order that will require a clinical reminder.  During the plan phase, you will perform activities that will define the user needs, relevant context, the stakeholders for this work, and those who will be involved in the reminder design.</a:t>
            </a:r>
          </a:p>
          <a:p>
            <a:endParaRPr lang="en-US" sz="1000" dirty="0"/>
          </a:p>
          <a:p>
            <a:r>
              <a:rPr lang="en-US" sz="1000" dirty="0"/>
              <a:t>The first step is to identify your stakeholders.  Stakeholders may include the work requestor, other people who will use the reminder and / or the reports that will be generated from it. Sometimes management will need to be included to determine if there are impacts to other areas that need to be identified. </a:t>
            </a:r>
          </a:p>
          <a:p>
            <a:endParaRPr lang="en-US" sz="1000" dirty="0"/>
          </a:p>
          <a:p>
            <a:r>
              <a:rPr lang="en-US" sz="1000" dirty="0"/>
              <a:t>Next, schedule and conduct a kick off meeting, and develop a problem statement.   These activities are probably familiar to you, the information here is meant to provide you with some best practices and tools to support your work. </a:t>
            </a:r>
          </a:p>
          <a:p>
            <a:endParaRPr lang="en-US" sz="1000" dirty="0"/>
          </a:p>
          <a:p>
            <a:r>
              <a:rPr lang="en-US" sz="1000" dirty="0"/>
              <a:t>The kick off meeting is a good time to:</a:t>
            </a:r>
          </a:p>
          <a:p>
            <a:pPr marL="628650" lvl="1" indent="-171450">
              <a:buFont typeface="Wingdings" panose="05000000000000000000" pitchFamily="2" charset="2"/>
              <a:buChar char="§"/>
            </a:pPr>
            <a:r>
              <a:rPr lang="en-US" sz="1000" dirty="0"/>
              <a:t>Clarify the work request – document details.</a:t>
            </a:r>
          </a:p>
          <a:p>
            <a:pPr marL="628650" lvl="1" indent="-171450">
              <a:buFont typeface="Wingdings" panose="05000000000000000000" pitchFamily="2" charset="2"/>
              <a:buChar char="§"/>
            </a:pPr>
            <a:r>
              <a:rPr lang="en-US" sz="1000" dirty="0"/>
              <a:t>Gain stakeholder agreement to the clarified work request – write a problem statement. </a:t>
            </a:r>
          </a:p>
          <a:p>
            <a:pPr marL="628650" lvl="1" indent="-171450">
              <a:buFont typeface="Wingdings" panose="05000000000000000000" pitchFamily="2" charset="2"/>
              <a:buChar char="§"/>
            </a:pPr>
            <a:r>
              <a:rPr lang="en-US" sz="1000" dirty="0"/>
              <a:t>Establish a timeline to set expectations.  </a:t>
            </a:r>
          </a:p>
          <a:p>
            <a:pPr marL="628650" lvl="1" indent="-171450">
              <a:buFont typeface="Wingdings" panose="05000000000000000000" pitchFamily="2" charset="2"/>
              <a:buChar char="§"/>
            </a:pPr>
            <a:r>
              <a:rPr lang="en-US" sz="1000" dirty="0"/>
              <a:t>Inform stakeholders of their responsibilities, and when their input is needed.</a:t>
            </a:r>
          </a:p>
          <a:p>
            <a:pPr marL="628650" lvl="1" indent="-171450">
              <a:buFont typeface="Wingdings" panose="05000000000000000000" pitchFamily="2" charset="2"/>
              <a:buChar char="§"/>
            </a:pPr>
            <a:r>
              <a:rPr lang="en-US" sz="1000" dirty="0"/>
              <a:t>Identify additional inputs that are required.</a:t>
            </a:r>
          </a:p>
          <a:p>
            <a:endParaRPr lang="en-US" sz="1000" dirty="0"/>
          </a:p>
        </p:txBody>
      </p:sp>
      <p:sp>
        <p:nvSpPr>
          <p:cNvPr id="11" name="Rectangle 10">
            <a:extLst>
              <a:ext uri="{FF2B5EF4-FFF2-40B4-BE49-F238E27FC236}">
                <a16:creationId xmlns:a16="http://schemas.microsoft.com/office/drawing/2014/main" id="{B76FF9BC-ADFB-4BCE-BE6B-E051169E4383}"/>
              </a:ext>
            </a:extLst>
          </p:cNvPr>
          <p:cNvSpPr/>
          <p:nvPr/>
        </p:nvSpPr>
        <p:spPr>
          <a:xfrm>
            <a:off x="3607784" y="388418"/>
            <a:ext cx="3135916" cy="2400657"/>
          </a:xfrm>
          <a:prstGeom prst="rect">
            <a:avLst/>
          </a:prstGeom>
          <a:solidFill>
            <a:schemeClr val="bg1"/>
          </a:solidFill>
        </p:spPr>
        <p:txBody>
          <a:bodyPr wrap="square">
            <a:spAutoFit/>
          </a:bodyPr>
          <a:lstStyle/>
          <a:p>
            <a:r>
              <a:rPr lang="en-US" sz="1000" dirty="0"/>
              <a:t>It is important after the kick-off meeting to communicate the decisions and agreements in writing to all involved.  </a:t>
            </a:r>
          </a:p>
          <a:p>
            <a:endParaRPr lang="en-US" sz="1000" dirty="0"/>
          </a:p>
          <a:p>
            <a:r>
              <a:rPr lang="en-US" sz="1000" dirty="0"/>
              <a:t>If some stakeholders are not available for a group meeting, you can use the same materials and meet with them individually.  This is not the best way, because in the group setting the most important activity is that everyone agrees on the task, the timing and the responsibilities.  In the sections below, there are links to methods for these activities.  There are also some examples, where the work has already been completed, and there are tools such as an agenda for a kick-off meeting. Use these to move through the plan phase. The problem statement will be important throughout this process.  </a:t>
            </a:r>
          </a:p>
        </p:txBody>
      </p:sp>
      <p:sp>
        <p:nvSpPr>
          <p:cNvPr id="12" name="TextBox 11">
            <a:extLst>
              <a:ext uri="{FF2B5EF4-FFF2-40B4-BE49-F238E27FC236}">
                <a16:creationId xmlns:a16="http://schemas.microsoft.com/office/drawing/2014/main" id="{654249F0-AD34-4633-80F7-A436FB2DE7A1}"/>
              </a:ext>
            </a:extLst>
          </p:cNvPr>
          <p:cNvSpPr txBox="1"/>
          <p:nvPr/>
        </p:nvSpPr>
        <p:spPr>
          <a:xfrm>
            <a:off x="4029834" y="3736666"/>
            <a:ext cx="2713866" cy="861774"/>
          </a:xfrm>
          <a:prstGeom prst="rect">
            <a:avLst/>
          </a:prstGeom>
          <a:solidFill>
            <a:schemeClr val="bg1"/>
          </a:solidFill>
        </p:spPr>
        <p:txBody>
          <a:bodyPr wrap="square" rtlCol="0">
            <a:spAutoFit/>
          </a:bodyPr>
          <a:lstStyle/>
          <a:p>
            <a:r>
              <a:rPr lang="en-US" sz="1000" dirty="0"/>
              <a:t>Identified stakeholders</a:t>
            </a:r>
          </a:p>
          <a:p>
            <a:r>
              <a:rPr lang="en-US" sz="1000" dirty="0"/>
              <a:t>Conducted a kick-off meeting</a:t>
            </a:r>
          </a:p>
          <a:p>
            <a:r>
              <a:rPr lang="en-US" sz="1000" dirty="0"/>
              <a:t>Have an agreed on problem statement and timeline.</a:t>
            </a:r>
          </a:p>
          <a:p>
            <a:endParaRPr lang="en-US" sz="1000" dirty="0"/>
          </a:p>
        </p:txBody>
      </p:sp>
      <p:sp>
        <p:nvSpPr>
          <p:cNvPr id="13" name="Speech Bubble: Rectangle 12">
            <a:extLst>
              <a:ext uri="{FF2B5EF4-FFF2-40B4-BE49-F238E27FC236}">
                <a16:creationId xmlns:a16="http://schemas.microsoft.com/office/drawing/2014/main" id="{4C32E5A9-37DA-425F-B99D-2B8629C1C342}"/>
              </a:ext>
            </a:extLst>
          </p:cNvPr>
          <p:cNvSpPr/>
          <p:nvPr/>
        </p:nvSpPr>
        <p:spPr>
          <a:xfrm>
            <a:off x="682204" y="-184536"/>
            <a:ext cx="2848396" cy="509799"/>
          </a:xfrm>
          <a:prstGeom prst="wedgeRectCallout">
            <a:avLst>
              <a:gd name="adj1" fmla="val -21401"/>
              <a:gd name="adj2" fmla="val 7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Naomi, let’s not have an intro to a phase.  Just erase that paragraph. And on Evaluate.</a:t>
            </a:r>
          </a:p>
        </p:txBody>
      </p:sp>
      <p:sp>
        <p:nvSpPr>
          <p:cNvPr id="14" name="TextBox 13">
            <a:extLst>
              <a:ext uri="{FF2B5EF4-FFF2-40B4-BE49-F238E27FC236}">
                <a16:creationId xmlns:a16="http://schemas.microsoft.com/office/drawing/2014/main" id="{4B79F6DA-43FF-4CAC-9424-DE65C74E0E57}"/>
              </a:ext>
            </a:extLst>
          </p:cNvPr>
          <p:cNvSpPr txBox="1"/>
          <p:nvPr/>
        </p:nvSpPr>
        <p:spPr>
          <a:xfrm>
            <a:off x="436970" y="5664425"/>
            <a:ext cx="1812616" cy="246221"/>
          </a:xfrm>
          <a:prstGeom prst="rect">
            <a:avLst/>
          </a:prstGeom>
          <a:solidFill>
            <a:schemeClr val="bg1"/>
          </a:solidFill>
        </p:spPr>
        <p:txBody>
          <a:bodyPr wrap="square" rtlCol="0">
            <a:spAutoFit/>
          </a:bodyPr>
          <a:lstStyle/>
          <a:p>
            <a:r>
              <a:rPr lang="en-US" sz="1000" b="1" dirty="0">
                <a:solidFill>
                  <a:srgbClr val="0070C0"/>
                </a:solidFill>
              </a:rPr>
              <a:t>Problem Statement</a:t>
            </a:r>
          </a:p>
        </p:txBody>
      </p:sp>
      <p:sp>
        <p:nvSpPr>
          <p:cNvPr id="15" name="Speech Bubble: Rectangle 14">
            <a:extLst>
              <a:ext uri="{FF2B5EF4-FFF2-40B4-BE49-F238E27FC236}">
                <a16:creationId xmlns:a16="http://schemas.microsoft.com/office/drawing/2014/main" id="{FCC0B7E6-75E3-48E5-A46A-74A69DAF0DD0}"/>
              </a:ext>
            </a:extLst>
          </p:cNvPr>
          <p:cNvSpPr/>
          <p:nvPr/>
        </p:nvSpPr>
        <p:spPr>
          <a:xfrm>
            <a:off x="1594917" y="7609991"/>
            <a:ext cx="3090372" cy="784559"/>
          </a:xfrm>
          <a:prstGeom prst="wedgeRectCallout">
            <a:avLst>
              <a:gd name="adj1" fmla="val -20616"/>
              <a:gd name="adj2" fmla="val -841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Naomi, we don’t have these or I do not know if we do, but just format them so that they appear to be links. </a:t>
            </a:r>
          </a:p>
        </p:txBody>
      </p:sp>
      <p:sp>
        <p:nvSpPr>
          <p:cNvPr id="16" name="TextBox 15">
            <a:extLst>
              <a:ext uri="{FF2B5EF4-FFF2-40B4-BE49-F238E27FC236}">
                <a16:creationId xmlns:a16="http://schemas.microsoft.com/office/drawing/2014/main" id="{F07FF24B-2400-4E74-B966-3AC402FD89D0}"/>
              </a:ext>
            </a:extLst>
          </p:cNvPr>
          <p:cNvSpPr txBox="1"/>
          <p:nvPr/>
        </p:nvSpPr>
        <p:spPr>
          <a:xfrm>
            <a:off x="2522692" y="5664425"/>
            <a:ext cx="1812616" cy="707886"/>
          </a:xfrm>
          <a:prstGeom prst="rect">
            <a:avLst/>
          </a:prstGeom>
          <a:solidFill>
            <a:schemeClr val="bg1"/>
          </a:solidFill>
        </p:spPr>
        <p:txBody>
          <a:bodyPr wrap="square" rtlCol="0">
            <a:spAutoFit/>
          </a:bodyPr>
          <a:lstStyle/>
          <a:p>
            <a:r>
              <a:rPr lang="en-US" sz="1000" b="1" dirty="0">
                <a:solidFill>
                  <a:srgbClr val="0070C0"/>
                </a:solidFill>
              </a:rPr>
              <a:t>Sample Problem Statement</a:t>
            </a:r>
          </a:p>
          <a:p>
            <a:r>
              <a:rPr lang="en-US" sz="1000" b="1" dirty="0">
                <a:solidFill>
                  <a:srgbClr val="0070C0"/>
                </a:solidFill>
              </a:rPr>
              <a:t>Sample Kick off meeting agenda</a:t>
            </a:r>
          </a:p>
          <a:p>
            <a:r>
              <a:rPr lang="en-US" sz="1000" b="1" dirty="0">
                <a:solidFill>
                  <a:srgbClr val="0070C0"/>
                </a:solidFill>
              </a:rPr>
              <a:t>Sample timeline</a:t>
            </a:r>
          </a:p>
        </p:txBody>
      </p:sp>
      <p:sp>
        <p:nvSpPr>
          <p:cNvPr id="19" name="TextBox 18">
            <a:extLst>
              <a:ext uri="{FF2B5EF4-FFF2-40B4-BE49-F238E27FC236}">
                <a16:creationId xmlns:a16="http://schemas.microsoft.com/office/drawing/2014/main" id="{AB75362B-04E0-49C1-B65A-6AF950F31EA5}"/>
              </a:ext>
            </a:extLst>
          </p:cNvPr>
          <p:cNvSpPr txBox="1"/>
          <p:nvPr/>
        </p:nvSpPr>
        <p:spPr>
          <a:xfrm>
            <a:off x="4772278" y="5664425"/>
            <a:ext cx="1812616" cy="553998"/>
          </a:xfrm>
          <a:prstGeom prst="rect">
            <a:avLst/>
          </a:prstGeom>
          <a:solidFill>
            <a:schemeClr val="bg1"/>
          </a:solidFill>
        </p:spPr>
        <p:txBody>
          <a:bodyPr wrap="square" rtlCol="0">
            <a:spAutoFit/>
          </a:bodyPr>
          <a:lstStyle/>
          <a:p>
            <a:r>
              <a:rPr lang="en-US" sz="1000" b="1" dirty="0">
                <a:solidFill>
                  <a:srgbClr val="0070C0"/>
                </a:solidFill>
              </a:rPr>
              <a:t>Agenda Template</a:t>
            </a:r>
          </a:p>
          <a:p>
            <a:r>
              <a:rPr lang="en-US" sz="1000" b="1" dirty="0">
                <a:solidFill>
                  <a:srgbClr val="0070C0"/>
                </a:solidFill>
              </a:rPr>
              <a:t>Timeline Template</a:t>
            </a:r>
          </a:p>
          <a:p>
            <a:r>
              <a:rPr lang="en-US" sz="1000" b="1" dirty="0">
                <a:solidFill>
                  <a:srgbClr val="0070C0"/>
                </a:solidFill>
              </a:rPr>
              <a:t>Problem statement Template</a:t>
            </a:r>
          </a:p>
        </p:txBody>
      </p:sp>
    </p:spTree>
    <p:extLst>
      <p:ext uri="{BB962C8B-B14F-4D97-AF65-F5344CB8AC3E}">
        <p14:creationId xmlns:p14="http://schemas.microsoft.com/office/powerpoint/2010/main" val="189171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D0AF4-C93F-4A20-88B6-20D677C43347}"/>
              </a:ext>
            </a:extLst>
          </p:cNvPr>
          <p:cNvPicPr>
            <a:picLocks noChangeAspect="1"/>
          </p:cNvPicPr>
          <p:nvPr/>
        </p:nvPicPr>
        <p:blipFill>
          <a:blip r:embed="rId2"/>
          <a:stretch>
            <a:fillRect/>
          </a:stretch>
        </p:blipFill>
        <p:spPr>
          <a:xfrm>
            <a:off x="0" y="1512810"/>
            <a:ext cx="6858000" cy="7032779"/>
          </a:xfrm>
          <a:prstGeom prst="rect">
            <a:avLst/>
          </a:prstGeom>
        </p:spPr>
      </p:pic>
      <p:sp>
        <p:nvSpPr>
          <p:cNvPr id="5" name="TextBox 4">
            <a:extLst>
              <a:ext uri="{FF2B5EF4-FFF2-40B4-BE49-F238E27FC236}">
                <a16:creationId xmlns:a16="http://schemas.microsoft.com/office/drawing/2014/main" id="{64E55FDA-94DD-45E5-A92C-D7EC87DE7DC2}"/>
              </a:ext>
            </a:extLst>
          </p:cNvPr>
          <p:cNvSpPr txBox="1"/>
          <p:nvPr/>
        </p:nvSpPr>
        <p:spPr>
          <a:xfrm>
            <a:off x="436970" y="2103928"/>
            <a:ext cx="3131618" cy="3631763"/>
          </a:xfrm>
          <a:prstGeom prst="rect">
            <a:avLst/>
          </a:prstGeom>
          <a:solidFill>
            <a:schemeClr val="bg1"/>
          </a:solidFill>
        </p:spPr>
        <p:txBody>
          <a:bodyPr wrap="square" rtlCol="0">
            <a:spAutoFit/>
          </a:bodyPr>
          <a:lstStyle/>
          <a:p>
            <a:r>
              <a:rPr lang="en-US" sz="1000" dirty="0"/>
              <a:t>Evaluate phase is done for several reasons: </a:t>
            </a:r>
          </a:p>
          <a:p>
            <a:pPr marL="628650" lvl="1" indent="-171450">
              <a:buFont typeface="Wingdings" panose="05000000000000000000" pitchFamily="2" charset="2"/>
              <a:buChar char="§"/>
            </a:pPr>
            <a:r>
              <a:rPr lang="en-US" sz="1000" dirty="0"/>
              <a:t>Check the work against the original set of requirements, developed during prior phases.</a:t>
            </a:r>
          </a:p>
          <a:p>
            <a:pPr marL="628650" lvl="1" indent="-171450">
              <a:buFont typeface="Wingdings" panose="05000000000000000000" pitchFamily="2" charset="2"/>
              <a:buChar char="§"/>
            </a:pPr>
            <a:r>
              <a:rPr lang="en-US" sz="1000" dirty="0"/>
              <a:t>Check the work to see if it meets best practices for clinical reminders. </a:t>
            </a:r>
          </a:p>
          <a:p>
            <a:pPr marL="628650" lvl="1" indent="-171450">
              <a:buFont typeface="Wingdings" panose="05000000000000000000" pitchFamily="2" charset="2"/>
              <a:buChar char="§"/>
            </a:pPr>
            <a:endParaRPr lang="en-US" sz="1000" dirty="0"/>
          </a:p>
          <a:p>
            <a:r>
              <a:rPr lang="en-US" sz="1000" dirty="0"/>
              <a:t>Evaluate is considered to be part of the process where work is developed, evaluated, updated based on the evaluation and evaluated again.  This is the iterative process.</a:t>
            </a:r>
          </a:p>
          <a:p>
            <a:endParaRPr lang="en-US" sz="1000" dirty="0"/>
          </a:p>
          <a:p>
            <a:r>
              <a:rPr lang="en-US" sz="1000" dirty="0"/>
              <a:t>Evaluate the work against the requirements and problem statement to make sure that the reminder will meet your user’s needs.  </a:t>
            </a:r>
          </a:p>
          <a:p>
            <a:endParaRPr lang="en-US" sz="1000" dirty="0"/>
          </a:p>
          <a:p>
            <a:r>
              <a:rPr lang="en-US" sz="1000" dirty="0"/>
              <a:t>This may require performing some testing, evaluation of the intended results. </a:t>
            </a:r>
          </a:p>
          <a:p>
            <a:endParaRPr lang="en-US" sz="1000" dirty="0"/>
          </a:p>
          <a:p>
            <a:r>
              <a:rPr lang="en-US" sz="1000" dirty="0"/>
              <a:t>Then, evaluate the reminder against a set of rules or guidelines to identify usability concerns.  This is called performing a Heuristic Evaluation.  There are a number of sets of heuristics that people have developed. </a:t>
            </a:r>
          </a:p>
        </p:txBody>
      </p:sp>
      <p:pic>
        <p:nvPicPr>
          <p:cNvPr id="6" name="Picture 5">
            <a:extLst>
              <a:ext uri="{FF2B5EF4-FFF2-40B4-BE49-F238E27FC236}">
                <a16:creationId xmlns:a16="http://schemas.microsoft.com/office/drawing/2014/main" id="{D6E48345-84C0-45EE-AE4D-A5DFDD417407}"/>
              </a:ext>
            </a:extLst>
          </p:cNvPr>
          <p:cNvPicPr>
            <a:picLocks noChangeAspect="1"/>
          </p:cNvPicPr>
          <p:nvPr/>
        </p:nvPicPr>
        <p:blipFill>
          <a:blip r:embed="rId3"/>
          <a:stretch>
            <a:fillRect/>
          </a:stretch>
        </p:blipFill>
        <p:spPr>
          <a:xfrm>
            <a:off x="3568588" y="3890796"/>
            <a:ext cx="2524715" cy="1114731"/>
          </a:xfrm>
          <a:prstGeom prst="rect">
            <a:avLst/>
          </a:prstGeom>
        </p:spPr>
      </p:pic>
      <p:sp>
        <p:nvSpPr>
          <p:cNvPr id="7" name="Rectangle 6">
            <a:extLst>
              <a:ext uri="{FF2B5EF4-FFF2-40B4-BE49-F238E27FC236}">
                <a16:creationId xmlns:a16="http://schemas.microsoft.com/office/drawing/2014/main" id="{F3376091-65A7-4583-86A4-51258B1691F8}"/>
              </a:ext>
            </a:extLst>
          </p:cNvPr>
          <p:cNvSpPr/>
          <p:nvPr/>
        </p:nvSpPr>
        <p:spPr>
          <a:xfrm>
            <a:off x="3520035" y="2290046"/>
            <a:ext cx="3042606" cy="833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this intro paragraph</a:t>
            </a:r>
          </a:p>
        </p:txBody>
      </p:sp>
      <p:sp>
        <p:nvSpPr>
          <p:cNvPr id="9" name="Rectangle 8">
            <a:extLst>
              <a:ext uri="{FF2B5EF4-FFF2-40B4-BE49-F238E27FC236}">
                <a16:creationId xmlns:a16="http://schemas.microsoft.com/office/drawing/2014/main" id="{A64C9E8A-8D80-4F06-84DB-1D649F4F2EB9}"/>
              </a:ext>
            </a:extLst>
          </p:cNvPr>
          <p:cNvSpPr/>
          <p:nvPr/>
        </p:nvSpPr>
        <p:spPr>
          <a:xfrm>
            <a:off x="3518012" y="3123526"/>
            <a:ext cx="3042606" cy="861774"/>
          </a:xfrm>
          <a:prstGeom prst="rect">
            <a:avLst/>
          </a:prstGeom>
          <a:solidFill>
            <a:schemeClr val="bg1"/>
          </a:solidFill>
        </p:spPr>
        <p:txBody>
          <a:bodyPr wrap="square">
            <a:spAutoFit/>
          </a:bodyPr>
          <a:lstStyle/>
          <a:p>
            <a:endParaRPr lang="en-US" sz="1000" dirty="0"/>
          </a:p>
          <a:p>
            <a:r>
              <a:rPr lang="en-US" sz="1000" dirty="0"/>
              <a:t>At VAMC, a specific set of rules or guidelines is used called EHR 14.  The clinical reminder is checked against this list, to make sure that these guidelines are addressed.</a:t>
            </a:r>
          </a:p>
        </p:txBody>
      </p:sp>
      <p:sp>
        <p:nvSpPr>
          <p:cNvPr id="10" name="TextBox 9">
            <a:extLst>
              <a:ext uri="{FF2B5EF4-FFF2-40B4-BE49-F238E27FC236}">
                <a16:creationId xmlns:a16="http://schemas.microsoft.com/office/drawing/2014/main" id="{E3083805-62EB-4918-830C-60B5AE29BCBC}"/>
              </a:ext>
            </a:extLst>
          </p:cNvPr>
          <p:cNvSpPr txBox="1"/>
          <p:nvPr/>
        </p:nvSpPr>
        <p:spPr>
          <a:xfrm>
            <a:off x="4005558" y="5280465"/>
            <a:ext cx="2524715" cy="1323439"/>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en-US" sz="1000" dirty="0"/>
              <a:t>Verified that the reminder produces the intended data for reporting.</a:t>
            </a:r>
          </a:p>
          <a:p>
            <a:pPr marL="171450" indent="-171450">
              <a:buFont typeface="Arial" panose="020B0604020202020204" pitchFamily="34" charset="0"/>
              <a:buChar char="•"/>
            </a:pPr>
            <a:r>
              <a:rPr lang="en-US" sz="1000" dirty="0"/>
              <a:t>Evaluated each screen to identify usability concerns and issues. </a:t>
            </a:r>
          </a:p>
          <a:p>
            <a:pPr marL="171450" indent="-171450">
              <a:buFont typeface="Arial" panose="020B0604020202020204" pitchFamily="34" charset="0"/>
              <a:buChar char="•"/>
            </a:pPr>
            <a:r>
              <a:rPr lang="en-US" sz="1000" dirty="0"/>
              <a:t>Updated the reminder and moved it back into the Produce phase to address issues.</a:t>
            </a:r>
          </a:p>
          <a:p>
            <a:pPr marL="171450" indent="-171450">
              <a:buFont typeface="Arial" panose="020B0604020202020204" pitchFamily="34" charset="0"/>
              <a:buChar char="•"/>
            </a:pPr>
            <a:r>
              <a:rPr lang="en-US" sz="1000" dirty="0"/>
              <a:t>Generated a report for the stakeholders documenting these activities. </a:t>
            </a:r>
          </a:p>
        </p:txBody>
      </p:sp>
      <p:sp>
        <p:nvSpPr>
          <p:cNvPr id="11" name="TextBox 10">
            <a:extLst>
              <a:ext uri="{FF2B5EF4-FFF2-40B4-BE49-F238E27FC236}">
                <a16:creationId xmlns:a16="http://schemas.microsoft.com/office/drawing/2014/main" id="{7C359443-F023-49C9-9DFF-292685C58F17}"/>
              </a:ext>
            </a:extLst>
          </p:cNvPr>
          <p:cNvSpPr txBox="1"/>
          <p:nvPr/>
        </p:nvSpPr>
        <p:spPr>
          <a:xfrm>
            <a:off x="2611704" y="6954006"/>
            <a:ext cx="1685167" cy="707886"/>
          </a:xfrm>
          <a:prstGeom prst="rect">
            <a:avLst/>
          </a:prstGeom>
          <a:solidFill>
            <a:schemeClr val="bg1"/>
          </a:solidFill>
        </p:spPr>
        <p:txBody>
          <a:bodyPr wrap="square" rtlCol="0">
            <a:spAutoFit/>
          </a:bodyPr>
          <a:lstStyle/>
          <a:p>
            <a:r>
              <a:rPr lang="en-US" sz="1000" b="1" dirty="0">
                <a:solidFill>
                  <a:srgbClr val="0070C0"/>
                </a:solidFill>
              </a:rPr>
              <a:t>Sample data and test protocols</a:t>
            </a:r>
          </a:p>
          <a:p>
            <a:r>
              <a:rPr lang="en-US" sz="1000" b="1" dirty="0">
                <a:solidFill>
                  <a:srgbClr val="0070C0"/>
                </a:solidFill>
              </a:rPr>
              <a:t>Heuristic Reports</a:t>
            </a:r>
          </a:p>
          <a:p>
            <a:endParaRPr lang="en-US" sz="1000" b="1" dirty="0">
              <a:solidFill>
                <a:srgbClr val="0070C0"/>
              </a:solidFill>
            </a:endParaRPr>
          </a:p>
        </p:txBody>
      </p:sp>
      <p:sp>
        <p:nvSpPr>
          <p:cNvPr id="12" name="TextBox 11">
            <a:extLst>
              <a:ext uri="{FF2B5EF4-FFF2-40B4-BE49-F238E27FC236}">
                <a16:creationId xmlns:a16="http://schemas.microsoft.com/office/drawing/2014/main" id="{E8BEDD81-0285-482F-AF8D-CA586A91D43B}"/>
              </a:ext>
            </a:extLst>
          </p:cNvPr>
          <p:cNvSpPr txBox="1"/>
          <p:nvPr/>
        </p:nvSpPr>
        <p:spPr>
          <a:xfrm>
            <a:off x="4609088" y="6954006"/>
            <a:ext cx="1685167" cy="553998"/>
          </a:xfrm>
          <a:prstGeom prst="rect">
            <a:avLst/>
          </a:prstGeom>
          <a:solidFill>
            <a:schemeClr val="bg1"/>
          </a:solidFill>
        </p:spPr>
        <p:txBody>
          <a:bodyPr wrap="square" rtlCol="0">
            <a:spAutoFit/>
          </a:bodyPr>
          <a:lstStyle/>
          <a:p>
            <a:r>
              <a:rPr lang="en-US" sz="1000" b="1" dirty="0">
                <a:solidFill>
                  <a:srgbClr val="0070C0"/>
                </a:solidFill>
              </a:rPr>
              <a:t>Heuristic Checklist</a:t>
            </a:r>
          </a:p>
          <a:p>
            <a:endParaRPr lang="en-US" sz="1000" b="1" dirty="0">
              <a:solidFill>
                <a:srgbClr val="0070C0"/>
              </a:solidFill>
            </a:endParaRPr>
          </a:p>
          <a:p>
            <a:endParaRPr lang="en-US" sz="1000" b="1" dirty="0">
              <a:solidFill>
                <a:srgbClr val="0070C0"/>
              </a:solidFill>
            </a:endParaRPr>
          </a:p>
        </p:txBody>
      </p:sp>
    </p:spTree>
    <p:extLst>
      <p:ext uri="{BB962C8B-B14F-4D97-AF65-F5344CB8AC3E}">
        <p14:creationId xmlns:p14="http://schemas.microsoft.com/office/powerpoint/2010/main" val="27002250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661</Words>
  <Application>Microsoft Office PowerPoint</Application>
  <PresentationFormat>Custom</PresentationFormat>
  <Paragraphs>48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Teri Brooks</dc:creator>
  <cp:lastModifiedBy>Teri Brooks</cp:lastModifiedBy>
  <cp:revision>11</cp:revision>
  <dcterms:created xsi:type="dcterms:W3CDTF">2020-05-13T18:18:19Z</dcterms:created>
  <dcterms:modified xsi:type="dcterms:W3CDTF">2020-05-13T20:56:22Z</dcterms:modified>
</cp:coreProperties>
</file>