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4" r:id="rId3"/>
    <p:sldId id="276" r:id="rId4"/>
    <p:sldId id="281" r:id="rId5"/>
    <p:sldId id="277" r:id="rId6"/>
    <p:sldId id="282" r:id="rId7"/>
    <p:sldId id="275" r:id="rId8"/>
    <p:sldId id="257" r:id="rId9"/>
    <p:sldId id="265" r:id="rId10"/>
    <p:sldId id="283" r:id="rId11"/>
    <p:sldId id="266" r:id="rId12"/>
    <p:sldId id="267" r:id="rId13"/>
    <p:sldId id="268" r:id="rId14"/>
    <p:sldId id="269" r:id="rId15"/>
    <p:sldId id="270" r:id="rId16"/>
    <p:sldId id="271" r:id="rId17"/>
    <p:sldId id="272" r:id="rId18"/>
    <p:sldId id="273" r:id="rId19"/>
    <p:sldId id="284" r:id="rId20"/>
    <p:sldId id="274"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4"/>
    <p:restoredTop sz="95082"/>
  </p:normalViewPr>
  <p:slideViewPr>
    <p:cSldViewPr snapToGrid="0" snapToObjects="1">
      <p:cViewPr varScale="1">
        <p:scale>
          <a:sx n="111" d="100"/>
          <a:sy n="111"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invis.io/HUXB9VX48RJ"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067BBB-A598-3944-9ABE-39BC70B101F9}"/>
              </a:ext>
            </a:extLst>
          </p:cNvPr>
          <p:cNvSpPr>
            <a:spLocks noGrp="1"/>
          </p:cNvSpPr>
          <p:nvPr>
            <p:ph type="ctrTitle"/>
          </p:nvPr>
        </p:nvSpPr>
        <p:spPr>
          <a:xfrm>
            <a:off x="1516351" y="772833"/>
            <a:ext cx="6597678" cy="3840384"/>
          </a:xfrm>
        </p:spPr>
        <p:txBody>
          <a:bodyPr anchor="b">
            <a:normAutofit/>
          </a:bodyPr>
          <a:lstStyle/>
          <a:p>
            <a:r>
              <a:rPr lang="en-US" sz="6000" dirty="0">
                <a:solidFill>
                  <a:schemeClr val="tx1"/>
                </a:solidFill>
              </a:rPr>
              <a:t>UXG Formative Study Report</a:t>
            </a:r>
          </a:p>
        </p:txBody>
      </p:sp>
      <p:sp>
        <p:nvSpPr>
          <p:cNvPr id="3" name="Subtitle 2">
            <a:extLst>
              <a:ext uri="{FF2B5EF4-FFF2-40B4-BE49-F238E27FC236}">
                <a16:creationId xmlns:a16="http://schemas.microsoft.com/office/drawing/2014/main" id="{54FCFFD2-F781-DB44-A6BE-10A32461C252}"/>
              </a:ext>
            </a:extLst>
          </p:cNvPr>
          <p:cNvSpPr>
            <a:spLocks noGrp="1"/>
          </p:cNvSpPr>
          <p:nvPr>
            <p:ph type="subTitle" idx="1"/>
          </p:nvPr>
        </p:nvSpPr>
        <p:spPr>
          <a:xfrm>
            <a:off x="1524009" y="4613218"/>
            <a:ext cx="6590020" cy="1490566"/>
          </a:xfrm>
        </p:spPr>
        <p:txBody>
          <a:bodyPr>
            <a:normAutofit/>
          </a:bodyPr>
          <a:lstStyle/>
          <a:p>
            <a:r>
              <a:rPr lang="en-US" sz="3200">
                <a:solidFill>
                  <a:schemeClr val="accent1"/>
                </a:solidFill>
              </a:rPr>
              <a:t>May 20, 2020</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96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Intro to page to include direction to site visitor: start here. </a:t>
            </a:r>
            <a:br>
              <a:rPr lang="en-US" sz="1400" dirty="0">
                <a:solidFill>
                  <a:schemeClr val="accent1"/>
                </a:solidFill>
              </a:rPr>
            </a:br>
            <a:endParaRPr lang="en-US" sz="1400"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405464"/>
            <a:ext cx="6682071" cy="4690532"/>
          </a:xfrm>
        </p:spPr>
        <p:txBody>
          <a:bodyPr anchor="t">
            <a:normAutofit/>
          </a:bodyPr>
          <a:lstStyle/>
          <a:p>
            <a:r>
              <a:rPr lang="en-US" dirty="0"/>
              <a:t>Participants said they would want to know the User Experience Process and Fundamental Concepts before going anywhere else on the site. </a:t>
            </a:r>
          </a:p>
          <a:p>
            <a:endParaRPr lang="en-US" dirty="0"/>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3563796" cy="553998"/>
          </a:xfrm>
          <a:prstGeom prst="rect">
            <a:avLst/>
          </a:prstGeom>
          <a:noFill/>
        </p:spPr>
        <p:txBody>
          <a:bodyPr wrap="none" rtlCol="0">
            <a:spAutoFit/>
          </a:bodyPr>
          <a:lstStyle/>
          <a:p>
            <a:r>
              <a:rPr lang="en-US" sz="3000" dirty="0"/>
              <a:t>Menu Bar comments </a:t>
            </a:r>
          </a:p>
        </p:txBody>
      </p:sp>
      <p:pic>
        <p:nvPicPr>
          <p:cNvPr id="9" name="Picture 8" descr="A screenshot of a cell phone&#10;&#10;Description automatically generated">
            <a:extLst>
              <a:ext uri="{FF2B5EF4-FFF2-40B4-BE49-F238E27FC236}">
                <a16:creationId xmlns:a16="http://schemas.microsoft.com/office/drawing/2014/main" id="{F1C29BE4-8CC0-9449-A6FA-3F914E530990}"/>
              </a:ext>
            </a:extLst>
          </p:cNvPr>
          <p:cNvPicPr>
            <a:picLocks noChangeAspect="1"/>
          </p:cNvPicPr>
          <p:nvPr/>
        </p:nvPicPr>
        <p:blipFill>
          <a:blip r:embed="rId2"/>
          <a:stretch>
            <a:fillRect/>
          </a:stretch>
        </p:blipFill>
        <p:spPr>
          <a:xfrm>
            <a:off x="1447802" y="3345655"/>
            <a:ext cx="8843041" cy="1577267"/>
          </a:xfrm>
          <a:prstGeom prst="rect">
            <a:avLst/>
          </a:prstGeom>
        </p:spPr>
      </p:pic>
    </p:spTree>
    <p:extLst>
      <p:ext uri="{BB962C8B-B14F-4D97-AF65-F5344CB8AC3E}">
        <p14:creationId xmlns:p14="http://schemas.microsoft.com/office/powerpoint/2010/main" val="314784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latin typeface="+mn-lt"/>
              </a:rPr>
              <a:t>IA will adjust the process submenu to reflect the phases in the UX process.</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038996"/>
            <a:ext cx="6682071" cy="3284605"/>
          </a:xfrm>
        </p:spPr>
        <p:txBody>
          <a:bodyPr anchor="t">
            <a:normAutofit/>
          </a:bodyPr>
          <a:lstStyle/>
          <a:p>
            <a:r>
              <a:rPr lang="en-US" dirty="0"/>
              <a:t>Participant commented that it was odd having the items in this drop down be 2 columns rather than 1.</a:t>
            </a:r>
          </a:p>
          <a:p>
            <a:r>
              <a:rPr lang="en-US" dirty="0"/>
              <a:t>Note that the items here do not mirror the steps in the diagram.</a:t>
            </a:r>
          </a:p>
          <a:p>
            <a:r>
              <a:rPr lang="en-US" dirty="0"/>
              <a:t>There was also a comment: “I wouldn’t know the difference between User Experience Process and Methods. I guess this would provide more than one avenue to get to the same thing.”</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652236" cy="553998"/>
          </a:xfrm>
          <a:prstGeom prst="rect">
            <a:avLst/>
          </a:prstGeom>
          <a:noFill/>
        </p:spPr>
        <p:txBody>
          <a:bodyPr wrap="none" rtlCol="0">
            <a:spAutoFit/>
          </a:bodyPr>
          <a:lstStyle/>
          <a:p>
            <a:r>
              <a:rPr lang="en-US" sz="3000" dirty="0"/>
              <a:t>User Experience Process tab</a:t>
            </a:r>
          </a:p>
        </p:txBody>
      </p:sp>
      <p:pic>
        <p:nvPicPr>
          <p:cNvPr id="6" name="Picture 5" descr="A screenshot of a cell phone&#10;&#10;Description automatically generated">
            <a:extLst>
              <a:ext uri="{FF2B5EF4-FFF2-40B4-BE49-F238E27FC236}">
                <a16:creationId xmlns:a16="http://schemas.microsoft.com/office/drawing/2014/main" id="{21591F78-65EA-1D46-B62C-9C6CA07D8953}"/>
              </a:ext>
            </a:extLst>
          </p:cNvPr>
          <p:cNvPicPr>
            <a:picLocks noChangeAspect="1"/>
          </p:cNvPicPr>
          <p:nvPr/>
        </p:nvPicPr>
        <p:blipFill>
          <a:blip r:embed="rId2"/>
          <a:stretch>
            <a:fillRect/>
          </a:stretch>
        </p:blipFill>
        <p:spPr>
          <a:xfrm>
            <a:off x="1286933" y="4323602"/>
            <a:ext cx="6347791" cy="2138861"/>
          </a:xfrm>
          <a:prstGeom prst="rect">
            <a:avLst/>
          </a:prstGeom>
        </p:spPr>
      </p:pic>
    </p:spTree>
    <p:extLst>
      <p:ext uri="{BB962C8B-B14F-4D97-AF65-F5344CB8AC3E}">
        <p14:creationId xmlns:p14="http://schemas.microsoft.com/office/powerpoint/2010/main" val="158623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latin typeface="+mn-lt"/>
              </a:rPr>
              <a:t>Evaluation of FAQ section will drive using a search and/or categories for that feature. </a:t>
            </a:r>
            <a:br>
              <a:rPr lang="en-US" sz="1400" dirty="0">
                <a:solidFill>
                  <a:schemeClr val="accent1"/>
                </a:solidFill>
                <a:latin typeface="+mn-lt"/>
              </a:rPr>
            </a:br>
            <a:r>
              <a:rPr lang="en-US" sz="1400" dirty="0">
                <a:solidFill>
                  <a:schemeClr val="accent1"/>
                </a:solidFill>
                <a:latin typeface="+mn-lt"/>
              </a:rPr>
              <a:t> Menu labels will be edited.</a:t>
            </a: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405464"/>
            <a:ext cx="6682071" cy="4690532"/>
          </a:xfrm>
        </p:spPr>
        <p:txBody>
          <a:bodyPr anchor="t">
            <a:normAutofit/>
          </a:bodyPr>
          <a:lstStyle/>
          <a:p>
            <a:r>
              <a:rPr lang="en-US" dirty="0"/>
              <a:t>Most of the participants (4/6) did not know what Playbooks, Personas, or Case Studies meant on this site.</a:t>
            </a:r>
          </a:p>
          <a:p>
            <a:r>
              <a:rPr lang="en-US" dirty="0"/>
              <a:t>One participant commented that FAQs would be helpful if it was designed with a search bar, not Table of Contents format (in a list, requiring scrolling).</a:t>
            </a:r>
          </a:p>
          <a:p>
            <a:r>
              <a:rPr lang="en-US" dirty="0"/>
              <a:t>One person commented that videos are useful to break up the text.</a:t>
            </a:r>
          </a:p>
          <a:p>
            <a:pPr marL="0" indent="0">
              <a:buNone/>
            </a:pPr>
            <a:endParaRPr lang="en-US" dirty="0">
              <a:solidFill>
                <a:schemeClr val="accent6"/>
              </a:solidFill>
            </a:endParaRPr>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2403735" cy="553998"/>
          </a:xfrm>
          <a:prstGeom prst="rect">
            <a:avLst/>
          </a:prstGeom>
          <a:noFill/>
        </p:spPr>
        <p:txBody>
          <a:bodyPr wrap="none" rtlCol="0">
            <a:spAutoFit/>
          </a:bodyPr>
          <a:lstStyle/>
          <a:p>
            <a:r>
              <a:rPr lang="en-US" sz="3000" dirty="0"/>
              <a:t>Resources tab</a:t>
            </a:r>
          </a:p>
        </p:txBody>
      </p:sp>
      <p:pic>
        <p:nvPicPr>
          <p:cNvPr id="6" name="Picture 5" descr="A screenshot of a cell phone&#10;&#10;Description automatically generated">
            <a:extLst>
              <a:ext uri="{FF2B5EF4-FFF2-40B4-BE49-F238E27FC236}">
                <a16:creationId xmlns:a16="http://schemas.microsoft.com/office/drawing/2014/main" id="{CB7DACCB-DC58-3243-A575-A66B6DAB18F9}"/>
              </a:ext>
            </a:extLst>
          </p:cNvPr>
          <p:cNvPicPr>
            <a:picLocks noChangeAspect="1"/>
          </p:cNvPicPr>
          <p:nvPr/>
        </p:nvPicPr>
        <p:blipFill>
          <a:blip r:embed="rId2"/>
          <a:stretch>
            <a:fillRect/>
          </a:stretch>
        </p:blipFill>
        <p:spPr>
          <a:xfrm>
            <a:off x="1365774" y="4651517"/>
            <a:ext cx="5997474" cy="2020952"/>
          </a:xfrm>
          <a:prstGeom prst="rect">
            <a:avLst/>
          </a:prstGeom>
        </p:spPr>
      </p:pic>
    </p:spTree>
    <p:extLst>
      <p:ext uri="{BB962C8B-B14F-4D97-AF65-F5344CB8AC3E}">
        <p14:creationId xmlns:p14="http://schemas.microsoft.com/office/powerpoint/2010/main" val="48184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Content will be edited to clarify the use of each section. </a:t>
            </a:r>
            <a:br>
              <a:rPr lang="en-US" sz="1400" dirty="0">
                <a:solidFill>
                  <a:schemeClr val="accent1"/>
                </a:solidFill>
              </a:rPr>
            </a:b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038997"/>
            <a:ext cx="6682071" cy="3615608"/>
          </a:xfrm>
        </p:spPr>
        <p:txBody>
          <a:bodyPr anchor="t">
            <a:normAutofit lnSpcReduction="10000"/>
          </a:bodyPr>
          <a:lstStyle/>
          <a:p>
            <a:r>
              <a:rPr lang="en-US" dirty="0"/>
              <a:t>Participant was confused as to why the paragraphs under Benefits were split into 2 sections instead of being left as one large paragraph.</a:t>
            </a:r>
          </a:p>
          <a:p>
            <a:r>
              <a:rPr lang="en-US" dirty="0"/>
              <a:t>Terms on this page that participants wanted hover definitions or pop-up windows (UX Methods, UX Process).</a:t>
            </a:r>
          </a:p>
          <a:p>
            <a:r>
              <a:rPr lang="en-US" dirty="0"/>
              <a:t>One participant related playbook to the common meaning. </a:t>
            </a:r>
          </a:p>
          <a:p>
            <a:r>
              <a:rPr lang="en-US" dirty="0"/>
              <a:t>One participant said, “I think this section would include some of the same things I would have expected in Fundamental Concepts and User Experience Process.”</a:t>
            </a:r>
          </a:p>
          <a:p>
            <a:r>
              <a:rPr lang="en-US" dirty="0"/>
              <a:t>Participant said that they still didn’t understand what a Playbook was even after reading this page.</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9025932" cy="553998"/>
          </a:xfrm>
          <a:prstGeom prst="rect">
            <a:avLst/>
          </a:prstGeom>
          <a:noFill/>
        </p:spPr>
        <p:txBody>
          <a:bodyPr wrap="none" rtlCol="0">
            <a:spAutoFit/>
          </a:bodyPr>
          <a:lstStyle/>
          <a:p>
            <a:r>
              <a:rPr lang="en-US" sz="3000" dirty="0"/>
              <a:t>3. Playbooks page and Creating a CRDT page comments</a:t>
            </a:r>
          </a:p>
        </p:txBody>
      </p:sp>
      <p:pic>
        <p:nvPicPr>
          <p:cNvPr id="14" name="Picture 13" descr="A screenshot of a cell phone&#10;&#10;Description automatically generated">
            <a:extLst>
              <a:ext uri="{FF2B5EF4-FFF2-40B4-BE49-F238E27FC236}">
                <a16:creationId xmlns:a16="http://schemas.microsoft.com/office/drawing/2014/main" id="{3E5C8E83-3708-FE46-873F-F7F843505060}"/>
              </a:ext>
            </a:extLst>
          </p:cNvPr>
          <p:cNvPicPr>
            <a:picLocks noChangeAspect="1"/>
          </p:cNvPicPr>
          <p:nvPr/>
        </p:nvPicPr>
        <p:blipFill>
          <a:blip r:embed="rId2"/>
          <a:stretch>
            <a:fillRect/>
          </a:stretch>
        </p:blipFill>
        <p:spPr>
          <a:xfrm>
            <a:off x="643468" y="4654605"/>
            <a:ext cx="5872610" cy="1995390"/>
          </a:xfrm>
          <a:prstGeom prst="rect">
            <a:avLst/>
          </a:prstGeom>
        </p:spPr>
      </p:pic>
    </p:spTree>
    <p:extLst>
      <p:ext uri="{BB962C8B-B14F-4D97-AF65-F5344CB8AC3E}">
        <p14:creationId xmlns:p14="http://schemas.microsoft.com/office/powerpoint/2010/main" val="306655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latin typeface="+mn-lt"/>
              </a:rPr>
              <a:t>IA and content team are developing some alternate routes for site visitors. </a:t>
            </a:r>
            <a:br>
              <a:rPr lang="en-US" dirty="0">
                <a:solidFill>
                  <a:schemeClr val="accent1"/>
                </a:solidFill>
              </a:rPr>
            </a:br>
            <a:r>
              <a:rPr lang="en-US" sz="1400" dirty="0">
                <a:solidFill>
                  <a:schemeClr val="accent1"/>
                </a:solidFill>
              </a:rPr>
              <a:t>New content will emphasize action over rationale, history and choices. </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405464"/>
            <a:ext cx="6682071" cy="4690532"/>
          </a:xfrm>
        </p:spPr>
        <p:txBody>
          <a:bodyPr anchor="t">
            <a:normAutofit/>
          </a:bodyPr>
          <a:lstStyle/>
          <a:p>
            <a:r>
              <a:rPr lang="en-US" dirty="0"/>
              <a:t>Participants commented that there is a lot of text on this page and that each of the bars with drop-down arrows suggest large sections to read. </a:t>
            </a:r>
          </a:p>
          <a:p>
            <a:r>
              <a:rPr lang="en-US" dirty="0"/>
              <a:t>Many commented that bullet points and visual diagrams or workflows would be more useful than paragraph text.</a:t>
            </a:r>
          </a:p>
          <a:p>
            <a:r>
              <a:rPr lang="en-US" dirty="0"/>
              <a:t>Participants commented on the Plan section being very text heavy.</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5974136" cy="553998"/>
          </a:xfrm>
          <a:prstGeom prst="rect">
            <a:avLst/>
          </a:prstGeom>
          <a:noFill/>
        </p:spPr>
        <p:txBody>
          <a:bodyPr wrap="none" rtlCol="0">
            <a:spAutoFit/>
          </a:bodyPr>
          <a:lstStyle/>
          <a:p>
            <a:r>
              <a:rPr lang="en-US" sz="3000" dirty="0"/>
              <a:t>Process Overview section comments</a:t>
            </a:r>
          </a:p>
        </p:txBody>
      </p:sp>
      <p:pic>
        <p:nvPicPr>
          <p:cNvPr id="6" name="Picture 5" descr="A screenshot of a cell phone&#10;&#10;Description automatically generated">
            <a:extLst>
              <a:ext uri="{FF2B5EF4-FFF2-40B4-BE49-F238E27FC236}">
                <a16:creationId xmlns:a16="http://schemas.microsoft.com/office/drawing/2014/main" id="{7ABDB29A-894C-8349-9DED-2515D872E761}"/>
              </a:ext>
            </a:extLst>
          </p:cNvPr>
          <p:cNvPicPr>
            <a:picLocks noChangeAspect="1"/>
          </p:cNvPicPr>
          <p:nvPr/>
        </p:nvPicPr>
        <p:blipFill>
          <a:blip r:embed="rId2"/>
          <a:stretch>
            <a:fillRect/>
          </a:stretch>
        </p:blipFill>
        <p:spPr>
          <a:xfrm>
            <a:off x="475303" y="4344446"/>
            <a:ext cx="4931583" cy="221618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868B759-4A16-AB48-B9FE-FCA1AC1662A6}"/>
              </a:ext>
            </a:extLst>
          </p:cNvPr>
          <p:cNvPicPr>
            <a:picLocks noChangeAspect="1"/>
          </p:cNvPicPr>
          <p:nvPr/>
        </p:nvPicPr>
        <p:blipFill>
          <a:blip r:embed="rId3"/>
          <a:stretch>
            <a:fillRect/>
          </a:stretch>
        </p:blipFill>
        <p:spPr>
          <a:xfrm>
            <a:off x="5741337" y="4002156"/>
            <a:ext cx="4777072" cy="2657127"/>
          </a:xfrm>
          <a:prstGeom prst="rect">
            <a:avLst/>
          </a:prstGeom>
        </p:spPr>
      </p:pic>
    </p:spTree>
    <p:extLst>
      <p:ext uri="{BB962C8B-B14F-4D97-AF65-F5344CB8AC3E}">
        <p14:creationId xmlns:p14="http://schemas.microsoft.com/office/powerpoint/2010/main" val="238698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CAC workflow mapping will be completed. </a:t>
            </a:r>
            <a:br>
              <a:rPr lang="en-US" sz="1400" dirty="0">
                <a:solidFill>
                  <a:schemeClr val="accent1"/>
                </a:solidFill>
              </a:rPr>
            </a:br>
            <a:r>
              <a:rPr lang="en-US" sz="1400" dirty="0">
                <a:solidFill>
                  <a:schemeClr val="accent1"/>
                </a:solidFill>
              </a:rPr>
              <a:t>Missing key steps will be addressed.</a:t>
            </a:r>
            <a:br>
              <a:rPr lang="en-US" sz="1400" dirty="0">
                <a:solidFill>
                  <a:schemeClr val="accent1"/>
                </a:solidFill>
              </a:rPr>
            </a:br>
            <a:r>
              <a:rPr lang="en-US" sz="1400" dirty="0">
                <a:solidFill>
                  <a:schemeClr val="accent1"/>
                </a:solidFill>
              </a:rPr>
              <a:t>Role of data collection and retrieval will be highlighted in the Reminder  configuration section. </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038997"/>
            <a:ext cx="6682071" cy="3064611"/>
          </a:xfrm>
        </p:spPr>
        <p:txBody>
          <a:bodyPr anchor="t">
            <a:normAutofit fontScale="92500" lnSpcReduction="20000"/>
          </a:bodyPr>
          <a:lstStyle/>
          <a:p>
            <a:r>
              <a:rPr lang="en-US" b="1" dirty="0"/>
              <a:t>CAC participant noted that it is not clear what the goal of the clinical reminder is, collecting specific data.</a:t>
            </a:r>
          </a:p>
          <a:p>
            <a:r>
              <a:rPr lang="en-US" dirty="0"/>
              <a:t>Also mentioned that there should be another step after “Drafted a problem statement” in the checklist to include a step about reviewing the draft with the stakeholders.</a:t>
            </a:r>
          </a:p>
          <a:p>
            <a:r>
              <a:rPr lang="en-US" dirty="0"/>
              <a:t>One participant did not see the connection between Recommended Methods and Problem Statement and would use the items in the Artifacts and Tools boxes before the Methods box.</a:t>
            </a:r>
          </a:p>
          <a:p>
            <a:r>
              <a:rPr lang="en-US" dirty="0">
                <a:solidFill>
                  <a:schemeClr val="accent6"/>
                </a:solidFill>
              </a:rPr>
              <a:t>Participant said they like the order with the diagram, then bullet points, then more detailed paragraphs, but that they don’t see how it connects to a  playbook. </a:t>
            </a:r>
            <a:endParaRPr lang="en-US" dirty="0"/>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3881191" cy="553998"/>
          </a:xfrm>
          <a:prstGeom prst="rect">
            <a:avLst/>
          </a:prstGeom>
          <a:noFill/>
        </p:spPr>
        <p:txBody>
          <a:bodyPr wrap="none" rtlCol="0">
            <a:spAutoFit/>
          </a:bodyPr>
          <a:lstStyle/>
          <a:p>
            <a:r>
              <a:rPr lang="en-US" sz="3000" dirty="0"/>
              <a:t>Plan section comments</a:t>
            </a:r>
          </a:p>
        </p:txBody>
      </p:sp>
      <p:pic>
        <p:nvPicPr>
          <p:cNvPr id="9" name="Picture 8" descr="A screenshot of a cell phone&#10;&#10;Description automatically generated">
            <a:extLst>
              <a:ext uri="{FF2B5EF4-FFF2-40B4-BE49-F238E27FC236}">
                <a16:creationId xmlns:a16="http://schemas.microsoft.com/office/drawing/2014/main" id="{D30D818B-BF38-634C-9FB7-73619D276B43}"/>
              </a:ext>
            </a:extLst>
          </p:cNvPr>
          <p:cNvPicPr>
            <a:picLocks noChangeAspect="1"/>
          </p:cNvPicPr>
          <p:nvPr/>
        </p:nvPicPr>
        <p:blipFill>
          <a:blip r:embed="rId2"/>
          <a:stretch>
            <a:fillRect/>
          </a:stretch>
        </p:blipFill>
        <p:spPr>
          <a:xfrm>
            <a:off x="252943" y="4103608"/>
            <a:ext cx="4850296" cy="269785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63F2CFD9-BB65-224A-A7E2-131F407ED930}"/>
              </a:ext>
            </a:extLst>
          </p:cNvPr>
          <p:cNvPicPr>
            <a:picLocks noChangeAspect="1"/>
          </p:cNvPicPr>
          <p:nvPr/>
        </p:nvPicPr>
        <p:blipFill>
          <a:blip r:embed="rId3"/>
          <a:stretch>
            <a:fillRect/>
          </a:stretch>
        </p:blipFill>
        <p:spPr>
          <a:xfrm>
            <a:off x="4984584" y="4857754"/>
            <a:ext cx="7043814" cy="1971977"/>
          </a:xfrm>
          <a:prstGeom prst="rect">
            <a:avLst/>
          </a:prstGeom>
        </p:spPr>
      </p:pic>
    </p:spTree>
    <p:extLst>
      <p:ext uri="{BB962C8B-B14F-4D97-AF65-F5344CB8AC3E}">
        <p14:creationId xmlns:p14="http://schemas.microsoft.com/office/powerpoint/2010/main" val="169764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The produce and evaluate phase for reminder configuration will be combined, to emphasize the need for user input during the produce phase, not waiting until the work is complete and then difficult to back out.</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25093" y="1038997"/>
            <a:ext cx="6682071" cy="3609895"/>
          </a:xfrm>
        </p:spPr>
        <p:txBody>
          <a:bodyPr anchor="t">
            <a:normAutofit fontScale="92500" lnSpcReduction="10000"/>
          </a:bodyPr>
          <a:lstStyle/>
          <a:p>
            <a:r>
              <a:rPr lang="en-US" dirty="0"/>
              <a:t>One participant commented that the step in the Checklist, “An action plan to improve the design” should come before the Evaluate step, in the Specify step of the diagram instead, because the design should be solid before it is produced.</a:t>
            </a:r>
          </a:p>
          <a:p>
            <a:r>
              <a:rPr lang="en-US" dirty="0"/>
              <a:t>Others commented that they did not know what a Heuristic Checklist was and wondered if it was the same as the Evaluate step checklist.</a:t>
            </a:r>
          </a:p>
          <a:p>
            <a:r>
              <a:rPr lang="en-US" dirty="0"/>
              <a:t>CAC participant indicated the data collection goal should be mentioned earlier than this step.</a:t>
            </a:r>
          </a:p>
          <a:p>
            <a:r>
              <a:rPr lang="en-US" dirty="0">
                <a:solidFill>
                  <a:schemeClr val="accent6"/>
                </a:solidFill>
              </a:rPr>
              <a:t>Participant said the checklist needs a step to communicate with the end-user by means of survey/interview/observation to see how they create a reminder themselves.</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559261" cy="553998"/>
          </a:xfrm>
          <a:prstGeom prst="rect">
            <a:avLst/>
          </a:prstGeom>
          <a:noFill/>
        </p:spPr>
        <p:txBody>
          <a:bodyPr wrap="none" rtlCol="0">
            <a:spAutoFit/>
          </a:bodyPr>
          <a:lstStyle/>
          <a:p>
            <a:r>
              <a:rPr lang="en-US" sz="3000" dirty="0"/>
              <a:t>Evaluate section comments</a:t>
            </a:r>
          </a:p>
        </p:txBody>
      </p:sp>
      <p:pic>
        <p:nvPicPr>
          <p:cNvPr id="6" name="Picture 5" descr="A screenshot of a cell phone&#10;&#10;Description automatically generated">
            <a:extLst>
              <a:ext uri="{FF2B5EF4-FFF2-40B4-BE49-F238E27FC236}">
                <a16:creationId xmlns:a16="http://schemas.microsoft.com/office/drawing/2014/main" id="{59519BB5-27A6-C54C-A55C-3093A54ECDB8}"/>
              </a:ext>
            </a:extLst>
          </p:cNvPr>
          <p:cNvPicPr>
            <a:picLocks noChangeAspect="1"/>
          </p:cNvPicPr>
          <p:nvPr/>
        </p:nvPicPr>
        <p:blipFill>
          <a:blip r:embed="rId2"/>
          <a:stretch>
            <a:fillRect/>
          </a:stretch>
        </p:blipFill>
        <p:spPr>
          <a:xfrm>
            <a:off x="643468" y="4648898"/>
            <a:ext cx="3242384" cy="220909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56B5928-FD12-5A4D-B5D2-12F1418C2245}"/>
              </a:ext>
            </a:extLst>
          </p:cNvPr>
          <p:cNvPicPr>
            <a:picLocks noChangeAspect="1"/>
          </p:cNvPicPr>
          <p:nvPr/>
        </p:nvPicPr>
        <p:blipFill>
          <a:blip r:embed="rId3"/>
          <a:stretch>
            <a:fillRect/>
          </a:stretch>
        </p:blipFill>
        <p:spPr>
          <a:xfrm>
            <a:off x="3873147" y="4708107"/>
            <a:ext cx="8145281" cy="2090678"/>
          </a:xfrm>
          <a:prstGeom prst="rect">
            <a:avLst/>
          </a:prstGeom>
        </p:spPr>
      </p:pic>
    </p:spTree>
    <p:extLst>
      <p:ext uri="{BB962C8B-B14F-4D97-AF65-F5344CB8AC3E}">
        <p14:creationId xmlns:p14="http://schemas.microsoft.com/office/powerpoint/2010/main" val="341733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The approach section will be redesigned to be more clear, and to be in agreement with the Method text. </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2800" y="1232963"/>
            <a:ext cx="6178925" cy="3539571"/>
          </a:xfrm>
        </p:spPr>
        <p:txBody>
          <a:bodyPr anchor="t">
            <a:normAutofit fontScale="85000" lnSpcReduction="10000"/>
          </a:bodyPr>
          <a:lstStyle/>
          <a:p>
            <a:r>
              <a:rPr lang="en-US" dirty="0"/>
              <a:t>One participant did not think that “Do It Yourself” and “Need a hand?” made sense together, but others did not have this issue.</a:t>
            </a:r>
          </a:p>
          <a:p>
            <a:r>
              <a:rPr lang="en-US" dirty="0"/>
              <a:t>Note that in the Method description it states the evaluation is best if done by an expert.</a:t>
            </a:r>
          </a:p>
          <a:p>
            <a:r>
              <a:rPr lang="en-US" dirty="0"/>
              <a:t>Another participant did not understand that the Approach box leads to the How-to guide. It was not intuitive.</a:t>
            </a:r>
          </a:p>
          <a:p>
            <a:r>
              <a:rPr lang="en-US" dirty="0"/>
              <a:t>Nurse informaticist:  We call this an “independent double check” when reading about using multiple evaluators.</a:t>
            </a:r>
          </a:p>
          <a:p>
            <a:r>
              <a:rPr lang="en-US" dirty="0">
                <a:solidFill>
                  <a:schemeClr val="accent6"/>
                </a:solidFill>
              </a:rPr>
              <a:t>One participant said they still did not understand what heuristics entail after reading the titled sections with bullet points.</a:t>
            </a:r>
          </a:p>
          <a:p>
            <a:r>
              <a:rPr lang="en-US" dirty="0">
                <a:solidFill>
                  <a:schemeClr val="accent6"/>
                </a:solidFill>
              </a:rPr>
              <a:t>Participant also felt disoriented and that they needed heuristics to be restated.</a:t>
            </a:r>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7782900" cy="553998"/>
          </a:xfrm>
          <a:prstGeom prst="rect">
            <a:avLst/>
          </a:prstGeom>
          <a:noFill/>
        </p:spPr>
        <p:txBody>
          <a:bodyPr wrap="none" rtlCol="0">
            <a:spAutoFit/>
          </a:bodyPr>
          <a:lstStyle/>
          <a:p>
            <a:r>
              <a:rPr lang="en-US" sz="3000" dirty="0"/>
              <a:t>4. Heuristic Evaluation Method page comments </a:t>
            </a:r>
          </a:p>
        </p:txBody>
      </p:sp>
      <p:pic>
        <p:nvPicPr>
          <p:cNvPr id="6" name="Picture 5" descr="A screenshot of a cell phone&#10;&#10;Description automatically generated">
            <a:extLst>
              <a:ext uri="{FF2B5EF4-FFF2-40B4-BE49-F238E27FC236}">
                <a16:creationId xmlns:a16="http://schemas.microsoft.com/office/drawing/2014/main" id="{6964F07F-4F45-4A47-AAD9-4FC5E72D681B}"/>
              </a:ext>
            </a:extLst>
          </p:cNvPr>
          <p:cNvPicPr>
            <a:picLocks noChangeAspect="1"/>
          </p:cNvPicPr>
          <p:nvPr/>
        </p:nvPicPr>
        <p:blipFill>
          <a:blip r:embed="rId2"/>
          <a:stretch>
            <a:fillRect/>
          </a:stretch>
        </p:blipFill>
        <p:spPr>
          <a:xfrm>
            <a:off x="393157" y="4787876"/>
            <a:ext cx="6126176" cy="205478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12FD3EC-9F81-A948-9B17-45F2443CC229}"/>
              </a:ext>
            </a:extLst>
          </p:cNvPr>
          <p:cNvPicPr>
            <a:picLocks noChangeAspect="1"/>
          </p:cNvPicPr>
          <p:nvPr/>
        </p:nvPicPr>
        <p:blipFill rotWithShape="1">
          <a:blip r:embed="rId3"/>
          <a:srcRect l="7084"/>
          <a:stretch/>
        </p:blipFill>
        <p:spPr>
          <a:xfrm>
            <a:off x="7621726" y="3886215"/>
            <a:ext cx="4561839" cy="2797826"/>
          </a:xfrm>
          <a:prstGeom prst="rect">
            <a:avLst/>
          </a:prstGeom>
        </p:spPr>
      </p:pic>
    </p:spTree>
    <p:extLst>
      <p:ext uri="{BB962C8B-B14F-4D97-AF65-F5344CB8AC3E}">
        <p14:creationId xmlns:p14="http://schemas.microsoft.com/office/powerpoint/2010/main" val="217471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How To guides will be reformatted to focus more on cookbook type steps. </a:t>
            </a:r>
            <a:br>
              <a:rPr lang="en-US" sz="1400" dirty="0">
                <a:solidFill>
                  <a:schemeClr val="accent1"/>
                </a:solidFill>
              </a:rPr>
            </a:br>
            <a:endParaRPr lang="en-US" sz="1400"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038998"/>
            <a:ext cx="6682071" cy="3097234"/>
          </a:xfrm>
        </p:spPr>
        <p:txBody>
          <a:bodyPr anchor="t">
            <a:normAutofit fontScale="92500" lnSpcReduction="20000"/>
          </a:bodyPr>
          <a:lstStyle/>
          <a:p>
            <a:r>
              <a:rPr lang="en-US" dirty="0"/>
              <a:t>Many noted again that this page is very wordy and bullet points would be better. Commented they would skim the text and go straight to Tools for examples.</a:t>
            </a:r>
          </a:p>
          <a:p>
            <a:r>
              <a:rPr lang="en-US" dirty="0"/>
              <a:t>Someone commented that the word “violations” is very strong.</a:t>
            </a:r>
          </a:p>
          <a:p>
            <a:r>
              <a:rPr lang="en-US" dirty="0"/>
              <a:t>Most of the participants (4/6) expected to see the 14 heuristics listed. Two people saw the links in the Tools section at the bottom and said they should be presented earlier on the page and that they would skip the text and go straight to the cheat sheets.</a:t>
            </a:r>
          </a:p>
          <a:p>
            <a:r>
              <a:rPr lang="en-US" dirty="0"/>
              <a:t>Participant said: “Now I’m starting to feel lost because I can’t link the topics. Out of sight out of  mind.”</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154279" cy="553998"/>
          </a:xfrm>
          <a:prstGeom prst="rect">
            <a:avLst/>
          </a:prstGeom>
          <a:noFill/>
        </p:spPr>
        <p:txBody>
          <a:bodyPr wrap="none" rtlCol="0">
            <a:spAutoFit/>
          </a:bodyPr>
          <a:lstStyle/>
          <a:p>
            <a:r>
              <a:rPr lang="en-US" sz="3000" dirty="0"/>
              <a:t>How-To guide comments</a:t>
            </a:r>
          </a:p>
        </p:txBody>
      </p:sp>
      <p:pic>
        <p:nvPicPr>
          <p:cNvPr id="6" name="Picture 5" descr="A screenshot of a cell phone&#10;&#10;Description automatically generated">
            <a:extLst>
              <a:ext uri="{FF2B5EF4-FFF2-40B4-BE49-F238E27FC236}">
                <a16:creationId xmlns:a16="http://schemas.microsoft.com/office/drawing/2014/main" id="{1F5C3538-0FE3-A445-90D6-3C22C13F8B63}"/>
              </a:ext>
            </a:extLst>
          </p:cNvPr>
          <p:cNvPicPr>
            <a:picLocks noChangeAspect="1"/>
          </p:cNvPicPr>
          <p:nvPr/>
        </p:nvPicPr>
        <p:blipFill>
          <a:blip r:embed="rId2"/>
          <a:stretch>
            <a:fillRect/>
          </a:stretch>
        </p:blipFill>
        <p:spPr>
          <a:xfrm>
            <a:off x="7696778" y="3880083"/>
            <a:ext cx="4410298" cy="276307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5EB9367-011B-E946-B173-B7DC8A1430B0}"/>
              </a:ext>
            </a:extLst>
          </p:cNvPr>
          <p:cNvPicPr>
            <a:picLocks noChangeAspect="1"/>
          </p:cNvPicPr>
          <p:nvPr/>
        </p:nvPicPr>
        <p:blipFill rotWithShape="1">
          <a:blip r:embed="rId3"/>
          <a:srcRect b="18072"/>
          <a:stretch/>
        </p:blipFill>
        <p:spPr>
          <a:xfrm>
            <a:off x="131642" y="5918949"/>
            <a:ext cx="6524764" cy="764491"/>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7436B4CE-D723-7141-8D10-A263F5091BC3}"/>
              </a:ext>
            </a:extLst>
          </p:cNvPr>
          <p:cNvPicPr>
            <a:picLocks noChangeAspect="1"/>
          </p:cNvPicPr>
          <p:nvPr/>
        </p:nvPicPr>
        <p:blipFill rotWithShape="1">
          <a:blip r:embed="rId4"/>
          <a:srcRect t="4849" b="3677"/>
          <a:stretch/>
        </p:blipFill>
        <p:spPr>
          <a:xfrm>
            <a:off x="173902" y="4310792"/>
            <a:ext cx="5428179" cy="1508210"/>
          </a:xfrm>
          <a:prstGeom prst="rect">
            <a:avLst/>
          </a:prstGeom>
        </p:spPr>
      </p:pic>
    </p:spTree>
    <p:extLst>
      <p:ext uri="{BB962C8B-B14F-4D97-AF65-F5344CB8AC3E}">
        <p14:creationId xmlns:p14="http://schemas.microsoft.com/office/powerpoint/2010/main" val="417482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37796" y="1261909"/>
            <a:ext cx="6682071" cy="3007388"/>
          </a:xfrm>
        </p:spPr>
        <p:txBody>
          <a:bodyPr anchor="t">
            <a:normAutofit/>
          </a:bodyPr>
          <a:lstStyle/>
          <a:p>
            <a:r>
              <a:rPr lang="en-US" dirty="0"/>
              <a:t>Someone commented that they would like a sample workflow analysis included in the Tools section to help understand the process of doing an evaluation.</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154279" cy="553998"/>
          </a:xfrm>
          <a:prstGeom prst="rect">
            <a:avLst/>
          </a:prstGeom>
          <a:noFill/>
        </p:spPr>
        <p:txBody>
          <a:bodyPr wrap="none" rtlCol="0">
            <a:spAutoFit/>
          </a:bodyPr>
          <a:lstStyle/>
          <a:p>
            <a:r>
              <a:rPr lang="en-US" sz="3000" dirty="0"/>
              <a:t>How-To guide comments</a:t>
            </a:r>
          </a:p>
        </p:txBody>
      </p:sp>
      <p:pic>
        <p:nvPicPr>
          <p:cNvPr id="13" name="Picture 12" descr="A screenshot of a social media post&#10;&#10;Description automatically generated">
            <a:extLst>
              <a:ext uri="{FF2B5EF4-FFF2-40B4-BE49-F238E27FC236}">
                <a16:creationId xmlns:a16="http://schemas.microsoft.com/office/drawing/2014/main" id="{7436B4CE-D723-7141-8D10-A263F5091BC3}"/>
              </a:ext>
            </a:extLst>
          </p:cNvPr>
          <p:cNvPicPr>
            <a:picLocks noChangeAspect="1"/>
          </p:cNvPicPr>
          <p:nvPr/>
        </p:nvPicPr>
        <p:blipFill rotWithShape="1">
          <a:blip r:embed="rId2"/>
          <a:srcRect t="4849" b="3677"/>
          <a:stretch/>
        </p:blipFill>
        <p:spPr>
          <a:xfrm>
            <a:off x="318709" y="4296086"/>
            <a:ext cx="8324325" cy="2312899"/>
          </a:xfrm>
          <a:prstGeom prst="rect">
            <a:avLst/>
          </a:prstGeom>
        </p:spPr>
      </p:pic>
    </p:spTree>
    <p:extLst>
      <p:ext uri="{BB962C8B-B14F-4D97-AF65-F5344CB8AC3E}">
        <p14:creationId xmlns:p14="http://schemas.microsoft.com/office/powerpoint/2010/main" val="311372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FB8649-4F39-BE44-9007-A8F339FED254}"/>
              </a:ext>
            </a:extLst>
          </p:cNvPr>
          <p:cNvSpPr>
            <a:spLocks noGrp="1"/>
          </p:cNvSpPr>
          <p:nvPr>
            <p:ph type="title"/>
          </p:nvPr>
        </p:nvSpPr>
        <p:spPr>
          <a:xfrm>
            <a:off x="1112186" y="1497241"/>
            <a:ext cx="6917245" cy="3255264"/>
          </a:xfrm>
        </p:spPr>
        <p:txBody>
          <a:bodyPr vert="horz" lIns="91440" tIns="45720" rIns="91440" bIns="45720" rtlCol="0" anchor="ctr">
            <a:normAutofit/>
          </a:bodyPr>
          <a:lstStyle/>
          <a:p>
            <a:pPr algn="ctr"/>
            <a:r>
              <a:rPr lang="en-US" sz="4000" spc="-100" dirty="0">
                <a:latin typeface="Arial" panose="020B0604020202020204" pitchFamily="34" charset="0"/>
                <a:cs typeface="Arial" panose="020B0604020202020204" pitchFamily="34" charset="0"/>
              </a:rPr>
              <a:t>Summary of Issues</a:t>
            </a:r>
          </a:p>
        </p:txBody>
      </p:sp>
    </p:spTree>
    <p:extLst>
      <p:ext uri="{BB962C8B-B14F-4D97-AF65-F5344CB8AC3E}">
        <p14:creationId xmlns:p14="http://schemas.microsoft.com/office/powerpoint/2010/main" val="203201189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286936" y="1038997"/>
            <a:ext cx="6842938" cy="5328173"/>
          </a:xfrm>
        </p:spPr>
        <p:txBody>
          <a:bodyPr anchor="t">
            <a:normAutofit fontScale="92500" lnSpcReduction="20000"/>
          </a:bodyPr>
          <a:lstStyle/>
          <a:p>
            <a:r>
              <a:rPr lang="en-US" dirty="0"/>
              <a:t>“Needs to be less overwhelming.  One page I could print.”</a:t>
            </a:r>
          </a:p>
          <a:p>
            <a:r>
              <a:rPr lang="en-US" dirty="0"/>
              <a:t>Participants thought the entire site would be best for someone new to their job. </a:t>
            </a:r>
          </a:p>
          <a:p>
            <a:r>
              <a:rPr lang="en-US" dirty="0"/>
              <a:t>Informaticist thought it would be good for someone who had no project management training or experience.  </a:t>
            </a:r>
          </a:p>
          <a:p>
            <a:r>
              <a:rPr lang="en-US" dirty="0"/>
              <a:t>It would be more helpful if the information on the site more accurately mirrored the actual tasks of the job.</a:t>
            </a:r>
          </a:p>
          <a:p>
            <a:r>
              <a:rPr lang="en-US" dirty="0"/>
              <a:t>It would be helpful if there were suggestions and feedback on the site for how to fix issues after things have been built.</a:t>
            </a:r>
          </a:p>
          <a:p>
            <a:r>
              <a:rPr lang="en-US" dirty="0"/>
              <a:t>Several participants thought this was an AGILE process being described. </a:t>
            </a:r>
            <a:endParaRPr lang="en-US" dirty="0">
              <a:solidFill>
                <a:schemeClr val="accent6"/>
              </a:solidFill>
            </a:endParaRPr>
          </a:p>
          <a:p>
            <a:r>
              <a:rPr lang="en-US" dirty="0"/>
              <a:t>Participant advocated for a more user-centered design that limits cognitive burden, and increases motivation to use the site as intended, resulting it meaningful data.</a:t>
            </a:r>
          </a:p>
          <a:p>
            <a:r>
              <a:rPr lang="en-US" dirty="0"/>
              <a:t>So many child pages that link to the parent page is overwhelming and tiring. “The more someone has to scroll, the more it adds to cognitive burden.”</a:t>
            </a:r>
          </a:p>
          <a:p>
            <a:r>
              <a:rPr lang="en-US" dirty="0"/>
              <a:t>NI Participant found this site to be extremely valuable and would recommend it to other colleagues.</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244752" cy="553998"/>
          </a:xfrm>
          <a:prstGeom prst="rect">
            <a:avLst/>
          </a:prstGeom>
          <a:noFill/>
        </p:spPr>
        <p:txBody>
          <a:bodyPr wrap="none" rtlCol="0">
            <a:spAutoFit/>
          </a:bodyPr>
          <a:lstStyle/>
          <a:p>
            <a:r>
              <a:rPr lang="en-US" sz="3000" dirty="0"/>
              <a:t>5. General Site comments</a:t>
            </a:r>
          </a:p>
        </p:txBody>
      </p:sp>
      <p:sp>
        <p:nvSpPr>
          <p:cNvPr id="6" name="Title 5">
            <a:extLst>
              <a:ext uri="{FF2B5EF4-FFF2-40B4-BE49-F238E27FC236}">
                <a16:creationId xmlns:a16="http://schemas.microsoft.com/office/drawing/2014/main" id="{5914102F-1EBF-4CE3-A221-8107CB79916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1917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rPr>
              <a:t>Consider need for ADPAC support as part of team approach., </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205345"/>
            <a:ext cx="6682071" cy="4890651"/>
          </a:xfrm>
        </p:spPr>
        <p:txBody>
          <a:bodyPr anchor="t">
            <a:normAutofit fontScale="92500" lnSpcReduction="20000"/>
          </a:bodyPr>
          <a:lstStyle/>
          <a:p>
            <a:r>
              <a:rPr lang="en-US" dirty="0"/>
              <a:t>Lab ADPAC is responsible for the data coming from lab equipment (test results) to the EHR.  Example:</a:t>
            </a:r>
            <a:br>
              <a:rPr lang="en-US" dirty="0"/>
            </a:br>
            <a:r>
              <a:rPr lang="en-US" dirty="0"/>
              <a:t>New COVID-19 antibody test (current work). Lab Manager informs ADPAC.  ADPAC may reach out to the test provider (Roche) and obtain information such as how to code results. </a:t>
            </a:r>
          </a:p>
          <a:p>
            <a:r>
              <a:rPr lang="en-US" dirty="0"/>
              <a:t>Currently on a team that includes a CAC and Infection Control to determine rules for ordering COVID-19 tests based on inventory, days to result, etc.</a:t>
            </a:r>
          </a:p>
          <a:p>
            <a:r>
              <a:rPr lang="en-US" dirty="0"/>
              <a:t>Asked if their work goes through any type of QA, everyone said no except this participant:</a:t>
            </a:r>
          </a:p>
          <a:p>
            <a:pPr lvl="1"/>
            <a:r>
              <a:rPr lang="en-US" dirty="0"/>
              <a:t>Lab ADPAC noted that the lab manager does QA the work and informs them if there are discrepancies.  This is 50% of the Lab ADPAC workload.</a:t>
            </a:r>
          </a:p>
          <a:p>
            <a:pPr lvl="1"/>
            <a:r>
              <a:rPr lang="en-US" dirty="0"/>
              <a:t>The lab manager crosschecks the data with the lab instruments. </a:t>
            </a:r>
          </a:p>
          <a:p>
            <a:pPr lvl="1"/>
            <a:r>
              <a:rPr lang="en-US" dirty="0"/>
              <a:t>Lab ADPAC has access to test patient data and does perform some testing.</a:t>
            </a:r>
          </a:p>
          <a:p>
            <a:r>
              <a:rPr lang="en-US" dirty="0"/>
              <a:t> ADPAC could use support on form design for work requests: panel vs single test, how results should be shown, out of range, etc. </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4251420" cy="553998"/>
          </a:xfrm>
          <a:prstGeom prst="rect">
            <a:avLst/>
          </a:prstGeom>
          <a:noFill/>
        </p:spPr>
        <p:txBody>
          <a:bodyPr wrap="none" rtlCol="0">
            <a:spAutoFit/>
          </a:bodyPr>
          <a:lstStyle/>
          <a:p>
            <a:r>
              <a:rPr lang="en-US" sz="3000" dirty="0"/>
              <a:t>6. Lab ADPAC  Comments</a:t>
            </a:r>
          </a:p>
        </p:txBody>
      </p:sp>
    </p:spTree>
    <p:extLst>
      <p:ext uri="{BB962C8B-B14F-4D97-AF65-F5344CB8AC3E}">
        <p14:creationId xmlns:p14="http://schemas.microsoft.com/office/powerpoint/2010/main" val="225404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405464"/>
            <a:ext cx="6682071" cy="4690532"/>
          </a:xfrm>
        </p:spPr>
        <p:txBody>
          <a:bodyPr anchor="t">
            <a:normAutofit/>
          </a:bodyPr>
          <a:lstStyle/>
          <a:p>
            <a:r>
              <a:rPr lang="en-US" dirty="0"/>
              <a:t>Should not say more than one heuristic, just say this is the one we use.</a:t>
            </a:r>
          </a:p>
          <a:p>
            <a:r>
              <a:rPr lang="en-US" dirty="0"/>
              <a:t>Have playbooks for other tasks, not just clinical reminders, since “those will be a thing of the past soon.”</a:t>
            </a:r>
          </a:p>
          <a:p>
            <a:r>
              <a:rPr lang="en-US" dirty="0"/>
              <a:t>Make the How-To Procedure section a printable checklist.</a:t>
            </a:r>
          </a:p>
          <a:p>
            <a:endParaRPr lang="en-US" dirty="0">
              <a:solidFill>
                <a:schemeClr val="accent6"/>
              </a:solidFill>
            </a:endParaRPr>
          </a:p>
          <a:p>
            <a:endParaRPr lang="en-US" dirty="0">
              <a:solidFill>
                <a:schemeClr val="accent6"/>
              </a:solidFill>
            </a:endParaRPr>
          </a:p>
          <a:p>
            <a:endParaRPr lang="en-US" dirty="0">
              <a:solidFill>
                <a:schemeClr val="accent6"/>
              </a:solidFill>
            </a:endParaRPr>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1993366" cy="553998"/>
          </a:xfrm>
          <a:prstGeom prst="rect">
            <a:avLst/>
          </a:prstGeom>
          <a:noFill/>
        </p:spPr>
        <p:txBody>
          <a:bodyPr wrap="none" rtlCol="0">
            <a:spAutoFit/>
          </a:bodyPr>
          <a:lstStyle/>
          <a:p>
            <a:r>
              <a:rPr lang="en-US" sz="3000" dirty="0"/>
              <a:t>7. Requests</a:t>
            </a:r>
          </a:p>
        </p:txBody>
      </p:sp>
      <p:pic>
        <p:nvPicPr>
          <p:cNvPr id="6" name="Picture 5" descr="A screenshot of a cell phone&#10;&#10;Description automatically generated">
            <a:extLst>
              <a:ext uri="{FF2B5EF4-FFF2-40B4-BE49-F238E27FC236}">
                <a16:creationId xmlns:a16="http://schemas.microsoft.com/office/drawing/2014/main" id="{B146B88C-FA45-134A-B02D-CA2652AB0F80}"/>
              </a:ext>
            </a:extLst>
          </p:cNvPr>
          <p:cNvPicPr>
            <a:picLocks noChangeAspect="1"/>
          </p:cNvPicPr>
          <p:nvPr/>
        </p:nvPicPr>
        <p:blipFill>
          <a:blip r:embed="rId2"/>
          <a:stretch>
            <a:fillRect/>
          </a:stretch>
        </p:blipFill>
        <p:spPr>
          <a:xfrm>
            <a:off x="7627365" y="3928533"/>
            <a:ext cx="4549124" cy="2929467"/>
          </a:xfrm>
          <a:prstGeom prst="rect">
            <a:avLst/>
          </a:prstGeom>
        </p:spPr>
      </p:pic>
      <p:sp>
        <p:nvSpPr>
          <p:cNvPr id="7" name="Title 6">
            <a:extLst>
              <a:ext uri="{FF2B5EF4-FFF2-40B4-BE49-F238E27FC236}">
                <a16:creationId xmlns:a16="http://schemas.microsoft.com/office/drawing/2014/main" id="{6CB3CD91-A491-4FDF-BAAE-B955AE47E40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8650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2">
            <a:extLst>
              <a:ext uri="{FF2B5EF4-FFF2-40B4-BE49-F238E27FC236}">
                <a16:creationId xmlns:a16="http://schemas.microsoft.com/office/drawing/2014/main" id="{121E68D2-95CD-2447-96D9-6E6A8C2EF3F4}"/>
              </a:ext>
            </a:extLst>
          </p:cNvPr>
          <p:cNvSpPr txBox="1">
            <a:spLocks/>
          </p:cNvSpPr>
          <p:nvPr/>
        </p:nvSpPr>
        <p:spPr>
          <a:xfrm>
            <a:off x="1341140" y="1381526"/>
            <a:ext cx="7800479" cy="4672004"/>
          </a:xfrm>
          <a:prstGeom prst="rect">
            <a:avLst/>
          </a:prstGeom>
        </p:spPr>
        <p:txBody>
          <a:bodyPr vert="horz" lIns="91440" tIns="45720" rIns="91440" bIns="45720" numCol="1" rtlCol="0" anchor="t">
            <a:normAutofit lnSpcReduction="1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t>Text heavy sections rejected by participants.</a:t>
            </a:r>
          </a:p>
          <a:p>
            <a:pPr marL="342900" indent="-342900">
              <a:buFont typeface="Arial" panose="020B0604020202020204" pitchFamily="34" charset="0"/>
              <a:buChar char="•"/>
            </a:pPr>
            <a:r>
              <a:rPr lang="en-US" dirty="0"/>
              <a:t>Terminology: unknown words, acronyms, phrases </a:t>
            </a:r>
          </a:p>
          <a:p>
            <a:pPr marL="342900" indent="-342900">
              <a:buFont typeface="Arial" panose="020B0604020202020204" pitchFamily="34" charset="0"/>
              <a:buChar char="•"/>
            </a:pPr>
            <a:r>
              <a:rPr lang="en-US" dirty="0"/>
              <a:t>Unfamiliar with concept of Playbooks.  </a:t>
            </a:r>
          </a:p>
          <a:p>
            <a:pPr marL="342900" indent="-342900">
              <a:buFont typeface="Arial" panose="020B0604020202020204" pitchFamily="34" charset="0"/>
              <a:buChar char="•"/>
            </a:pPr>
            <a:r>
              <a:rPr lang="en-US" dirty="0"/>
              <a:t>ISO diagram inconsistent with workflow.</a:t>
            </a:r>
          </a:p>
          <a:p>
            <a:pPr marL="342900" indent="-342900">
              <a:buFont typeface="Arial" panose="020B0604020202020204" pitchFamily="34" charset="0"/>
              <a:buChar char="•"/>
            </a:pPr>
            <a:r>
              <a:rPr lang="en-US" dirty="0"/>
              <a:t>Missing or out of order steps in the checklists.</a:t>
            </a:r>
          </a:p>
          <a:p>
            <a:pPr marL="342900" indent="-342900">
              <a:buFont typeface="Arial" panose="020B0604020202020204" pitchFamily="34" charset="0"/>
              <a:buChar char="•"/>
            </a:pPr>
            <a:r>
              <a:rPr lang="en-US" dirty="0"/>
              <a:t>Unclear what the goal of collecting the clinical reminder data is, and it is stated too late in the process.</a:t>
            </a:r>
          </a:p>
          <a:p>
            <a:pPr marL="342900" indent="-342900">
              <a:buFont typeface="Arial" panose="020B0604020202020204" pitchFamily="34" charset="0"/>
              <a:buChar char="•"/>
            </a:pPr>
            <a:r>
              <a:rPr lang="en-US" dirty="0"/>
              <a:t>Curious what the 14 heuristics are, link not found by participants. </a:t>
            </a:r>
          </a:p>
          <a:p>
            <a:pPr marL="342900" indent="-342900">
              <a:buFont typeface="Arial" panose="020B0604020202020204" pitchFamily="34" charset="0"/>
              <a:buChar char="•"/>
            </a:pPr>
            <a:r>
              <a:rPr lang="en-US" dirty="0"/>
              <a:t>Would be more useful if the information accurately mirrored actual job tasks.</a:t>
            </a:r>
          </a:p>
          <a:p>
            <a:pPr marL="342900" indent="-342900">
              <a:buFont typeface="Arial" panose="020B0604020202020204" pitchFamily="34" charset="0"/>
              <a:buChar char="•"/>
            </a:pPr>
            <a:r>
              <a:rPr lang="en-US" dirty="0"/>
              <a:t>On long pages the user becomes disoriented. </a:t>
            </a:r>
          </a:p>
          <a:p>
            <a:endParaRPr lang="en-US" dirty="0">
              <a:solidFill>
                <a:schemeClr val="accent6"/>
              </a:solidFill>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335992B-A7A7-3D4E-A790-C8388EBA3F67}"/>
              </a:ext>
            </a:extLst>
          </p:cNvPr>
          <p:cNvSpPr txBox="1"/>
          <p:nvPr/>
        </p:nvSpPr>
        <p:spPr>
          <a:xfrm>
            <a:off x="1341140" y="754215"/>
            <a:ext cx="2199833" cy="477054"/>
          </a:xfrm>
          <a:prstGeom prst="rect">
            <a:avLst/>
          </a:prstGeom>
          <a:noFill/>
        </p:spPr>
        <p:txBody>
          <a:bodyPr wrap="none" rtlCol="0">
            <a:spAutoFit/>
          </a:bodyPr>
          <a:lstStyle/>
          <a:p>
            <a:r>
              <a:rPr lang="en-US" sz="2500" dirty="0"/>
              <a:t>Issue Summary</a:t>
            </a:r>
          </a:p>
        </p:txBody>
      </p:sp>
    </p:spTree>
    <p:extLst>
      <p:ext uri="{BB962C8B-B14F-4D97-AF65-F5344CB8AC3E}">
        <p14:creationId xmlns:p14="http://schemas.microsoft.com/office/powerpoint/2010/main" val="365926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FB8649-4F39-BE44-9007-A8F339FED254}"/>
              </a:ext>
            </a:extLst>
          </p:cNvPr>
          <p:cNvSpPr>
            <a:spLocks noGrp="1"/>
          </p:cNvSpPr>
          <p:nvPr>
            <p:ph type="title"/>
          </p:nvPr>
        </p:nvSpPr>
        <p:spPr>
          <a:xfrm>
            <a:off x="1112186" y="1497241"/>
            <a:ext cx="6917245" cy="3255264"/>
          </a:xfrm>
        </p:spPr>
        <p:txBody>
          <a:bodyPr vert="horz" lIns="91440" tIns="45720" rIns="91440" bIns="45720" rtlCol="0" anchor="ctr">
            <a:normAutofit/>
          </a:bodyPr>
          <a:lstStyle/>
          <a:p>
            <a:pPr algn="ctr"/>
            <a:r>
              <a:rPr lang="en-US" sz="4000" spc="-100" dirty="0">
                <a:latin typeface="Arial" panose="020B0604020202020204" pitchFamily="34" charset="0"/>
                <a:cs typeface="Arial" panose="020B0604020202020204" pitchFamily="34" charset="0"/>
              </a:rPr>
              <a:t>Method</a:t>
            </a:r>
          </a:p>
        </p:txBody>
      </p:sp>
    </p:spTree>
    <p:extLst>
      <p:ext uri="{BB962C8B-B14F-4D97-AF65-F5344CB8AC3E}">
        <p14:creationId xmlns:p14="http://schemas.microsoft.com/office/powerpoint/2010/main" val="25315961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06ADCFCD-DA28-4480-8583-5BB749102E99}"/>
              </a:ext>
            </a:extLst>
          </p:cNvPr>
          <p:cNvSpPr/>
          <p:nvPr/>
        </p:nvSpPr>
        <p:spPr>
          <a:xfrm>
            <a:off x="1341140" y="754215"/>
            <a:ext cx="6096000" cy="477054"/>
          </a:xfrm>
          <a:prstGeom prst="rect">
            <a:avLst/>
          </a:prstGeom>
        </p:spPr>
        <p:txBody>
          <a:bodyPr>
            <a:spAutoFit/>
          </a:bodyPr>
          <a:lstStyle/>
          <a:p>
            <a:pPr>
              <a:spcAft>
                <a:spcPts val="600"/>
              </a:spcAft>
            </a:pPr>
            <a:r>
              <a:rPr lang="en-US" sz="2500" spc="-100" dirty="0"/>
              <a:t>Test Method</a:t>
            </a:r>
            <a:endParaRPr lang="en-US" sz="2500" dirty="0"/>
          </a:p>
        </p:txBody>
      </p:sp>
      <p:sp>
        <p:nvSpPr>
          <p:cNvPr id="9" name="Content Placeholder 2">
            <a:extLst>
              <a:ext uri="{FF2B5EF4-FFF2-40B4-BE49-F238E27FC236}">
                <a16:creationId xmlns:a16="http://schemas.microsoft.com/office/drawing/2014/main" id="{43BB967F-A5E3-0D4C-824C-85AC9E4BF53A}"/>
              </a:ext>
            </a:extLst>
          </p:cNvPr>
          <p:cNvSpPr txBox="1">
            <a:spLocks/>
          </p:cNvSpPr>
          <p:nvPr/>
        </p:nvSpPr>
        <p:spPr>
          <a:xfrm>
            <a:off x="1385391" y="1534831"/>
            <a:ext cx="6682071" cy="4555074"/>
          </a:xfrm>
          <a:prstGeom prst="rect">
            <a:avLst/>
          </a:prstGeom>
        </p:spPr>
        <p:txBody>
          <a:bodyPr numCol="1"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6 participants were scheduled for participation. The first session was cut short due to audio problems. </a:t>
            </a:r>
          </a:p>
          <a:p>
            <a:r>
              <a:rPr lang="en-US" dirty="0"/>
              <a:t>Participant roles included: CAC (1), Informaticist (4), Lab ADPAC (1).</a:t>
            </a:r>
          </a:p>
          <a:p>
            <a:r>
              <a:rPr lang="en-US" dirty="0"/>
              <a:t>All sessions were conducted over Skype between May 15-21, 2020.</a:t>
            </a:r>
          </a:p>
          <a:p>
            <a:r>
              <a:rPr lang="en-US" dirty="0"/>
              <a:t>No audio recordings were made.</a:t>
            </a:r>
          </a:p>
          <a:p>
            <a:r>
              <a:rPr lang="en-US" dirty="0"/>
              <a:t>Participants reviewed a consent form and verbally agreed to continue.</a:t>
            </a:r>
          </a:p>
          <a:p>
            <a:r>
              <a:rPr lang="en-US" dirty="0"/>
              <a:t>Participants performed a think aloud with mouse control of the </a:t>
            </a:r>
            <a:r>
              <a:rPr lang="en-US" dirty="0" err="1"/>
              <a:t>InVision</a:t>
            </a:r>
            <a:r>
              <a:rPr lang="en-US" dirty="0"/>
              <a:t> prototype (link: </a:t>
            </a:r>
            <a:r>
              <a:rPr lang="en-US" dirty="0">
                <a:hlinkClick r:id="rId2"/>
              </a:rPr>
              <a:t>https://invis.io/HUXB9VX48RJ</a:t>
            </a:r>
            <a:r>
              <a:rPr lang="en-US" dirty="0"/>
              <a:t>).</a:t>
            </a:r>
          </a:p>
        </p:txBody>
      </p:sp>
    </p:spTree>
    <p:extLst>
      <p:ext uri="{BB962C8B-B14F-4D97-AF65-F5344CB8AC3E}">
        <p14:creationId xmlns:p14="http://schemas.microsoft.com/office/powerpoint/2010/main" val="15394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06ADCFCD-DA28-4480-8583-5BB749102E99}"/>
              </a:ext>
            </a:extLst>
          </p:cNvPr>
          <p:cNvSpPr/>
          <p:nvPr/>
        </p:nvSpPr>
        <p:spPr>
          <a:xfrm>
            <a:off x="1385391" y="601813"/>
            <a:ext cx="6096000" cy="477054"/>
          </a:xfrm>
          <a:prstGeom prst="rect">
            <a:avLst/>
          </a:prstGeom>
        </p:spPr>
        <p:txBody>
          <a:bodyPr>
            <a:spAutoFit/>
          </a:bodyPr>
          <a:lstStyle/>
          <a:p>
            <a:r>
              <a:rPr lang="en-US" sz="2500" dirty="0"/>
              <a:t>Consent Agreement</a:t>
            </a:r>
          </a:p>
        </p:txBody>
      </p:sp>
      <p:sp>
        <p:nvSpPr>
          <p:cNvPr id="9" name="Content Placeholder 2">
            <a:extLst>
              <a:ext uri="{FF2B5EF4-FFF2-40B4-BE49-F238E27FC236}">
                <a16:creationId xmlns:a16="http://schemas.microsoft.com/office/drawing/2014/main" id="{43BB967F-A5E3-0D4C-824C-85AC9E4BF53A}"/>
              </a:ext>
            </a:extLst>
          </p:cNvPr>
          <p:cNvSpPr txBox="1">
            <a:spLocks/>
          </p:cNvSpPr>
          <p:nvPr/>
        </p:nvSpPr>
        <p:spPr>
          <a:xfrm>
            <a:off x="1385391" y="1180453"/>
            <a:ext cx="6682071" cy="5054092"/>
          </a:xfrm>
          <a:prstGeom prst="rect">
            <a:avLst/>
          </a:prstGeom>
        </p:spPr>
        <p:txBody>
          <a:bodyPr numCol="1"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I voluntarily agree to participate in an evaluation being conducted by the HFE team.</a:t>
            </a:r>
          </a:p>
          <a:p>
            <a:r>
              <a:rPr lang="en-US" dirty="0"/>
              <a:t>I authorize the HFE team to keep, preserve, use in any manner and dispose of the findings from this evaluation, including my feedback and opinions expressed. The HFE team will not associate my name or organization name with the results of this evaluation.</a:t>
            </a:r>
          </a:p>
          <a:p>
            <a:r>
              <a:rPr lang="en-US" dirty="0"/>
              <a:t>I give my permission to make screen video and audio records of me during this evaluation. I understand that these recordings can be used only for evaluation purposes and can be used for no other purpose without my knowledge and consent.</a:t>
            </a:r>
          </a:p>
          <a:p>
            <a:r>
              <a:rPr lang="en-US" dirty="0"/>
              <a:t>I understand that my participation is completely voluntary. I understand that I can stop participating and that I may leave at any time. I agree to immediately raise any concerns or areas of discomfort with the study administrator.</a:t>
            </a:r>
          </a:p>
        </p:txBody>
      </p:sp>
    </p:spTree>
    <p:extLst>
      <p:ext uri="{BB962C8B-B14F-4D97-AF65-F5344CB8AC3E}">
        <p14:creationId xmlns:p14="http://schemas.microsoft.com/office/powerpoint/2010/main" val="171088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FB8649-4F39-BE44-9007-A8F339FED254}"/>
              </a:ext>
            </a:extLst>
          </p:cNvPr>
          <p:cNvSpPr>
            <a:spLocks noGrp="1"/>
          </p:cNvSpPr>
          <p:nvPr>
            <p:ph type="title"/>
          </p:nvPr>
        </p:nvSpPr>
        <p:spPr>
          <a:xfrm>
            <a:off x="1112186" y="1497241"/>
            <a:ext cx="6917245" cy="3255264"/>
          </a:xfrm>
        </p:spPr>
        <p:txBody>
          <a:bodyPr vert="horz" lIns="91440" tIns="45720" rIns="91440" bIns="45720" rtlCol="0" anchor="ctr">
            <a:normAutofit/>
          </a:bodyPr>
          <a:lstStyle/>
          <a:p>
            <a:pPr algn="ctr"/>
            <a:r>
              <a:rPr lang="en-US" sz="4000" spc="-100" dirty="0">
                <a:latin typeface="Arial" panose="020B0604020202020204" pitchFamily="34" charset="0"/>
                <a:cs typeface="Arial" panose="020B0604020202020204" pitchFamily="34" charset="0"/>
              </a:rPr>
              <a:t>Detailed Task Findings</a:t>
            </a:r>
          </a:p>
        </p:txBody>
      </p:sp>
    </p:spTree>
    <p:extLst>
      <p:ext uri="{BB962C8B-B14F-4D97-AF65-F5344CB8AC3E}">
        <p14:creationId xmlns:p14="http://schemas.microsoft.com/office/powerpoint/2010/main" val="40398460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400" dirty="0">
                <a:solidFill>
                  <a:schemeClr val="accent1"/>
                </a:solidFill>
                <a:latin typeface="+mn-lt"/>
              </a:rPr>
              <a:t>Content team will address using simpler, less difficult language .Jargon will be avoided. The final site will have click definitions available for selected terms. </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405464"/>
            <a:ext cx="6682071" cy="3617109"/>
          </a:xfrm>
        </p:spPr>
        <p:txBody>
          <a:bodyPr numCol="2" anchor="t">
            <a:normAutofit fontScale="92500" lnSpcReduction="20000"/>
          </a:bodyPr>
          <a:lstStyle/>
          <a:p>
            <a:r>
              <a:rPr lang="en-US" dirty="0"/>
              <a:t>Playbooks</a:t>
            </a:r>
          </a:p>
          <a:p>
            <a:r>
              <a:rPr lang="en-US" dirty="0"/>
              <a:t>UX</a:t>
            </a:r>
          </a:p>
          <a:p>
            <a:r>
              <a:rPr lang="en-US" dirty="0"/>
              <a:t>UX Methods</a:t>
            </a:r>
          </a:p>
          <a:p>
            <a:r>
              <a:rPr lang="en-US" dirty="0"/>
              <a:t>User Experience Process</a:t>
            </a:r>
          </a:p>
          <a:p>
            <a:r>
              <a:rPr lang="en-US" dirty="0"/>
              <a:t>Personas</a:t>
            </a:r>
          </a:p>
          <a:p>
            <a:r>
              <a:rPr lang="en-US" dirty="0"/>
              <a:t>Clinical Reminder </a:t>
            </a:r>
          </a:p>
          <a:p>
            <a:r>
              <a:rPr lang="en-US" dirty="0"/>
              <a:t>CRDT</a:t>
            </a:r>
          </a:p>
          <a:p>
            <a:r>
              <a:rPr lang="en-US" dirty="0"/>
              <a:t>Aims of CRDT</a:t>
            </a:r>
          </a:p>
          <a:p>
            <a:r>
              <a:rPr lang="en-US" dirty="0"/>
              <a:t>Fundamental Concepts</a:t>
            </a:r>
          </a:p>
          <a:p>
            <a:r>
              <a:rPr lang="en-US" dirty="0"/>
              <a:t>Methods</a:t>
            </a:r>
          </a:p>
          <a:p>
            <a:r>
              <a:rPr lang="en-US" dirty="0"/>
              <a:t>Training</a:t>
            </a:r>
          </a:p>
          <a:p>
            <a:r>
              <a:rPr lang="en-US" dirty="0"/>
              <a:t>Case Studies</a:t>
            </a:r>
          </a:p>
          <a:p>
            <a:r>
              <a:rPr lang="en-US" dirty="0"/>
              <a:t>Artifacts</a:t>
            </a:r>
          </a:p>
          <a:p>
            <a:r>
              <a:rPr lang="en-US" dirty="0"/>
              <a:t>Heuristics</a:t>
            </a:r>
          </a:p>
          <a:p>
            <a:r>
              <a:rPr lang="en-US" dirty="0"/>
              <a:t>Heuristic checklist</a:t>
            </a:r>
          </a:p>
          <a:p>
            <a:r>
              <a:rPr lang="en-US" dirty="0"/>
              <a:t>Heuristic review</a:t>
            </a:r>
          </a:p>
          <a:p>
            <a:r>
              <a:rPr lang="en-US" dirty="0"/>
              <a:t>Research Users</a:t>
            </a:r>
          </a:p>
          <a:p>
            <a:r>
              <a:rPr lang="en-US" dirty="0"/>
              <a:t>Iterative</a:t>
            </a:r>
          </a:p>
          <a:p>
            <a:r>
              <a:rPr lang="en-US" dirty="0"/>
              <a:t>Approach</a:t>
            </a:r>
          </a:p>
          <a:p>
            <a:r>
              <a:rPr lang="en-US" dirty="0"/>
              <a:t>Instrument</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5624810" cy="553998"/>
          </a:xfrm>
          <a:prstGeom prst="rect">
            <a:avLst/>
          </a:prstGeom>
          <a:noFill/>
        </p:spPr>
        <p:txBody>
          <a:bodyPr wrap="none" rtlCol="0">
            <a:spAutoFit/>
          </a:bodyPr>
          <a:lstStyle/>
          <a:p>
            <a:r>
              <a:rPr lang="en-US" sz="3000" dirty="0"/>
              <a:t>1. Unfamiliar Words and Acronyms</a:t>
            </a:r>
          </a:p>
        </p:txBody>
      </p:sp>
      <p:sp>
        <p:nvSpPr>
          <p:cNvPr id="6" name="TextBox 5">
            <a:extLst>
              <a:ext uri="{FF2B5EF4-FFF2-40B4-BE49-F238E27FC236}">
                <a16:creationId xmlns:a16="http://schemas.microsoft.com/office/drawing/2014/main" id="{02DC05E8-B4B5-6D45-820F-74337F3F96C4}"/>
              </a:ext>
            </a:extLst>
          </p:cNvPr>
          <p:cNvSpPr txBox="1"/>
          <p:nvPr/>
        </p:nvSpPr>
        <p:spPr>
          <a:xfrm>
            <a:off x="1286935" y="5172666"/>
            <a:ext cx="9899786" cy="923330"/>
          </a:xfrm>
          <a:prstGeom prst="rect">
            <a:avLst/>
          </a:prstGeom>
          <a:noFill/>
        </p:spPr>
        <p:txBody>
          <a:bodyPr wrap="square" rtlCol="0">
            <a:spAutoFit/>
          </a:bodyPr>
          <a:lstStyle/>
          <a:p>
            <a:r>
              <a:rPr lang="en-US" dirty="0"/>
              <a:t>Participants requested pop-windows when words are clicked on to see the definition in the Glossary or hover tools that provide a definition when they hover over the word.</a:t>
            </a:r>
          </a:p>
          <a:p>
            <a:endParaRPr lang="en-US" dirty="0"/>
          </a:p>
        </p:txBody>
      </p:sp>
    </p:spTree>
    <p:extLst>
      <p:ext uri="{BB962C8B-B14F-4D97-AF65-F5344CB8AC3E}">
        <p14:creationId xmlns:p14="http://schemas.microsoft.com/office/powerpoint/2010/main" val="287234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ADC18-0038-CF41-8B08-948D62786E7C}"/>
              </a:ext>
            </a:extLst>
          </p:cNvPr>
          <p:cNvSpPr>
            <a:spLocks noGrp="1"/>
          </p:cNvSpPr>
          <p:nvPr>
            <p:ph type="title"/>
          </p:nvPr>
        </p:nvSpPr>
        <p:spPr>
          <a:xfrm>
            <a:off x="8280736" y="1405464"/>
            <a:ext cx="3242383" cy="4690532"/>
          </a:xfrm>
        </p:spPr>
        <p:txBody>
          <a:bodyPr anchor="t">
            <a:normAutofit/>
          </a:bodyPr>
          <a:lstStyle/>
          <a:p>
            <a:r>
              <a:rPr lang="en-US" u="sng" dirty="0">
                <a:solidFill>
                  <a:schemeClr val="accent1"/>
                </a:solidFill>
              </a:rPr>
              <a:t>Action Plan</a:t>
            </a:r>
            <a:br>
              <a:rPr lang="en-US" dirty="0">
                <a:solidFill>
                  <a:schemeClr val="accent1"/>
                </a:solidFill>
              </a:rPr>
            </a:br>
            <a:r>
              <a:rPr lang="en-US" sz="1600" dirty="0">
                <a:solidFill>
                  <a:schemeClr val="accent1"/>
                </a:solidFill>
                <a:latin typeface="+mn-lt"/>
              </a:rPr>
              <a:t>Content team to address menu labels – improve recognition of sections.</a:t>
            </a:r>
            <a:br>
              <a:rPr lang="en-US" sz="1600" dirty="0">
                <a:solidFill>
                  <a:schemeClr val="accent1"/>
                </a:solidFill>
                <a:latin typeface="+mn-lt"/>
              </a:rPr>
            </a:br>
            <a:r>
              <a:rPr lang="en-US" sz="1600" dirty="0">
                <a:solidFill>
                  <a:schemeClr val="accent1"/>
                </a:solidFill>
                <a:latin typeface="+mn-lt"/>
              </a:rPr>
              <a:t>Visual design to highlight banner. </a:t>
            </a:r>
            <a:br>
              <a:rPr lang="en-US" dirty="0">
                <a:solidFill>
                  <a:schemeClr val="accent1"/>
                </a:solidFill>
              </a:rPr>
            </a:br>
            <a:endParaRPr lang="en-US" dirty="0">
              <a:solidFill>
                <a:schemeClr val="accent1"/>
              </a:solidFill>
            </a:endParaRP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8F3B519-821D-3745-911A-A387F237CD34}"/>
              </a:ext>
            </a:extLst>
          </p:cNvPr>
          <p:cNvSpPr>
            <a:spLocks noGrp="1"/>
          </p:cNvSpPr>
          <p:nvPr>
            <p:ph idx="1"/>
          </p:nvPr>
        </p:nvSpPr>
        <p:spPr>
          <a:xfrm>
            <a:off x="1447802" y="1038998"/>
            <a:ext cx="6682071" cy="3089658"/>
          </a:xfrm>
        </p:spPr>
        <p:txBody>
          <a:bodyPr anchor="t">
            <a:normAutofit fontScale="92500" lnSpcReduction="10000"/>
          </a:bodyPr>
          <a:lstStyle/>
          <a:p>
            <a:r>
              <a:rPr lang="en-US" dirty="0"/>
              <a:t>Participants were drawn to the 3 boxes (Research Users, Create Designs, Test Designs) first.</a:t>
            </a:r>
          </a:p>
          <a:p>
            <a:r>
              <a:rPr lang="en-US" dirty="0"/>
              <a:t>Participants noted that the home page does not look like a home page. [Test artifact]</a:t>
            </a:r>
          </a:p>
          <a:p>
            <a:r>
              <a:rPr lang="en-US" dirty="0"/>
              <a:t>Home page does not offer immediate direction to a clinical reminder since that is the overall goal. [Test artifact]</a:t>
            </a:r>
          </a:p>
          <a:p>
            <a:r>
              <a:rPr lang="en-US" dirty="0"/>
              <a:t>One participant was drawn to the video box and stated they would go there first. Then to the three boxes.</a:t>
            </a:r>
          </a:p>
          <a:p>
            <a:r>
              <a:rPr lang="en-US" dirty="0"/>
              <a:t>The initial paragraph does not give a sense of what the site is about and who it is for.</a:t>
            </a:r>
          </a:p>
          <a:p>
            <a:endParaRPr lang="en-US" dirty="0">
              <a:solidFill>
                <a:schemeClr val="accent6"/>
              </a:solidFill>
            </a:endParaRPr>
          </a:p>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817B82-3302-BD40-A1A2-F744C38A8274}"/>
              </a:ext>
            </a:extLst>
          </p:cNvPr>
          <p:cNvSpPr txBox="1"/>
          <p:nvPr/>
        </p:nvSpPr>
        <p:spPr>
          <a:xfrm>
            <a:off x="1447802" y="484999"/>
            <a:ext cx="8703024" cy="553998"/>
          </a:xfrm>
          <a:prstGeom prst="rect">
            <a:avLst/>
          </a:prstGeom>
          <a:noFill/>
        </p:spPr>
        <p:txBody>
          <a:bodyPr wrap="none" rtlCol="0">
            <a:spAutoFit/>
          </a:bodyPr>
          <a:lstStyle/>
          <a:p>
            <a:r>
              <a:rPr lang="en-US" sz="3000" dirty="0"/>
              <a:t>2. Home page and menu bar comments – Home Page </a:t>
            </a:r>
          </a:p>
        </p:txBody>
      </p:sp>
      <p:pic>
        <p:nvPicPr>
          <p:cNvPr id="7" name="Picture 6" descr="A screenshot of a cell phone&#10;&#10;Description automatically generated">
            <a:extLst>
              <a:ext uri="{FF2B5EF4-FFF2-40B4-BE49-F238E27FC236}">
                <a16:creationId xmlns:a16="http://schemas.microsoft.com/office/drawing/2014/main" id="{967542BD-B831-2943-BDCE-76FA8F68F9FB}"/>
              </a:ext>
            </a:extLst>
          </p:cNvPr>
          <p:cNvPicPr>
            <a:picLocks noChangeAspect="1"/>
          </p:cNvPicPr>
          <p:nvPr/>
        </p:nvPicPr>
        <p:blipFill>
          <a:blip r:embed="rId2"/>
          <a:stretch>
            <a:fillRect/>
          </a:stretch>
        </p:blipFill>
        <p:spPr>
          <a:xfrm>
            <a:off x="5634342" y="4641273"/>
            <a:ext cx="6303652" cy="199505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C0D826C-B0CD-B64E-A2B0-DB5B6768AC3B}"/>
              </a:ext>
            </a:extLst>
          </p:cNvPr>
          <p:cNvPicPr>
            <a:picLocks noChangeAspect="1"/>
          </p:cNvPicPr>
          <p:nvPr/>
        </p:nvPicPr>
        <p:blipFill>
          <a:blip r:embed="rId3"/>
          <a:stretch>
            <a:fillRect/>
          </a:stretch>
        </p:blipFill>
        <p:spPr>
          <a:xfrm>
            <a:off x="525056" y="4239491"/>
            <a:ext cx="4948417" cy="2507673"/>
          </a:xfrm>
          <a:prstGeom prst="rect">
            <a:avLst/>
          </a:prstGeom>
        </p:spPr>
      </p:pic>
    </p:spTree>
    <p:extLst>
      <p:ext uri="{BB962C8B-B14F-4D97-AF65-F5344CB8AC3E}">
        <p14:creationId xmlns:p14="http://schemas.microsoft.com/office/powerpoint/2010/main" val="26730973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1177</TotalTime>
  <Words>2093</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 2</vt:lpstr>
      <vt:lpstr>Frame</vt:lpstr>
      <vt:lpstr>UXG Formative Study Report</vt:lpstr>
      <vt:lpstr>Summary of Issues</vt:lpstr>
      <vt:lpstr>PowerPoint Presentation</vt:lpstr>
      <vt:lpstr>Method</vt:lpstr>
      <vt:lpstr>PowerPoint Presentation</vt:lpstr>
      <vt:lpstr>PowerPoint Presentation</vt:lpstr>
      <vt:lpstr>Detailed Task Findings</vt:lpstr>
      <vt:lpstr>Action Plan Content team will address using simpler, less difficult language .Jargon will be avoided. The final site will have click definitions available for selected terms.  </vt:lpstr>
      <vt:lpstr>Action Plan Content team to address menu labels – improve recognition of sections. Visual design to highlight banner.  </vt:lpstr>
      <vt:lpstr>Action Plan Intro to page to include direction to site visitor: start here.  </vt:lpstr>
      <vt:lpstr>Action Plan IA will adjust the process submenu to reflect the phases in the UX process. </vt:lpstr>
      <vt:lpstr>Action Plan Evaluation of FAQ section will drive using a search and/or categories for that feature.   Menu labels will be edited.</vt:lpstr>
      <vt:lpstr>Action Plan Content will be edited to clarify the use of each section.   </vt:lpstr>
      <vt:lpstr>Action Plan IA and content team are developing some alternate routes for site visitors.  New content will emphasize action over rationale, history and choices. </vt:lpstr>
      <vt:lpstr>Action Plan CAC workflow mapping will be completed.  Missing key steps will be addressed. Role of data collection and retrieval will be highlighted in the Reminder  configuration section.  </vt:lpstr>
      <vt:lpstr>Action Plan The produce and evaluate phase for reminder configuration will be combined, to emphasize the need for user input during the produce phase, not waiting until the work is complete and then difficult to back out. </vt:lpstr>
      <vt:lpstr>Action Plan The approach section will be redesigned to be more clear, and to be in agreement with the Method text.  </vt:lpstr>
      <vt:lpstr>Action Plan How To guides will be reformatted to focus more on cookbook type steps.  </vt:lpstr>
      <vt:lpstr>Action Plan  </vt:lpstr>
      <vt:lpstr>PowerPoint Presentation</vt:lpstr>
      <vt:lpstr>Action Plan Consider need for ADPAC support as part of team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UXG Report</dc:title>
  <dc:creator>Nina Ferreri</dc:creator>
  <cp:lastModifiedBy>Teri Brooks</cp:lastModifiedBy>
  <cp:revision>70</cp:revision>
  <dcterms:created xsi:type="dcterms:W3CDTF">2020-05-20T13:07:53Z</dcterms:created>
  <dcterms:modified xsi:type="dcterms:W3CDTF">2020-05-22T14:54:59Z</dcterms:modified>
</cp:coreProperties>
</file>