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7" r:id="rId2"/>
    <p:sldId id="261" r:id="rId3"/>
    <p:sldId id="256"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80A31-C025-4A42-9BAC-D45898136716}"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0EC8A-9C43-414C-BE4E-982E64229955}" type="slidenum">
              <a:rPr lang="en-US" smtClean="0"/>
              <a:t>‹#›</a:t>
            </a:fld>
            <a:endParaRPr lang="en-US"/>
          </a:p>
        </p:txBody>
      </p:sp>
    </p:spTree>
    <p:extLst>
      <p:ext uri="{BB962C8B-B14F-4D97-AF65-F5344CB8AC3E}">
        <p14:creationId xmlns:p14="http://schemas.microsoft.com/office/powerpoint/2010/main" val="148724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0FE4-6BEF-48A3-9BD8-B92BC3D928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CA02A-98B0-4B43-A6BA-A5DCCDE69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49256-07A2-495F-A62C-691976A343DA}"/>
              </a:ext>
            </a:extLst>
          </p:cNvPr>
          <p:cNvSpPr>
            <a:spLocks noGrp="1"/>
          </p:cNvSpPr>
          <p:nvPr>
            <p:ph type="dt" sz="half" idx="10"/>
          </p:nvPr>
        </p:nvSpPr>
        <p:spPr/>
        <p:txBody>
          <a:bodyPr/>
          <a:lstStyle/>
          <a:p>
            <a:fld id="{A7EFF475-540C-40E2-BA48-C25EE9306CAF}" type="datetime1">
              <a:rPr lang="en-US" smtClean="0"/>
              <a:t>5/12/2020</a:t>
            </a:fld>
            <a:endParaRPr lang="en-US"/>
          </a:p>
        </p:txBody>
      </p:sp>
      <p:sp>
        <p:nvSpPr>
          <p:cNvPr id="5" name="Footer Placeholder 4">
            <a:extLst>
              <a:ext uri="{FF2B5EF4-FFF2-40B4-BE49-F238E27FC236}">
                <a16:creationId xmlns:a16="http://schemas.microsoft.com/office/drawing/2014/main" id="{5D22A93C-BE6B-4465-8A67-DEC6FB91A39E}"/>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49126DB1-0EC7-4EDF-AF7E-1C1755CE6822}"/>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112110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7635-5F1E-4041-89CE-429CA7731D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D5E2FD-CFC9-4EB7-BEE7-0956F9FB9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76982-784E-411D-B739-3DD0636060F3}"/>
              </a:ext>
            </a:extLst>
          </p:cNvPr>
          <p:cNvSpPr>
            <a:spLocks noGrp="1"/>
          </p:cNvSpPr>
          <p:nvPr>
            <p:ph type="dt" sz="half" idx="10"/>
          </p:nvPr>
        </p:nvSpPr>
        <p:spPr/>
        <p:txBody>
          <a:bodyPr/>
          <a:lstStyle/>
          <a:p>
            <a:fld id="{9C101FF4-2331-47E5-9DC8-B163B1662108}" type="datetime1">
              <a:rPr lang="en-US" smtClean="0"/>
              <a:t>5/12/2020</a:t>
            </a:fld>
            <a:endParaRPr lang="en-US"/>
          </a:p>
        </p:txBody>
      </p:sp>
      <p:sp>
        <p:nvSpPr>
          <p:cNvPr id="5" name="Footer Placeholder 4">
            <a:extLst>
              <a:ext uri="{FF2B5EF4-FFF2-40B4-BE49-F238E27FC236}">
                <a16:creationId xmlns:a16="http://schemas.microsoft.com/office/drawing/2014/main" id="{AE136BFE-DDEB-4682-9005-D7D646A5816E}"/>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795ECF8E-C325-4729-8069-4C9B6E9D60C0}"/>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309866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047307-141F-4DB7-91C7-9F1D367207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2422F6-46D8-47F7-BFAD-4AAF2B2F69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6E518-D24E-4031-9C9D-7BDA1CCC6466}"/>
              </a:ext>
            </a:extLst>
          </p:cNvPr>
          <p:cNvSpPr>
            <a:spLocks noGrp="1"/>
          </p:cNvSpPr>
          <p:nvPr>
            <p:ph type="dt" sz="half" idx="10"/>
          </p:nvPr>
        </p:nvSpPr>
        <p:spPr/>
        <p:txBody>
          <a:bodyPr/>
          <a:lstStyle/>
          <a:p>
            <a:fld id="{1BAAF42C-F3E6-43F9-8E9F-C07198161D69}" type="datetime1">
              <a:rPr lang="en-US" smtClean="0"/>
              <a:t>5/12/2020</a:t>
            </a:fld>
            <a:endParaRPr lang="en-US"/>
          </a:p>
        </p:txBody>
      </p:sp>
      <p:sp>
        <p:nvSpPr>
          <p:cNvPr id="5" name="Footer Placeholder 4">
            <a:extLst>
              <a:ext uri="{FF2B5EF4-FFF2-40B4-BE49-F238E27FC236}">
                <a16:creationId xmlns:a16="http://schemas.microsoft.com/office/drawing/2014/main" id="{20C7A9E7-FB7C-4FE4-A39E-F194448C42DB}"/>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D92422FD-684D-45AF-87A0-11E275C40CBF}"/>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227959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F605-D0DD-45EF-9411-70CE26EB25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B8A088-B3B8-4E14-BBC2-CEE527603D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88273-814B-40C9-B59C-0A0EC6F493CF}"/>
              </a:ext>
            </a:extLst>
          </p:cNvPr>
          <p:cNvSpPr>
            <a:spLocks noGrp="1"/>
          </p:cNvSpPr>
          <p:nvPr>
            <p:ph type="dt" sz="half" idx="10"/>
          </p:nvPr>
        </p:nvSpPr>
        <p:spPr/>
        <p:txBody>
          <a:bodyPr/>
          <a:lstStyle/>
          <a:p>
            <a:fld id="{A4C9358A-31D5-4811-BF72-11354D84BA7F}" type="datetime1">
              <a:rPr lang="en-US" smtClean="0"/>
              <a:t>5/12/2020</a:t>
            </a:fld>
            <a:endParaRPr lang="en-US"/>
          </a:p>
        </p:txBody>
      </p:sp>
      <p:sp>
        <p:nvSpPr>
          <p:cNvPr id="5" name="Footer Placeholder 4">
            <a:extLst>
              <a:ext uri="{FF2B5EF4-FFF2-40B4-BE49-F238E27FC236}">
                <a16:creationId xmlns:a16="http://schemas.microsoft.com/office/drawing/2014/main" id="{B0CCB3F6-D2C8-47DA-BAA5-123A74A93E71}"/>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3B548796-B490-413E-A3C8-7AF75A501EA8}"/>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275668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9504-14FE-4024-A2F9-1380D3BDE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8C3E5D-82C4-4374-B077-3A081F7C06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0F55BA-9689-439E-9354-68C2323B5522}"/>
              </a:ext>
            </a:extLst>
          </p:cNvPr>
          <p:cNvSpPr>
            <a:spLocks noGrp="1"/>
          </p:cNvSpPr>
          <p:nvPr>
            <p:ph type="dt" sz="half" idx="10"/>
          </p:nvPr>
        </p:nvSpPr>
        <p:spPr/>
        <p:txBody>
          <a:bodyPr/>
          <a:lstStyle/>
          <a:p>
            <a:fld id="{DC06726C-D19F-49B1-87A3-37818B383BE4}" type="datetime1">
              <a:rPr lang="en-US" smtClean="0"/>
              <a:t>5/12/2020</a:t>
            </a:fld>
            <a:endParaRPr lang="en-US"/>
          </a:p>
        </p:txBody>
      </p:sp>
      <p:sp>
        <p:nvSpPr>
          <p:cNvPr id="5" name="Footer Placeholder 4">
            <a:extLst>
              <a:ext uri="{FF2B5EF4-FFF2-40B4-BE49-F238E27FC236}">
                <a16:creationId xmlns:a16="http://schemas.microsoft.com/office/drawing/2014/main" id="{2FC92025-F3BE-42B6-93F1-A409E921188C}"/>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1C540B3D-97C7-4461-A1DA-38231E7C50DD}"/>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203337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0249-8DEA-40F3-B1E3-977AB33A82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9A052-933C-4504-B2A6-E706974AEB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9BC0AD-7FCC-4EFD-A491-20C718C28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282041-F9EB-4730-9E1D-9CB4C5CAD72F}"/>
              </a:ext>
            </a:extLst>
          </p:cNvPr>
          <p:cNvSpPr>
            <a:spLocks noGrp="1"/>
          </p:cNvSpPr>
          <p:nvPr>
            <p:ph type="dt" sz="half" idx="10"/>
          </p:nvPr>
        </p:nvSpPr>
        <p:spPr/>
        <p:txBody>
          <a:bodyPr/>
          <a:lstStyle/>
          <a:p>
            <a:fld id="{DB4BCF8F-49B8-47F7-B122-9AE86EA92D25}" type="datetime1">
              <a:rPr lang="en-US" smtClean="0"/>
              <a:t>5/12/2020</a:t>
            </a:fld>
            <a:endParaRPr lang="en-US"/>
          </a:p>
        </p:txBody>
      </p:sp>
      <p:sp>
        <p:nvSpPr>
          <p:cNvPr id="6" name="Footer Placeholder 5">
            <a:extLst>
              <a:ext uri="{FF2B5EF4-FFF2-40B4-BE49-F238E27FC236}">
                <a16:creationId xmlns:a16="http://schemas.microsoft.com/office/drawing/2014/main" id="{43B32888-2FC0-427D-999B-9792B5799A1C}"/>
              </a:ext>
            </a:extLst>
          </p:cNvPr>
          <p:cNvSpPr>
            <a:spLocks noGrp="1"/>
          </p:cNvSpPr>
          <p:nvPr>
            <p:ph type="ftr" sz="quarter" idx="11"/>
          </p:nvPr>
        </p:nvSpPr>
        <p:spPr/>
        <p:txBody>
          <a:bodyPr/>
          <a:lstStyle/>
          <a:p>
            <a:r>
              <a:rPr lang="en-US"/>
              <a:t>UXG Site Formative User Research</a:t>
            </a:r>
          </a:p>
        </p:txBody>
      </p:sp>
      <p:sp>
        <p:nvSpPr>
          <p:cNvPr id="7" name="Slide Number Placeholder 6">
            <a:extLst>
              <a:ext uri="{FF2B5EF4-FFF2-40B4-BE49-F238E27FC236}">
                <a16:creationId xmlns:a16="http://schemas.microsoft.com/office/drawing/2014/main" id="{E2DCB941-F9EA-457B-AFF6-23B9C5CA63E6}"/>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194737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9C85-C559-4118-9CC4-8933117027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90ACB1-25DB-4869-9FFB-B924B6A8C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4512B-C266-42B0-9E7A-BDC28C037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9E12F-4671-40FF-B2E1-78DCFA435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E76BD0-F6F7-40C2-BDF4-00753A8B5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73934-2881-4F93-B558-18513F68ED08}"/>
              </a:ext>
            </a:extLst>
          </p:cNvPr>
          <p:cNvSpPr>
            <a:spLocks noGrp="1"/>
          </p:cNvSpPr>
          <p:nvPr>
            <p:ph type="dt" sz="half" idx="10"/>
          </p:nvPr>
        </p:nvSpPr>
        <p:spPr/>
        <p:txBody>
          <a:bodyPr/>
          <a:lstStyle/>
          <a:p>
            <a:fld id="{C8A1B438-E7B5-4481-9E04-8A362307FC9A}" type="datetime1">
              <a:rPr lang="en-US" smtClean="0"/>
              <a:t>5/12/2020</a:t>
            </a:fld>
            <a:endParaRPr lang="en-US"/>
          </a:p>
        </p:txBody>
      </p:sp>
      <p:sp>
        <p:nvSpPr>
          <p:cNvPr id="8" name="Footer Placeholder 7">
            <a:extLst>
              <a:ext uri="{FF2B5EF4-FFF2-40B4-BE49-F238E27FC236}">
                <a16:creationId xmlns:a16="http://schemas.microsoft.com/office/drawing/2014/main" id="{B5EE9BB4-D5AB-4F00-AF4F-DF3B96F8A824}"/>
              </a:ext>
            </a:extLst>
          </p:cNvPr>
          <p:cNvSpPr>
            <a:spLocks noGrp="1"/>
          </p:cNvSpPr>
          <p:nvPr>
            <p:ph type="ftr" sz="quarter" idx="11"/>
          </p:nvPr>
        </p:nvSpPr>
        <p:spPr/>
        <p:txBody>
          <a:bodyPr/>
          <a:lstStyle/>
          <a:p>
            <a:r>
              <a:rPr lang="en-US"/>
              <a:t>UXG Site Formative User Research</a:t>
            </a:r>
          </a:p>
        </p:txBody>
      </p:sp>
      <p:sp>
        <p:nvSpPr>
          <p:cNvPr id="9" name="Slide Number Placeholder 8">
            <a:extLst>
              <a:ext uri="{FF2B5EF4-FFF2-40B4-BE49-F238E27FC236}">
                <a16:creationId xmlns:a16="http://schemas.microsoft.com/office/drawing/2014/main" id="{C5852C84-9990-4380-A40F-15A9DDB579CE}"/>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82839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28B1-A6BF-4A87-B42D-ECC2B897D8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41EB79-1EE8-4D0A-9B2B-5CCC6FC5C9FD}"/>
              </a:ext>
            </a:extLst>
          </p:cNvPr>
          <p:cNvSpPr>
            <a:spLocks noGrp="1"/>
          </p:cNvSpPr>
          <p:nvPr>
            <p:ph type="dt" sz="half" idx="10"/>
          </p:nvPr>
        </p:nvSpPr>
        <p:spPr/>
        <p:txBody>
          <a:bodyPr/>
          <a:lstStyle/>
          <a:p>
            <a:fld id="{CACECC50-BF0C-4115-A44B-37D88B3BFD88}" type="datetime1">
              <a:rPr lang="en-US" smtClean="0"/>
              <a:t>5/12/2020</a:t>
            </a:fld>
            <a:endParaRPr lang="en-US"/>
          </a:p>
        </p:txBody>
      </p:sp>
      <p:sp>
        <p:nvSpPr>
          <p:cNvPr id="4" name="Footer Placeholder 3">
            <a:extLst>
              <a:ext uri="{FF2B5EF4-FFF2-40B4-BE49-F238E27FC236}">
                <a16:creationId xmlns:a16="http://schemas.microsoft.com/office/drawing/2014/main" id="{F9D6D0F3-A6B7-4370-A0F6-01715C638AAE}"/>
              </a:ext>
            </a:extLst>
          </p:cNvPr>
          <p:cNvSpPr>
            <a:spLocks noGrp="1"/>
          </p:cNvSpPr>
          <p:nvPr>
            <p:ph type="ftr" sz="quarter" idx="11"/>
          </p:nvPr>
        </p:nvSpPr>
        <p:spPr/>
        <p:txBody>
          <a:bodyPr/>
          <a:lstStyle/>
          <a:p>
            <a:r>
              <a:rPr lang="en-US"/>
              <a:t>UXG Site Formative User Research</a:t>
            </a:r>
          </a:p>
        </p:txBody>
      </p:sp>
      <p:sp>
        <p:nvSpPr>
          <p:cNvPr id="5" name="Slide Number Placeholder 4">
            <a:extLst>
              <a:ext uri="{FF2B5EF4-FFF2-40B4-BE49-F238E27FC236}">
                <a16:creationId xmlns:a16="http://schemas.microsoft.com/office/drawing/2014/main" id="{1C24250E-7FCD-42D5-9BFD-3A43657F2461}"/>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319832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E94A3B-7C83-4B12-9B38-F204070B442F}"/>
              </a:ext>
            </a:extLst>
          </p:cNvPr>
          <p:cNvSpPr>
            <a:spLocks noGrp="1"/>
          </p:cNvSpPr>
          <p:nvPr>
            <p:ph type="dt" sz="half" idx="10"/>
          </p:nvPr>
        </p:nvSpPr>
        <p:spPr/>
        <p:txBody>
          <a:bodyPr/>
          <a:lstStyle/>
          <a:p>
            <a:fld id="{C5F9CDA1-D49F-4EDF-82D8-23887AC89539}" type="datetime1">
              <a:rPr lang="en-US" smtClean="0"/>
              <a:t>5/12/2020</a:t>
            </a:fld>
            <a:endParaRPr lang="en-US"/>
          </a:p>
        </p:txBody>
      </p:sp>
      <p:sp>
        <p:nvSpPr>
          <p:cNvPr id="3" name="Footer Placeholder 2">
            <a:extLst>
              <a:ext uri="{FF2B5EF4-FFF2-40B4-BE49-F238E27FC236}">
                <a16:creationId xmlns:a16="http://schemas.microsoft.com/office/drawing/2014/main" id="{C3E9DC0E-8D97-40D7-8941-3A2962A07736}"/>
              </a:ext>
            </a:extLst>
          </p:cNvPr>
          <p:cNvSpPr>
            <a:spLocks noGrp="1"/>
          </p:cNvSpPr>
          <p:nvPr>
            <p:ph type="ftr" sz="quarter" idx="11"/>
          </p:nvPr>
        </p:nvSpPr>
        <p:spPr/>
        <p:txBody>
          <a:bodyPr/>
          <a:lstStyle/>
          <a:p>
            <a:r>
              <a:rPr lang="en-US"/>
              <a:t>UXG Site Formative User Research</a:t>
            </a:r>
          </a:p>
        </p:txBody>
      </p:sp>
      <p:sp>
        <p:nvSpPr>
          <p:cNvPr id="4" name="Slide Number Placeholder 3">
            <a:extLst>
              <a:ext uri="{FF2B5EF4-FFF2-40B4-BE49-F238E27FC236}">
                <a16:creationId xmlns:a16="http://schemas.microsoft.com/office/drawing/2014/main" id="{ACFEC8FC-0032-49C2-887D-C89FA4505CF1}"/>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350955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0459-1969-4E6B-A68D-D1D044C65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BF306-9039-49CE-9B4B-F5538EBB42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938C79-A36F-40A9-B9B8-04CA1536D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8D0C6-FD04-4AE5-98DF-FE38D35DEBCB}"/>
              </a:ext>
            </a:extLst>
          </p:cNvPr>
          <p:cNvSpPr>
            <a:spLocks noGrp="1"/>
          </p:cNvSpPr>
          <p:nvPr>
            <p:ph type="dt" sz="half" idx="10"/>
          </p:nvPr>
        </p:nvSpPr>
        <p:spPr/>
        <p:txBody>
          <a:bodyPr/>
          <a:lstStyle/>
          <a:p>
            <a:fld id="{843AC1D0-4F4B-4590-8C1C-C6BE66EA45E6}" type="datetime1">
              <a:rPr lang="en-US" smtClean="0"/>
              <a:t>5/12/2020</a:t>
            </a:fld>
            <a:endParaRPr lang="en-US"/>
          </a:p>
        </p:txBody>
      </p:sp>
      <p:sp>
        <p:nvSpPr>
          <p:cNvPr id="6" name="Footer Placeholder 5">
            <a:extLst>
              <a:ext uri="{FF2B5EF4-FFF2-40B4-BE49-F238E27FC236}">
                <a16:creationId xmlns:a16="http://schemas.microsoft.com/office/drawing/2014/main" id="{268A0F33-0AA5-4B0C-A87C-E6787151A26A}"/>
              </a:ext>
            </a:extLst>
          </p:cNvPr>
          <p:cNvSpPr>
            <a:spLocks noGrp="1"/>
          </p:cNvSpPr>
          <p:nvPr>
            <p:ph type="ftr" sz="quarter" idx="11"/>
          </p:nvPr>
        </p:nvSpPr>
        <p:spPr/>
        <p:txBody>
          <a:bodyPr/>
          <a:lstStyle/>
          <a:p>
            <a:r>
              <a:rPr lang="en-US"/>
              <a:t>UXG Site Formative User Research</a:t>
            </a:r>
          </a:p>
        </p:txBody>
      </p:sp>
      <p:sp>
        <p:nvSpPr>
          <p:cNvPr id="7" name="Slide Number Placeholder 6">
            <a:extLst>
              <a:ext uri="{FF2B5EF4-FFF2-40B4-BE49-F238E27FC236}">
                <a16:creationId xmlns:a16="http://schemas.microsoft.com/office/drawing/2014/main" id="{32B4CB70-E925-40F0-B5D8-0B801E6A5C96}"/>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6839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5999-C750-43A0-94BC-E97D3232B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64F85-0EE3-4C34-8E39-E2B376842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D523D-7349-449B-8B87-DE2296AD8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FFFC9-5BFD-4675-A4A4-3B40308A0607}"/>
              </a:ext>
            </a:extLst>
          </p:cNvPr>
          <p:cNvSpPr>
            <a:spLocks noGrp="1"/>
          </p:cNvSpPr>
          <p:nvPr>
            <p:ph type="dt" sz="half" idx="10"/>
          </p:nvPr>
        </p:nvSpPr>
        <p:spPr/>
        <p:txBody>
          <a:bodyPr/>
          <a:lstStyle/>
          <a:p>
            <a:fld id="{A3807E66-C7F5-43C9-9004-72EC4AEBD38F}" type="datetime1">
              <a:rPr lang="en-US" smtClean="0"/>
              <a:t>5/12/2020</a:t>
            </a:fld>
            <a:endParaRPr lang="en-US"/>
          </a:p>
        </p:txBody>
      </p:sp>
      <p:sp>
        <p:nvSpPr>
          <p:cNvPr id="6" name="Footer Placeholder 5">
            <a:extLst>
              <a:ext uri="{FF2B5EF4-FFF2-40B4-BE49-F238E27FC236}">
                <a16:creationId xmlns:a16="http://schemas.microsoft.com/office/drawing/2014/main" id="{7A74FFC0-F675-4E21-A2F6-522104ED1EBC}"/>
              </a:ext>
            </a:extLst>
          </p:cNvPr>
          <p:cNvSpPr>
            <a:spLocks noGrp="1"/>
          </p:cNvSpPr>
          <p:nvPr>
            <p:ph type="ftr" sz="quarter" idx="11"/>
          </p:nvPr>
        </p:nvSpPr>
        <p:spPr/>
        <p:txBody>
          <a:bodyPr/>
          <a:lstStyle/>
          <a:p>
            <a:r>
              <a:rPr lang="en-US"/>
              <a:t>UXG Site Formative User Research</a:t>
            </a:r>
          </a:p>
        </p:txBody>
      </p:sp>
      <p:sp>
        <p:nvSpPr>
          <p:cNvPr id="7" name="Slide Number Placeholder 6">
            <a:extLst>
              <a:ext uri="{FF2B5EF4-FFF2-40B4-BE49-F238E27FC236}">
                <a16:creationId xmlns:a16="http://schemas.microsoft.com/office/drawing/2014/main" id="{75F64B13-E183-4EB6-9003-7B8BEBBA29A6}"/>
              </a:ext>
            </a:extLst>
          </p:cNvPr>
          <p:cNvSpPr>
            <a:spLocks noGrp="1"/>
          </p:cNvSpPr>
          <p:nvPr>
            <p:ph type="sldNum" sz="quarter" idx="12"/>
          </p:nvPr>
        </p:nvSpPr>
        <p:spPr/>
        <p:txBody>
          <a:bodyPr/>
          <a:lstStyle/>
          <a:p>
            <a:fld id="{DA6323BD-C816-43A4-9E03-08C78AD06841}" type="slidenum">
              <a:rPr lang="en-US" smtClean="0"/>
              <a:t>‹#›</a:t>
            </a:fld>
            <a:endParaRPr lang="en-US"/>
          </a:p>
        </p:txBody>
      </p:sp>
    </p:spTree>
    <p:extLst>
      <p:ext uri="{BB962C8B-B14F-4D97-AF65-F5344CB8AC3E}">
        <p14:creationId xmlns:p14="http://schemas.microsoft.com/office/powerpoint/2010/main" val="144667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1CB2D-B6CB-4948-9FBC-A5B1ECDC41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FA610E-3B4B-4CCB-9698-99886FF8B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A32AB-1C40-46A7-8952-430AE0335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F54B8-A212-4CD6-B5DD-C822EDA48B35}" type="datetime1">
              <a:rPr lang="en-US" smtClean="0"/>
              <a:t>5/12/2020</a:t>
            </a:fld>
            <a:endParaRPr lang="en-US"/>
          </a:p>
        </p:txBody>
      </p:sp>
      <p:sp>
        <p:nvSpPr>
          <p:cNvPr id="5" name="Footer Placeholder 4">
            <a:extLst>
              <a:ext uri="{FF2B5EF4-FFF2-40B4-BE49-F238E27FC236}">
                <a16:creationId xmlns:a16="http://schemas.microsoft.com/office/drawing/2014/main" id="{CC01A60C-01B6-400E-9F33-8D00F335B4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UXG Site Formative User Research</a:t>
            </a:r>
          </a:p>
        </p:txBody>
      </p:sp>
      <p:sp>
        <p:nvSpPr>
          <p:cNvPr id="6" name="Slide Number Placeholder 5">
            <a:extLst>
              <a:ext uri="{FF2B5EF4-FFF2-40B4-BE49-F238E27FC236}">
                <a16:creationId xmlns:a16="http://schemas.microsoft.com/office/drawing/2014/main" id="{A5F2928D-3FE1-41A6-AE9F-C1BE33FD2F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323BD-C816-43A4-9E03-08C78AD06841}" type="slidenum">
              <a:rPr lang="en-US" smtClean="0"/>
              <a:t>‹#›</a:t>
            </a:fld>
            <a:endParaRPr lang="en-US"/>
          </a:p>
        </p:txBody>
      </p:sp>
    </p:spTree>
    <p:extLst>
      <p:ext uri="{BB962C8B-B14F-4D97-AF65-F5344CB8AC3E}">
        <p14:creationId xmlns:p14="http://schemas.microsoft.com/office/powerpoint/2010/main" val="8801606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24C29-1871-4139-8EBA-9A9EDEC7BDA6}"/>
              </a:ext>
            </a:extLst>
          </p:cNvPr>
          <p:cNvSpPr>
            <a:spLocks noGrp="1"/>
          </p:cNvSpPr>
          <p:nvPr>
            <p:ph type="title"/>
          </p:nvPr>
        </p:nvSpPr>
        <p:spPr/>
        <p:txBody>
          <a:bodyPr/>
          <a:lstStyle/>
          <a:p>
            <a:r>
              <a:rPr lang="en-US" dirty="0">
                <a:solidFill>
                  <a:schemeClr val="accent1"/>
                </a:solidFill>
              </a:rPr>
              <a:t>Formative Test Design</a:t>
            </a:r>
          </a:p>
        </p:txBody>
      </p:sp>
      <p:sp>
        <p:nvSpPr>
          <p:cNvPr id="5" name="Content Placeholder 4">
            <a:extLst>
              <a:ext uri="{FF2B5EF4-FFF2-40B4-BE49-F238E27FC236}">
                <a16:creationId xmlns:a16="http://schemas.microsoft.com/office/drawing/2014/main" id="{B37294BF-42FA-411A-8161-45B003130649}"/>
              </a:ext>
            </a:extLst>
          </p:cNvPr>
          <p:cNvSpPr>
            <a:spLocks noGrp="1"/>
          </p:cNvSpPr>
          <p:nvPr>
            <p:ph idx="1"/>
          </p:nvPr>
        </p:nvSpPr>
        <p:spPr/>
        <p:txBody>
          <a:bodyPr>
            <a:normAutofit fontScale="62500" lnSpcReduction="20000"/>
          </a:bodyPr>
          <a:lstStyle/>
          <a:p>
            <a:r>
              <a:rPr lang="en-US" dirty="0"/>
              <a:t>Target user participants scheduled for 1 hour sessions.</a:t>
            </a:r>
          </a:p>
          <a:p>
            <a:r>
              <a:rPr lang="en-US" dirty="0"/>
              <a:t>Sessions conducted via WebEx, participant will have mouse and keyboard control. </a:t>
            </a:r>
          </a:p>
          <a:p>
            <a:r>
              <a:rPr lang="en-US" dirty="0"/>
              <a:t>Team members will be scheduled to observe sessions.</a:t>
            </a:r>
          </a:p>
          <a:p>
            <a:r>
              <a:rPr lang="en-US" dirty="0"/>
              <a:t>Stimuli consists of wires + content for one playbook, and one method.</a:t>
            </a:r>
          </a:p>
          <a:p>
            <a:r>
              <a:rPr lang="en-US" dirty="0"/>
              <a:t>Navigation can be browsed. Search is not yet functional.</a:t>
            </a:r>
          </a:p>
          <a:p>
            <a:r>
              <a:rPr lang="en-US" dirty="0"/>
              <a:t>Utilize think aloud method.</a:t>
            </a:r>
          </a:p>
          <a:p>
            <a:r>
              <a:rPr lang="en-US" dirty="0"/>
              <a:t>Frame introduction to accommodate the fact that they do not do these activities now.  Find out who at the MC would be involved in these/interested in these methods and techniques.  Others, not just nursing, e.g. pharmacy informaticians at a MC that might be appropriate for target user audience. CHIO staff.  Need to understand more about these other roles and how they would be doing work that could benefit from the UXG.</a:t>
            </a:r>
          </a:p>
          <a:p>
            <a:r>
              <a:rPr lang="en-US" dirty="0"/>
              <a:t>Someone on a team must serve at UX lead and have some training and familiarity.  </a:t>
            </a:r>
          </a:p>
          <a:p>
            <a:r>
              <a:rPr lang="en-US" dirty="0"/>
              <a:t>Brief – one pager is preferred. ID the end to work backwards when developing the clinical reminder.  If can only do one thing, how to decide what to do? Trying to bring value, we will be including content that they know more about. Example: Pattern Library.  Contact Field Health Informatics Council – weekly calls and </a:t>
            </a:r>
            <a:r>
              <a:rPr lang="en-US" dirty="0" err="1"/>
              <a:t>sharepoint</a:t>
            </a:r>
            <a:r>
              <a:rPr lang="en-US" dirty="0"/>
              <a:t>. </a:t>
            </a:r>
          </a:p>
          <a:p>
            <a:pPr lvl="1"/>
            <a:endParaRPr lang="en-US" dirty="0"/>
          </a:p>
        </p:txBody>
      </p:sp>
      <p:sp>
        <p:nvSpPr>
          <p:cNvPr id="2" name="Date Placeholder 1">
            <a:extLst>
              <a:ext uri="{FF2B5EF4-FFF2-40B4-BE49-F238E27FC236}">
                <a16:creationId xmlns:a16="http://schemas.microsoft.com/office/drawing/2014/main" id="{FBBFE73D-D335-4EB0-B613-BED09F989050}"/>
              </a:ext>
            </a:extLst>
          </p:cNvPr>
          <p:cNvSpPr>
            <a:spLocks noGrp="1"/>
          </p:cNvSpPr>
          <p:nvPr>
            <p:ph type="dt" sz="half" idx="10"/>
          </p:nvPr>
        </p:nvSpPr>
        <p:spPr/>
        <p:txBody>
          <a:bodyPr/>
          <a:lstStyle/>
          <a:p>
            <a:fld id="{1FA5497A-167C-4CB3-82B2-1E41C342366B}" type="datetime1">
              <a:rPr lang="en-US" smtClean="0"/>
              <a:t>5/12/2020</a:t>
            </a:fld>
            <a:endParaRPr lang="en-US"/>
          </a:p>
        </p:txBody>
      </p:sp>
      <p:sp>
        <p:nvSpPr>
          <p:cNvPr id="3" name="Footer Placeholder 2">
            <a:extLst>
              <a:ext uri="{FF2B5EF4-FFF2-40B4-BE49-F238E27FC236}">
                <a16:creationId xmlns:a16="http://schemas.microsoft.com/office/drawing/2014/main" id="{5B548ABE-89EF-472F-BE1A-C80C9804AFDA}"/>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D4D9E169-74EE-4F0C-829E-7F707CCC41C4}"/>
              </a:ext>
            </a:extLst>
          </p:cNvPr>
          <p:cNvSpPr>
            <a:spLocks noGrp="1"/>
          </p:cNvSpPr>
          <p:nvPr>
            <p:ph type="sldNum" sz="quarter" idx="12"/>
          </p:nvPr>
        </p:nvSpPr>
        <p:spPr/>
        <p:txBody>
          <a:bodyPr/>
          <a:lstStyle/>
          <a:p>
            <a:fld id="{DA6323BD-C816-43A4-9E03-08C78AD06841}" type="slidenum">
              <a:rPr lang="en-US" smtClean="0"/>
              <a:t>1</a:t>
            </a:fld>
            <a:endParaRPr lang="en-US"/>
          </a:p>
        </p:txBody>
      </p:sp>
    </p:spTree>
    <p:extLst>
      <p:ext uri="{BB962C8B-B14F-4D97-AF65-F5344CB8AC3E}">
        <p14:creationId xmlns:p14="http://schemas.microsoft.com/office/powerpoint/2010/main" val="109077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D05E-C92E-481C-8CF6-23CB4068DC53}"/>
              </a:ext>
            </a:extLst>
          </p:cNvPr>
          <p:cNvSpPr>
            <a:spLocks noGrp="1"/>
          </p:cNvSpPr>
          <p:nvPr>
            <p:ph type="title"/>
          </p:nvPr>
        </p:nvSpPr>
        <p:spPr/>
        <p:txBody>
          <a:bodyPr/>
          <a:lstStyle/>
          <a:p>
            <a:r>
              <a:rPr lang="en-US" dirty="0">
                <a:solidFill>
                  <a:schemeClr val="accent1"/>
                </a:solidFill>
              </a:rPr>
              <a:t>Intro </a:t>
            </a:r>
          </a:p>
        </p:txBody>
      </p:sp>
      <p:sp>
        <p:nvSpPr>
          <p:cNvPr id="3" name="Content Placeholder 2">
            <a:extLst>
              <a:ext uri="{FF2B5EF4-FFF2-40B4-BE49-F238E27FC236}">
                <a16:creationId xmlns:a16="http://schemas.microsoft.com/office/drawing/2014/main" id="{3D8C9AA2-CD27-456C-82FE-750E776770B8}"/>
              </a:ext>
            </a:extLst>
          </p:cNvPr>
          <p:cNvSpPr>
            <a:spLocks noGrp="1"/>
          </p:cNvSpPr>
          <p:nvPr>
            <p:ph idx="1"/>
          </p:nvPr>
        </p:nvSpPr>
        <p:spPr>
          <a:xfrm>
            <a:off x="838200" y="1420183"/>
            <a:ext cx="10515600" cy="5301291"/>
          </a:xfrm>
        </p:spPr>
        <p:txBody>
          <a:bodyPr>
            <a:normAutofit fontScale="40000" lnSpcReduction="20000"/>
          </a:bodyPr>
          <a:lstStyle/>
          <a:p>
            <a:pPr marL="0" indent="0">
              <a:spcBef>
                <a:spcPts val="400"/>
              </a:spcBef>
              <a:buNone/>
            </a:pPr>
            <a:r>
              <a:rPr lang="en-US" sz="4900" dirty="0"/>
              <a:t>Hello.  My name is Teri Brooks.  I will be here with you throughout the session today.  There may be members of the site development team observing today as well.  </a:t>
            </a:r>
          </a:p>
          <a:p>
            <a:pPr marL="0" indent="0">
              <a:spcBef>
                <a:spcPts val="400"/>
              </a:spcBef>
              <a:buNone/>
            </a:pPr>
            <a:r>
              <a:rPr lang="en-US" sz="4900" dirty="0"/>
              <a:t>The first thing I would like you to do is to review the consent form. This form is saying that you agree to participate in the study and that you agree to be video and audio recorded.  After you read it, please indicate if you agree or disagree. </a:t>
            </a:r>
          </a:p>
          <a:p>
            <a:pPr marL="0" indent="0">
              <a:spcBef>
                <a:spcPts val="400"/>
              </a:spcBef>
              <a:buNone/>
            </a:pPr>
            <a:r>
              <a:rPr lang="en-US" sz="4900" dirty="0"/>
              <a:t>I am going to read this introduction to you because we want to be sure that we don’t miss anything. Feel free to stop me with questions at any time.</a:t>
            </a:r>
          </a:p>
          <a:p>
            <a:pPr marL="0" indent="0">
              <a:spcBef>
                <a:spcPts val="400"/>
              </a:spcBef>
              <a:buNone/>
            </a:pPr>
            <a:r>
              <a:rPr lang="en-US" sz="4900" dirty="0"/>
              <a:t>I am from an independent company.  We are hired to conduct activities with people like you that will use their websites.</a:t>
            </a:r>
          </a:p>
          <a:p>
            <a:pPr marL="0" indent="0">
              <a:spcBef>
                <a:spcPts val="400"/>
              </a:spcBef>
              <a:buNone/>
            </a:pPr>
            <a:r>
              <a:rPr lang="en-US" sz="4900" dirty="0"/>
              <a:t>You have been invited today to use a mock up of a website to assist in including user centered activities in your work. This is not working software, the screens represent what the team thinks will be useful. This is an opportunity to give the development team feedback, and tell us what would make it more useful. </a:t>
            </a:r>
          </a:p>
          <a:p>
            <a:pPr marL="0" indent="0">
              <a:spcBef>
                <a:spcPts val="400"/>
              </a:spcBef>
              <a:buNone/>
            </a:pPr>
            <a:r>
              <a:rPr lang="en-US" sz="4900" dirty="0"/>
              <a:t>This session is part of incorporating user centered activities in development and design work.</a:t>
            </a:r>
          </a:p>
          <a:p>
            <a:pPr marL="0" indent="0">
              <a:spcBef>
                <a:spcPts val="400"/>
              </a:spcBef>
              <a:buNone/>
            </a:pPr>
            <a:r>
              <a:rPr lang="en-US" sz="4900" dirty="0"/>
              <a:t>Please be open and honest with your comments. Everything you say, positive or negative, will help us to understand how to improve in order to meet your needs. </a:t>
            </a:r>
          </a:p>
          <a:p>
            <a:pPr marL="0" indent="0">
              <a:spcBef>
                <a:spcPts val="400"/>
              </a:spcBef>
              <a:buNone/>
            </a:pPr>
            <a:r>
              <a:rPr lang="en-US" sz="4900" dirty="0"/>
              <a:t>Do you have any questions before we begin? </a:t>
            </a:r>
          </a:p>
          <a:p>
            <a:pPr marL="0" indent="0">
              <a:spcBef>
                <a:spcPts val="400"/>
              </a:spcBef>
              <a:buNone/>
            </a:pPr>
            <a:r>
              <a:rPr lang="en-US" sz="4900" dirty="0"/>
              <a:t>Think Aloud</a:t>
            </a:r>
          </a:p>
          <a:p>
            <a:pPr marL="457200" lvl="1" indent="0">
              <a:spcBef>
                <a:spcPts val="400"/>
              </a:spcBef>
              <a:buNone/>
            </a:pPr>
            <a:r>
              <a:rPr lang="en-US" sz="4900" dirty="0"/>
              <a:t>During the session today, I want you to think aloud.  Meaning, as you look at a screen, please tell me what you are thinking, and what you are looking for. </a:t>
            </a:r>
          </a:p>
          <a:p>
            <a:endParaRPr lang="en-US" dirty="0"/>
          </a:p>
        </p:txBody>
      </p:sp>
      <p:sp>
        <p:nvSpPr>
          <p:cNvPr id="4" name="Date Placeholder 3">
            <a:extLst>
              <a:ext uri="{FF2B5EF4-FFF2-40B4-BE49-F238E27FC236}">
                <a16:creationId xmlns:a16="http://schemas.microsoft.com/office/drawing/2014/main" id="{F496F1E7-6A65-4C8F-B123-651A500A7DDF}"/>
              </a:ext>
            </a:extLst>
          </p:cNvPr>
          <p:cNvSpPr>
            <a:spLocks noGrp="1"/>
          </p:cNvSpPr>
          <p:nvPr>
            <p:ph type="dt" sz="half" idx="10"/>
          </p:nvPr>
        </p:nvSpPr>
        <p:spPr/>
        <p:txBody>
          <a:bodyPr/>
          <a:lstStyle/>
          <a:p>
            <a:fld id="{A4C9358A-31D5-4811-BF72-11354D84BA7F}" type="datetime1">
              <a:rPr lang="en-US" smtClean="0"/>
              <a:t>5/12/2020</a:t>
            </a:fld>
            <a:endParaRPr lang="en-US"/>
          </a:p>
        </p:txBody>
      </p:sp>
      <p:sp>
        <p:nvSpPr>
          <p:cNvPr id="5" name="Footer Placeholder 4">
            <a:extLst>
              <a:ext uri="{FF2B5EF4-FFF2-40B4-BE49-F238E27FC236}">
                <a16:creationId xmlns:a16="http://schemas.microsoft.com/office/drawing/2014/main" id="{BA013785-928C-4800-BFC2-B0972C92F810}"/>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E88E3C15-6208-49B6-ADB4-5E4FC5138826}"/>
              </a:ext>
            </a:extLst>
          </p:cNvPr>
          <p:cNvSpPr>
            <a:spLocks noGrp="1"/>
          </p:cNvSpPr>
          <p:nvPr>
            <p:ph type="sldNum" sz="quarter" idx="12"/>
          </p:nvPr>
        </p:nvSpPr>
        <p:spPr/>
        <p:txBody>
          <a:bodyPr/>
          <a:lstStyle/>
          <a:p>
            <a:fld id="{DA6323BD-C816-43A4-9E03-08C78AD06841}" type="slidenum">
              <a:rPr lang="en-US" smtClean="0"/>
              <a:t>2</a:t>
            </a:fld>
            <a:endParaRPr lang="en-US"/>
          </a:p>
        </p:txBody>
      </p:sp>
    </p:spTree>
    <p:extLst>
      <p:ext uri="{BB962C8B-B14F-4D97-AF65-F5344CB8AC3E}">
        <p14:creationId xmlns:p14="http://schemas.microsoft.com/office/powerpoint/2010/main" val="101397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24C29-1871-4139-8EBA-9A9EDEC7BDA6}"/>
              </a:ext>
            </a:extLst>
          </p:cNvPr>
          <p:cNvSpPr>
            <a:spLocks noGrp="1"/>
          </p:cNvSpPr>
          <p:nvPr>
            <p:ph type="title"/>
          </p:nvPr>
        </p:nvSpPr>
        <p:spPr/>
        <p:txBody>
          <a:bodyPr/>
          <a:lstStyle/>
          <a:p>
            <a:r>
              <a:rPr lang="en-US" dirty="0">
                <a:solidFill>
                  <a:schemeClr val="accent1"/>
                </a:solidFill>
              </a:rPr>
              <a:t>Task 1</a:t>
            </a:r>
          </a:p>
        </p:txBody>
      </p:sp>
      <p:sp>
        <p:nvSpPr>
          <p:cNvPr id="5" name="Content Placeholder 4">
            <a:extLst>
              <a:ext uri="{FF2B5EF4-FFF2-40B4-BE49-F238E27FC236}">
                <a16:creationId xmlns:a16="http://schemas.microsoft.com/office/drawing/2014/main" id="{B37294BF-42FA-411A-8161-45B003130649}"/>
              </a:ext>
            </a:extLst>
          </p:cNvPr>
          <p:cNvSpPr>
            <a:spLocks noGrp="1"/>
          </p:cNvSpPr>
          <p:nvPr>
            <p:ph idx="1"/>
          </p:nvPr>
        </p:nvSpPr>
        <p:spPr/>
        <p:txBody>
          <a:bodyPr>
            <a:normAutofit/>
          </a:bodyPr>
          <a:lstStyle/>
          <a:p>
            <a:r>
              <a:rPr lang="en-US" dirty="0"/>
              <a:t>First task</a:t>
            </a:r>
          </a:p>
          <a:p>
            <a:pPr lvl="1"/>
            <a:r>
              <a:rPr lang="en-US" dirty="0"/>
              <a:t>Target user (CAC, Nurse Informaticist) has been asked to work on a local clinical reminder.</a:t>
            </a:r>
          </a:p>
          <a:p>
            <a:pPr lvl="1"/>
            <a:r>
              <a:rPr lang="en-US" dirty="0"/>
              <a:t>Target user is aware of the UXG guide through National CAC communication and/or management.</a:t>
            </a:r>
          </a:p>
          <a:p>
            <a:pPr lvl="1"/>
            <a:r>
              <a:rPr lang="en-US" dirty="0"/>
              <a:t>Arrives at site with the intent of finding information that can assist them in the work request.  Expect to be able to save time and improve the usability of the clinical reminder. </a:t>
            </a:r>
          </a:p>
          <a:p>
            <a:pPr lvl="1"/>
            <a:r>
              <a:rPr lang="en-US" dirty="0"/>
              <a:t>Locate the playbook, review the Phases, find the Heuristic Evaluation method, review the method and related materials.</a:t>
            </a:r>
          </a:p>
          <a:p>
            <a:pPr lvl="1"/>
            <a:endParaRPr lang="en-US" dirty="0"/>
          </a:p>
          <a:p>
            <a:pPr lvl="1"/>
            <a:endParaRPr lang="en-US" dirty="0"/>
          </a:p>
        </p:txBody>
      </p:sp>
      <p:sp>
        <p:nvSpPr>
          <p:cNvPr id="6" name="Date Placeholder 5">
            <a:extLst>
              <a:ext uri="{FF2B5EF4-FFF2-40B4-BE49-F238E27FC236}">
                <a16:creationId xmlns:a16="http://schemas.microsoft.com/office/drawing/2014/main" id="{D152A8C7-5647-4C2D-8ED4-77E5544C0FA6}"/>
              </a:ext>
            </a:extLst>
          </p:cNvPr>
          <p:cNvSpPr>
            <a:spLocks noGrp="1"/>
          </p:cNvSpPr>
          <p:nvPr>
            <p:ph type="dt" sz="half" idx="10"/>
          </p:nvPr>
        </p:nvSpPr>
        <p:spPr/>
        <p:txBody>
          <a:bodyPr/>
          <a:lstStyle/>
          <a:p>
            <a:fld id="{24B3FF51-93EE-43F9-BF9C-710C4441EAD8}" type="datetime1">
              <a:rPr lang="en-US" smtClean="0"/>
              <a:t>5/12/2020</a:t>
            </a:fld>
            <a:endParaRPr lang="en-US"/>
          </a:p>
        </p:txBody>
      </p:sp>
      <p:sp>
        <p:nvSpPr>
          <p:cNvPr id="7" name="Footer Placeholder 6">
            <a:extLst>
              <a:ext uri="{FF2B5EF4-FFF2-40B4-BE49-F238E27FC236}">
                <a16:creationId xmlns:a16="http://schemas.microsoft.com/office/drawing/2014/main" id="{C35FB9A4-2184-4D41-BEE7-96A627C123F5}"/>
              </a:ext>
            </a:extLst>
          </p:cNvPr>
          <p:cNvSpPr>
            <a:spLocks noGrp="1"/>
          </p:cNvSpPr>
          <p:nvPr>
            <p:ph type="ftr" sz="quarter" idx="11"/>
          </p:nvPr>
        </p:nvSpPr>
        <p:spPr/>
        <p:txBody>
          <a:bodyPr/>
          <a:lstStyle/>
          <a:p>
            <a:r>
              <a:rPr lang="en-US"/>
              <a:t>UXG Site Formative User Research</a:t>
            </a:r>
          </a:p>
        </p:txBody>
      </p:sp>
      <p:sp>
        <p:nvSpPr>
          <p:cNvPr id="8" name="Slide Number Placeholder 7">
            <a:extLst>
              <a:ext uri="{FF2B5EF4-FFF2-40B4-BE49-F238E27FC236}">
                <a16:creationId xmlns:a16="http://schemas.microsoft.com/office/drawing/2014/main" id="{12A86B19-AD0F-46A8-9B6A-EBA51AA3D231}"/>
              </a:ext>
            </a:extLst>
          </p:cNvPr>
          <p:cNvSpPr>
            <a:spLocks noGrp="1"/>
          </p:cNvSpPr>
          <p:nvPr>
            <p:ph type="sldNum" sz="quarter" idx="12"/>
          </p:nvPr>
        </p:nvSpPr>
        <p:spPr/>
        <p:txBody>
          <a:bodyPr/>
          <a:lstStyle/>
          <a:p>
            <a:fld id="{DA6323BD-C816-43A4-9E03-08C78AD06841}" type="slidenum">
              <a:rPr lang="en-US" smtClean="0"/>
              <a:t>3</a:t>
            </a:fld>
            <a:endParaRPr lang="en-US"/>
          </a:p>
        </p:txBody>
      </p:sp>
    </p:spTree>
    <p:extLst>
      <p:ext uri="{BB962C8B-B14F-4D97-AF65-F5344CB8AC3E}">
        <p14:creationId xmlns:p14="http://schemas.microsoft.com/office/powerpoint/2010/main" val="199226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24C29-1871-4139-8EBA-9A9EDEC7BDA6}"/>
              </a:ext>
            </a:extLst>
          </p:cNvPr>
          <p:cNvSpPr>
            <a:spLocks noGrp="1"/>
          </p:cNvSpPr>
          <p:nvPr>
            <p:ph type="title"/>
          </p:nvPr>
        </p:nvSpPr>
        <p:spPr/>
        <p:txBody>
          <a:bodyPr/>
          <a:lstStyle/>
          <a:p>
            <a:r>
              <a:rPr lang="en-US" dirty="0">
                <a:solidFill>
                  <a:schemeClr val="accent1"/>
                </a:solidFill>
              </a:rPr>
              <a:t>Task 2</a:t>
            </a:r>
          </a:p>
        </p:txBody>
      </p:sp>
      <p:sp>
        <p:nvSpPr>
          <p:cNvPr id="5" name="Content Placeholder 4">
            <a:extLst>
              <a:ext uri="{FF2B5EF4-FFF2-40B4-BE49-F238E27FC236}">
                <a16:creationId xmlns:a16="http://schemas.microsoft.com/office/drawing/2014/main" id="{B37294BF-42FA-411A-8161-45B003130649}"/>
              </a:ext>
            </a:extLst>
          </p:cNvPr>
          <p:cNvSpPr>
            <a:spLocks noGrp="1"/>
          </p:cNvSpPr>
          <p:nvPr>
            <p:ph idx="1"/>
          </p:nvPr>
        </p:nvSpPr>
        <p:spPr/>
        <p:txBody>
          <a:bodyPr>
            <a:normAutofit/>
          </a:bodyPr>
          <a:lstStyle/>
          <a:p>
            <a:r>
              <a:rPr lang="en-US" dirty="0"/>
              <a:t>Second task</a:t>
            </a:r>
          </a:p>
          <a:p>
            <a:pPr lvl="1"/>
            <a:r>
              <a:rPr lang="en-US" dirty="0"/>
              <a:t>In addition to the </a:t>
            </a:r>
            <a:r>
              <a:rPr lang="en-US" dirty="0">
                <a:solidFill>
                  <a:schemeClr val="accent1"/>
                </a:solidFill>
              </a:rPr>
              <a:t>think aloud comments</a:t>
            </a:r>
            <a:r>
              <a:rPr lang="en-US" dirty="0"/>
              <a:t>, participants will be asked to provide feedback on any areas of the site not yet visited – expectations will be documented.</a:t>
            </a:r>
          </a:p>
          <a:p>
            <a:pPr lvl="1"/>
            <a:r>
              <a:rPr lang="en-US" dirty="0"/>
              <a:t>Proposed questions + probing around selected response:</a:t>
            </a:r>
          </a:p>
          <a:p>
            <a:pPr lvl="2"/>
            <a:r>
              <a:rPr lang="en-US" dirty="0"/>
              <a:t>How likely would be to utilize this site, when you have received a work request? How useful will the information you have seen today be in your work? (Note generic work request here to see if they can see applying to other aspects of their work).</a:t>
            </a:r>
          </a:p>
          <a:p>
            <a:pPr lvl="3">
              <a:buFont typeface="Courier New" panose="02070309020205020404" pitchFamily="49" charset="0"/>
              <a:buChar char="o"/>
            </a:pPr>
            <a:r>
              <a:rPr lang="en-US" dirty="0"/>
              <a:t>Unlikely</a:t>
            </a:r>
          </a:p>
          <a:p>
            <a:pPr lvl="3">
              <a:buFont typeface="Courier New" panose="02070309020205020404" pitchFamily="49" charset="0"/>
              <a:buChar char="o"/>
            </a:pPr>
            <a:r>
              <a:rPr lang="en-US" dirty="0"/>
              <a:t>Not sure</a:t>
            </a:r>
          </a:p>
          <a:p>
            <a:pPr lvl="3">
              <a:buFont typeface="Courier New" panose="02070309020205020404" pitchFamily="49" charset="0"/>
              <a:buChar char="o"/>
            </a:pPr>
            <a:r>
              <a:rPr lang="en-US" dirty="0"/>
              <a:t>Likely</a:t>
            </a:r>
          </a:p>
          <a:p>
            <a:pPr lvl="2"/>
            <a:endParaRPr lang="en-US" dirty="0"/>
          </a:p>
          <a:p>
            <a:pPr lvl="1"/>
            <a:endParaRPr lang="en-US" dirty="0"/>
          </a:p>
        </p:txBody>
      </p:sp>
      <p:sp>
        <p:nvSpPr>
          <p:cNvPr id="2" name="Date Placeholder 1">
            <a:extLst>
              <a:ext uri="{FF2B5EF4-FFF2-40B4-BE49-F238E27FC236}">
                <a16:creationId xmlns:a16="http://schemas.microsoft.com/office/drawing/2014/main" id="{AE385E47-D33A-4C29-84EA-7A0FEC689F9C}"/>
              </a:ext>
            </a:extLst>
          </p:cNvPr>
          <p:cNvSpPr>
            <a:spLocks noGrp="1"/>
          </p:cNvSpPr>
          <p:nvPr>
            <p:ph type="dt" sz="half" idx="10"/>
          </p:nvPr>
        </p:nvSpPr>
        <p:spPr/>
        <p:txBody>
          <a:bodyPr/>
          <a:lstStyle/>
          <a:p>
            <a:fld id="{C80AFB44-2732-458C-86DB-6B3C2458C96A}" type="datetime1">
              <a:rPr lang="en-US" smtClean="0"/>
              <a:t>5/12/2020</a:t>
            </a:fld>
            <a:endParaRPr lang="en-US"/>
          </a:p>
        </p:txBody>
      </p:sp>
      <p:sp>
        <p:nvSpPr>
          <p:cNvPr id="3" name="Footer Placeholder 2">
            <a:extLst>
              <a:ext uri="{FF2B5EF4-FFF2-40B4-BE49-F238E27FC236}">
                <a16:creationId xmlns:a16="http://schemas.microsoft.com/office/drawing/2014/main" id="{C7368C45-B1F2-47E1-AD61-FFB596CCE69C}"/>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30F33A9D-ED4B-4B7E-A3F1-7F20EF485DB0}"/>
              </a:ext>
            </a:extLst>
          </p:cNvPr>
          <p:cNvSpPr>
            <a:spLocks noGrp="1"/>
          </p:cNvSpPr>
          <p:nvPr>
            <p:ph type="sldNum" sz="quarter" idx="12"/>
          </p:nvPr>
        </p:nvSpPr>
        <p:spPr/>
        <p:txBody>
          <a:bodyPr/>
          <a:lstStyle/>
          <a:p>
            <a:fld id="{DA6323BD-C816-43A4-9E03-08C78AD06841}" type="slidenum">
              <a:rPr lang="en-US" smtClean="0"/>
              <a:t>4</a:t>
            </a:fld>
            <a:endParaRPr lang="en-US"/>
          </a:p>
        </p:txBody>
      </p:sp>
    </p:spTree>
    <p:extLst>
      <p:ext uri="{BB962C8B-B14F-4D97-AF65-F5344CB8AC3E}">
        <p14:creationId xmlns:p14="http://schemas.microsoft.com/office/powerpoint/2010/main" val="226363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24C29-1871-4139-8EBA-9A9EDEC7BDA6}"/>
              </a:ext>
            </a:extLst>
          </p:cNvPr>
          <p:cNvSpPr>
            <a:spLocks noGrp="1"/>
          </p:cNvSpPr>
          <p:nvPr>
            <p:ph type="title"/>
          </p:nvPr>
        </p:nvSpPr>
        <p:spPr/>
        <p:txBody>
          <a:bodyPr/>
          <a:lstStyle/>
          <a:p>
            <a:r>
              <a:rPr lang="en-US" dirty="0">
                <a:solidFill>
                  <a:schemeClr val="accent1"/>
                </a:solidFill>
              </a:rPr>
              <a:t>Questions</a:t>
            </a:r>
          </a:p>
        </p:txBody>
      </p:sp>
      <p:sp>
        <p:nvSpPr>
          <p:cNvPr id="5" name="Content Placeholder 4">
            <a:extLst>
              <a:ext uri="{FF2B5EF4-FFF2-40B4-BE49-F238E27FC236}">
                <a16:creationId xmlns:a16="http://schemas.microsoft.com/office/drawing/2014/main" id="{B37294BF-42FA-411A-8161-45B003130649}"/>
              </a:ext>
            </a:extLst>
          </p:cNvPr>
          <p:cNvSpPr>
            <a:spLocks noGrp="1"/>
          </p:cNvSpPr>
          <p:nvPr>
            <p:ph idx="1"/>
          </p:nvPr>
        </p:nvSpPr>
        <p:spPr/>
        <p:txBody>
          <a:bodyPr>
            <a:normAutofit/>
          </a:bodyPr>
          <a:lstStyle/>
          <a:p>
            <a:pPr marL="457200" lvl="1" indent="0">
              <a:buNone/>
            </a:pPr>
            <a:r>
              <a:rPr lang="en-US" dirty="0"/>
              <a:t>Proposed questions:</a:t>
            </a:r>
          </a:p>
          <a:p>
            <a:pPr lvl="2"/>
            <a:r>
              <a:rPr lang="en-US" dirty="0"/>
              <a:t>How useful would this information be to you in future work?</a:t>
            </a:r>
          </a:p>
          <a:p>
            <a:pPr lvl="3">
              <a:buFont typeface="Courier New" panose="02070309020205020404" pitchFamily="49" charset="0"/>
              <a:buChar char="o"/>
            </a:pPr>
            <a:r>
              <a:rPr lang="en-US" dirty="0"/>
              <a:t>1 – Not Useful</a:t>
            </a:r>
          </a:p>
          <a:p>
            <a:pPr lvl="3">
              <a:buFont typeface="Courier New" panose="02070309020205020404" pitchFamily="49" charset="0"/>
              <a:buChar char="o"/>
            </a:pPr>
            <a:r>
              <a:rPr lang="en-US" dirty="0"/>
              <a:t>2 -  May be useful with training</a:t>
            </a:r>
          </a:p>
          <a:p>
            <a:pPr lvl="3">
              <a:buFont typeface="Courier New" panose="02070309020205020404" pitchFamily="49" charset="0"/>
              <a:buChar char="o"/>
            </a:pPr>
            <a:r>
              <a:rPr lang="en-US" dirty="0"/>
              <a:t>3 – Somewhat useful</a:t>
            </a:r>
          </a:p>
          <a:p>
            <a:pPr lvl="3">
              <a:buFont typeface="Courier New" panose="02070309020205020404" pitchFamily="49" charset="0"/>
              <a:buChar char="o"/>
            </a:pPr>
            <a:r>
              <a:rPr lang="en-US" dirty="0"/>
              <a:t>4 – Useful</a:t>
            </a:r>
          </a:p>
          <a:p>
            <a:pPr lvl="3">
              <a:buFont typeface="Courier New" panose="02070309020205020404" pitchFamily="49" charset="0"/>
              <a:buChar char="o"/>
            </a:pPr>
            <a:r>
              <a:rPr lang="en-US" dirty="0"/>
              <a:t>5 – Very useful </a:t>
            </a:r>
          </a:p>
          <a:p>
            <a:pPr lvl="2"/>
            <a:r>
              <a:rPr lang="en-US" dirty="0"/>
              <a:t>What else would you like to see here?</a:t>
            </a:r>
          </a:p>
          <a:p>
            <a:pPr lvl="2"/>
            <a:r>
              <a:rPr lang="en-US" dirty="0"/>
              <a:t>On a scale from 0-10, where 0 is not at all likely, and 10 is extremely likely, how likely are you to recommend this site to other (CACs, Nis)? Note-this is just to spur more conversation while gathering this data.</a:t>
            </a:r>
          </a:p>
        </p:txBody>
      </p:sp>
      <p:sp>
        <p:nvSpPr>
          <p:cNvPr id="2" name="Date Placeholder 1">
            <a:extLst>
              <a:ext uri="{FF2B5EF4-FFF2-40B4-BE49-F238E27FC236}">
                <a16:creationId xmlns:a16="http://schemas.microsoft.com/office/drawing/2014/main" id="{09F4E372-3DC7-4C5B-8F38-A267FEF9CC86}"/>
              </a:ext>
            </a:extLst>
          </p:cNvPr>
          <p:cNvSpPr>
            <a:spLocks noGrp="1"/>
          </p:cNvSpPr>
          <p:nvPr>
            <p:ph type="dt" sz="half" idx="10"/>
          </p:nvPr>
        </p:nvSpPr>
        <p:spPr/>
        <p:txBody>
          <a:bodyPr/>
          <a:lstStyle/>
          <a:p>
            <a:fld id="{DEC040A3-B160-42C1-B333-C400FDF10024}" type="datetime1">
              <a:rPr lang="en-US" smtClean="0"/>
              <a:t>5/12/2020</a:t>
            </a:fld>
            <a:endParaRPr lang="en-US"/>
          </a:p>
        </p:txBody>
      </p:sp>
      <p:sp>
        <p:nvSpPr>
          <p:cNvPr id="3" name="Footer Placeholder 2">
            <a:extLst>
              <a:ext uri="{FF2B5EF4-FFF2-40B4-BE49-F238E27FC236}">
                <a16:creationId xmlns:a16="http://schemas.microsoft.com/office/drawing/2014/main" id="{F674F66A-59C7-4567-BC22-D3B708C8524F}"/>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F5BF3C8E-3613-445C-AD09-2B475F795237}"/>
              </a:ext>
            </a:extLst>
          </p:cNvPr>
          <p:cNvSpPr>
            <a:spLocks noGrp="1"/>
          </p:cNvSpPr>
          <p:nvPr>
            <p:ph type="sldNum" sz="quarter" idx="12"/>
          </p:nvPr>
        </p:nvSpPr>
        <p:spPr/>
        <p:txBody>
          <a:bodyPr/>
          <a:lstStyle/>
          <a:p>
            <a:fld id="{DA6323BD-C816-43A4-9E03-08C78AD06841}" type="slidenum">
              <a:rPr lang="en-US" smtClean="0"/>
              <a:t>5</a:t>
            </a:fld>
            <a:endParaRPr lang="en-US"/>
          </a:p>
        </p:txBody>
      </p:sp>
    </p:spTree>
    <p:extLst>
      <p:ext uri="{BB962C8B-B14F-4D97-AF65-F5344CB8AC3E}">
        <p14:creationId xmlns:p14="http://schemas.microsoft.com/office/powerpoint/2010/main" val="234311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24B9-5568-4023-B1B7-F9A5564C4F9D}"/>
              </a:ext>
            </a:extLst>
          </p:cNvPr>
          <p:cNvSpPr>
            <a:spLocks noGrp="1"/>
          </p:cNvSpPr>
          <p:nvPr>
            <p:ph type="title"/>
          </p:nvPr>
        </p:nvSpPr>
        <p:spPr/>
        <p:txBody>
          <a:bodyPr/>
          <a:lstStyle/>
          <a:p>
            <a:r>
              <a:rPr lang="en-US" dirty="0">
                <a:solidFill>
                  <a:schemeClr val="accent1"/>
                </a:solidFill>
              </a:rPr>
              <a:t>Formative Study Outcomes</a:t>
            </a:r>
          </a:p>
        </p:txBody>
      </p:sp>
      <p:sp>
        <p:nvSpPr>
          <p:cNvPr id="3" name="Content Placeholder 2">
            <a:extLst>
              <a:ext uri="{FF2B5EF4-FFF2-40B4-BE49-F238E27FC236}">
                <a16:creationId xmlns:a16="http://schemas.microsoft.com/office/drawing/2014/main" id="{F6B3FF84-AC14-42C0-96EE-6A53902C60FB}"/>
              </a:ext>
            </a:extLst>
          </p:cNvPr>
          <p:cNvSpPr>
            <a:spLocks noGrp="1"/>
          </p:cNvSpPr>
          <p:nvPr>
            <p:ph idx="1"/>
          </p:nvPr>
        </p:nvSpPr>
        <p:spPr/>
        <p:txBody>
          <a:bodyPr/>
          <a:lstStyle/>
          <a:p>
            <a:r>
              <a:rPr lang="en-US" dirty="0"/>
              <a:t>Study findings will include summarized participant comments on:</a:t>
            </a:r>
          </a:p>
          <a:p>
            <a:pPr lvl="1"/>
            <a:r>
              <a:rPr lang="en-US" dirty="0"/>
              <a:t>navigation</a:t>
            </a:r>
          </a:p>
          <a:p>
            <a:pPr lvl="1"/>
            <a:r>
              <a:rPr lang="en-US" dirty="0"/>
              <a:t>terminology</a:t>
            </a:r>
          </a:p>
          <a:p>
            <a:pPr lvl="1"/>
            <a:r>
              <a:rPr lang="en-US" dirty="0"/>
              <a:t>perceived utility</a:t>
            </a:r>
          </a:p>
          <a:p>
            <a:pPr lvl="1"/>
            <a:r>
              <a:rPr lang="en-US" dirty="0"/>
              <a:t>perceived effort - does it seem like something that they could do</a:t>
            </a:r>
          </a:p>
        </p:txBody>
      </p:sp>
      <p:sp>
        <p:nvSpPr>
          <p:cNvPr id="4" name="Date Placeholder 3">
            <a:extLst>
              <a:ext uri="{FF2B5EF4-FFF2-40B4-BE49-F238E27FC236}">
                <a16:creationId xmlns:a16="http://schemas.microsoft.com/office/drawing/2014/main" id="{3D25EFBD-5CB5-4A09-9940-1EA66C68E77C}"/>
              </a:ext>
            </a:extLst>
          </p:cNvPr>
          <p:cNvSpPr>
            <a:spLocks noGrp="1"/>
          </p:cNvSpPr>
          <p:nvPr>
            <p:ph type="dt" sz="half" idx="10"/>
          </p:nvPr>
        </p:nvSpPr>
        <p:spPr/>
        <p:txBody>
          <a:bodyPr/>
          <a:lstStyle/>
          <a:p>
            <a:fld id="{A4C9358A-31D5-4811-BF72-11354D84BA7F}" type="datetime1">
              <a:rPr lang="en-US" smtClean="0"/>
              <a:t>5/12/2020</a:t>
            </a:fld>
            <a:endParaRPr lang="en-US"/>
          </a:p>
        </p:txBody>
      </p:sp>
      <p:sp>
        <p:nvSpPr>
          <p:cNvPr id="5" name="Footer Placeholder 4">
            <a:extLst>
              <a:ext uri="{FF2B5EF4-FFF2-40B4-BE49-F238E27FC236}">
                <a16:creationId xmlns:a16="http://schemas.microsoft.com/office/drawing/2014/main" id="{718088EF-D7EF-41A1-8ADC-4C1A2CD86648}"/>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F4729F6C-FFFF-4001-B84F-ACDAD8BA7E9E}"/>
              </a:ext>
            </a:extLst>
          </p:cNvPr>
          <p:cNvSpPr>
            <a:spLocks noGrp="1"/>
          </p:cNvSpPr>
          <p:nvPr>
            <p:ph type="sldNum" sz="quarter" idx="12"/>
          </p:nvPr>
        </p:nvSpPr>
        <p:spPr/>
        <p:txBody>
          <a:bodyPr/>
          <a:lstStyle/>
          <a:p>
            <a:fld id="{DA6323BD-C816-43A4-9E03-08C78AD06841}" type="slidenum">
              <a:rPr lang="en-US" smtClean="0"/>
              <a:t>6</a:t>
            </a:fld>
            <a:endParaRPr lang="en-US"/>
          </a:p>
        </p:txBody>
      </p:sp>
    </p:spTree>
    <p:extLst>
      <p:ext uri="{BB962C8B-B14F-4D97-AF65-F5344CB8AC3E}">
        <p14:creationId xmlns:p14="http://schemas.microsoft.com/office/powerpoint/2010/main" val="176353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E915-EF3B-4660-9052-EF1931233267}"/>
              </a:ext>
            </a:extLst>
          </p:cNvPr>
          <p:cNvSpPr>
            <a:spLocks noGrp="1"/>
          </p:cNvSpPr>
          <p:nvPr>
            <p:ph type="title"/>
          </p:nvPr>
        </p:nvSpPr>
        <p:spPr/>
        <p:txBody>
          <a:bodyPr/>
          <a:lstStyle/>
          <a:p>
            <a:r>
              <a:rPr lang="en-US" dirty="0">
                <a:solidFill>
                  <a:schemeClr val="accent1"/>
                </a:solidFill>
              </a:rPr>
              <a:t>Consent to Be Audio and Video Recorded</a:t>
            </a:r>
          </a:p>
        </p:txBody>
      </p:sp>
      <p:sp>
        <p:nvSpPr>
          <p:cNvPr id="3" name="Content Placeholder 2">
            <a:extLst>
              <a:ext uri="{FF2B5EF4-FFF2-40B4-BE49-F238E27FC236}">
                <a16:creationId xmlns:a16="http://schemas.microsoft.com/office/drawing/2014/main" id="{4C5CD00F-B4E7-4C0D-B652-85D080946EE1}"/>
              </a:ext>
            </a:extLst>
          </p:cNvPr>
          <p:cNvSpPr>
            <a:spLocks noGrp="1"/>
          </p:cNvSpPr>
          <p:nvPr>
            <p:ph idx="1"/>
          </p:nvPr>
        </p:nvSpPr>
        <p:spPr/>
        <p:txBody>
          <a:bodyPr>
            <a:normAutofit fontScale="85000" lnSpcReduction="10000"/>
          </a:bodyPr>
          <a:lstStyle/>
          <a:p>
            <a:r>
              <a:rPr lang="en-US" dirty="0"/>
              <a:t>I voluntarily agree to participate in an evaluation being conducted by the HFE team.</a:t>
            </a:r>
          </a:p>
          <a:p>
            <a:r>
              <a:rPr lang="en-US" dirty="0"/>
              <a:t>I authorize the HFE team to keep, preserve, use in any manner and dispose of the findings from this evaluation, including my feedback and opinions expressed. The HFE team will not associate my name or organization name with the results of this evaluation.</a:t>
            </a:r>
          </a:p>
          <a:p>
            <a:r>
              <a:rPr lang="en-US" dirty="0"/>
              <a:t>I give my permission for to make video and audio records of me during this evaluation.  I understand that these recordings can be used only for evaluation purposes and can be used for no other purpose without my knowledge and consent.</a:t>
            </a:r>
          </a:p>
          <a:p>
            <a:r>
              <a:rPr lang="en-US" dirty="0"/>
              <a:t>I understand that my participation is completely voluntary.  I understand that I can stop participating and that I may leave at any time.  I agree to immediately raise any concerns or areas of discomfort with the study administrator.</a:t>
            </a:r>
          </a:p>
          <a:p>
            <a:endParaRPr lang="en-US" dirty="0"/>
          </a:p>
        </p:txBody>
      </p:sp>
      <p:sp>
        <p:nvSpPr>
          <p:cNvPr id="4" name="Date Placeholder 3">
            <a:extLst>
              <a:ext uri="{FF2B5EF4-FFF2-40B4-BE49-F238E27FC236}">
                <a16:creationId xmlns:a16="http://schemas.microsoft.com/office/drawing/2014/main" id="{A787A617-7F58-410C-833D-718208A3673B}"/>
              </a:ext>
            </a:extLst>
          </p:cNvPr>
          <p:cNvSpPr>
            <a:spLocks noGrp="1"/>
          </p:cNvSpPr>
          <p:nvPr>
            <p:ph type="dt" sz="half" idx="10"/>
          </p:nvPr>
        </p:nvSpPr>
        <p:spPr/>
        <p:txBody>
          <a:bodyPr/>
          <a:lstStyle/>
          <a:p>
            <a:fld id="{A4C9358A-31D5-4811-BF72-11354D84BA7F}" type="datetime1">
              <a:rPr lang="en-US" smtClean="0"/>
              <a:t>5/12/2020</a:t>
            </a:fld>
            <a:endParaRPr lang="en-US"/>
          </a:p>
        </p:txBody>
      </p:sp>
      <p:sp>
        <p:nvSpPr>
          <p:cNvPr id="5" name="Footer Placeholder 4">
            <a:extLst>
              <a:ext uri="{FF2B5EF4-FFF2-40B4-BE49-F238E27FC236}">
                <a16:creationId xmlns:a16="http://schemas.microsoft.com/office/drawing/2014/main" id="{5A25E66F-3C49-4D85-B0B1-80FCC29F2FDB}"/>
              </a:ext>
            </a:extLst>
          </p:cNvPr>
          <p:cNvSpPr>
            <a:spLocks noGrp="1"/>
          </p:cNvSpPr>
          <p:nvPr>
            <p:ph type="ftr" sz="quarter" idx="11"/>
          </p:nvPr>
        </p:nvSpPr>
        <p:spPr/>
        <p:txBody>
          <a:bodyPr/>
          <a:lstStyle/>
          <a:p>
            <a:r>
              <a:rPr lang="en-US"/>
              <a:t>UXG Site Formative User Research</a:t>
            </a:r>
          </a:p>
        </p:txBody>
      </p:sp>
      <p:sp>
        <p:nvSpPr>
          <p:cNvPr id="6" name="Slide Number Placeholder 5">
            <a:extLst>
              <a:ext uri="{FF2B5EF4-FFF2-40B4-BE49-F238E27FC236}">
                <a16:creationId xmlns:a16="http://schemas.microsoft.com/office/drawing/2014/main" id="{A36EDC49-813B-42C7-8823-323CB8D55961}"/>
              </a:ext>
            </a:extLst>
          </p:cNvPr>
          <p:cNvSpPr>
            <a:spLocks noGrp="1"/>
          </p:cNvSpPr>
          <p:nvPr>
            <p:ph type="sldNum" sz="quarter" idx="12"/>
          </p:nvPr>
        </p:nvSpPr>
        <p:spPr/>
        <p:txBody>
          <a:bodyPr/>
          <a:lstStyle/>
          <a:p>
            <a:fld id="{DA6323BD-C816-43A4-9E03-08C78AD06841}" type="slidenum">
              <a:rPr lang="en-US" smtClean="0"/>
              <a:t>7</a:t>
            </a:fld>
            <a:endParaRPr lang="en-US"/>
          </a:p>
        </p:txBody>
      </p:sp>
    </p:spTree>
    <p:extLst>
      <p:ext uri="{BB962C8B-B14F-4D97-AF65-F5344CB8AC3E}">
        <p14:creationId xmlns:p14="http://schemas.microsoft.com/office/powerpoint/2010/main" val="849995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1042</Words>
  <Application>Microsoft Office PowerPoint</Application>
  <PresentationFormat>Widescreen</PresentationFormat>
  <Paragraphs>77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Formative Test Design</vt:lpstr>
      <vt:lpstr>Intro </vt:lpstr>
      <vt:lpstr>Task 1</vt:lpstr>
      <vt:lpstr>Task 2</vt:lpstr>
      <vt:lpstr>Questions</vt:lpstr>
      <vt:lpstr>Formative Study Outcomes</vt:lpstr>
      <vt:lpstr>Consent to Be Audio and Video Recorded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Test Design</dc:title>
  <dc:creator>Teri Brooks</dc:creator>
  <cp:lastModifiedBy>Teri Brooks</cp:lastModifiedBy>
  <cp:revision>11</cp:revision>
  <dcterms:created xsi:type="dcterms:W3CDTF">2020-05-12T10:57:33Z</dcterms:created>
  <dcterms:modified xsi:type="dcterms:W3CDTF">2020-05-12T16:56:43Z</dcterms:modified>
</cp:coreProperties>
</file>