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Garamond"/>
      <p:regular r:id="rId45"/>
      <p:bold r:id="rId46"/>
      <p:italic r:id="rId47"/>
      <p:boldItalic r:id="rId48"/>
    </p:embeddedFont>
    <p:embeddedFont>
      <p:font typeface="Helvetica Neue"/>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3" roundtripDataSignature="AMtx7mj3FhArwvLYt71GoMa40V0Dp9Pf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57244CE-A614-4283-97B6-26CB2B124E76}">
  <a:tblStyle styleId="{657244CE-A614-4283-97B6-26CB2B124E7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Garamond-bold.fntdata"/><Relationship Id="rId45" Type="http://schemas.openxmlformats.org/officeDocument/2006/relationships/font" Target="fonts/Garamo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Garamond-boldItalic.fntdata"/><Relationship Id="rId47" Type="http://schemas.openxmlformats.org/officeDocument/2006/relationships/font" Target="fonts/Garamon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customschemas.google.com/relationships/presentationmetadata" Target="metadata"/><Relationship Id="rId52"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40"/>
          <p:cNvSpPr txBox="1"/>
          <p:nvPr>
            <p:ph type="ctrTitle"/>
          </p:nvPr>
        </p:nvSpPr>
        <p:spPr>
          <a:xfrm>
            <a:off x="152400" y="2286001"/>
            <a:ext cx="77724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Helvetica Neue"/>
              <a:buNone/>
              <a:defRPr>
                <a:solidFill>
                  <a:schemeClr val="dk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0"/>
          <p:cNvSpPr txBox="1"/>
          <p:nvPr>
            <p:ph idx="1" type="subTitle"/>
          </p:nvPr>
        </p:nvSpPr>
        <p:spPr>
          <a:xfrm>
            <a:off x="152400" y="3429000"/>
            <a:ext cx="6400800" cy="7620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chemeClr val="dk1"/>
              </a:buClr>
              <a:buSzPts val="2200"/>
              <a:buNone/>
              <a:defRPr sz="2200">
                <a:solidFill>
                  <a:schemeClr val="dk1"/>
                </a:solidFill>
                <a:latin typeface="Helvetica Neue"/>
                <a:ea typeface="Helvetica Neue"/>
                <a:cs typeface="Helvetica Neue"/>
                <a:sym typeface="Helvetica Neue"/>
              </a:defRPr>
            </a:lvl1pPr>
            <a:lvl2pPr lvl="1" algn="ctr">
              <a:spcBef>
                <a:spcPts val="480"/>
              </a:spcBef>
              <a:spcAft>
                <a:spcPts val="0"/>
              </a:spcAft>
              <a:buClr>
                <a:srgbClr val="888888"/>
              </a:buClr>
              <a:buSzPts val="2400"/>
              <a:buNone/>
              <a:defRPr>
                <a:solidFill>
                  <a:srgbClr val="888888"/>
                </a:solidFill>
              </a:defRPr>
            </a:lvl2pPr>
            <a:lvl3pPr lvl="2" algn="ctr">
              <a:spcBef>
                <a:spcPts val="440"/>
              </a:spcBef>
              <a:spcAft>
                <a:spcPts val="0"/>
              </a:spcAft>
              <a:buClr>
                <a:srgbClr val="888888"/>
              </a:buClr>
              <a:buSzPts val="22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20" name="Google Shape;20;p40"/>
          <p:cNvPicPr preferRelativeResize="0"/>
          <p:nvPr/>
        </p:nvPicPr>
        <p:blipFill rotWithShape="1">
          <a:blip r:embed="rId2">
            <a:alphaModFix/>
          </a:blip>
          <a:srcRect b="0" l="0" r="0" t="0"/>
          <a:stretch/>
        </p:blipFill>
        <p:spPr>
          <a:xfrm>
            <a:off x="0" y="0"/>
            <a:ext cx="9144000" cy="9811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5" name="Shape 75"/>
        <p:cNvGrpSpPr/>
        <p:nvPr/>
      </p:nvGrpSpPr>
      <p:grpSpPr>
        <a:xfrm>
          <a:off x="0" y="0"/>
          <a:ext cx="0" cy="0"/>
          <a:chOff x="0" y="0"/>
          <a:chExt cx="0" cy="0"/>
        </a:xfrm>
      </p:grpSpPr>
      <p:sp>
        <p:nvSpPr>
          <p:cNvPr id="76" name="Google Shape;76;p49"/>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9"/>
          <p:cNvSpPr txBox="1"/>
          <p:nvPr>
            <p:ph idx="1" type="body"/>
          </p:nvPr>
        </p:nvSpPr>
        <p:spPr>
          <a:xfrm>
            <a:off x="457200" y="1219200"/>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40"/>
              </a:spcBef>
              <a:spcAft>
                <a:spcPts val="0"/>
              </a:spcAft>
              <a:buClr>
                <a:schemeClr val="accent1"/>
              </a:buClr>
              <a:buSzPts val="2200"/>
              <a:buNone/>
              <a:defRPr b="1" sz="2200">
                <a:solidFill>
                  <a:schemeClr val="accent1"/>
                </a:solidFill>
                <a:latin typeface="Garamond"/>
                <a:ea typeface="Garamond"/>
                <a:cs typeface="Garamond"/>
                <a:sym typeface="Garamond"/>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8" name="Google Shape;78;p49"/>
          <p:cNvSpPr txBox="1"/>
          <p:nvPr>
            <p:ph idx="2" type="body"/>
          </p:nvPr>
        </p:nvSpPr>
        <p:spPr>
          <a:xfrm>
            <a:off x="457200" y="1858962"/>
            <a:ext cx="4040188" cy="431323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228600" lvl="4" marL="2286000" algn="l">
              <a:spcBef>
                <a:spcPts val="320"/>
              </a:spcBef>
              <a:spcAft>
                <a:spcPts val="0"/>
              </a:spcAft>
              <a:buClr>
                <a:schemeClr val="dk1"/>
              </a:buClr>
              <a:buSzPts val="1600"/>
              <a:buNone/>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9" name="Google Shape;79;p49"/>
          <p:cNvSpPr txBox="1"/>
          <p:nvPr>
            <p:ph idx="3" type="body"/>
          </p:nvPr>
        </p:nvSpPr>
        <p:spPr>
          <a:xfrm>
            <a:off x="4645025" y="1219200"/>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40"/>
              </a:spcBef>
              <a:spcAft>
                <a:spcPts val="0"/>
              </a:spcAft>
              <a:buClr>
                <a:schemeClr val="accent1"/>
              </a:buClr>
              <a:buSzPts val="2200"/>
              <a:buNone/>
              <a:defRPr b="1" sz="2200">
                <a:solidFill>
                  <a:schemeClr val="accent1"/>
                </a:solidFill>
                <a:latin typeface="Garamond"/>
                <a:ea typeface="Garamond"/>
                <a:cs typeface="Garamond"/>
                <a:sym typeface="Garamond"/>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0" name="Google Shape;80;p49"/>
          <p:cNvSpPr txBox="1"/>
          <p:nvPr>
            <p:ph idx="4" type="body"/>
          </p:nvPr>
        </p:nvSpPr>
        <p:spPr>
          <a:xfrm>
            <a:off x="4645025" y="1858962"/>
            <a:ext cx="4041775" cy="431323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228600" lvl="4" marL="2286000" algn="l">
              <a:spcBef>
                <a:spcPts val="320"/>
              </a:spcBef>
              <a:spcAft>
                <a:spcPts val="0"/>
              </a:spcAft>
              <a:buClr>
                <a:schemeClr val="dk1"/>
              </a:buClr>
              <a:buSzPts val="1600"/>
              <a:buNone/>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1" name="Google Shape;81;p49"/>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4" name="Shape 84"/>
        <p:cNvGrpSpPr/>
        <p:nvPr/>
      </p:nvGrpSpPr>
      <p:grpSpPr>
        <a:xfrm>
          <a:off x="0" y="0"/>
          <a:ext cx="0" cy="0"/>
          <a:chOff x="0" y="0"/>
          <a:chExt cx="0" cy="0"/>
        </a:xfrm>
      </p:grpSpPr>
      <p:sp>
        <p:nvSpPr>
          <p:cNvPr id="85" name="Google Shape;85;p50"/>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0"/>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0"/>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0"/>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9" name="Shape 89"/>
        <p:cNvGrpSpPr/>
        <p:nvPr/>
      </p:nvGrpSpPr>
      <p:grpSpPr>
        <a:xfrm>
          <a:off x="0" y="0"/>
          <a:ext cx="0" cy="0"/>
          <a:chOff x="0" y="0"/>
          <a:chExt cx="0" cy="0"/>
        </a:xfrm>
      </p:grpSpPr>
      <p:sp>
        <p:nvSpPr>
          <p:cNvPr id="90" name="Google Shape;90;p51"/>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1"/>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1"/>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3" name="Shape 93"/>
        <p:cNvGrpSpPr/>
        <p:nvPr/>
      </p:nvGrpSpPr>
      <p:grpSpPr>
        <a:xfrm>
          <a:off x="0" y="0"/>
          <a:ext cx="0" cy="0"/>
          <a:chOff x="0" y="0"/>
          <a:chExt cx="0" cy="0"/>
        </a:xfrm>
      </p:grpSpPr>
      <p:sp>
        <p:nvSpPr>
          <p:cNvPr id="94" name="Google Shape;94;p52"/>
          <p:cNvSpPr txBox="1"/>
          <p:nvPr>
            <p:ph type="title"/>
          </p:nvPr>
        </p:nvSpPr>
        <p:spPr>
          <a:xfrm>
            <a:off x="463550" y="1295399"/>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200"/>
              <a:buFont typeface="Garamond"/>
              <a:buNone/>
              <a:defRPr b="1" sz="2200">
                <a:solidFill>
                  <a:schemeClr val="accent1"/>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52"/>
          <p:cNvSpPr txBox="1"/>
          <p:nvPr>
            <p:ph idx="1" type="body"/>
          </p:nvPr>
        </p:nvSpPr>
        <p:spPr>
          <a:xfrm>
            <a:off x="3581400" y="1295400"/>
            <a:ext cx="5111750" cy="460375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228600" lvl="4" marL="2286000" algn="l">
              <a:spcBef>
                <a:spcPts val="400"/>
              </a:spcBef>
              <a:spcAft>
                <a:spcPts val="0"/>
              </a:spcAft>
              <a:buClr>
                <a:schemeClr val="dk1"/>
              </a:buClr>
              <a:buSzPts val="2000"/>
              <a:buNone/>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6" name="Google Shape;96;p52"/>
          <p:cNvSpPr txBox="1"/>
          <p:nvPr>
            <p:ph idx="2" type="body"/>
          </p:nvPr>
        </p:nvSpPr>
        <p:spPr>
          <a:xfrm>
            <a:off x="463550" y="2457450"/>
            <a:ext cx="3008313" cy="34417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7" name="Google Shape;97;p52"/>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2"/>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2"/>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100" name="Shape 100"/>
        <p:cNvGrpSpPr/>
        <p:nvPr/>
      </p:nvGrpSpPr>
      <p:grpSpPr>
        <a:xfrm>
          <a:off x="0" y="0"/>
          <a:ext cx="0" cy="0"/>
          <a:chOff x="0" y="0"/>
          <a:chExt cx="0" cy="0"/>
        </a:xfrm>
      </p:grpSpPr>
      <p:sp>
        <p:nvSpPr>
          <p:cNvPr id="101" name="Google Shape;101;p53"/>
          <p:cNvSpPr txBox="1"/>
          <p:nvPr>
            <p:ph type="title"/>
          </p:nvPr>
        </p:nvSpPr>
        <p:spPr>
          <a:xfrm>
            <a:off x="1066800" y="304800"/>
            <a:ext cx="79248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4400"/>
              <a:buFont typeface="Helvetica Neue"/>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53"/>
          <p:cNvSpPr/>
          <p:nvPr>
            <p:ph idx="2" type="pic"/>
          </p:nvPr>
        </p:nvSpPr>
        <p:spPr>
          <a:xfrm>
            <a:off x="1600200" y="1295400"/>
            <a:ext cx="5943600" cy="47244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3" name="Google Shape;103;p53"/>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3"/>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3"/>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6" name="Shape 106"/>
        <p:cNvGrpSpPr/>
        <p:nvPr/>
      </p:nvGrpSpPr>
      <p:grpSpPr>
        <a:xfrm>
          <a:off x="0" y="0"/>
          <a:ext cx="0" cy="0"/>
          <a:chOff x="0" y="0"/>
          <a:chExt cx="0" cy="0"/>
        </a:xfrm>
      </p:grpSpPr>
      <p:sp>
        <p:nvSpPr>
          <p:cNvPr id="107" name="Google Shape;107;p54"/>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54"/>
          <p:cNvSpPr txBox="1"/>
          <p:nvPr>
            <p:ph idx="1" type="body"/>
          </p:nvPr>
        </p:nvSpPr>
        <p:spPr>
          <a:xfrm rot="5400000">
            <a:off x="2059154" y="-393366"/>
            <a:ext cx="49831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54"/>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4"/>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4"/>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5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5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5" name="Google Shape;115;p55"/>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5"/>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5"/>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Slide">
  <p:cSld name="Text Only Slide">
    <p:spTree>
      <p:nvGrpSpPr>
        <p:cNvPr id="21" name="Shape 21"/>
        <p:cNvGrpSpPr/>
        <p:nvPr/>
      </p:nvGrpSpPr>
      <p:grpSpPr>
        <a:xfrm>
          <a:off x="0" y="0"/>
          <a:ext cx="0" cy="0"/>
          <a:chOff x="0" y="0"/>
          <a:chExt cx="0" cy="0"/>
        </a:xfrm>
      </p:grpSpPr>
      <p:sp>
        <p:nvSpPr>
          <p:cNvPr id="22" name="Google Shape;22;p41"/>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1"/>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1"/>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1"/>
          <p:cNvSpPr txBox="1"/>
          <p:nvPr>
            <p:ph idx="1" type="body"/>
          </p:nvPr>
        </p:nvSpPr>
        <p:spPr>
          <a:xfrm>
            <a:off x="457199" y="1676400"/>
            <a:ext cx="8229600" cy="4953000"/>
          </a:xfrm>
          <a:prstGeom prst="rect">
            <a:avLst/>
          </a:prstGeom>
          <a:noFill/>
          <a:ln>
            <a:noFill/>
          </a:ln>
        </p:spPr>
        <p:txBody>
          <a:bodyPr anchorCtr="0" anchor="t" bIns="45700" lIns="91425" spcFirstLastPara="1" rIns="91425" wrap="square" tIns="45700">
            <a:normAutofit/>
          </a:bodyPr>
          <a:lstStyle>
            <a:lvl1pPr indent="-406400" lvl="0" marL="457200" marR="0" algn="l">
              <a:lnSpc>
                <a:spcPct val="100000"/>
              </a:lnSpc>
              <a:spcBef>
                <a:spcPts val="560"/>
              </a:spcBef>
              <a:spcAft>
                <a:spcPts val="0"/>
              </a:spcAft>
              <a:buClr>
                <a:schemeClr val="dk1"/>
              </a:buClr>
              <a:buSzPts val="2800"/>
              <a:buFont typeface="Arial"/>
              <a:buChar char="•"/>
              <a:defRPr/>
            </a:lvl1pPr>
            <a:lvl2pPr indent="-381000" lvl="1" marL="914400" algn="l">
              <a:spcBef>
                <a:spcPts val="480"/>
              </a:spcBef>
              <a:spcAft>
                <a:spcPts val="0"/>
              </a:spcAft>
              <a:buClr>
                <a:schemeClr val="dk1"/>
              </a:buClr>
              <a:buSzPts val="2400"/>
              <a:buChar char="—"/>
              <a:defRPr/>
            </a:lvl2pPr>
            <a:lvl3pPr indent="-368300" lvl="2" marL="1371600" algn="l">
              <a:spcBef>
                <a:spcPts val="440"/>
              </a:spcBef>
              <a:spcAft>
                <a:spcPts val="0"/>
              </a:spcAft>
              <a:buClr>
                <a:schemeClr val="dk1"/>
              </a:buClr>
              <a:buSzPts val="2200"/>
              <a:buChar char="•"/>
              <a:defRPr/>
            </a:lvl3pPr>
            <a:lvl4pPr indent="-355600" lvl="3" marL="1828800" marR="0" algn="l">
              <a:lnSpc>
                <a:spcPct val="100000"/>
              </a:lnSpc>
              <a:spcBef>
                <a:spcPts val="400"/>
              </a:spcBef>
              <a:spcAft>
                <a:spcPts val="0"/>
              </a:spcAft>
              <a:buClr>
                <a:schemeClr val="dk1"/>
              </a:buClr>
              <a:buSzPts val="2000"/>
              <a:buFont typeface="Arial"/>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gure Slide">
  <p:cSld name="Figure Slide">
    <p:spTree>
      <p:nvGrpSpPr>
        <p:cNvPr id="27" name="Shape 27"/>
        <p:cNvGrpSpPr/>
        <p:nvPr/>
      </p:nvGrpSpPr>
      <p:grpSpPr>
        <a:xfrm>
          <a:off x="0" y="0"/>
          <a:ext cx="0" cy="0"/>
          <a:chOff x="0" y="0"/>
          <a:chExt cx="0" cy="0"/>
        </a:xfrm>
      </p:grpSpPr>
      <p:sp>
        <p:nvSpPr>
          <p:cNvPr id="28" name="Google Shape;28;p42"/>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2"/>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2"/>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42"/>
          <p:cNvSpPr/>
          <p:nvPr>
            <p:ph idx="2" type="pic"/>
          </p:nvPr>
        </p:nvSpPr>
        <p:spPr>
          <a:xfrm>
            <a:off x="419099" y="1219200"/>
            <a:ext cx="8305800" cy="4648200"/>
          </a:xfrm>
          <a:prstGeom prst="rect">
            <a:avLst/>
          </a:prstGeom>
          <a:noFill/>
          <a:ln>
            <a:noFill/>
          </a:ln>
        </p:spPr>
        <p:txBody>
          <a:bodyPr anchorCtr="0" anchor="t" bIns="45700" lIns="91425" spcFirstLastPara="1" rIns="91425" wrap="square" tIns="45700">
            <a:normAutofit/>
          </a:bodyPr>
          <a:lstStyle>
            <a:lvl1pPr lvl="0" marR="0" rtl="0" algn="l">
              <a:spcBef>
                <a:spcPts val="440"/>
              </a:spcBef>
              <a:spcAft>
                <a:spcPts val="0"/>
              </a:spcAft>
              <a:buClr>
                <a:schemeClr val="dk1"/>
              </a:buClr>
              <a:buSzPts val="2200"/>
              <a:buFont typeface="Arial"/>
              <a:buChar char="•"/>
              <a:defRPr b="0" i="0" sz="2200" u="none" cap="none" strike="noStrike">
                <a:solidFill>
                  <a:schemeClr val="dk1"/>
                </a:solidFill>
                <a:latin typeface="Helvetica Neue"/>
                <a:ea typeface="Helvetica Neue"/>
                <a:cs typeface="Helvetica Neue"/>
                <a:sym typeface="Helvetica Neue"/>
              </a:defRPr>
            </a:lvl1pPr>
            <a:lvl2pPr lvl="1"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lvl="2" marR="0" rtl="0" algn="l">
              <a:spcBef>
                <a:spcPts val="440"/>
              </a:spcBef>
              <a:spcAft>
                <a:spcPts val="0"/>
              </a:spcAft>
              <a:buClr>
                <a:schemeClr val="dk1"/>
              </a:buClr>
              <a:buSzPts val="2200"/>
              <a:buFont typeface="Arial"/>
              <a:buChar char="•"/>
              <a:defRPr b="0" i="0" sz="22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42"/>
          <p:cNvSpPr txBox="1"/>
          <p:nvPr>
            <p:ph idx="1" type="body"/>
          </p:nvPr>
        </p:nvSpPr>
        <p:spPr>
          <a:xfrm>
            <a:off x="2667000" y="5726791"/>
            <a:ext cx="3810000" cy="609600"/>
          </a:xfrm>
          <a:prstGeom prst="rect">
            <a:avLst/>
          </a:prstGeom>
          <a:noFill/>
          <a:ln>
            <a:noFill/>
          </a:ln>
        </p:spPr>
        <p:txBody>
          <a:bodyPr anchorCtr="0" anchor="t" bIns="45700" lIns="91425" spcFirstLastPara="1" rIns="91425" wrap="square" tIns="45700">
            <a:normAutofit/>
          </a:bodyPr>
          <a:lstStyle>
            <a:lvl1pPr indent="-330200" lvl="0" marL="457200" algn="ctr">
              <a:spcBef>
                <a:spcPts val="320"/>
              </a:spcBef>
              <a:spcAft>
                <a:spcPts val="0"/>
              </a:spcAft>
              <a:buClr>
                <a:schemeClr val="dk1"/>
              </a:buClr>
              <a:buSzPts val="1600"/>
              <a:buChar char="•"/>
              <a:defRPr b="0" i="1" sz="16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and Text Slide">
  <p:cSld name="Table and Text Slide">
    <p:spTree>
      <p:nvGrpSpPr>
        <p:cNvPr id="34" name="Shape 34"/>
        <p:cNvGrpSpPr/>
        <p:nvPr/>
      </p:nvGrpSpPr>
      <p:grpSpPr>
        <a:xfrm>
          <a:off x="0" y="0"/>
          <a:ext cx="0" cy="0"/>
          <a:chOff x="0" y="0"/>
          <a:chExt cx="0" cy="0"/>
        </a:xfrm>
      </p:grpSpPr>
      <p:sp>
        <p:nvSpPr>
          <p:cNvPr id="35" name="Google Shape;35;p43"/>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3"/>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3"/>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3"/>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43"/>
          <p:cNvSpPr txBox="1"/>
          <p:nvPr>
            <p:ph idx="1" type="body"/>
          </p:nvPr>
        </p:nvSpPr>
        <p:spPr>
          <a:xfrm>
            <a:off x="2667000" y="1042069"/>
            <a:ext cx="3810000" cy="609600"/>
          </a:xfrm>
          <a:prstGeom prst="rect">
            <a:avLst/>
          </a:prstGeom>
          <a:noFill/>
          <a:ln>
            <a:noFill/>
          </a:ln>
        </p:spPr>
        <p:txBody>
          <a:bodyPr anchorCtr="0" anchor="t" bIns="45700" lIns="91425" spcFirstLastPara="1" rIns="91425" wrap="square" tIns="45700">
            <a:normAutofit/>
          </a:bodyPr>
          <a:lstStyle>
            <a:lvl1pPr indent="-330200" lvl="0" marL="457200" algn="ctr">
              <a:spcBef>
                <a:spcPts val="320"/>
              </a:spcBef>
              <a:spcAft>
                <a:spcPts val="0"/>
              </a:spcAft>
              <a:buClr>
                <a:schemeClr val="dk1"/>
              </a:buClr>
              <a:buSzPts val="1600"/>
              <a:buChar char="•"/>
              <a:defRPr b="0" i="1" sz="16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and Text Slide">
  <p:cSld name="Content and Text Slide">
    <p:spTree>
      <p:nvGrpSpPr>
        <p:cNvPr id="40" name="Shape 40"/>
        <p:cNvGrpSpPr/>
        <p:nvPr/>
      </p:nvGrpSpPr>
      <p:grpSpPr>
        <a:xfrm>
          <a:off x="0" y="0"/>
          <a:ext cx="0" cy="0"/>
          <a:chOff x="0" y="0"/>
          <a:chExt cx="0" cy="0"/>
        </a:xfrm>
      </p:grpSpPr>
      <p:sp>
        <p:nvSpPr>
          <p:cNvPr id="41" name="Google Shape;41;p44"/>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4"/>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4"/>
          <p:cNvSpPr/>
          <p:nvPr>
            <p:ph idx="2" type="pic"/>
          </p:nvPr>
        </p:nvSpPr>
        <p:spPr>
          <a:xfrm>
            <a:off x="381000" y="1066800"/>
            <a:ext cx="8305800" cy="4648200"/>
          </a:xfrm>
          <a:prstGeom prst="rect">
            <a:avLst/>
          </a:prstGeom>
          <a:noFill/>
          <a:ln>
            <a:noFill/>
          </a:ln>
        </p:spPr>
        <p:txBody>
          <a:bodyPr anchorCtr="0" anchor="t" bIns="45700" lIns="91425" spcFirstLastPara="1" rIns="91425" wrap="square" tIns="45700">
            <a:normAutofit/>
          </a:bodyPr>
          <a:lstStyle>
            <a:lvl1pPr lvl="0" marR="0" rtl="0" algn="l">
              <a:spcBef>
                <a:spcPts val="440"/>
              </a:spcBef>
              <a:spcAft>
                <a:spcPts val="0"/>
              </a:spcAft>
              <a:buClr>
                <a:schemeClr val="dk1"/>
              </a:buClr>
              <a:buSzPts val="2200"/>
              <a:buFont typeface="Arial"/>
              <a:buChar char="•"/>
              <a:defRPr b="0" i="0" sz="2200" u="none" cap="none" strike="noStrike">
                <a:solidFill>
                  <a:schemeClr val="dk1"/>
                </a:solidFill>
                <a:latin typeface="Helvetica Neue"/>
                <a:ea typeface="Helvetica Neue"/>
                <a:cs typeface="Helvetica Neue"/>
                <a:sym typeface="Helvetica Neue"/>
              </a:defRPr>
            </a:lvl1pPr>
            <a:lvl2pPr lvl="1"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lvl="2" marR="0" rtl="0" algn="l">
              <a:spcBef>
                <a:spcPts val="440"/>
              </a:spcBef>
              <a:spcAft>
                <a:spcPts val="0"/>
              </a:spcAft>
              <a:buClr>
                <a:schemeClr val="dk1"/>
              </a:buClr>
              <a:buSzPts val="2200"/>
              <a:buFont typeface="Arial"/>
              <a:buChar char="•"/>
              <a:defRPr b="0" i="0" sz="22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44"/>
          <p:cNvSpPr txBox="1"/>
          <p:nvPr>
            <p:ph idx="1" type="body"/>
          </p:nvPr>
        </p:nvSpPr>
        <p:spPr>
          <a:xfrm>
            <a:off x="2667000" y="5726791"/>
            <a:ext cx="3810000" cy="609600"/>
          </a:xfrm>
          <a:prstGeom prst="rect">
            <a:avLst/>
          </a:prstGeom>
          <a:noFill/>
          <a:ln>
            <a:noFill/>
          </a:ln>
        </p:spPr>
        <p:txBody>
          <a:bodyPr anchorCtr="0" anchor="t" bIns="45700" lIns="91425" spcFirstLastPara="1" rIns="91425" wrap="square" tIns="45700">
            <a:normAutofit/>
          </a:bodyPr>
          <a:lstStyle>
            <a:lvl1pPr indent="-330200" lvl="0" marL="457200" algn="ctr">
              <a:spcBef>
                <a:spcPts val="320"/>
              </a:spcBef>
              <a:spcAft>
                <a:spcPts val="0"/>
              </a:spcAft>
              <a:buClr>
                <a:schemeClr val="dk1"/>
              </a:buClr>
              <a:buSzPts val="1600"/>
              <a:buChar char="•"/>
              <a:defRPr b="0" i="1" sz="16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ferenced Image Slide">
  <p:cSld name="Referenced Image Slide">
    <p:spTree>
      <p:nvGrpSpPr>
        <p:cNvPr id="47" name="Shape 47"/>
        <p:cNvGrpSpPr/>
        <p:nvPr/>
      </p:nvGrpSpPr>
      <p:grpSpPr>
        <a:xfrm>
          <a:off x="0" y="0"/>
          <a:ext cx="0" cy="0"/>
          <a:chOff x="0" y="0"/>
          <a:chExt cx="0" cy="0"/>
        </a:xfrm>
      </p:grpSpPr>
      <p:sp>
        <p:nvSpPr>
          <p:cNvPr id="48" name="Google Shape;48;p45"/>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5"/>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5"/>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5"/>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45"/>
          <p:cNvSpPr txBox="1"/>
          <p:nvPr>
            <p:ph idx="1" type="body"/>
          </p:nvPr>
        </p:nvSpPr>
        <p:spPr>
          <a:xfrm>
            <a:off x="228600" y="1219200"/>
            <a:ext cx="3581400" cy="5029200"/>
          </a:xfrm>
          <a:prstGeom prst="rect">
            <a:avLst/>
          </a:prstGeom>
          <a:noFill/>
          <a:ln>
            <a:noFill/>
          </a:ln>
        </p:spPr>
        <p:txBody>
          <a:bodyPr anchorCtr="0" anchor="t" bIns="45700" lIns="91425" spcFirstLastPara="1" rIns="91425" wrap="square" tIns="45700">
            <a:normAutofit/>
          </a:bodyPr>
          <a:lstStyle>
            <a:lvl1pPr indent="-368300" lvl="0" marL="457200" algn="l">
              <a:spcBef>
                <a:spcPts val="440"/>
              </a:spcBef>
              <a:spcAft>
                <a:spcPts val="0"/>
              </a:spcAft>
              <a:buClr>
                <a:schemeClr val="dk1"/>
              </a:buClr>
              <a:buSzPts val="2200"/>
              <a:buFont typeface="Calibri"/>
              <a:buAutoNum type="arabicPeriod"/>
              <a:defRPr sz="22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45"/>
          <p:cNvSpPr/>
          <p:nvPr>
            <p:ph idx="2" type="pic"/>
          </p:nvPr>
        </p:nvSpPr>
        <p:spPr>
          <a:xfrm>
            <a:off x="3962400" y="1219200"/>
            <a:ext cx="4876800" cy="4495800"/>
          </a:xfrm>
          <a:prstGeom prst="rect">
            <a:avLst/>
          </a:prstGeom>
          <a:noFill/>
          <a:ln>
            <a:noFill/>
          </a:ln>
        </p:spPr>
        <p:txBody>
          <a:bodyPr anchorCtr="0" anchor="t" bIns="45700" lIns="91425" spcFirstLastPara="1" rIns="91425" wrap="square" tIns="45700">
            <a:normAutofit/>
          </a:bodyPr>
          <a:lstStyle>
            <a:lvl1pPr lvl="0" marR="0" rtl="0" algn="l">
              <a:spcBef>
                <a:spcPts val="440"/>
              </a:spcBef>
              <a:spcAft>
                <a:spcPts val="0"/>
              </a:spcAft>
              <a:buClr>
                <a:schemeClr val="dk1"/>
              </a:buClr>
              <a:buSzPts val="2200"/>
              <a:buFont typeface="Arial"/>
              <a:buChar char="•"/>
              <a:defRPr b="0" i="0" sz="2200" u="none" cap="none" strike="noStrike">
                <a:solidFill>
                  <a:schemeClr val="dk1"/>
                </a:solidFill>
                <a:latin typeface="Helvetica Neue"/>
                <a:ea typeface="Helvetica Neue"/>
                <a:cs typeface="Helvetica Neue"/>
                <a:sym typeface="Helvetica Neue"/>
              </a:defRPr>
            </a:lvl1pPr>
            <a:lvl2pPr lvl="1"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lvl="2" marR="0" rtl="0" algn="l">
              <a:spcBef>
                <a:spcPts val="440"/>
              </a:spcBef>
              <a:spcAft>
                <a:spcPts val="0"/>
              </a:spcAft>
              <a:buClr>
                <a:schemeClr val="dk1"/>
              </a:buClr>
              <a:buSzPts val="2200"/>
              <a:buFont typeface="Arial"/>
              <a:buChar char="•"/>
              <a:defRPr b="0" i="0" sz="22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45"/>
          <p:cNvSpPr txBox="1"/>
          <p:nvPr>
            <p:ph idx="3" type="body"/>
          </p:nvPr>
        </p:nvSpPr>
        <p:spPr>
          <a:xfrm>
            <a:off x="4114800" y="5715000"/>
            <a:ext cx="4572000" cy="533400"/>
          </a:xfrm>
          <a:prstGeom prst="rect">
            <a:avLst/>
          </a:prstGeom>
          <a:noFill/>
          <a:ln>
            <a:noFill/>
          </a:ln>
        </p:spPr>
        <p:txBody>
          <a:bodyPr anchorCtr="0" anchor="t" bIns="45700" lIns="91425" spcFirstLastPara="1" rIns="91425" wrap="square" tIns="45700">
            <a:normAutofit/>
          </a:bodyPr>
          <a:lstStyle>
            <a:lvl1pPr indent="-330200" lvl="0" marL="457200" algn="ctr">
              <a:spcBef>
                <a:spcPts val="320"/>
              </a:spcBef>
              <a:spcAft>
                <a:spcPts val="0"/>
              </a:spcAft>
              <a:buClr>
                <a:schemeClr val="dk1"/>
              </a:buClr>
              <a:buSzPts val="1600"/>
              <a:buChar char="•"/>
              <a:defRPr i="1" sz="16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FE Guidance - Delete">
  <p:cSld name="HFE Guidance - Delete">
    <p:spTree>
      <p:nvGrpSpPr>
        <p:cNvPr id="55" name="Shape 55"/>
        <p:cNvGrpSpPr/>
        <p:nvPr/>
      </p:nvGrpSpPr>
      <p:grpSpPr>
        <a:xfrm>
          <a:off x="0" y="0"/>
          <a:ext cx="0" cy="0"/>
          <a:chOff x="0" y="0"/>
          <a:chExt cx="0" cy="0"/>
        </a:xfrm>
      </p:grpSpPr>
      <p:sp>
        <p:nvSpPr>
          <p:cNvPr id="56" name="Google Shape;56;p46"/>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6"/>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6"/>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6"/>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6"/>
          <p:cNvSpPr txBox="1"/>
          <p:nvPr/>
        </p:nvSpPr>
        <p:spPr>
          <a:xfrm>
            <a:off x="838200" y="1447800"/>
            <a:ext cx="7467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Helvetica Neue"/>
              <a:buNone/>
            </a:pPr>
            <a:r>
              <a:rPr lang="en-US" sz="1800">
                <a:solidFill>
                  <a:srgbClr val="000000"/>
                </a:solidFill>
                <a:latin typeface="Helvetica Neue"/>
                <a:ea typeface="Helvetica Neue"/>
                <a:cs typeface="Helvetica Neue"/>
                <a:sym typeface="Helvetica Neue"/>
              </a:rPr>
              <a:t>The complete HFE PowerPoint guidance can be viewed by clicking the word document below.  Please delete this slide before sending.</a:t>
            </a:r>
            <a:endParaRPr sz="1800">
              <a:solidFill>
                <a:schemeClr val="dk1"/>
              </a:solidFill>
              <a:latin typeface="Calibri"/>
              <a:ea typeface="Calibri"/>
              <a:cs typeface="Calibri"/>
              <a:sym typeface="Calibri"/>
            </a:endParaRPr>
          </a:p>
        </p:txBody>
      </p:sp>
      <p:sp>
        <p:nvSpPr>
          <p:cNvPr id="61" name="Google Shape;61;p46"/>
          <p:cNvSpPr txBox="1"/>
          <p:nvPr/>
        </p:nvSpPr>
        <p:spPr>
          <a:xfrm>
            <a:off x="3314699" y="3416468"/>
            <a:ext cx="25146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600">
                <a:solidFill>
                  <a:schemeClr val="dk1"/>
                </a:solidFill>
                <a:latin typeface="Helvetica Neue"/>
                <a:ea typeface="Helvetica Neue"/>
                <a:cs typeface="Helvetica Neue"/>
                <a:sym typeface="Helvetica Neue"/>
              </a:rPr>
              <a:t>HFE PowerPoint Report Guidance</a:t>
            </a:r>
            <a:endParaRPr/>
          </a:p>
          <a:p>
            <a:pPr indent="0" lvl="0" marL="0" marR="0" rtl="0" algn="ctr">
              <a:spcBef>
                <a:spcPts val="0"/>
              </a:spcBef>
              <a:spcAft>
                <a:spcPts val="0"/>
              </a:spcAft>
              <a:buNone/>
            </a:pPr>
            <a:r>
              <a:rPr i="1" lang="en-US" sz="1600">
                <a:solidFill>
                  <a:schemeClr val="dk1"/>
                </a:solidFill>
                <a:latin typeface="Helvetica Neue"/>
                <a:ea typeface="Helvetica Neue"/>
                <a:cs typeface="Helvetica Neue"/>
                <a:sym typeface="Helvetica Neue"/>
              </a:rPr>
              <a:t>(click</a:t>
            </a:r>
            <a:r>
              <a:rPr i="1" lang="en-US" sz="1600">
                <a:solidFill>
                  <a:schemeClr val="dk1"/>
                </a:solidFill>
                <a:latin typeface="Helvetica Neue"/>
                <a:ea typeface="Helvetica Neue"/>
                <a:cs typeface="Helvetica Neue"/>
                <a:sym typeface="Helvetica Neue"/>
              </a:rPr>
              <a:t> icon to view)</a:t>
            </a:r>
            <a:endParaRPr i="1" sz="1600">
              <a:solidFill>
                <a:schemeClr val="dk1"/>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Helvetica Neue"/>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65" name="Google Shape;65;p47"/>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7"/>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7"/>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8" name="Shape 68"/>
        <p:cNvGrpSpPr/>
        <p:nvPr/>
      </p:nvGrpSpPr>
      <p:grpSpPr>
        <a:xfrm>
          <a:off x="0" y="0"/>
          <a:ext cx="0" cy="0"/>
          <a:chOff x="0" y="0"/>
          <a:chExt cx="0" cy="0"/>
        </a:xfrm>
      </p:grpSpPr>
      <p:sp>
        <p:nvSpPr>
          <p:cNvPr id="69" name="Google Shape;69;p48"/>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8"/>
          <p:cNvSpPr txBox="1"/>
          <p:nvPr>
            <p:ph idx="1" type="body"/>
          </p:nvPr>
        </p:nvSpPr>
        <p:spPr>
          <a:xfrm>
            <a:off x="457200" y="1219200"/>
            <a:ext cx="4038600" cy="4906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228600" lvl="4" marL="2286000" algn="l">
              <a:spcBef>
                <a:spcPts val="360"/>
              </a:spcBef>
              <a:spcAft>
                <a:spcPts val="0"/>
              </a:spcAft>
              <a:buClr>
                <a:schemeClr val="dk1"/>
              </a:buClr>
              <a:buSzPts val="1800"/>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48"/>
          <p:cNvSpPr txBox="1"/>
          <p:nvPr>
            <p:ph idx="2" type="body"/>
          </p:nvPr>
        </p:nvSpPr>
        <p:spPr>
          <a:xfrm>
            <a:off x="4648200" y="1219200"/>
            <a:ext cx="4038600" cy="4906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228600" lvl="4" marL="2286000" algn="l">
              <a:spcBef>
                <a:spcPts val="360"/>
              </a:spcBef>
              <a:spcAft>
                <a:spcPts val="0"/>
              </a:spcAft>
              <a:buClr>
                <a:schemeClr val="dk1"/>
              </a:buClr>
              <a:buSzPts val="1800"/>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2" name="Google Shape;72;p48"/>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8"/>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8"/>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descr="Footer" id="10" name="Google Shape;10;p39" title="Footer"/>
          <p:cNvSpPr/>
          <p:nvPr/>
        </p:nvSpPr>
        <p:spPr>
          <a:xfrm>
            <a:off x="0" y="6324600"/>
            <a:ext cx="9144000" cy="5334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eader: Human Factors Engineering" id="11" name="Google Shape;11;p39" title="Header: Human Factors Engineering"/>
          <p:cNvPicPr preferRelativeResize="0"/>
          <p:nvPr/>
        </p:nvPicPr>
        <p:blipFill rotWithShape="1">
          <a:blip r:embed="rId1">
            <a:alphaModFix/>
          </a:blip>
          <a:srcRect b="0" l="0" r="0" t="0"/>
          <a:stretch/>
        </p:blipFill>
        <p:spPr>
          <a:xfrm>
            <a:off x="0" y="0"/>
            <a:ext cx="9144000" cy="984183"/>
          </a:xfrm>
          <a:prstGeom prst="rect">
            <a:avLst/>
          </a:prstGeom>
          <a:noFill/>
          <a:ln>
            <a:noFill/>
          </a:ln>
        </p:spPr>
      </p:pic>
      <p:sp>
        <p:nvSpPr>
          <p:cNvPr id="12" name="Google Shape;12;p39"/>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39"/>
          <p:cNvSpPr txBox="1"/>
          <p:nvPr>
            <p:ph idx="10" type="dt"/>
          </p:nvPr>
        </p:nvSpPr>
        <p:spPr>
          <a:xfrm>
            <a:off x="457200" y="640080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1" type="ftr"/>
          </p:nvPr>
        </p:nvSpPr>
        <p:spPr>
          <a:xfrm>
            <a:off x="3124200" y="640080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9"/>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400" u="none" cap="none" strike="noStrike">
                <a:solidFill>
                  <a:schemeClr val="lt1"/>
                </a:solidFill>
                <a:latin typeface="Georgia"/>
                <a:ea typeface="Georgia"/>
                <a:cs typeface="Georgia"/>
                <a:sym typeface="Georgia"/>
              </a:defRPr>
            </a:lvl1pPr>
            <a:lvl2pPr indent="0" lvl="1" marL="0" marR="0" rtl="0" algn="r">
              <a:spcBef>
                <a:spcPts val="0"/>
              </a:spcBef>
              <a:buNone/>
              <a:defRPr b="1" i="0" sz="1400" u="none" cap="none" strike="noStrike">
                <a:solidFill>
                  <a:schemeClr val="lt1"/>
                </a:solidFill>
                <a:latin typeface="Georgia"/>
                <a:ea typeface="Georgia"/>
                <a:cs typeface="Georgia"/>
                <a:sym typeface="Georgia"/>
              </a:defRPr>
            </a:lvl2pPr>
            <a:lvl3pPr indent="0" lvl="2" marL="0" marR="0" rtl="0" algn="r">
              <a:spcBef>
                <a:spcPts val="0"/>
              </a:spcBef>
              <a:buNone/>
              <a:defRPr b="1" i="0" sz="1400" u="none" cap="none" strike="noStrike">
                <a:solidFill>
                  <a:schemeClr val="lt1"/>
                </a:solidFill>
                <a:latin typeface="Georgia"/>
                <a:ea typeface="Georgia"/>
                <a:cs typeface="Georgia"/>
                <a:sym typeface="Georgia"/>
              </a:defRPr>
            </a:lvl3pPr>
            <a:lvl4pPr indent="0" lvl="3" marL="0" marR="0" rtl="0" algn="r">
              <a:spcBef>
                <a:spcPts val="0"/>
              </a:spcBef>
              <a:buNone/>
              <a:defRPr b="1" i="0" sz="1400" u="none" cap="none" strike="noStrike">
                <a:solidFill>
                  <a:schemeClr val="lt1"/>
                </a:solidFill>
                <a:latin typeface="Georgia"/>
                <a:ea typeface="Georgia"/>
                <a:cs typeface="Georgia"/>
                <a:sym typeface="Georgia"/>
              </a:defRPr>
            </a:lvl4pPr>
            <a:lvl5pPr indent="0" lvl="4" marL="0" marR="0" rtl="0" algn="r">
              <a:spcBef>
                <a:spcPts val="0"/>
              </a:spcBef>
              <a:buNone/>
              <a:defRPr b="1" i="0" sz="1400" u="none" cap="none" strike="noStrike">
                <a:solidFill>
                  <a:schemeClr val="lt1"/>
                </a:solidFill>
                <a:latin typeface="Georgia"/>
                <a:ea typeface="Georgia"/>
                <a:cs typeface="Georgia"/>
                <a:sym typeface="Georgia"/>
              </a:defRPr>
            </a:lvl5pPr>
            <a:lvl6pPr indent="0" lvl="5" marL="0" marR="0" rtl="0" algn="r">
              <a:spcBef>
                <a:spcPts val="0"/>
              </a:spcBef>
              <a:buNone/>
              <a:defRPr b="1" i="0" sz="1400" u="none" cap="none" strike="noStrike">
                <a:solidFill>
                  <a:schemeClr val="lt1"/>
                </a:solidFill>
                <a:latin typeface="Georgia"/>
                <a:ea typeface="Georgia"/>
                <a:cs typeface="Georgia"/>
                <a:sym typeface="Georgia"/>
              </a:defRPr>
            </a:lvl6pPr>
            <a:lvl7pPr indent="0" lvl="6" marL="0" marR="0" rtl="0" algn="r">
              <a:spcBef>
                <a:spcPts val="0"/>
              </a:spcBef>
              <a:buNone/>
              <a:defRPr b="1" i="0" sz="1400" u="none" cap="none" strike="noStrike">
                <a:solidFill>
                  <a:schemeClr val="lt1"/>
                </a:solidFill>
                <a:latin typeface="Georgia"/>
                <a:ea typeface="Georgia"/>
                <a:cs typeface="Georgia"/>
                <a:sym typeface="Georgia"/>
              </a:defRPr>
            </a:lvl7pPr>
            <a:lvl8pPr indent="0" lvl="7" marL="0" marR="0" rtl="0" algn="r">
              <a:spcBef>
                <a:spcPts val="0"/>
              </a:spcBef>
              <a:buNone/>
              <a:defRPr b="1" i="0" sz="1400" u="none" cap="none" strike="noStrike">
                <a:solidFill>
                  <a:schemeClr val="lt1"/>
                </a:solidFill>
                <a:latin typeface="Georgia"/>
                <a:ea typeface="Georgia"/>
                <a:cs typeface="Georgia"/>
                <a:sym typeface="Georgia"/>
              </a:defRPr>
            </a:lvl8pPr>
            <a:lvl9pPr indent="0" lvl="8" marL="0" marR="0" rtl="0" algn="r">
              <a:spcBef>
                <a:spcPts val="0"/>
              </a:spcBef>
              <a:buNone/>
              <a:defRPr b="1" i="0" sz="14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39"/>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200"/>
              <a:buFont typeface="Helvetica Neue"/>
              <a:buNone/>
              <a:defRPr b="0" i="0" sz="32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figma.com/proto/Kj3KnqZAKykPTJAm7Mgt5s/Wireframes_June_User_Testing_v1.0?node-id=787%3A2813&amp;scaling=min-zoom" TargetMode="External"/><Relationship Id="rId4" Type="http://schemas.openxmlformats.org/officeDocument/2006/relationships/hyperlink" Target="https://www.figma.com/proto/Kj3KnqZAKykPTJAm7Mgt5s/Wireframes_June_User_Testing_v1.0?node-id=787%3A2813&amp;scaling=min-zoom" TargetMode="External"/><Relationship Id="rId5" Type="http://schemas.openxmlformats.org/officeDocument/2006/relationships/hyperlink" Target="https://www.figma.com/proto/Kj3KnqZAKykPTJAm7Mgt5s/Wireframes_June_User_Testing_v1.0?node-id=787%3A2813&amp;scaling=min-zoom" TargetMode="External"/><Relationship Id="rId6" Type="http://schemas.openxmlformats.org/officeDocument/2006/relationships/hyperlink" Target="https://www.figma.com/proto/Kj3KnqZAKykPTJAm7Mgt5s/Wireframes_June_User_Testing_v1.0?node-id=787%3A2813&amp;scaling=min-zo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0" Type="http://schemas.openxmlformats.org/officeDocument/2006/relationships/slide" Target="/ppt/slides/slide37.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14.xml"/><Relationship Id="rId5" Type="http://schemas.openxmlformats.org/officeDocument/2006/relationships/slide" Target="/ppt/slides/slide9.xml"/><Relationship Id="rId6" Type="http://schemas.openxmlformats.org/officeDocument/2006/relationships/slide" Target="/ppt/slides/slide10.xml"/><Relationship Id="rId7" Type="http://schemas.openxmlformats.org/officeDocument/2006/relationships/slide" Target="/ppt/slides/slide11.xml"/><Relationship Id="rId8" Type="http://schemas.openxmlformats.org/officeDocument/2006/relationships/slide" Target="/ppt/slides/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slide" Target="/ppt/slides/slide36.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
          <p:cNvSpPr/>
          <p:nvPr/>
        </p:nvSpPr>
        <p:spPr>
          <a:xfrm>
            <a:off x="152400" y="5678269"/>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200" u="none" cap="none" strike="noStrike">
                <a:solidFill>
                  <a:schemeClr val="accent1"/>
                </a:solidFill>
                <a:latin typeface="Calibri"/>
                <a:ea typeface="Calibri"/>
                <a:cs typeface="Calibri"/>
                <a:sym typeface="Calibri"/>
              </a:rPr>
              <a:t>Human Factors Engineering (HFE)</a:t>
            </a:r>
            <a:endParaRPr/>
          </a:p>
          <a:p>
            <a:pPr indent="0" lvl="0" marL="0" marR="0" rtl="0" algn="l">
              <a:spcBef>
                <a:spcPts val="0"/>
              </a:spcBef>
              <a:spcAft>
                <a:spcPts val="0"/>
              </a:spcAft>
              <a:buNone/>
            </a:pPr>
            <a:r>
              <a:rPr i="1" lang="en-US" sz="1200">
                <a:solidFill>
                  <a:schemeClr val="accent1"/>
                </a:solidFill>
                <a:latin typeface="Calibri"/>
                <a:ea typeface="Calibri"/>
                <a:cs typeface="Calibri"/>
                <a:sym typeface="Calibri"/>
              </a:rPr>
              <a:t>Office of Health Informatics (10A7A) </a:t>
            </a:r>
            <a:endParaRPr sz="1200">
              <a:solidFill>
                <a:schemeClr val="accent1"/>
              </a:solidFill>
              <a:latin typeface="Calibri"/>
              <a:ea typeface="Calibri"/>
              <a:cs typeface="Calibri"/>
              <a:sym typeface="Calibri"/>
            </a:endParaRPr>
          </a:p>
          <a:p>
            <a:pPr indent="0" lvl="0" marL="0" marR="0" rtl="0" algn="l">
              <a:spcBef>
                <a:spcPts val="0"/>
              </a:spcBef>
              <a:spcAft>
                <a:spcPts val="0"/>
              </a:spcAft>
              <a:buNone/>
            </a:pPr>
            <a:r>
              <a:rPr i="1" lang="en-US" sz="1200">
                <a:solidFill>
                  <a:schemeClr val="accent1"/>
                </a:solidFill>
                <a:latin typeface="Calibri"/>
                <a:ea typeface="Calibri"/>
                <a:cs typeface="Calibri"/>
                <a:sym typeface="Calibri"/>
              </a:rPr>
              <a:t>Veterans Health Administration </a:t>
            </a:r>
            <a:endParaRPr sz="1200">
              <a:solidFill>
                <a:schemeClr val="accent1"/>
              </a:solidFill>
              <a:latin typeface="Calibri"/>
              <a:ea typeface="Calibri"/>
              <a:cs typeface="Calibri"/>
              <a:sym typeface="Calibri"/>
            </a:endParaRPr>
          </a:p>
        </p:txBody>
      </p:sp>
      <p:sp>
        <p:nvSpPr>
          <p:cNvPr id="123" name="Google Shape;123;p1"/>
          <p:cNvSpPr txBox="1"/>
          <p:nvPr/>
        </p:nvSpPr>
        <p:spPr>
          <a:xfrm>
            <a:off x="152400" y="4267200"/>
            <a:ext cx="3207929"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1600">
              <a:solidFill>
                <a:schemeClr val="dk1"/>
              </a:solidFill>
              <a:latin typeface="Georgia"/>
              <a:ea typeface="Georgia"/>
              <a:cs typeface="Georgia"/>
              <a:sym typeface="Georgia"/>
            </a:endParaRPr>
          </a:p>
          <a:p>
            <a:pPr indent="0" lvl="0" marL="0" marR="0" rtl="0" algn="l">
              <a:spcBef>
                <a:spcPts val="0"/>
              </a:spcBef>
              <a:spcAft>
                <a:spcPts val="0"/>
              </a:spcAft>
              <a:buNone/>
            </a:pPr>
            <a:r>
              <a:t/>
            </a:r>
            <a:endParaRPr b="1" sz="1600">
              <a:solidFill>
                <a:schemeClr val="dk1"/>
              </a:solidFill>
              <a:latin typeface="Georgia"/>
              <a:ea typeface="Georgia"/>
              <a:cs typeface="Georgia"/>
              <a:sym typeface="Georgia"/>
            </a:endParaRPr>
          </a:p>
          <a:p>
            <a:pPr indent="0" lvl="0" marL="0" marR="0" rtl="0" algn="l">
              <a:spcBef>
                <a:spcPts val="0"/>
              </a:spcBef>
              <a:spcAft>
                <a:spcPts val="0"/>
              </a:spcAft>
              <a:buNone/>
            </a:pPr>
            <a:r>
              <a:rPr b="1" lang="en-US" sz="1600">
                <a:solidFill>
                  <a:schemeClr val="dk1"/>
                </a:solidFill>
                <a:latin typeface="Georgia"/>
                <a:ea typeface="Georgia"/>
                <a:cs typeface="Georgia"/>
                <a:sym typeface="Georgia"/>
              </a:rPr>
              <a:t>Study Authors:	</a:t>
            </a:r>
            <a:r>
              <a:rPr lang="en-US" sz="1600">
                <a:solidFill>
                  <a:schemeClr val="dk1"/>
                </a:solidFill>
                <a:latin typeface="Georgia"/>
                <a:ea typeface="Georgia"/>
                <a:cs typeface="Georgia"/>
                <a:sym typeface="Georgia"/>
              </a:rPr>
              <a:t>Teri Brooks</a:t>
            </a:r>
            <a:endParaRPr/>
          </a:p>
          <a:p>
            <a:pPr indent="0" lvl="0" marL="0" marR="0" rtl="0" algn="l">
              <a:spcBef>
                <a:spcPts val="0"/>
              </a:spcBef>
              <a:spcAft>
                <a:spcPts val="0"/>
              </a:spcAft>
              <a:buNone/>
            </a:pPr>
            <a:r>
              <a:rPr lang="en-US" sz="1600">
                <a:solidFill>
                  <a:schemeClr val="dk1"/>
                </a:solidFill>
                <a:latin typeface="Georgia"/>
                <a:ea typeface="Georgia"/>
                <a:cs typeface="Georgia"/>
                <a:sym typeface="Georgia"/>
              </a:rPr>
              <a:t>	   	Nina Ferreri </a:t>
            </a:r>
            <a:endParaRPr/>
          </a:p>
        </p:txBody>
      </p:sp>
      <p:sp>
        <p:nvSpPr>
          <p:cNvPr id="124" name="Google Shape;124;p1"/>
          <p:cNvSpPr txBox="1"/>
          <p:nvPr/>
        </p:nvSpPr>
        <p:spPr>
          <a:xfrm>
            <a:off x="152400" y="3810000"/>
            <a:ext cx="255230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Georgia"/>
                <a:ea typeface="Georgia"/>
                <a:cs typeface="Georgia"/>
                <a:sym typeface="Georgia"/>
              </a:rPr>
              <a:t>June 22 &amp; 23 2020</a:t>
            </a:r>
            <a:endParaRPr/>
          </a:p>
          <a:p>
            <a:pPr indent="0" lvl="0" marL="0" marR="0" rtl="0" algn="l">
              <a:spcBef>
                <a:spcPts val="0"/>
              </a:spcBef>
              <a:spcAft>
                <a:spcPts val="0"/>
              </a:spcAft>
              <a:buNone/>
            </a:pPr>
            <a:r>
              <a:rPr lang="en-US" sz="2200">
                <a:solidFill>
                  <a:schemeClr val="dk1"/>
                </a:solidFill>
                <a:latin typeface="Georgia"/>
                <a:ea typeface="Georgia"/>
                <a:cs typeface="Georgia"/>
                <a:sym typeface="Georgia"/>
              </a:rPr>
              <a:t>Version: 1.0</a:t>
            </a:r>
            <a:endParaRPr/>
          </a:p>
        </p:txBody>
      </p:sp>
      <p:sp>
        <p:nvSpPr>
          <p:cNvPr id="125" name="Google Shape;125;p1"/>
          <p:cNvSpPr txBox="1"/>
          <p:nvPr>
            <p:ph type="ctrTitle"/>
          </p:nvPr>
        </p:nvSpPr>
        <p:spPr>
          <a:xfrm>
            <a:off x="152400" y="1588770"/>
            <a:ext cx="8534400" cy="92583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80"/>
              <a:buFont typeface="Helvetica Neue"/>
              <a:buNone/>
            </a:pPr>
            <a:br>
              <a:rPr lang="en-US" sz="2880">
                <a:solidFill>
                  <a:schemeClr val="dk1"/>
                </a:solidFill>
              </a:rPr>
            </a:br>
            <a:r>
              <a:rPr b="1" lang="en-US" sz="3240"/>
              <a:t>User Experience Guide Wireframe Feedback Round 2 – Quick Start Guide</a:t>
            </a:r>
            <a:endParaRPr sz="3240">
              <a:solidFill>
                <a:schemeClr val="dk1"/>
              </a:solidFill>
            </a:endParaRPr>
          </a:p>
        </p:txBody>
      </p:sp>
      <p:sp>
        <p:nvSpPr>
          <p:cNvPr id="126" name="Google Shape;126;p1"/>
          <p:cNvSpPr txBox="1"/>
          <p:nvPr>
            <p:ph idx="1" type="subTitle"/>
          </p:nvPr>
        </p:nvSpPr>
        <p:spPr>
          <a:xfrm>
            <a:off x="152400" y="2819399"/>
            <a:ext cx="8915400" cy="106680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7F7F7F"/>
              </a:buClr>
              <a:buSzPts val="2400"/>
              <a:buNone/>
            </a:pPr>
            <a:r>
              <a:rPr b="1" lang="en-US" sz="2400">
                <a:solidFill>
                  <a:srgbClr val="7F7F7F"/>
                </a:solidFill>
              </a:rPr>
              <a:t>Remote, moderated 1:1 sessions with CACs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Application Description</a:t>
            </a:r>
            <a:endParaRPr/>
          </a:p>
        </p:txBody>
      </p:sp>
      <p:sp>
        <p:nvSpPr>
          <p:cNvPr id="188" name="Google Shape;188;p10"/>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0"/>
          <p:cNvSpPr/>
          <p:nvPr/>
        </p:nvSpPr>
        <p:spPr>
          <a:xfrm>
            <a:off x="533399" y="1295400"/>
            <a:ext cx="7848601" cy="317009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Human Factors Engineering division is developing a website targeted to VAMC facility staff.</a:t>
            </a:r>
            <a:endParaRPr/>
          </a:p>
          <a:p>
            <a:pPr indent="-285750" lvl="0" marL="285750" marR="0" rtl="0" algn="l">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site will be called User Experience Guide (UXG)</a:t>
            </a:r>
            <a:endParaRPr/>
          </a:p>
          <a:p>
            <a:pPr indent="-285750" lvl="0" marL="285750" marR="0" rtl="0" algn="l">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Phase 1 of the site will include user-centered design tools for CACs and other facility staff.  UXG will offer training in how to use in their local Clinical Reminder Dialogs. </a:t>
            </a:r>
            <a:endParaRPr/>
          </a:p>
          <a:p>
            <a:pPr indent="-285750" lvl="0" marL="285750" marR="0" rtl="0" algn="l">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site is intended to be Walk Up and Use – no training for the site is planned, although the site will include training modules on specific topics.</a:t>
            </a:r>
            <a:endParaRPr/>
          </a:p>
          <a:p>
            <a:pPr indent="-285750" lvl="0" marL="285750" marR="0" rtl="0" algn="l">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Multiple rounds of concept development and prototype evaluation are planned, three have been completed at this time.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Study Objectives</a:t>
            </a:r>
            <a:endParaRPr/>
          </a:p>
        </p:txBody>
      </p:sp>
      <p:sp>
        <p:nvSpPr>
          <p:cNvPr id="195" name="Google Shape;195;p11"/>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11"/>
          <p:cNvSpPr/>
          <p:nvPr/>
        </p:nvSpPr>
        <p:spPr>
          <a:xfrm>
            <a:off x="533399" y="1295400"/>
            <a:ext cx="7848601"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Obtain feedback on the UXG wires for a Quick Start Guide.  The Quick Start Guide tested was the Clinical Reminder Dialog. This study built on the first round of testing, which covered a Clinical Reminder Playbook.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Feedback from the first round indicated that the CACs perceived the Playbook as educational, but not applicable to their daily work.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feedback led to a different type of presentation, the Quick Start Guide, utilizing progressive disclosure for those informaticists who wish to go deeper.  The QSG job aids are written to be completed by CACs, with little or no additional training.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study was to determine: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Did the QSG hit the sweet spot, for explaining What to do, and How to do it, but hiding the why and process descriptions?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Did the layout and content provide actionable tools to the target audience?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How would the participants integrate the UXG into their work?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Method</a:t>
            </a:r>
            <a:endParaRPr/>
          </a:p>
        </p:txBody>
      </p:sp>
      <p:sp>
        <p:nvSpPr>
          <p:cNvPr id="202" name="Google Shape;202;p12"/>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12"/>
          <p:cNvSpPr/>
          <p:nvPr/>
        </p:nvSpPr>
        <p:spPr>
          <a:xfrm>
            <a:off x="533399" y="1295400"/>
            <a:ext cx="7848601" cy="50352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7 participants, all with the role of CAC or Lead CAC were scheduled for participation.</a:t>
            </a:r>
            <a:endParaRPr/>
          </a:p>
          <a:p>
            <a:pPr indent="-285750" lvl="0" marL="285750" marR="0" rtl="0" algn="l">
              <a:lnSpc>
                <a:spcPct val="90000"/>
              </a:lnSpc>
              <a:spcBef>
                <a:spcPts val="12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All sessions were conducted on Skype between June 22-23, 2020 and screen/audio recordings were made.</a:t>
            </a:r>
            <a:endParaRPr/>
          </a:p>
          <a:p>
            <a:pPr indent="-285750" lvl="0" marL="285750" marR="0" rtl="0" algn="l">
              <a:lnSpc>
                <a:spcPct val="90000"/>
              </a:lnSpc>
              <a:spcBef>
                <a:spcPts val="12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Participants reviewed a consent form and verbally agreed to it before continuing.</a:t>
            </a:r>
            <a:endParaRPr/>
          </a:p>
          <a:p>
            <a:pPr indent="-285750" lvl="0" marL="285750" marR="0" rtl="0" algn="l">
              <a:lnSpc>
                <a:spcPct val="90000"/>
              </a:lnSpc>
              <a:spcBef>
                <a:spcPts val="12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Participants performed a think aloud with mouse control of the Figma prototype. </a:t>
            </a:r>
            <a:endParaRPr/>
          </a:p>
          <a:p>
            <a:pPr indent="-285750" lvl="0" marL="285750" marR="0" rtl="0" algn="l">
              <a:lnSpc>
                <a:spcPct val="90000"/>
              </a:lnSpc>
              <a:spcBef>
                <a:spcPts val="12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Not all content was covered with each participant.  Sessions end promptly to respect scheduling constraints.  When the participant started late, the moderator will ask if they can stay a few more minutes.</a:t>
            </a:r>
            <a:endParaRPr/>
          </a:p>
          <a:p>
            <a:pPr indent="0" lvl="0" marL="0" marR="0" rtl="0" algn="l">
              <a:lnSpc>
                <a:spcPct val="90000"/>
              </a:lnSpc>
              <a:spcBef>
                <a:spcPts val="1200"/>
              </a:spcBef>
              <a:spcAft>
                <a:spcPts val="0"/>
              </a:spcAft>
              <a:buNone/>
            </a:pPr>
            <a:r>
              <a:t/>
            </a:r>
            <a:endParaRPr sz="1800" u="sng">
              <a:solidFill>
                <a:srgbClr val="0000FF"/>
              </a:solidFill>
              <a:latin typeface="Calibri"/>
              <a:ea typeface="Calibri"/>
              <a:cs typeface="Calibri"/>
              <a:sym typeface="Calibri"/>
              <a:hlinkClick r:id="rId3"/>
            </a:endParaRPr>
          </a:p>
          <a:p>
            <a:pPr indent="-171450" lvl="0" marL="285750" marR="0" rtl="0" algn="l">
              <a:lnSpc>
                <a:spcPct val="90000"/>
              </a:lnSpc>
              <a:spcBef>
                <a:spcPts val="1200"/>
              </a:spcBef>
              <a:spcAft>
                <a:spcPts val="0"/>
              </a:spcAft>
              <a:buClr>
                <a:schemeClr val="dk1"/>
              </a:buClr>
              <a:buSzPts val="1800"/>
              <a:buFont typeface="Arial"/>
              <a:buNone/>
            </a:pPr>
            <a:r>
              <a:t/>
            </a:r>
            <a:endParaRPr sz="1800" u="sng">
              <a:solidFill>
                <a:srgbClr val="0000FF"/>
              </a:solidFill>
              <a:latin typeface="Calibri"/>
              <a:ea typeface="Calibri"/>
              <a:cs typeface="Calibri"/>
              <a:sym typeface="Calibri"/>
              <a:hlinkClick r:id="rId4"/>
            </a:endParaRPr>
          </a:p>
          <a:p>
            <a:pPr indent="0" lvl="0" marL="0" marR="0" rtl="0" algn="l">
              <a:lnSpc>
                <a:spcPct val="90000"/>
              </a:lnSpc>
              <a:spcBef>
                <a:spcPts val="1200"/>
              </a:spcBef>
              <a:spcAft>
                <a:spcPts val="0"/>
              </a:spcAft>
              <a:buNone/>
            </a:pPr>
            <a:r>
              <a:t/>
            </a:r>
            <a:endParaRPr sz="1600" u="sng">
              <a:solidFill>
                <a:srgbClr val="0000FF"/>
              </a:solidFill>
              <a:latin typeface="Calibri"/>
              <a:ea typeface="Calibri"/>
              <a:cs typeface="Calibri"/>
              <a:sym typeface="Calibri"/>
              <a:hlinkClick r:id="rId5"/>
            </a:endParaRPr>
          </a:p>
          <a:p>
            <a:pPr indent="-171450" lvl="0" marL="285750" marR="0" rtl="0" algn="l">
              <a:lnSpc>
                <a:spcPct val="90000"/>
              </a:lnSpc>
              <a:spcBef>
                <a:spcPts val="1200"/>
              </a:spcBef>
              <a:spcAft>
                <a:spcPts val="0"/>
              </a:spcAft>
              <a:buClr>
                <a:schemeClr val="dk1"/>
              </a:buClr>
              <a:buSzPts val="1800"/>
              <a:buFont typeface="Arial"/>
              <a:buNone/>
            </a:pPr>
            <a:r>
              <a:t/>
            </a:r>
            <a:endParaRPr sz="1800" u="sng">
              <a:solidFill>
                <a:srgbClr val="0000FF"/>
              </a:solidFill>
              <a:latin typeface="Calibri"/>
              <a:ea typeface="Calibri"/>
              <a:cs typeface="Calibri"/>
              <a:sym typeface="Calibri"/>
              <a:hlinkClick r:id="rId6"/>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3"/>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Method: Consent Agreement</a:t>
            </a:r>
            <a:endParaRPr/>
          </a:p>
        </p:txBody>
      </p:sp>
      <p:sp>
        <p:nvSpPr>
          <p:cNvPr id="209" name="Google Shape;209;p13"/>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13"/>
          <p:cNvSpPr/>
          <p:nvPr/>
        </p:nvSpPr>
        <p:spPr>
          <a:xfrm>
            <a:off x="647699" y="1073740"/>
            <a:ext cx="7848601" cy="47105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I voluntarily agree to participate in an evaluation being conducted by User-View, Inc. of Raleigh, North Carolina.    </a:t>
            </a:r>
            <a:endParaRPr/>
          </a:p>
          <a:p>
            <a:pPr indent="-285750" lvl="0" marL="285750" marR="0" rtl="0" algn="l">
              <a:lnSpc>
                <a:spcPct val="90000"/>
              </a:lnSpc>
              <a:spcBef>
                <a:spcPts val="12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During the evaluation, I understand that I may learn information that is confidential to User-View or its clients.  I agree to treat all information received during this evaluation as confidential.  Accordingly, I will not disclose confidential information to any third parties</a:t>
            </a:r>
            <a:endParaRPr/>
          </a:p>
          <a:p>
            <a:pPr indent="-285750" lvl="0" marL="285750" marR="0" rtl="0" algn="l">
              <a:lnSpc>
                <a:spcPct val="90000"/>
              </a:lnSpc>
              <a:spcBef>
                <a:spcPts val="12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I authorize User-View and their client to keep, preserve, use in any manner and dispose of the findings from this evaluation, including my feedback and opinions expressed.  User-View and their client will not associate my name or organization name with the results of this evaluation.</a:t>
            </a:r>
            <a:endParaRPr/>
          </a:p>
          <a:p>
            <a:pPr indent="-285750" lvl="0" marL="285750" marR="0" rtl="0" algn="l">
              <a:lnSpc>
                <a:spcPct val="90000"/>
              </a:lnSpc>
              <a:spcBef>
                <a:spcPts val="12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I give my permission for User-View and their client to make screen and audio records of me during this evaluation.  I understand that these recordings can be used only for evaluation purposes and can be used for no other purpose without my knowledge and consent.</a:t>
            </a:r>
            <a:endParaRPr/>
          </a:p>
          <a:p>
            <a:pPr indent="-285750" lvl="0" marL="285750" marR="0" rtl="0" algn="l">
              <a:lnSpc>
                <a:spcPct val="90000"/>
              </a:lnSpc>
              <a:spcBef>
                <a:spcPts val="12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I understand that my participation is completely voluntary.  I understand that I can stop participating and that I may leave at any time.  I agree to immediately raise any concerns or areas of discomfort with the study administrator.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4"/>
          <p:cNvSpPr txBox="1"/>
          <p:nvPr>
            <p:ph type="ctrTitle"/>
          </p:nvPr>
        </p:nvSpPr>
        <p:spPr>
          <a:xfrm>
            <a:off x="152400" y="2286001"/>
            <a:ext cx="7772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Helvetica Neue"/>
              <a:buNone/>
            </a:pPr>
            <a:r>
              <a:rPr lang="en-US"/>
              <a:t>Detailed Task Findings</a:t>
            </a:r>
            <a:endParaRPr/>
          </a:p>
        </p:txBody>
      </p:sp>
      <p:sp>
        <p:nvSpPr>
          <p:cNvPr id="216" name="Google Shape;216;p14"/>
          <p:cNvSpPr txBox="1"/>
          <p:nvPr>
            <p:ph idx="4294967295" type="sldNum"/>
          </p:nvPr>
        </p:nvSpPr>
        <p:spPr>
          <a:xfrm>
            <a:off x="70104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CAC Agency– Serious Impact</a:t>
            </a:r>
            <a:endParaRPr/>
          </a:p>
        </p:txBody>
      </p:sp>
      <p:sp>
        <p:nvSpPr>
          <p:cNvPr id="222" name="Google Shape;222;p15"/>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15"/>
          <p:cNvSpPr txBox="1"/>
          <p:nvPr/>
        </p:nvSpPr>
        <p:spPr>
          <a:xfrm>
            <a:off x="914400" y="3830866"/>
            <a:ext cx="7620000" cy="256993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As previously noted, VAMCs utilize different processes.  Most of the CACs indicated that they do not attend or schedule any type of kick off meeting.  If they are invited to such a meeting, the service schedules it. </a:t>
            </a:r>
            <a:endParaRPr/>
          </a:p>
          <a:p>
            <a:pPr indent="-285750" lvl="0" marL="285750" marR="0" rtl="0" algn="l">
              <a:lnSpc>
                <a:spcPct val="15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Participant: “We do not have a form already. Usually if it's in a meeting we are not the leads in the meetings. There is no form we just go through verbally and go from there. This form could be valuable. This is more like a checklist for a seasoned CAC so they are probably doing this already without thinking about it but it'd be good for a new CAC.”</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pic>
        <p:nvPicPr>
          <p:cNvPr id="224" name="Google Shape;224;p15"/>
          <p:cNvPicPr preferRelativeResize="0"/>
          <p:nvPr/>
        </p:nvPicPr>
        <p:blipFill rotWithShape="1">
          <a:blip r:embed="rId3">
            <a:alphaModFix/>
          </a:blip>
          <a:srcRect b="0" l="0" r="0" t="0"/>
          <a:stretch/>
        </p:blipFill>
        <p:spPr>
          <a:xfrm>
            <a:off x="2666999" y="953495"/>
            <a:ext cx="3810001" cy="2709259"/>
          </a:xfrm>
          <a:prstGeom prst="rect">
            <a:avLst/>
          </a:prstGeom>
          <a:noFill/>
          <a:ln cap="flat" cmpd="sng" w="28575">
            <a:solidFill>
              <a:srgbClr val="00206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CAC Agency– Serious Impact</a:t>
            </a:r>
            <a:endParaRPr/>
          </a:p>
        </p:txBody>
      </p:sp>
      <p:sp>
        <p:nvSpPr>
          <p:cNvPr id="230" name="Google Shape;230;p16"/>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16"/>
          <p:cNvSpPr txBox="1"/>
          <p:nvPr/>
        </p:nvSpPr>
        <p:spPr>
          <a:xfrm>
            <a:off x="762000" y="4309402"/>
            <a:ext cx="8153399" cy="22467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One CAC indicated that they always schedule a kick-off meeting, two said sometimes depending on the size of the project.  </a:t>
            </a:r>
            <a:endParaRPr/>
          </a:p>
          <a:p>
            <a:pPr indent="-285750" lvl="0" marL="285750" marR="0" rtl="0" algn="l">
              <a:lnSpc>
                <a:spcPct val="15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Asked how they would go about making a process change in their environment,  one participant indicated that the CHIO would need to be convinced, but that has been difficult in the past for other process changes. </a:t>
            </a:r>
            <a:endParaRPr/>
          </a:p>
          <a:p>
            <a:pPr indent="-285750" lvl="0" marL="285750" marR="0" rtl="0" algn="l">
              <a:lnSpc>
                <a:spcPct val="15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Several referenced having a SOP that would outline this, then it would be much easier to implement. </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pic>
        <p:nvPicPr>
          <p:cNvPr id="232" name="Google Shape;232;p16"/>
          <p:cNvPicPr preferRelativeResize="0"/>
          <p:nvPr/>
        </p:nvPicPr>
        <p:blipFill rotWithShape="1">
          <a:blip r:embed="rId3">
            <a:alphaModFix/>
          </a:blip>
          <a:srcRect b="0" l="0" r="0" t="0"/>
          <a:stretch/>
        </p:blipFill>
        <p:spPr>
          <a:xfrm>
            <a:off x="2362199" y="1041037"/>
            <a:ext cx="4419601" cy="3142740"/>
          </a:xfrm>
          <a:prstGeom prst="rect">
            <a:avLst/>
          </a:prstGeom>
          <a:noFill/>
          <a:ln cap="flat" cmpd="sng" w="28575">
            <a:solidFill>
              <a:srgbClr val="00206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Strengths</a:t>
            </a:r>
            <a:endParaRPr/>
          </a:p>
        </p:txBody>
      </p:sp>
      <p:sp>
        <p:nvSpPr>
          <p:cNvPr id="238" name="Google Shape;238;p17"/>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17"/>
          <p:cNvSpPr/>
          <p:nvPr/>
        </p:nvSpPr>
        <p:spPr>
          <a:xfrm>
            <a:off x="571500" y="4648200"/>
            <a:ext cx="8305800" cy="8803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landing page text was read and favorably commented on across participants.</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Participants relied on the introductory text to understand the site information.  </a:t>
            </a:r>
            <a:endParaRPr/>
          </a:p>
        </p:txBody>
      </p:sp>
      <p:pic>
        <p:nvPicPr>
          <p:cNvPr id="240" name="Google Shape;240;p17"/>
          <p:cNvPicPr preferRelativeResize="0"/>
          <p:nvPr/>
        </p:nvPicPr>
        <p:blipFill rotWithShape="1">
          <a:blip r:embed="rId3">
            <a:alphaModFix/>
          </a:blip>
          <a:srcRect b="0" l="0" r="0" t="0"/>
          <a:stretch/>
        </p:blipFill>
        <p:spPr>
          <a:xfrm>
            <a:off x="718911" y="936264"/>
            <a:ext cx="4583068" cy="1496237"/>
          </a:xfrm>
          <a:prstGeom prst="rect">
            <a:avLst/>
          </a:prstGeom>
          <a:noFill/>
          <a:ln cap="flat" cmpd="sng" w="19050">
            <a:solidFill>
              <a:schemeClr val="dk1"/>
            </a:solidFill>
            <a:prstDash val="solid"/>
            <a:round/>
            <a:headEnd len="sm" w="sm" type="none"/>
            <a:tailEnd len="sm" w="sm" type="none"/>
          </a:ln>
        </p:spPr>
      </p:pic>
      <p:pic>
        <p:nvPicPr>
          <p:cNvPr id="241" name="Google Shape;241;p17"/>
          <p:cNvPicPr preferRelativeResize="0"/>
          <p:nvPr/>
        </p:nvPicPr>
        <p:blipFill rotWithShape="1">
          <a:blip r:embed="rId4">
            <a:alphaModFix/>
          </a:blip>
          <a:srcRect b="0" l="0" r="0" t="0"/>
          <a:stretch/>
        </p:blipFill>
        <p:spPr>
          <a:xfrm>
            <a:off x="718911" y="2658634"/>
            <a:ext cx="3578562" cy="1763433"/>
          </a:xfrm>
          <a:prstGeom prst="rect">
            <a:avLst/>
          </a:prstGeom>
          <a:noFill/>
          <a:ln cap="flat" cmpd="sng" w="19050">
            <a:solidFill>
              <a:schemeClr val="dk1"/>
            </a:solidFill>
            <a:prstDash val="solid"/>
            <a:round/>
            <a:headEnd len="sm" w="sm" type="none"/>
            <a:tailEnd len="sm" w="sm" type="none"/>
          </a:ln>
        </p:spPr>
      </p:pic>
      <p:pic>
        <p:nvPicPr>
          <p:cNvPr id="242" name="Google Shape;242;p17"/>
          <p:cNvPicPr preferRelativeResize="0"/>
          <p:nvPr/>
        </p:nvPicPr>
        <p:blipFill rotWithShape="1">
          <a:blip r:embed="rId5">
            <a:alphaModFix/>
          </a:blip>
          <a:srcRect b="0" l="0" r="0" t="0"/>
          <a:stretch/>
        </p:blipFill>
        <p:spPr>
          <a:xfrm>
            <a:off x="4724400" y="1532338"/>
            <a:ext cx="3605212" cy="2740137"/>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Helvetica Neue"/>
              <a:buNone/>
            </a:pPr>
            <a:r>
              <a:rPr lang="en-US"/>
              <a:t>QSG Landing Page</a:t>
            </a:r>
            <a:endParaRPr/>
          </a:p>
        </p:txBody>
      </p:sp>
      <p:sp>
        <p:nvSpPr>
          <p:cNvPr id="248" name="Google Shape;248;p18"/>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18"/>
          <p:cNvSpPr txBox="1"/>
          <p:nvPr>
            <p:ph idx="1" type="body"/>
          </p:nvPr>
        </p:nvSpPr>
        <p:spPr>
          <a:xfrm>
            <a:off x="152400" y="4364716"/>
            <a:ext cx="6400800" cy="2057400"/>
          </a:xfrm>
          <a:prstGeom prst="rect">
            <a:avLst/>
          </a:prstGeom>
          <a:noFill/>
          <a:ln>
            <a:noFill/>
          </a:ln>
        </p:spPr>
        <p:txBody>
          <a:bodyPr anchorCtr="0" anchor="t" bIns="45700" lIns="91425" spcFirstLastPara="1" rIns="91425" wrap="square" tIns="45700">
            <a:normAutofit/>
          </a:bodyPr>
          <a:lstStyle/>
          <a:p>
            <a:pPr indent="-283464" lvl="0" marL="457200" rtl="0" algn="l">
              <a:lnSpc>
                <a:spcPct val="90000"/>
              </a:lnSpc>
              <a:spcBef>
                <a:spcPts val="0"/>
              </a:spcBef>
              <a:spcAft>
                <a:spcPts val="0"/>
              </a:spcAft>
              <a:buClr>
                <a:schemeClr val="dk1"/>
              </a:buClr>
              <a:buSzPts val="1400"/>
              <a:buChar char="•"/>
            </a:pPr>
            <a:r>
              <a:rPr lang="en-US" sz="1400"/>
              <a:t>Items to add:</a:t>
            </a:r>
            <a:endParaRPr/>
          </a:p>
          <a:p>
            <a:pPr indent="-285750" lvl="1" marL="742950" rtl="0" algn="l">
              <a:lnSpc>
                <a:spcPct val="90000"/>
              </a:lnSpc>
              <a:spcBef>
                <a:spcPts val="1200"/>
              </a:spcBef>
              <a:spcAft>
                <a:spcPts val="0"/>
              </a:spcAft>
              <a:buClr>
                <a:schemeClr val="dk1"/>
              </a:buClr>
              <a:buSzPts val="1200"/>
              <a:buFont typeface="Arial"/>
              <a:buChar char="•"/>
            </a:pPr>
            <a:r>
              <a:rPr lang="en-US" sz="1200"/>
              <a:t>Branching Logic and Encounter Form Set Up as boxes to additional guides.</a:t>
            </a:r>
            <a:endParaRPr/>
          </a:p>
          <a:p>
            <a:pPr indent="-285750" lvl="1" marL="742950" rtl="0" algn="l">
              <a:lnSpc>
                <a:spcPct val="90000"/>
              </a:lnSpc>
              <a:spcBef>
                <a:spcPts val="1200"/>
              </a:spcBef>
              <a:spcAft>
                <a:spcPts val="0"/>
              </a:spcAft>
              <a:buClr>
                <a:schemeClr val="dk1"/>
              </a:buClr>
              <a:buSzPts val="1200"/>
              <a:buFont typeface="Arial"/>
              <a:buChar char="•"/>
            </a:pPr>
            <a:r>
              <a:rPr lang="en-US" sz="1200"/>
              <a:t>Table of Contents to limit any searching they’d have to do on the page.</a:t>
            </a:r>
            <a:endParaRPr/>
          </a:p>
          <a:p>
            <a:pPr indent="-285750" lvl="1" marL="742950" rtl="0" algn="l">
              <a:lnSpc>
                <a:spcPct val="90000"/>
              </a:lnSpc>
              <a:spcBef>
                <a:spcPts val="1200"/>
              </a:spcBef>
              <a:spcAft>
                <a:spcPts val="0"/>
              </a:spcAft>
              <a:buClr>
                <a:schemeClr val="dk1"/>
              </a:buClr>
              <a:buSzPts val="1200"/>
              <a:buFont typeface="Arial"/>
              <a:buChar char="•"/>
            </a:pPr>
            <a:r>
              <a:rPr lang="en-US" sz="1200"/>
              <a:t>Required approvals e.g. facility leadership, chief, supervisor.</a:t>
            </a:r>
            <a:endParaRPr/>
          </a:p>
        </p:txBody>
      </p:sp>
      <p:pic>
        <p:nvPicPr>
          <p:cNvPr descr="A screenshot of a social media post&#10;&#10;Description automatically generated" id="250" name="Google Shape;250;p18"/>
          <p:cNvPicPr preferRelativeResize="0"/>
          <p:nvPr/>
        </p:nvPicPr>
        <p:blipFill rotWithShape="1">
          <a:blip r:embed="rId3">
            <a:alphaModFix/>
          </a:blip>
          <a:srcRect b="0" l="0" r="0" t="0"/>
          <a:stretch/>
        </p:blipFill>
        <p:spPr>
          <a:xfrm>
            <a:off x="2209800" y="849430"/>
            <a:ext cx="4724400" cy="323589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Helvetica Neue"/>
              <a:buNone/>
            </a:pPr>
            <a:r>
              <a:rPr lang="en-US"/>
              <a:t>Clinical Reminder QSG landing page</a:t>
            </a:r>
            <a:endParaRPr/>
          </a:p>
        </p:txBody>
      </p:sp>
      <p:sp>
        <p:nvSpPr>
          <p:cNvPr id="256" name="Google Shape;256;p19"/>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19"/>
          <p:cNvSpPr txBox="1"/>
          <p:nvPr>
            <p:ph idx="1" type="body"/>
          </p:nvPr>
        </p:nvSpPr>
        <p:spPr>
          <a:xfrm>
            <a:off x="170542" y="3253670"/>
            <a:ext cx="6400800" cy="1354816"/>
          </a:xfrm>
          <a:prstGeom prst="rect">
            <a:avLst/>
          </a:prstGeom>
          <a:noFill/>
          <a:ln>
            <a:noFill/>
          </a:ln>
        </p:spPr>
        <p:txBody>
          <a:bodyPr anchorCtr="0" anchor="t" bIns="45700" lIns="91425" spcFirstLastPara="1" rIns="91425" wrap="square" tIns="45700">
            <a:normAutofit/>
          </a:bodyPr>
          <a:lstStyle/>
          <a:p>
            <a:pPr indent="-283464" lvl="0" marL="457200" rtl="0" algn="l">
              <a:lnSpc>
                <a:spcPct val="90000"/>
              </a:lnSpc>
              <a:spcBef>
                <a:spcPts val="0"/>
              </a:spcBef>
              <a:spcAft>
                <a:spcPts val="0"/>
              </a:spcAft>
              <a:buClr>
                <a:schemeClr val="dk1"/>
              </a:buClr>
              <a:buSzPts val="1400"/>
              <a:buChar char="•"/>
            </a:pPr>
            <a:r>
              <a:rPr lang="en-US" sz="1400"/>
              <a:t>Items to change:</a:t>
            </a:r>
            <a:endParaRPr/>
          </a:p>
          <a:p>
            <a:pPr indent="-285750" lvl="1" marL="742950" rtl="0" algn="l">
              <a:lnSpc>
                <a:spcPct val="90000"/>
              </a:lnSpc>
              <a:spcBef>
                <a:spcPts val="1200"/>
              </a:spcBef>
              <a:spcAft>
                <a:spcPts val="0"/>
              </a:spcAft>
              <a:buClr>
                <a:schemeClr val="dk1"/>
              </a:buClr>
              <a:buSzPts val="1400"/>
              <a:buFont typeface="Arial"/>
              <a:buChar char="•"/>
            </a:pPr>
            <a:r>
              <a:rPr lang="en-US" sz="1400"/>
              <a:t>The second phrase of Step 1 Goal could be misinterpreted by a new CAC. Rephrasing would be necessary.</a:t>
            </a:r>
            <a:endParaRPr/>
          </a:p>
        </p:txBody>
      </p:sp>
      <p:pic>
        <p:nvPicPr>
          <p:cNvPr descr="A picture containing knife&#10;&#10;Description automatically generated" id="258" name="Google Shape;258;p19"/>
          <p:cNvPicPr preferRelativeResize="0"/>
          <p:nvPr/>
        </p:nvPicPr>
        <p:blipFill rotWithShape="1">
          <a:blip r:embed="rId3">
            <a:alphaModFix/>
          </a:blip>
          <a:srcRect b="0" l="0" r="0" t="0"/>
          <a:stretch/>
        </p:blipFill>
        <p:spPr>
          <a:xfrm>
            <a:off x="838200" y="1330738"/>
            <a:ext cx="6458857" cy="112147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Contents</a:t>
            </a:r>
            <a:endParaRPr/>
          </a:p>
        </p:txBody>
      </p:sp>
      <p:sp>
        <p:nvSpPr>
          <p:cNvPr id="132" name="Google Shape;132;p2"/>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
          <p:cNvSpPr txBox="1"/>
          <p:nvPr>
            <p:ph idx="1" type="body"/>
          </p:nvPr>
        </p:nvSpPr>
        <p:spPr>
          <a:xfrm>
            <a:off x="838200" y="1295400"/>
            <a:ext cx="8229600" cy="4953000"/>
          </a:xfrm>
          <a:prstGeom prst="rect">
            <a:avLst/>
          </a:prstGeom>
          <a:noFill/>
          <a:ln>
            <a:noFill/>
          </a:ln>
        </p:spPr>
        <p:txBody>
          <a:bodyPr anchorCtr="0" anchor="t" bIns="45700" lIns="91425" spcFirstLastPara="1" rIns="91425" wrap="square" tIns="45700">
            <a:normAutofit/>
          </a:bodyPr>
          <a:lstStyle/>
          <a:p>
            <a:pPr indent="-283464" lvl="0" marL="457200" marR="0" rtl="0" algn="l">
              <a:lnSpc>
                <a:spcPct val="100000"/>
              </a:lnSpc>
              <a:spcBef>
                <a:spcPts val="0"/>
              </a:spcBef>
              <a:spcAft>
                <a:spcPts val="0"/>
              </a:spcAft>
              <a:buClr>
                <a:schemeClr val="dk1"/>
              </a:buClr>
              <a:buSzPts val="2000"/>
              <a:buFont typeface="Arial"/>
              <a:buChar char="•"/>
            </a:pPr>
            <a:r>
              <a:rPr lang="en-US" sz="2000" u="sng">
                <a:solidFill>
                  <a:schemeClr val="hlink"/>
                </a:solidFill>
                <a:hlinkClick action="ppaction://hlinksldjump" r:id="rId3"/>
              </a:rPr>
              <a:t>Executive Summary</a:t>
            </a:r>
            <a:endParaRPr sz="2000"/>
          </a:p>
          <a:p>
            <a:pPr indent="-283464" lvl="0" marL="457200" marR="0" rtl="0" algn="l">
              <a:lnSpc>
                <a:spcPct val="100000"/>
              </a:lnSpc>
              <a:spcBef>
                <a:spcPts val="400"/>
              </a:spcBef>
              <a:spcAft>
                <a:spcPts val="0"/>
              </a:spcAft>
              <a:buClr>
                <a:schemeClr val="dk1"/>
              </a:buClr>
              <a:buSzPts val="2000"/>
              <a:buFont typeface="Arial"/>
              <a:buChar char="•"/>
            </a:pPr>
            <a:r>
              <a:rPr lang="en-US" sz="2000" u="sng">
                <a:solidFill>
                  <a:schemeClr val="hlink"/>
                </a:solidFill>
                <a:hlinkClick action="ppaction://hlinksldjump" r:id="rId4"/>
              </a:rPr>
              <a:t>NPS and Debrief Comments</a:t>
            </a:r>
            <a:endParaRPr sz="2000"/>
          </a:p>
          <a:p>
            <a:pPr indent="-283464" lvl="0" marL="457200" marR="0" rtl="0" algn="l">
              <a:lnSpc>
                <a:spcPct val="100000"/>
              </a:lnSpc>
              <a:spcBef>
                <a:spcPts val="400"/>
              </a:spcBef>
              <a:spcAft>
                <a:spcPts val="0"/>
              </a:spcAft>
              <a:buClr>
                <a:schemeClr val="dk1"/>
              </a:buClr>
              <a:buSzPts val="2000"/>
              <a:buFont typeface="Arial"/>
              <a:buChar char="•"/>
            </a:pPr>
            <a:r>
              <a:rPr lang="en-US" sz="2000" u="sng">
                <a:solidFill>
                  <a:schemeClr val="hlink"/>
                </a:solidFill>
                <a:hlinkClick action="ppaction://hlinksldjump" r:id="rId5"/>
              </a:rPr>
              <a:t>Study Details</a:t>
            </a:r>
            <a:endParaRPr sz="2000"/>
          </a:p>
          <a:p>
            <a:pPr indent="-283464" lvl="0" marL="457200" marR="0" rtl="0" algn="l">
              <a:lnSpc>
                <a:spcPct val="100000"/>
              </a:lnSpc>
              <a:spcBef>
                <a:spcPts val="400"/>
              </a:spcBef>
              <a:spcAft>
                <a:spcPts val="0"/>
              </a:spcAft>
              <a:buClr>
                <a:schemeClr val="dk1"/>
              </a:buClr>
              <a:buSzPts val="2000"/>
              <a:buFont typeface="Arial"/>
              <a:buChar char="•"/>
            </a:pPr>
            <a:r>
              <a:rPr lang="en-US" sz="2000" u="sng">
                <a:solidFill>
                  <a:schemeClr val="hlink"/>
                </a:solidFill>
                <a:hlinkClick action="ppaction://hlinksldjump" r:id="rId6"/>
              </a:rPr>
              <a:t>Application Description</a:t>
            </a:r>
            <a:endParaRPr sz="2000"/>
          </a:p>
          <a:p>
            <a:pPr indent="-283464" lvl="0" marL="457200" marR="0" rtl="0" algn="l">
              <a:lnSpc>
                <a:spcPct val="100000"/>
              </a:lnSpc>
              <a:spcBef>
                <a:spcPts val="400"/>
              </a:spcBef>
              <a:spcAft>
                <a:spcPts val="0"/>
              </a:spcAft>
              <a:buClr>
                <a:schemeClr val="dk1"/>
              </a:buClr>
              <a:buSzPts val="2000"/>
              <a:buFont typeface="Arial"/>
              <a:buChar char="•"/>
            </a:pPr>
            <a:r>
              <a:rPr lang="en-US" sz="2000" u="sng">
                <a:solidFill>
                  <a:schemeClr val="hlink"/>
                </a:solidFill>
                <a:hlinkClick action="ppaction://hlinksldjump" r:id="rId7"/>
              </a:rPr>
              <a:t>Study Objectives</a:t>
            </a:r>
            <a:endParaRPr sz="2000"/>
          </a:p>
          <a:p>
            <a:pPr indent="-283464" lvl="0" marL="457200" marR="0" rtl="0" algn="l">
              <a:lnSpc>
                <a:spcPct val="100000"/>
              </a:lnSpc>
              <a:spcBef>
                <a:spcPts val="400"/>
              </a:spcBef>
              <a:spcAft>
                <a:spcPts val="0"/>
              </a:spcAft>
              <a:buClr>
                <a:schemeClr val="dk1"/>
              </a:buClr>
              <a:buSzPts val="2000"/>
              <a:buFont typeface="Arial"/>
              <a:buChar char="•"/>
            </a:pPr>
            <a:r>
              <a:rPr lang="en-US" sz="2000" u="sng">
                <a:solidFill>
                  <a:schemeClr val="hlink"/>
                </a:solidFill>
                <a:hlinkClick action="ppaction://hlinksldjump" r:id="rId8"/>
              </a:rPr>
              <a:t>Method</a:t>
            </a:r>
            <a:endParaRPr sz="2000"/>
          </a:p>
          <a:p>
            <a:pPr indent="-283464" lvl="0" marL="457200" marR="0" rtl="0" algn="l">
              <a:lnSpc>
                <a:spcPct val="100000"/>
              </a:lnSpc>
              <a:spcBef>
                <a:spcPts val="400"/>
              </a:spcBef>
              <a:spcAft>
                <a:spcPts val="0"/>
              </a:spcAft>
              <a:buClr>
                <a:schemeClr val="dk1"/>
              </a:buClr>
              <a:buSzPts val="2000"/>
              <a:buFont typeface="Arial"/>
              <a:buChar char="•"/>
            </a:pPr>
            <a:r>
              <a:rPr lang="en-US" sz="2000" u="sng">
                <a:solidFill>
                  <a:schemeClr val="hlink"/>
                </a:solidFill>
                <a:hlinkClick action="ppaction://hlinksldjump" r:id="rId9"/>
              </a:rPr>
              <a:t>Detailed Task Findings</a:t>
            </a:r>
            <a:endParaRPr sz="2000"/>
          </a:p>
          <a:p>
            <a:pPr indent="-283464" lvl="0" marL="457200" marR="0" rtl="0" algn="l">
              <a:lnSpc>
                <a:spcPct val="100000"/>
              </a:lnSpc>
              <a:spcBef>
                <a:spcPts val="400"/>
              </a:spcBef>
              <a:spcAft>
                <a:spcPts val="0"/>
              </a:spcAft>
              <a:buClr>
                <a:schemeClr val="dk1"/>
              </a:buClr>
              <a:buSzPts val="2000"/>
              <a:buFont typeface="Arial"/>
              <a:buChar char="•"/>
            </a:pPr>
            <a:r>
              <a:rPr lang="en-US" sz="2000" u="sng">
                <a:solidFill>
                  <a:schemeClr val="hlink"/>
                </a:solidFill>
                <a:hlinkClick action="ppaction://hlinksldjump" r:id="rId10"/>
              </a:rPr>
              <a:t>Conclusion and Next Steps</a:t>
            </a:r>
            <a:endParaRPr sz="2000"/>
          </a:p>
          <a:p>
            <a:pPr indent="-105664" lvl="0" marL="457200" marR="0" rtl="0" algn="l">
              <a:lnSpc>
                <a:spcPct val="100000"/>
              </a:lnSpc>
              <a:spcBef>
                <a:spcPts val="560"/>
              </a:spcBef>
              <a:spcAft>
                <a:spcPts val="0"/>
              </a:spcAft>
              <a:buClr>
                <a:schemeClr val="dk1"/>
              </a:buClr>
              <a:buSzPts val="2800"/>
              <a:buFont typeface="Arial"/>
              <a:buNone/>
            </a:pPr>
            <a:r>
              <a:t/>
            </a:r>
            <a:endParaRPr/>
          </a:p>
          <a:p>
            <a:pPr indent="-105664" lvl="0" marL="457200" marR="0" rtl="0" algn="l">
              <a:lnSpc>
                <a:spcPct val="100000"/>
              </a:lnSpc>
              <a:spcBef>
                <a:spcPts val="560"/>
              </a:spcBef>
              <a:spcAft>
                <a:spcPts val="0"/>
              </a:spcAft>
              <a:buClr>
                <a:schemeClr val="dk1"/>
              </a:buClr>
              <a:buSzPts val="28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Helvetica Neue"/>
              <a:buNone/>
            </a:pPr>
            <a:r>
              <a:rPr lang="en-US"/>
              <a:t>Kickoff Meeting Agenda Template </a:t>
            </a:r>
            <a:endParaRPr/>
          </a:p>
        </p:txBody>
      </p:sp>
      <p:sp>
        <p:nvSpPr>
          <p:cNvPr id="264" name="Google Shape;264;p20"/>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0"/>
          <p:cNvSpPr txBox="1"/>
          <p:nvPr>
            <p:ph idx="1" type="body"/>
          </p:nvPr>
        </p:nvSpPr>
        <p:spPr>
          <a:xfrm>
            <a:off x="152400" y="2184401"/>
            <a:ext cx="8813800" cy="3987800"/>
          </a:xfrm>
          <a:prstGeom prst="rect">
            <a:avLst/>
          </a:prstGeom>
          <a:noFill/>
          <a:ln>
            <a:noFill/>
          </a:ln>
        </p:spPr>
        <p:txBody>
          <a:bodyPr anchorCtr="0" anchor="t" bIns="45700" lIns="91425" spcFirstLastPara="1" rIns="91425" wrap="square" tIns="45700">
            <a:normAutofit/>
          </a:bodyPr>
          <a:lstStyle/>
          <a:p>
            <a:pPr indent="-283464" lvl="0" marL="457200" rtl="0" algn="l">
              <a:lnSpc>
                <a:spcPct val="110000"/>
              </a:lnSpc>
              <a:spcBef>
                <a:spcPts val="0"/>
              </a:spcBef>
              <a:spcAft>
                <a:spcPts val="0"/>
              </a:spcAft>
              <a:buClr>
                <a:schemeClr val="dk1"/>
              </a:buClr>
              <a:buSzPts val="1295"/>
              <a:buChar char="•"/>
            </a:pPr>
            <a:r>
              <a:rPr lang="en-US" sz="1295"/>
              <a:t>There were mixed comments about whether or not CACs would use this. Holding meetings depends on the project. Typically, questions are asked via email or phone call, not through meetings.</a:t>
            </a:r>
            <a:endParaRPr/>
          </a:p>
          <a:p>
            <a:pPr indent="-283464" lvl="0" marL="457200" rtl="0" algn="l">
              <a:lnSpc>
                <a:spcPct val="110000"/>
              </a:lnSpc>
              <a:spcBef>
                <a:spcPts val="1200"/>
              </a:spcBef>
              <a:spcAft>
                <a:spcPts val="0"/>
              </a:spcAft>
              <a:buClr>
                <a:schemeClr val="dk1"/>
              </a:buClr>
              <a:buSzPts val="1295"/>
              <a:buChar char="•"/>
            </a:pPr>
            <a:r>
              <a:rPr lang="en-US" sz="1295"/>
              <a:t>One participant said they would prefer to have the kickoff meeting in another format so they do not need to go to the website to find it.</a:t>
            </a:r>
            <a:endParaRPr/>
          </a:p>
          <a:p>
            <a:pPr indent="-283464" lvl="0" marL="457200" rtl="0" algn="l">
              <a:lnSpc>
                <a:spcPct val="80000"/>
              </a:lnSpc>
              <a:spcBef>
                <a:spcPts val="1200"/>
              </a:spcBef>
              <a:spcAft>
                <a:spcPts val="0"/>
              </a:spcAft>
              <a:buClr>
                <a:schemeClr val="dk1"/>
              </a:buClr>
              <a:buSzPts val="1295"/>
              <a:buChar char="•"/>
            </a:pPr>
            <a:r>
              <a:rPr lang="en-US" sz="1295"/>
              <a:t>Items to change (image above): </a:t>
            </a:r>
            <a:endParaRPr/>
          </a:p>
          <a:p>
            <a:pPr indent="-285750" lvl="1" marL="742950" rtl="0" algn="l">
              <a:lnSpc>
                <a:spcPct val="80000"/>
              </a:lnSpc>
              <a:spcBef>
                <a:spcPts val="1200"/>
              </a:spcBef>
              <a:spcAft>
                <a:spcPts val="0"/>
              </a:spcAft>
              <a:buClr>
                <a:schemeClr val="dk1"/>
              </a:buClr>
              <a:buSzPts val="1110"/>
              <a:buFont typeface="Arial"/>
              <a:buChar char="•"/>
            </a:pPr>
            <a:r>
              <a:rPr lang="en-US" sz="1110"/>
              <a:t>Not sure what it is referring to. They suggested it be rephrased if the intent is to find out what type of data the staff intend to pull.</a:t>
            </a:r>
            <a:endParaRPr/>
          </a:p>
          <a:p>
            <a:pPr indent="-285750" lvl="1" marL="742950" rtl="0" algn="l">
              <a:lnSpc>
                <a:spcPct val="80000"/>
              </a:lnSpc>
              <a:spcBef>
                <a:spcPts val="1200"/>
              </a:spcBef>
              <a:spcAft>
                <a:spcPts val="0"/>
              </a:spcAft>
              <a:buClr>
                <a:schemeClr val="dk1"/>
              </a:buClr>
              <a:buSzPts val="1110"/>
              <a:buFont typeface="Arial"/>
              <a:buChar char="•"/>
            </a:pPr>
            <a:r>
              <a:rPr lang="en-US" sz="1110"/>
              <a:t>Also comment that “This is your lane!” is unclear.  </a:t>
            </a:r>
            <a:endParaRPr/>
          </a:p>
          <a:p>
            <a:pPr indent="-283464" lvl="0" marL="457200" rtl="0" algn="l">
              <a:lnSpc>
                <a:spcPct val="80000"/>
              </a:lnSpc>
              <a:spcBef>
                <a:spcPts val="1200"/>
              </a:spcBef>
              <a:spcAft>
                <a:spcPts val="0"/>
              </a:spcAft>
              <a:buClr>
                <a:schemeClr val="dk1"/>
              </a:buClr>
              <a:buSzPts val="1295"/>
              <a:buChar char="•"/>
            </a:pPr>
            <a:r>
              <a:rPr lang="en-US" sz="1295"/>
              <a:t>Items to add:</a:t>
            </a:r>
            <a:endParaRPr/>
          </a:p>
          <a:p>
            <a:pPr indent="-285750" lvl="1" marL="742950" rtl="0" algn="l">
              <a:lnSpc>
                <a:spcPct val="80000"/>
              </a:lnSpc>
              <a:spcBef>
                <a:spcPts val="1200"/>
              </a:spcBef>
              <a:spcAft>
                <a:spcPts val="0"/>
              </a:spcAft>
              <a:buClr>
                <a:schemeClr val="dk1"/>
              </a:buClr>
              <a:buSzPts val="1110"/>
              <a:buFont typeface="Arial"/>
              <a:buChar char="•"/>
            </a:pPr>
            <a:r>
              <a:rPr lang="en-US" sz="1110"/>
              <a:t>Questions about the logic of the reminder should be added. “When will they expect to have it completed?” “How it will be resolved.” “What do they want the health factors to be?”</a:t>
            </a:r>
            <a:endParaRPr/>
          </a:p>
          <a:p>
            <a:pPr indent="-285750" lvl="1" marL="742950" rtl="0" algn="l">
              <a:lnSpc>
                <a:spcPct val="80000"/>
              </a:lnSpc>
              <a:spcBef>
                <a:spcPts val="1200"/>
              </a:spcBef>
              <a:spcAft>
                <a:spcPts val="0"/>
              </a:spcAft>
              <a:buClr>
                <a:schemeClr val="dk1"/>
              </a:buClr>
              <a:buSzPts val="1110"/>
              <a:buFont typeface="Arial"/>
              <a:buChar char="•"/>
            </a:pPr>
            <a:r>
              <a:rPr lang="en-US" sz="1110"/>
              <a:t>A question about urgency of the project with a scale and justification should be added. </a:t>
            </a:r>
            <a:endParaRPr/>
          </a:p>
          <a:p>
            <a:pPr indent="-283464" lvl="0" marL="457200" rtl="0" algn="l">
              <a:lnSpc>
                <a:spcPct val="80000"/>
              </a:lnSpc>
              <a:spcBef>
                <a:spcPts val="1200"/>
              </a:spcBef>
              <a:spcAft>
                <a:spcPts val="0"/>
              </a:spcAft>
              <a:buClr>
                <a:schemeClr val="dk1"/>
              </a:buClr>
              <a:buSzPts val="1295"/>
              <a:buChar char="•"/>
            </a:pPr>
            <a:r>
              <a:rPr lang="en-US" sz="1295"/>
              <a:t>4/7 participants showed interest in using the Kickoff meeting agenda.</a:t>
            </a:r>
            <a:endParaRPr/>
          </a:p>
          <a:p>
            <a:pPr indent="-283464" lvl="0" marL="457200" rtl="0" algn="l">
              <a:lnSpc>
                <a:spcPct val="110000"/>
              </a:lnSpc>
              <a:spcBef>
                <a:spcPts val="1200"/>
              </a:spcBef>
              <a:spcAft>
                <a:spcPts val="0"/>
              </a:spcAft>
              <a:buClr>
                <a:schemeClr val="dk1"/>
              </a:buClr>
              <a:buSzPts val="1295"/>
              <a:buChar char="•"/>
            </a:pPr>
            <a:r>
              <a:rPr lang="en-US" sz="1295"/>
              <a:t>2/7 participants indicated that these items should be added to the work request  in their facility.  LEAF and Sharepoint.</a:t>
            </a:r>
            <a:endParaRPr/>
          </a:p>
        </p:txBody>
      </p:sp>
      <p:pic>
        <p:nvPicPr>
          <p:cNvPr id="266" name="Google Shape;266;p20"/>
          <p:cNvPicPr preferRelativeResize="0"/>
          <p:nvPr/>
        </p:nvPicPr>
        <p:blipFill rotWithShape="1">
          <a:blip r:embed="rId3">
            <a:alphaModFix/>
          </a:blip>
          <a:srcRect b="0" l="0" r="0" t="0"/>
          <a:stretch/>
        </p:blipFill>
        <p:spPr>
          <a:xfrm>
            <a:off x="165100" y="1175419"/>
            <a:ext cx="8813800" cy="774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Helvetica Neue"/>
              <a:buNone/>
            </a:pPr>
            <a:r>
              <a:rPr lang="en-US"/>
              <a:t>User Interview Guide Template doc</a:t>
            </a:r>
            <a:endParaRPr/>
          </a:p>
        </p:txBody>
      </p:sp>
      <p:sp>
        <p:nvSpPr>
          <p:cNvPr id="272" name="Google Shape;272;p21"/>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21"/>
          <p:cNvSpPr txBox="1"/>
          <p:nvPr>
            <p:ph idx="1" type="body"/>
          </p:nvPr>
        </p:nvSpPr>
        <p:spPr>
          <a:xfrm>
            <a:off x="228600" y="3465397"/>
            <a:ext cx="8229602" cy="2858055"/>
          </a:xfrm>
          <a:prstGeom prst="rect">
            <a:avLst/>
          </a:prstGeom>
          <a:noFill/>
          <a:ln>
            <a:noFill/>
          </a:ln>
        </p:spPr>
        <p:txBody>
          <a:bodyPr anchorCtr="0" anchor="t" bIns="45700" lIns="91425" spcFirstLastPara="1" rIns="91425" wrap="square" tIns="45700">
            <a:noAutofit/>
          </a:bodyPr>
          <a:lstStyle/>
          <a:p>
            <a:pPr indent="-283464" lvl="0" marL="457200" rtl="0" algn="l">
              <a:lnSpc>
                <a:spcPct val="90000"/>
              </a:lnSpc>
              <a:spcBef>
                <a:spcPts val="0"/>
              </a:spcBef>
              <a:spcAft>
                <a:spcPts val="0"/>
              </a:spcAft>
              <a:buClr>
                <a:schemeClr val="dk1"/>
              </a:buClr>
              <a:buSzPts val="1200"/>
              <a:buChar char="•"/>
            </a:pPr>
            <a:r>
              <a:rPr lang="en-US" sz="1200"/>
              <a:t>2/7 participants said they would use this document. 3/7 were confused about the purpose of this document.  Participants did not grasp the difference since the questions are useful, but they thought the Kick Off agenda was a similar list.</a:t>
            </a:r>
            <a:endParaRPr/>
          </a:p>
          <a:p>
            <a:pPr indent="-283464" lvl="0" marL="457200" rtl="0" algn="l">
              <a:lnSpc>
                <a:spcPct val="90000"/>
              </a:lnSpc>
              <a:spcBef>
                <a:spcPts val="1200"/>
              </a:spcBef>
              <a:spcAft>
                <a:spcPts val="0"/>
              </a:spcAft>
              <a:buClr>
                <a:schemeClr val="dk1"/>
              </a:buClr>
              <a:buSzPts val="1200"/>
              <a:buChar char="•"/>
            </a:pPr>
            <a:r>
              <a:rPr lang="en-US" sz="1200"/>
              <a:t>Items to change (highlighted in images):</a:t>
            </a:r>
            <a:endParaRPr/>
          </a:p>
          <a:p>
            <a:pPr indent="-285750" lvl="1" marL="742950" rtl="0" algn="l">
              <a:lnSpc>
                <a:spcPct val="90000"/>
              </a:lnSpc>
              <a:spcBef>
                <a:spcPts val="1200"/>
              </a:spcBef>
              <a:spcAft>
                <a:spcPts val="0"/>
              </a:spcAft>
              <a:buClr>
                <a:schemeClr val="dk1"/>
              </a:buClr>
              <a:buSzPts val="1200"/>
              <a:buFont typeface="Arial"/>
              <a:buChar char="•"/>
            </a:pPr>
            <a:r>
              <a:rPr lang="en-US" sz="1200"/>
              <a:t>Rephrase training background to ”Tell me about your professional background”</a:t>
            </a:r>
            <a:endParaRPr/>
          </a:p>
          <a:p>
            <a:pPr indent="-285750" lvl="1" marL="742950" rtl="0" algn="l">
              <a:lnSpc>
                <a:spcPct val="90000"/>
              </a:lnSpc>
              <a:spcBef>
                <a:spcPts val="1200"/>
              </a:spcBef>
              <a:spcAft>
                <a:spcPts val="0"/>
              </a:spcAft>
              <a:buClr>
                <a:schemeClr val="dk1"/>
              </a:buClr>
              <a:buSzPts val="1200"/>
              <a:buFont typeface="Arial"/>
              <a:buChar char="•"/>
            </a:pPr>
            <a:r>
              <a:rPr lang="en-US" sz="1200"/>
              <a:t>Clarify what “same language” refers to.</a:t>
            </a:r>
            <a:endParaRPr/>
          </a:p>
          <a:p>
            <a:pPr indent="-283464" lvl="0" marL="457200" rtl="0" algn="l">
              <a:lnSpc>
                <a:spcPct val="90000"/>
              </a:lnSpc>
              <a:spcBef>
                <a:spcPts val="1200"/>
              </a:spcBef>
              <a:spcAft>
                <a:spcPts val="0"/>
              </a:spcAft>
              <a:buClr>
                <a:schemeClr val="dk1"/>
              </a:buClr>
              <a:buSzPts val="1200"/>
              <a:buChar char="•"/>
            </a:pPr>
            <a:r>
              <a:rPr lang="en-US" sz="1200"/>
              <a:t>Items to add:</a:t>
            </a:r>
            <a:endParaRPr/>
          </a:p>
          <a:p>
            <a:pPr indent="-285750" lvl="1" marL="742950" rtl="0" algn="l">
              <a:lnSpc>
                <a:spcPct val="90000"/>
              </a:lnSpc>
              <a:spcBef>
                <a:spcPts val="1200"/>
              </a:spcBef>
              <a:spcAft>
                <a:spcPts val="0"/>
              </a:spcAft>
              <a:buClr>
                <a:schemeClr val="dk1"/>
              </a:buClr>
              <a:buSzPts val="1200"/>
              <a:buFont typeface="Arial"/>
              <a:buChar char="•"/>
            </a:pPr>
            <a:r>
              <a:rPr lang="en-US" sz="1200"/>
              <a:t>How the end-users are affected by the reminder.</a:t>
            </a:r>
            <a:endParaRPr/>
          </a:p>
          <a:p>
            <a:pPr indent="-285750" lvl="1" marL="742950" rtl="0" algn="l">
              <a:lnSpc>
                <a:spcPct val="110000"/>
              </a:lnSpc>
              <a:spcBef>
                <a:spcPts val="1200"/>
              </a:spcBef>
              <a:spcAft>
                <a:spcPts val="0"/>
              </a:spcAft>
              <a:buClr>
                <a:schemeClr val="dk1"/>
              </a:buClr>
              <a:buSzPts val="1200"/>
              <a:buFont typeface="Arial"/>
              <a:buChar char="•"/>
            </a:pPr>
            <a:r>
              <a:rPr lang="en-US" sz="1200"/>
              <a:t>Questions related to reminder definition: Who is the cohort? Which patients will this apply to? How will it be resolved? When is it due? Will health factors be included and what will they be used to track?</a:t>
            </a:r>
            <a:endParaRPr/>
          </a:p>
        </p:txBody>
      </p:sp>
      <p:pic>
        <p:nvPicPr>
          <p:cNvPr descr="A screenshot of a cell phone&#10;&#10;Description automatically generated" id="274" name="Google Shape;274;p21"/>
          <p:cNvPicPr preferRelativeResize="0"/>
          <p:nvPr/>
        </p:nvPicPr>
        <p:blipFill rotWithShape="1">
          <a:blip r:embed="rId3">
            <a:alphaModFix/>
          </a:blip>
          <a:srcRect b="0" l="0" r="0" t="0"/>
          <a:stretch/>
        </p:blipFill>
        <p:spPr>
          <a:xfrm>
            <a:off x="761999" y="764896"/>
            <a:ext cx="7531100" cy="1161135"/>
          </a:xfrm>
          <a:prstGeom prst="rect">
            <a:avLst/>
          </a:prstGeom>
          <a:noFill/>
          <a:ln cap="flat" cmpd="sng" w="9525">
            <a:solidFill>
              <a:schemeClr val="dk1"/>
            </a:solidFill>
            <a:prstDash val="solid"/>
            <a:round/>
            <a:headEnd len="sm" w="sm" type="none"/>
            <a:tailEnd len="sm" w="sm" type="none"/>
          </a:ln>
        </p:spPr>
      </p:pic>
      <p:pic>
        <p:nvPicPr>
          <p:cNvPr descr="A screenshot of a cell phone&#10;&#10;Description automatically generated" id="275" name="Google Shape;275;p21"/>
          <p:cNvPicPr preferRelativeResize="0"/>
          <p:nvPr/>
        </p:nvPicPr>
        <p:blipFill rotWithShape="1">
          <a:blip r:embed="rId4">
            <a:alphaModFix/>
          </a:blip>
          <a:srcRect b="0" l="0" r="0" t="0"/>
          <a:stretch/>
        </p:blipFill>
        <p:spPr>
          <a:xfrm>
            <a:off x="761999" y="2096055"/>
            <a:ext cx="7531100" cy="12965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2"/>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80"/>
              <a:buFont typeface="Helvetica Neue"/>
              <a:buNone/>
            </a:pPr>
            <a:r>
              <a:rPr lang="en-US" sz="2880"/>
              <a:t>User Interview Guide Template doc (cont’d)</a:t>
            </a:r>
            <a:endParaRPr/>
          </a:p>
        </p:txBody>
      </p:sp>
      <p:sp>
        <p:nvSpPr>
          <p:cNvPr id="281" name="Google Shape;281;p22"/>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22"/>
          <p:cNvSpPr txBox="1"/>
          <p:nvPr>
            <p:ph idx="1" type="body"/>
          </p:nvPr>
        </p:nvSpPr>
        <p:spPr>
          <a:xfrm>
            <a:off x="152399" y="3886200"/>
            <a:ext cx="6705601" cy="2590800"/>
          </a:xfrm>
          <a:prstGeom prst="rect">
            <a:avLst/>
          </a:prstGeom>
          <a:noFill/>
          <a:ln>
            <a:noFill/>
          </a:ln>
        </p:spPr>
        <p:txBody>
          <a:bodyPr anchorCtr="0" anchor="t" bIns="45700" lIns="91425" spcFirstLastPara="1" rIns="91425" wrap="square" tIns="45700">
            <a:noAutofit/>
          </a:bodyPr>
          <a:lstStyle/>
          <a:p>
            <a:pPr indent="-283464" lvl="0" marL="457200" rtl="0" algn="l">
              <a:lnSpc>
                <a:spcPct val="90000"/>
              </a:lnSpc>
              <a:spcBef>
                <a:spcPts val="0"/>
              </a:spcBef>
              <a:spcAft>
                <a:spcPts val="0"/>
              </a:spcAft>
              <a:buClr>
                <a:schemeClr val="dk1"/>
              </a:buClr>
              <a:buSzPts val="1400"/>
              <a:buChar char="•"/>
            </a:pPr>
            <a:r>
              <a:rPr lang="en-US" sz="1400"/>
              <a:t>Items to change (highlighted in images):</a:t>
            </a:r>
            <a:endParaRPr/>
          </a:p>
          <a:p>
            <a:pPr indent="-285750" lvl="1" marL="742950" rtl="0" algn="l">
              <a:lnSpc>
                <a:spcPct val="90000"/>
              </a:lnSpc>
              <a:spcBef>
                <a:spcPts val="1200"/>
              </a:spcBef>
              <a:spcAft>
                <a:spcPts val="0"/>
              </a:spcAft>
              <a:buClr>
                <a:schemeClr val="dk1"/>
              </a:buClr>
              <a:buSzPts val="1400"/>
              <a:buFont typeface="Arial"/>
              <a:buChar char="•"/>
            </a:pPr>
            <a:r>
              <a:rPr lang="en-US" sz="1400"/>
              <a:t>Combine first and second times from workflow question into one item.</a:t>
            </a:r>
            <a:endParaRPr/>
          </a:p>
          <a:p>
            <a:pPr indent="-285750" lvl="1" marL="742950" rtl="0" algn="l">
              <a:lnSpc>
                <a:spcPct val="110000"/>
              </a:lnSpc>
              <a:spcBef>
                <a:spcPts val="1200"/>
              </a:spcBef>
              <a:spcAft>
                <a:spcPts val="0"/>
              </a:spcAft>
              <a:buClr>
                <a:schemeClr val="dk1"/>
              </a:buClr>
              <a:buSzPts val="1400"/>
              <a:buFont typeface="Arial"/>
              <a:buChar char="•"/>
            </a:pPr>
            <a:r>
              <a:rPr lang="en-US" sz="1400"/>
              <a:t>Rephrase “What is understanding of problem…” to “Describe the problem that the product build will solve?”</a:t>
            </a:r>
            <a:endParaRPr/>
          </a:p>
          <a:p>
            <a:pPr indent="0" lvl="0" marL="173736" rtl="0" algn="l">
              <a:lnSpc>
                <a:spcPct val="90000"/>
              </a:lnSpc>
              <a:spcBef>
                <a:spcPts val="1200"/>
              </a:spcBef>
              <a:spcAft>
                <a:spcPts val="0"/>
              </a:spcAft>
              <a:buClr>
                <a:schemeClr val="dk1"/>
              </a:buClr>
              <a:buSzPts val="800"/>
              <a:buNone/>
            </a:pPr>
            <a:r>
              <a:t/>
            </a:r>
            <a:endParaRPr sz="800"/>
          </a:p>
        </p:txBody>
      </p:sp>
      <p:pic>
        <p:nvPicPr>
          <p:cNvPr descr="A screenshot of a cell phone&#10;&#10;Description automatically generated" id="283" name="Google Shape;283;p22"/>
          <p:cNvPicPr preferRelativeResize="0"/>
          <p:nvPr/>
        </p:nvPicPr>
        <p:blipFill rotWithShape="1">
          <a:blip r:embed="rId3">
            <a:alphaModFix/>
          </a:blip>
          <a:srcRect b="0" l="0" r="0" t="0"/>
          <a:stretch/>
        </p:blipFill>
        <p:spPr>
          <a:xfrm>
            <a:off x="533400" y="1348112"/>
            <a:ext cx="2209800" cy="686449"/>
          </a:xfrm>
          <a:prstGeom prst="rect">
            <a:avLst/>
          </a:prstGeom>
          <a:noFill/>
          <a:ln cap="flat" cmpd="sng" w="9525">
            <a:solidFill>
              <a:schemeClr val="dk1"/>
            </a:solidFill>
            <a:prstDash val="solid"/>
            <a:round/>
            <a:headEnd len="sm" w="sm" type="none"/>
            <a:tailEnd len="sm" w="sm" type="none"/>
          </a:ln>
        </p:spPr>
      </p:pic>
      <p:pic>
        <p:nvPicPr>
          <p:cNvPr id="284" name="Google Shape;284;p22"/>
          <p:cNvPicPr preferRelativeResize="0"/>
          <p:nvPr/>
        </p:nvPicPr>
        <p:blipFill rotWithShape="1">
          <a:blip r:embed="rId4">
            <a:alphaModFix/>
          </a:blip>
          <a:srcRect b="10260" l="0" r="4472" t="0"/>
          <a:stretch/>
        </p:blipFill>
        <p:spPr>
          <a:xfrm>
            <a:off x="533400" y="2527643"/>
            <a:ext cx="6705602" cy="26513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Helvetica Neue"/>
              <a:buNone/>
            </a:pPr>
            <a:r>
              <a:rPr lang="en-US"/>
              <a:t>How to Interview Stakeholders  </a:t>
            </a:r>
            <a:endParaRPr/>
          </a:p>
        </p:txBody>
      </p:sp>
      <p:sp>
        <p:nvSpPr>
          <p:cNvPr id="290" name="Google Shape;290;p23"/>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23"/>
          <p:cNvSpPr txBox="1"/>
          <p:nvPr>
            <p:ph idx="1" type="body"/>
          </p:nvPr>
        </p:nvSpPr>
        <p:spPr>
          <a:xfrm>
            <a:off x="152399" y="3886200"/>
            <a:ext cx="8382001" cy="2590800"/>
          </a:xfrm>
          <a:prstGeom prst="rect">
            <a:avLst/>
          </a:prstGeom>
          <a:noFill/>
          <a:ln>
            <a:noFill/>
          </a:ln>
        </p:spPr>
        <p:txBody>
          <a:bodyPr anchorCtr="0" anchor="t" bIns="45700" lIns="91425" spcFirstLastPara="1" rIns="91425" wrap="square" tIns="45700">
            <a:noAutofit/>
          </a:bodyPr>
          <a:lstStyle/>
          <a:p>
            <a:pPr indent="-283464" lvl="0" marL="457200" rtl="0" algn="l">
              <a:lnSpc>
                <a:spcPct val="90000"/>
              </a:lnSpc>
              <a:spcBef>
                <a:spcPts val="0"/>
              </a:spcBef>
              <a:spcAft>
                <a:spcPts val="0"/>
              </a:spcAft>
              <a:buClr>
                <a:schemeClr val="dk1"/>
              </a:buClr>
              <a:buSzPts val="1400"/>
              <a:buChar char="•"/>
            </a:pPr>
            <a:r>
              <a:rPr lang="en-US" sz="1400"/>
              <a:t>One participant said: “I probably would have skipped this information because I feel like I already covered it in the interview doc.”</a:t>
            </a:r>
            <a:endParaRPr/>
          </a:p>
          <a:p>
            <a:pPr indent="-283464" lvl="0" marL="457200" rtl="0" algn="l">
              <a:lnSpc>
                <a:spcPct val="90000"/>
              </a:lnSpc>
              <a:spcBef>
                <a:spcPts val="1200"/>
              </a:spcBef>
              <a:spcAft>
                <a:spcPts val="0"/>
              </a:spcAft>
              <a:buClr>
                <a:schemeClr val="dk1"/>
              </a:buClr>
              <a:buSzPts val="1400"/>
              <a:buChar char="•"/>
            </a:pPr>
            <a:r>
              <a:rPr lang="en-US" sz="1400"/>
              <a:t>There was confusion about the links in Best for These Project Phases.</a:t>
            </a:r>
            <a:endParaRPr/>
          </a:p>
          <a:p>
            <a:pPr indent="-283464" lvl="0" marL="457200" rtl="0" algn="l">
              <a:lnSpc>
                <a:spcPct val="90000"/>
              </a:lnSpc>
              <a:spcBef>
                <a:spcPts val="1200"/>
              </a:spcBef>
              <a:spcAft>
                <a:spcPts val="0"/>
              </a:spcAft>
              <a:buClr>
                <a:schemeClr val="dk1"/>
              </a:buClr>
              <a:buSzPts val="1400"/>
              <a:buChar char="•"/>
            </a:pPr>
            <a:r>
              <a:rPr lang="en-US" sz="1400"/>
              <a:t>Items to add:</a:t>
            </a:r>
            <a:endParaRPr/>
          </a:p>
          <a:p>
            <a:pPr indent="-285750" lvl="1" marL="742950" rtl="0" algn="l">
              <a:lnSpc>
                <a:spcPct val="90000"/>
              </a:lnSpc>
              <a:spcBef>
                <a:spcPts val="1200"/>
              </a:spcBef>
              <a:spcAft>
                <a:spcPts val="0"/>
              </a:spcAft>
              <a:buClr>
                <a:schemeClr val="dk1"/>
              </a:buClr>
              <a:buSzPts val="1200"/>
              <a:buFont typeface="Arial"/>
              <a:buChar char="•"/>
            </a:pPr>
            <a:r>
              <a:rPr lang="en-US" sz="1200"/>
              <a:t>Boxes like on the QSG landing page that stand out</a:t>
            </a:r>
            <a:endParaRPr/>
          </a:p>
          <a:p>
            <a:pPr indent="-285750" lvl="1" marL="742950" rtl="0" algn="l">
              <a:lnSpc>
                <a:spcPct val="90000"/>
              </a:lnSpc>
              <a:spcBef>
                <a:spcPts val="1200"/>
              </a:spcBef>
              <a:spcAft>
                <a:spcPts val="0"/>
              </a:spcAft>
              <a:buClr>
                <a:schemeClr val="dk1"/>
              </a:buClr>
              <a:buSzPts val="1200"/>
              <a:buFont typeface="Arial"/>
              <a:buChar char="•"/>
            </a:pPr>
            <a:r>
              <a:rPr lang="en-US" sz="1200"/>
              <a:t>Step 2B Remember: “Don’t be afraid to do additional research if necessary.”</a:t>
            </a:r>
            <a:endParaRPr/>
          </a:p>
        </p:txBody>
      </p:sp>
      <p:pic>
        <p:nvPicPr>
          <p:cNvPr descr="A picture containing indoor, bird&#10;&#10;Description automatically generated" id="292" name="Google Shape;292;p23"/>
          <p:cNvPicPr preferRelativeResize="0"/>
          <p:nvPr/>
        </p:nvPicPr>
        <p:blipFill rotWithShape="1">
          <a:blip r:embed="rId3">
            <a:alphaModFix/>
          </a:blip>
          <a:srcRect b="0" l="0" r="0" t="0"/>
          <a:stretch/>
        </p:blipFill>
        <p:spPr>
          <a:xfrm>
            <a:off x="984503" y="1004495"/>
            <a:ext cx="5029200" cy="1796143"/>
          </a:xfrm>
          <a:prstGeom prst="rect">
            <a:avLst/>
          </a:prstGeom>
          <a:noFill/>
          <a:ln cap="flat" cmpd="sng" w="9525">
            <a:solidFill>
              <a:schemeClr val="dk1"/>
            </a:solidFill>
            <a:prstDash val="solid"/>
            <a:round/>
            <a:headEnd len="sm" w="sm" type="none"/>
            <a:tailEnd len="sm" w="sm" type="none"/>
          </a:ln>
        </p:spPr>
      </p:pic>
      <p:pic>
        <p:nvPicPr>
          <p:cNvPr id="293" name="Google Shape;293;p23"/>
          <p:cNvPicPr preferRelativeResize="0"/>
          <p:nvPr/>
        </p:nvPicPr>
        <p:blipFill rotWithShape="1">
          <a:blip r:embed="rId4">
            <a:alphaModFix/>
          </a:blip>
          <a:srcRect b="0" l="0" r="0" t="0"/>
          <a:stretch/>
        </p:blipFill>
        <p:spPr>
          <a:xfrm>
            <a:off x="984503" y="3089563"/>
            <a:ext cx="5003800" cy="393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4"/>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How to Interview Users  </a:t>
            </a:r>
            <a:endParaRPr/>
          </a:p>
        </p:txBody>
      </p:sp>
      <p:sp>
        <p:nvSpPr>
          <p:cNvPr id="299" name="Google Shape;299;p24"/>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24"/>
          <p:cNvSpPr txBox="1"/>
          <p:nvPr>
            <p:ph idx="1" type="body"/>
          </p:nvPr>
        </p:nvSpPr>
        <p:spPr>
          <a:xfrm>
            <a:off x="152399" y="3600518"/>
            <a:ext cx="8763001" cy="2876482"/>
          </a:xfrm>
          <a:prstGeom prst="rect">
            <a:avLst/>
          </a:prstGeom>
          <a:noFill/>
          <a:ln>
            <a:noFill/>
          </a:ln>
        </p:spPr>
        <p:txBody>
          <a:bodyPr anchorCtr="0" anchor="t" bIns="45700" lIns="91425" spcFirstLastPara="1" rIns="91425" wrap="square" tIns="45700">
            <a:noAutofit/>
          </a:bodyPr>
          <a:lstStyle/>
          <a:p>
            <a:pPr indent="-283464" lvl="0" marL="457200" rtl="0" algn="l">
              <a:lnSpc>
                <a:spcPct val="90000"/>
              </a:lnSpc>
              <a:spcBef>
                <a:spcPts val="0"/>
              </a:spcBef>
              <a:spcAft>
                <a:spcPts val="0"/>
              </a:spcAft>
              <a:buClr>
                <a:schemeClr val="dk1"/>
              </a:buClr>
              <a:buSzPts val="1400"/>
              <a:buChar char="•"/>
            </a:pPr>
            <a:r>
              <a:rPr lang="en-US" sz="1400"/>
              <a:t>Participants commented that they are not responsible for reaching out to the end-users. This is the role of the requester.</a:t>
            </a:r>
            <a:endParaRPr/>
          </a:p>
          <a:p>
            <a:pPr indent="-283464" lvl="0" marL="457200" rtl="0" algn="l">
              <a:lnSpc>
                <a:spcPct val="90000"/>
              </a:lnSpc>
              <a:spcBef>
                <a:spcPts val="1200"/>
              </a:spcBef>
              <a:spcAft>
                <a:spcPts val="0"/>
              </a:spcAft>
              <a:buClr>
                <a:schemeClr val="dk1"/>
              </a:buClr>
              <a:buSzPts val="1400"/>
              <a:buChar char="•"/>
            </a:pPr>
            <a:r>
              <a:rPr lang="en-US" sz="1400"/>
              <a:t>One participant commented that they thought this was the same thing as the User Interview Guide template.</a:t>
            </a:r>
            <a:endParaRPr/>
          </a:p>
          <a:p>
            <a:pPr indent="-283464" lvl="0" marL="457200" rtl="0" algn="l">
              <a:lnSpc>
                <a:spcPct val="90000"/>
              </a:lnSpc>
              <a:spcBef>
                <a:spcPts val="1200"/>
              </a:spcBef>
              <a:spcAft>
                <a:spcPts val="0"/>
              </a:spcAft>
              <a:buClr>
                <a:schemeClr val="dk1"/>
              </a:buClr>
              <a:buSzPts val="1400"/>
              <a:buChar char="•"/>
            </a:pPr>
            <a:r>
              <a:rPr lang="en-US" sz="1400"/>
              <a:t>There was confusion about the links in Best for These Project Phases. </a:t>
            </a:r>
            <a:endParaRPr/>
          </a:p>
          <a:p>
            <a:pPr indent="-283464" lvl="0" marL="457200" rtl="0" algn="l">
              <a:lnSpc>
                <a:spcPct val="90000"/>
              </a:lnSpc>
              <a:spcBef>
                <a:spcPts val="1200"/>
              </a:spcBef>
              <a:spcAft>
                <a:spcPts val="0"/>
              </a:spcAft>
              <a:buClr>
                <a:schemeClr val="dk1"/>
              </a:buClr>
              <a:buSzPts val="1400"/>
              <a:buChar char="•"/>
            </a:pPr>
            <a:r>
              <a:rPr lang="en-US" sz="1400"/>
              <a:t>Items to add:</a:t>
            </a:r>
            <a:endParaRPr/>
          </a:p>
          <a:p>
            <a:pPr indent="-285750" lvl="1" marL="742950" rtl="0" algn="l">
              <a:lnSpc>
                <a:spcPct val="90000"/>
              </a:lnSpc>
              <a:spcBef>
                <a:spcPts val="1200"/>
              </a:spcBef>
              <a:spcAft>
                <a:spcPts val="0"/>
              </a:spcAft>
              <a:buClr>
                <a:schemeClr val="dk1"/>
              </a:buClr>
              <a:buSzPts val="1400"/>
              <a:buFont typeface="Arial"/>
              <a:buChar char="•"/>
            </a:pPr>
            <a:r>
              <a:rPr lang="en-US" sz="1400"/>
              <a:t>Examples of a completed User Interview Guide. (Throughout participants comment that more examples would be useful.)</a:t>
            </a:r>
            <a:endParaRPr/>
          </a:p>
          <a:p>
            <a:pPr indent="0" lvl="1" marL="457200" rtl="0" algn="l">
              <a:lnSpc>
                <a:spcPct val="90000"/>
              </a:lnSpc>
              <a:spcBef>
                <a:spcPts val="1200"/>
              </a:spcBef>
              <a:spcAft>
                <a:spcPts val="0"/>
              </a:spcAft>
              <a:buClr>
                <a:schemeClr val="dk1"/>
              </a:buClr>
              <a:buSzPts val="1200"/>
              <a:buNone/>
            </a:pPr>
            <a:r>
              <a:t/>
            </a:r>
            <a:endParaRPr sz="1200"/>
          </a:p>
          <a:p>
            <a:pPr indent="-234950" lvl="1" marL="742950" rtl="0" algn="l">
              <a:lnSpc>
                <a:spcPct val="90000"/>
              </a:lnSpc>
              <a:spcBef>
                <a:spcPts val="1200"/>
              </a:spcBef>
              <a:spcAft>
                <a:spcPts val="0"/>
              </a:spcAft>
              <a:buClr>
                <a:schemeClr val="dk1"/>
              </a:buClr>
              <a:buSzPts val="800"/>
              <a:buNone/>
            </a:pPr>
            <a:r>
              <a:t/>
            </a:r>
            <a:endParaRPr sz="800"/>
          </a:p>
        </p:txBody>
      </p:sp>
      <p:pic>
        <p:nvPicPr>
          <p:cNvPr id="301" name="Google Shape;301;p24"/>
          <p:cNvPicPr preferRelativeResize="0"/>
          <p:nvPr/>
        </p:nvPicPr>
        <p:blipFill rotWithShape="1">
          <a:blip r:embed="rId3">
            <a:alphaModFix/>
          </a:blip>
          <a:srcRect b="0" l="0" r="0" t="0"/>
          <a:stretch/>
        </p:blipFill>
        <p:spPr>
          <a:xfrm>
            <a:off x="1549400" y="1877128"/>
            <a:ext cx="5003800" cy="393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5"/>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Terminology</a:t>
            </a:r>
            <a:endParaRPr/>
          </a:p>
        </p:txBody>
      </p:sp>
      <p:sp>
        <p:nvSpPr>
          <p:cNvPr id="307" name="Google Shape;307;p25"/>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8" name="Google Shape;308;p25"/>
          <p:cNvSpPr txBox="1"/>
          <p:nvPr>
            <p:ph idx="1" type="body"/>
          </p:nvPr>
        </p:nvSpPr>
        <p:spPr>
          <a:xfrm>
            <a:off x="228600" y="4112973"/>
            <a:ext cx="8305800" cy="1527803"/>
          </a:xfrm>
          <a:prstGeom prst="rect">
            <a:avLst/>
          </a:prstGeom>
          <a:noFill/>
          <a:ln>
            <a:noFill/>
          </a:ln>
        </p:spPr>
        <p:txBody>
          <a:bodyPr anchorCtr="0" anchor="t" bIns="45700" lIns="91425" spcFirstLastPara="1" rIns="91425" wrap="square" tIns="45700">
            <a:normAutofit/>
          </a:bodyPr>
          <a:lstStyle/>
          <a:p>
            <a:pPr indent="-283464" lvl="0" marL="457200" rtl="0" algn="l">
              <a:lnSpc>
                <a:spcPct val="90000"/>
              </a:lnSpc>
              <a:spcBef>
                <a:spcPts val="0"/>
              </a:spcBef>
              <a:spcAft>
                <a:spcPts val="0"/>
              </a:spcAft>
              <a:buClr>
                <a:schemeClr val="dk1"/>
              </a:buClr>
              <a:buSzPts val="1400"/>
              <a:buChar char="•"/>
            </a:pPr>
            <a:r>
              <a:rPr lang="en-US" sz="1400"/>
              <a:t>“Pain” in Pain Points has a different meaning in clinical setting. Consider changing this term. “Challenge” was offered as a substitute.</a:t>
            </a:r>
            <a:endParaRPr/>
          </a:p>
          <a:p>
            <a:pPr indent="-283464" lvl="0" marL="457200" rtl="0" algn="l">
              <a:lnSpc>
                <a:spcPct val="90000"/>
              </a:lnSpc>
              <a:spcBef>
                <a:spcPts val="1200"/>
              </a:spcBef>
              <a:spcAft>
                <a:spcPts val="0"/>
              </a:spcAft>
              <a:buClr>
                <a:schemeClr val="dk1"/>
              </a:buClr>
              <a:buSzPts val="1400"/>
              <a:buChar char="•"/>
            </a:pPr>
            <a:r>
              <a:rPr lang="en-US" sz="1400"/>
              <a:t>Clinical Reminder is different from Clinical Reminder Dialog Template. Refer to it as such.</a:t>
            </a:r>
            <a:endParaRPr/>
          </a:p>
          <a:p>
            <a:pPr indent="-283464" lvl="0" marL="457200" rtl="0" algn="l">
              <a:lnSpc>
                <a:spcPct val="90000"/>
              </a:lnSpc>
              <a:spcBef>
                <a:spcPts val="1200"/>
              </a:spcBef>
              <a:spcAft>
                <a:spcPts val="0"/>
              </a:spcAft>
              <a:buClr>
                <a:schemeClr val="dk1"/>
              </a:buClr>
              <a:buSzPts val="1400"/>
              <a:buChar char="•"/>
            </a:pPr>
            <a:r>
              <a:rPr lang="en-US" sz="1400"/>
              <a:t>Change “Groups” to “Groups and Elements” on CPRS Design Guide page.</a:t>
            </a:r>
            <a:endParaRPr/>
          </a:p>
          <a:p>
            <a:pPr indent="-194564" lvl="0" marL="457200" rtl="0" algn="l">
              <a:lnSpc>
                <a:spcPct val="90000"/>
              </a:lnSpc>
              <a:spcBef>
                <a:spcPts val="1200"/>
              </a:spcBef>
              <a:spcAft>
                <a:spcPts val="0"/>
              </a:spcAft>
              <a:buClr>
                <a:schemeClr val="dk1"/>
              </a:buClr>
              <a:buSzPts val="1400"/>
              <a:buNone/>
            </a:pPr>
            <a:r>
              <a:t/>
            </a:r>
            <a:endParaRPr sz="1400"/>
          </a:p>
        </p:txBody>
      </p:sp>
      <p:pic>
        <p:nvPicPr>
          <p:cNvPr descr="A screenshot of a cell phone&#10;&#10;Description automatically generated" id="309" name="Google Shape;309;p25"/>
          <p:cNvPicPr preferRelativeResize="0"/>
          <p:nvPr/>
        </p:nvPicPr>
        <p:blipFill rotWithShape="1">
          <a:blip r:embed="rId3">
            <a:alphaModFix/>
          </a:blip>
          <a:srcRect b="0" l="0" r="0" t="0"/>
          <a:stretch/>
        </p:blipFill>
        <p:spPr>
          <a:xfrm>
            <a:off x="1873249" y="922995"/>
            <a:ext cx="5397500" cy="1320800"/>
          </a:xfrm>
          <a:prstGeom prst="rect">
            <a:avLst/>
          </a:prstGeom>
          <a:noFill/>
          <a:ln cap="flat" cmpd="sng" w="9525">
            <a:solidFill>
              <a:schemeClr val="dk1"/>
            </a:solidFill>
            <a:prstDash val="solid"/>
            <a:round/>
            <a:headEnd len="sm" w="sm" type="none"/>
            <a:tailEnd len="sm" w="sm" type="none"/>
          </a:ln>
        </p:spPr>
      </p:pic>
      <p:pic>
        <p:nvPicPr>
          <p:cNvPr descr="A screenshot of a cell phone&#10;&#10;Description automatically generated" id="310" name="Google Shape;310;p25"/>
          <p:cNvPicPr preferRelativeResize="0"/>
          <p:nvPr/>
        </p:nvPicPr>
        <p:blipFill rotWithShape="1">
          <a:blip r:embed="rId4">
            <a:alphaModFix/>
          </a:blip>
          <a:srcRect b="0" l="0" r="0" t="64420"/>
          <a:stretch/>
        </p:blipFill>
        <p:spPr>
          <a:xfrm>
            <a:off x="1812924" y="2476349"/>
            <a:ext cx="5457825" cy="98820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6"/>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Printing</a:t>
            </a:r>
            <a:endParaRPr/>
          </a:p>
        </p:txBody>
      </p:sp>
      <p:sp>
        <p:nvSpPr>
          <p:cNvPr id="316" name="Google Shape;316;p26"/>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26"/>
          <p:cNvSpPr txBox="1"/>
          <p:nvPr>
            <p:ph idx="1" type="body"/>
          </p:nvPr>
        </p:nvSpPr>
        <p:spPr>
          <a:xfrm>
            <a:off x="631592" y="3255964"/>
            <a:ext cx="6400800" cy="3509961"/>
          </a:xfrm>
          <a:prstGeom prst="rect">
            <a:avLst/>
          </a:prstGeom>
          <a:noFill/>
          <a:ln>
            <a:noFill/>
          </a:ln>
        </p:spPr>
        <p:txBody>
          <a:bodyPr anchorCtr="0" anchor="t" bIns="45700" lIns="91425" spcFirstLastPara="1" rIns="91425" wrap="square" tIns="45700">
            <a:normAutofit/>
          </a:bodyPr>
          <a:lstStyle/>
          <a:p>
            <a:pPr indent="-283464" lvl="0" marL="457200" rtl="0" algn="l">
              <a:lnSpc>
                <a:spcPct val="90000"/>
              </a:lnSpc>
              <a:spcBef>
                <a:spcPts val="0"/>
              </a:spcBef>
              <a:spcAft>
                <a:spcPts val="0"/>
              </a:spcAft>
              <a:buClr>
                <a:schemeClr val="dk1"/>
              </a:buClr>
              <a:buSzPts val="1400"/>
              <a:buChar char="•"/>
            </a:pPr>
            <a:r>
              <a:rPr lang="en-US" sz="1400"/>
              <a:t>Participants said they would print sections over the whole page to build their own library.</a:t>
            </a:r>
            <a:endParaRPr/>
          </a:p>
          <a:p>
            <a:pPr indent="-283464" lvl="0" marL="457200" rtl="0" algn="l">
              <a:lnSpc>
                <a:spcPct val="90000"/>
              </a:lnSpc>
              <a:spcBef>
                <a:spcPts val="1200"/>
              </a:spcBef>
              <a:spcAft>
                <a:spcPts val="0"/>
              </a:spcAft>
              <a:buClr>
                <a:schemeClr val="dk1"/>
              </a:buClr>
              <a:buSzPts val="1400"/>
              <a:buChar char="•"/>
            </a:pPr>
            <a:r>
              <a:rPr lang="en-US" sz="1400"/>
              <a:t>Others said they would print the Kickoff meeting agenda and the User interview guide.</a:t>
            </a:r>
            <a:endParaRPr/>
          </a:p>
          <a:p>
            <a:pPr indent="-283464" lvl="0" marL="457200" rtl="0" algn="l">
              <a:lnSpc>
                <a:spcPct val="90000"/>
              </a:lnSpc>
              <a:spcBef>
                <a:spcPts val="1200"/>
              </a:spcBef>
              <a:spcAft>
                <a:spcPts val="0"/>
              </a:spcAft>
              <a:buClr>
                <a:schemeClr val="dk1"/>
              </a:buClr>
              <a:buSzPts val="1400"/>
              <a:buChar char="•"/>
            </a:pPr>
            <a:r>
              <a:rPr lang="en-US" sz="1400"/>
              <a:t>One participant said they would print examples of code snippets if site included these.</a:t>
            </a:r>
            <a:endParaRPr/>
          </a:p>
          <a:p>
            <a:pPr indent="-283464" lvl="0" marL="457200" rtl="0" algn="l">
              <a:lnSpc>
                <a:spcPct val="90000"/>
              </a:lnSpc>
              <a:spcBef>
                <a:spcPts val="1200"/>
              </a:spcBef>
              <a:spcAft>
                <a:spcPts val="0"/>
              </a:spcAft>
              <a:buClr>
                <a:schemeClr val="dk1"/>
              </a:buClr>
              <a:buSzPts val="1400"/>
              <a:buChar char="•"/>
            </a:pPr>
            <a:r>
              <a:rPr lang="en-US" sz="1400"/>
              <a:t>Another participant said that the print icon is not noticeable in its current location and would be more “user friendly” if it was in the top left corner. “I am used to the print function being under the File menu in the top left.”</a:t>
            </a:r>
            <a:endParaRPr/>
          </a:p>
          <a:p>
            <a:pPr indent="-283464" lvl="0" marL="457200" rtl="0" algn="l">
              <a:lnSpc>
                <a:spcPct val="90000"/>
              </a:lnSpc>
              <a:spcBef>
                <a:spcPts val="1200"/>
              </a:spcBef>
              <a:spcAft>
                <a:spcPts val="0"/>
              </a:spcAft>
              <a:buClr>
                <a:schemeClr val="dk1"/>
              </a:buClr>
              <a:buSzPts val="1400"/>
              <a:buChar char="•"/>
            </a:pPr>
            <a:r>
              <a:rPr lang="en-US" sz="1400"/>
              <a:t>One participant commented that the icons do not standout.</a:t>
            </a:r>
            <a:endParaRPr/>
          </a:p>
        </p:txBody>
      </p:sp>
      <p:pic>
        <p:nvPicPr>
          <p:cNvPr descr="A screenshot of a cell phone&#10;&#10;Description automatically generated" id="318" name="Google Shape;318;p26"/>
          <p:cNvPicPr preferRelativeResize="0"/>
          <p:nvPr/>
        </p:nvPicPr>
        <p:blipFill rotWithShape="1">
          <a:blip r:embed="rId3">
            <a:alphaModFix/>
          </a:blip>
          <a:srcRect b="0" l="0" r="0" t="0"/>
          <a:stretch/>
        </p:blipFill>
        <p:spPr>
          <a:xfrm>
            <a:off x="1524000" y="829798"/>
            <a:ext cx="5508392" cy="189411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7"/>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Breadcrumbs and Back to Top</a:t>
            </a:r>
            <a:endParaRPr/>
          </a:p>
        </p:txBody>
      </p:sp>
      <p:sp>
        <p:nvSpPr>
          <p:cNvPr id="324" name="Google Shape;324;p27"/>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27"/>
          <p:cNvSpPr txBox="1"/>
          <p:nvPr>
            <p:ph idx="1" type="body"/>
          </p:nvPr>
        </p:nvSpPr>
        <p:spPr>
          <a:xfrm>
            <a:off x="448056" y="3462528"/>
            <a:ext cx="8610600" cy="3048000"/>
          </a:xfrm>
          <a:prstGeom prst="rect">
            <a:avLst/>
          </a:prstGeom>
          <a:noFill/>
          <a:ln>
            <a:noFill/>
          </a:ln>
        </p:spPr>
        <p:txBody>
          <a:bodyPr anchorCtr="0" anchor="t" bIns="45700" lIns="91425" spcFirstLastPara="1" rIns="91425" wrap="square" tIns="45700">
            <a:normAutofit/>
          </a:bodyPr>
          <a:lstStyle/>
          <a:p>
            <a:pPr indent="-283464" lvl="0" marL="457200" rtl="0" algn="l">
              <a:lnSpc>
                <a:spcPct val="90000"/>
              </a:lnSpc>
              <a:spcBef>
                <a:spcPts val="0"/>
              </a:spcBef>
              <a:spcAft>
                <a:spcPts val="0"/>
              </a:spcAft>
              <a:buClr>
                <a:schemeClr val="dk1"/>
              </a:buClr>
              <a:buSzPts val="1400"/>
              <a:buChar char="•"/>
            </a:pPr>
            <a:r>
              <a:rPr lang="en-US" sz="1400"/>
              <a:t>Several participants had difficulty finding the breadcrumbs depending on the page.</a:t>
            </a:r>
            <a:endParaRPr/>
          </a:p>
          <a:p>
            <a:pPr indent="-285750" lvl="1" marL="742950" rtl="0" algn="l">
              <a:lnSpc>
                <a:spcPct val="90000"/>
              </a:lnSpc>
              <a:spcBef>
                <a:spcPts val="1200"/>
              </a:spcBef>
              <a:spcAft>
                <a:spcPts val="0"/>
              </a:spcAft>
              <a:buClr>
                <a:schemeClr val="dk1"/>
              </a:buClr>
              <a:buSzPts val="1300"/>
              <a:buFont typeface="Arial"/>
              <a:buChar char="•"/>
            </a:pPr>
            <a:r>
              <a:rPr lang="en-US" sz="1300"/>
              <a:t>Went to Home page from Stakeholder Interview page.</a:t>
            </a:r>
            <a:endParaRPr/>
          </a:p>
          <a:p>
            <a:pPr indent="-285750" lvl="1" marL="742950" rtl="0" algn="l">
              <a:lnSpc>
                <a:spcPct val="90000"/>
              </a:lnSpc>
              <a:spcBef>
                <a:spcPts val="1200"/>
              </a:spcBef>
              <a:spcAft>
                <a:spcPts val="0"/>
              </a:spcAft>
              <a:buClr>
                <a:schemeClr val="dk1"/>
              </a:buClr>
              <a:buSzPts val="1300"/>
              <a:buFont typeface="Arial"/>
              <a:buChar char="•"/>
            </a:pPr>
            <a:r>
              <a:rPr lang="en-US" sz="1300"/>
              <a:t>Almost went to Method from Stakeholder Interview page, but then found the correct breadcrumb.</a:t>
            </a:r>
            <a:endParaRPr/>
          </a:p>
          <a:p>
            <a:pPr indent="-285750" lvl="1" marL="742950" rtl="0" algn="l">
              <a:lnSpc>
                <a:spcPct val="90000"/>
              </a:lnSpc>
              <a:spcBef>
                <a:spcPts val="1200"/>
              </a:spcBef>
              <a:spcAft>
                <a:spcPts val="0"/>
              </a:spcAft>
              <a:buClr>
                <a:schemeClr val="dk1"/>
              </a:buClr>
              <a:buSzPts val="1300"/>
              <a:buFont typeface="Arial"/>
              <a:buChar char="•"/>
            </a:pPr>
            <a:r>
              <a:rPr lang="en-US" sz="1300"/>
              <a:t>Wanted to go to Resources from Stakeholder Interview page. Needed to be guided to correct breadcrumb.</a:t>
            </a:r>
            <a:endParaRPr/>
          </a:p>
          <a:p>
            <a:pPr indent="-285750" lvl="1" marL="742950" rtl="0" algn="l">
              <a:lnSpc>
                <a:spcPct val="90000"/>
              </a:lnSpc>
              <a:spcBef>
                <a:spcPts val="1200"/>
              </a:spcBef>
              <a:spcAft>
                <a:spcPts val="0"/>
              </a:spcAft>
              <a:buClr>
                <a:schemeClr val="dk1"/>
              </a:buClr>
              <a:buSzPts val="1300"/>
              <a:buFont typeface="Arial"/>
              <a:buChar char="•"/>
            </a:pPr>
            <a:r>
              <a:rPr lang="en-US" sz="1300"/>
              <a:t>Used browser back button from CPRS  guide.</a:t>
            </a:r>
            <a:endParaRPr/>
          </a:p>
          <a:p>
            <a:pPr indent="-285750" lvl="1" marL="742950" rtl="0" algn="l">
              <a:lnSpc>
                <a:spcPct val="90000"/>
              </a:lnSpc>
              <a:spcBef>
                <a:spcPts val="1200"/>
              </a:spcBef>
              <a:spcAft>
                <a:spcPts val="0"/>
              </a:spcAft>
              <a:buClr>
                <a:schemeClr val="dk1"/>
              </a:buClr>
              <a:buSzPts val="1300"/>
              <a:buFont typeface="Arial"/>
              <a:buChar char="•"/>
            </a:pPr>
            <a:r>
              <a:rPr lang="en-US" sz="1300"/>
              <a:t>Not sure which link to use from CPRS guide page (Quick Start Guide or Clinical Reminder Quick Start Guide)</a:t>
            </a:r>
            <a:endParaRPr/>
          </a:p>
          <a:p>
            <a:pPr indent="-285750" lvl="1" marL="742950" rtl="0" algn="l">
              <a:lnSpc>
                <a:spcPct val="90000"/>
              </a:lnSpc>
              <a:spcBef>
                <a:spcPts val="1200"/>
              </a:spcBef>
              <a:spcAft>
                <a:spcPts val="0"/>
              </a:spcAft>
              <a:buClr>
                <a:schemeClr val="dk1"/>
              </a:buClr>
              <a:buSzPts val="1300"/>
              <a:buFont typeface="Arial"/>
              <a:buChar char="•"/>
            </a:pPr>
            <a:r>
              <a:rPr lang="en-US" sz="1300"/>
              <a:t>Participants wanted a quick way to get back to the top of the page. Recommend adding a Back to Top function. </a:t>
            </a:r>
            <a:endParaRPr/>
          </a:p>
          <a:p>
            <a:pPr indent="-196850" lvl="1" marL="742950" rtl="0" algn="l">
              <a:lnSpc>
                <a:spcPct val="90000"/>
              </a:lnSpc>
              <a:spcBef>
                <a:spcPts val="1200"/>
              </a:spcBef>
              <a:spcAft>
                <a:spcPts val="0"/>
              </a:spcAft>
              <a:buClr>
                <a:schemeClr val="dk1"/>
              </a:buClr>
              <a:buSzPts val="1400"/>
              <a:buNone/>
            </a:pPr>
            <a:r>
              <a:t/>
            </a:r>
            <a:endParaRPr sz="1400"/>
          </a:p>
        </p:txBody>
      </p:sp>
      <p:pic>
        <p:nvPicPr>
          <p:cNvPr descr="A screenshot of a cell phone&#10;&#10;Description automatically generated" id="326" name="Google Shape;326;p27"/>
          <p:cNvPicPr preferRelativeResize="0"/>
          <p:nvPr/>
        </p:nvPicPr>
        <p:blipFill rotWithShape="1">
          <a:blip r:embed="rId3">
            <a:alphaModFix/>
          </a:blip>
          <a:srcRect b="0" l="0" r="0" t="0"/>
          <a:stretch/>
        </p:blipFill>
        <p:spPr>
          <a:xfrm>
            <a:off x="1679117" y="2414002"/>
            <a:ext cx="5867400" cy="795484"/>
          </a:xfrm>
          <a:prstGeom prst="rect">
            <a:avLst/>
          </a:prstGeom>
          <a:noFill/>
          <a:ln cap="flat" cmpd="sng" w="9525">
            <a:solidFill>
              <a:schemeClr val="dk1"/>
            </a:solidFill>
            <a:prstDash val="solid"/>
            <a:round/>
            <a:headEnd len="sm" w="sm" type="none"/>
            <a:tailEnd len="sm" w="sm" type="none"/>
          </a:ln>
        </p:spPr>
      </p:pic>
      <p:pic>
        <p:nvPicPr>
          <p:cNvPr descr="A screenshot of a cell phone&#10;&#10;Description automatically generated" id="327" name="Google Shape;327;p27"/>
          <p:cNvPicPr preferRelativeResize="0"/>
          <p:nvPr/>
        </p:nvPicPr>
        <p:blipFill rotWithShape="1">
          <a:blip r:embed="rId4">
            <a:alphaModFix/>
          </a:blip>
          <a:srcRect b="0" l="0" r="0" t="0"/>
          <a:stretch/>
        </p:blipFill>
        <p:spPr>
          <a:xfrm>
            <a:off x="1679117" y="801011"/>
            <a:ext cx="4795656" cy="135759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8"/>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Videos</a:t>
            </a:r>
            <a:endParaRPr/>
          </a:p>
        </p:txBody>
      </p:sp>
      <p:sp>
        <p:nvSpPr>
          <p:cNvPr id="333" name="Google Shape;333;p28"/>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4" name="Google Shape;334;p28"/>
          <p:cNvSpPr txBox="1"/>
          <p:nvPr>
            <p:ph idx="1" type="body"/>
          </p:nvPr>
        </p:nvSpPr>
        <p:spPr>
          <a:xfrm>
            <a:off x="914400" y="4114800"/>
            <a:ext cx="6400800" cy="3048000"/>
          </a:xfrm>
          <a:prstGeom prst="rect">
            <a:avLst/>
          </a:prstGeom>
          <a:noFill/>
          <a:ln>
            <a:noFill/>
          </a:ln>
        </p:spPr>
        <p:txBody>
          <a:bodyPr anchorCtr="0" anchor="t" bIns="45700" lIns="91425" spcFirstLastPara="1" rIns="91425" wrap="square" tIns="45700">
            <a:normAutofit/>
          </a:bodyPr>
          <a:lstStyle/>
          <a:p>
            <a:pPr indent="-283464" lvl="0" marL="457200" rtl="0" algn="l">
              <a:lnSpc>
                <a:spcPct val="90000"/>
              </a:lnSpc>
              <a:spcBef>
                <a:spcPts val="0"/>
              </a:spcBef>
              <a:spcAft>
                <a:spcPts val="0"/>
              </a:spcAft>
              <a:buClr>
                <a:schemeClr val="dk1"/>
              </a:buClr>
              <a:buSzPts val="1400"/>
              <a:buChar char="•"/>
            </a:pPr>
            <a:r>
              <a:rPr lang="en-US" sz="1400"/>
              <a:t>No actual videos were included in the wireframes.  The video placeholder drew attention and participants indicated that videos would be watched.</a:t>
            </a:r>
            <a:endParaRPr/>
          </a:p>
          <a:p>
            <a:pPr indent="-283464" lvl="0" marL="457200" rtl="0" algn="l">
              <a:lnSpc>
                <a:spcPct val="90000"/>
              </a:lnSpc>
              <a:spcBef>
                <a:spcPts val="1200"/>
              </a:spcBef>
              <a:spcAft>
                <a:spcPts val="0"/>
              </a:spcAft>
              <a:buClr>
                <a:schemeClr val="dk1"/>
              </a:buClr>
              <a:buSzPts val="1400"/>
              <a:buChar char="•"/>
            </a:pPr>
            <a:r>
              <a:rPr lang="en-US" sz="1400"/>
              <a:t>Participants commented that they would watch short and concise videos. Acceptable video length ranged from 2 minutes to 10 minutes.</a:t>
            </a:r>
            <a:endParaRPr/>
          </a:p>
          <a:p>
            <a:pPr indent="-283464" lvl="0" marL="457200" rtl="0" algn="l">
              <a:lnSpc>
                <a:spcPct val="90000"/>
              </a:lnSpc>
              <a:spcBef>
                <a:spcPts val="1200"/>
              </a:spcBef>
              <a:spcAft>
                <a:spcPts val="0"/>
              </a:spcAft>
              <a:buClr>
                <a:schemeClr val="dk1"/>
              </a:buClr>
              <a:buSzPts val="1400"/>
              <a:buChar char="•"/>
            </a:pPr>
            <a:r>
              <a:rPr lang="en-US" sz="1400"/>
              <a:t>Important that the video is short and concise, gets right to the point, and highlights the key points again at the end of the video.</a:t>
            </a:r>
            <a:endParaRPr/>
          </a:p>
          <a:p>
            <a:pPr indent="-283464" lvl="0" marL="457200" rtl="0" algn="l">
              <a:lnSpc>
                <a:spcPct val="90000"/>
              </a:lnSpc>
              <a:spcBef>
                <a:spcPts val="1200"/>
              </a:spcBef>
              <a:spcAft>
                <a:spcPts val="0"/>
              </a:spcAft>
              <a:buClr>
                <a:schemeClr val="dk1"/>
              </a:buClr>
              <a:buSzPts val="1400"/>
              <a:buChar char="•"/>
            </a:pPr>
            <a:r>
              <a:rPr lang="en-US" sz="1400"/>
              <a:t>Some participants said they would like to see video demonstrations of how to use these tools, e.g. Usability Walkthrough.</a:t>
            </a:r>
            <a:endParaRPr/>
          </a:p>
        </p:txBody>
      </p:sp>
      <p:sp>
        <p:nvSpPr>
          <p:cNvPr id="335" name="Google Shape;335;p28"/>
          <p:cNvSpPr txBox="1"/>
          <p:nvPr/>
        </p:nvSpPr>
        <p:spPr>
          <a:xfrm>
            <a:off x="7070930" y="3144400"/>
            <a:ext cx="1828801" cy="7540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u="sng">
                <a:solidFill>
                  <a:schemeClr val="dk1"/>
                </a:solidFill>
                <a:latin typeface="Calibri"/>
                <a:ea typeface="Calibri"/>
                <a:cs typeface="Calibri"/>
                <a:sym typeface="Calibri"/>
              </a:rPr>
              <a:t>Action Plan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6" name="Google Shape;336;p28"/>
          <p:cNvPicPr preferRelativeResize="0"/>
          <p:nvPr/>
        </p:nvPicPr>
        <p:blipFill rotWithShape="1">
          <a:blip r:embed="rId3">
            <a:alphaModFix/>
          </a:blip>
          <a:srcRect b="0" l="0" r="0" t="0"/>
          <a:stretch/>
        </p:blipFill>
        <p:spPr>
          <a:xfrm>
            <a:off x="2133600" y="941138"/>
            <a:ext cx="4219575" cy="26955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9"/>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Tip and Learn More  </a:t>
            </a:r>
            <a:endParaRPr/>
          </a:p>
        </p:txBody>
      </p:sp>
      <p:sp>
        <p:nvSpPr>
          <p:cNvPr id="342" name="Google Shape;342;p29"/>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29"/>
          <p:cNvSpPr txBox="1"/>
          <p:nvPr/>
        </p:nvSpPr>
        <p:spPr>
          <a:xfrm>
            <a:off x="1219200" y="4226010"/>
            <a:ext cx="7620000" cy="160043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Participants did not notice the Tip and Learn More areas on the page.  When directed to them in order to obtain feedback, the How To sections were the least likely to be found useful.  See slide 23-24 for detailed findings on How Tos.</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Template labels vs How To is not something that is easily grasped when skimming the page.  Possibly include the How To in the template, and then it can be printed, or not.  Or increase the differentiation in the item labels. </a:t>
            </a:r>
            <a:endParaRPr/>
          </a:p>
        </p:txBody>
      </p:sp>
      <p:pic>
        <p:nvPicPr>
          <p:cNvPr id="344" name="Google Shape;344;p29"/>
          <p:cNvPicPr preferRelativeResize="0"/>
          <p:nvPr/>
        </p:nvPicPr>
        <p:blipFill rotWithShape="1">
          <a:blip r:embed="rId3">
            <a:alphaModFix/>
          </a:blip>
          <a:srcRect b="0" l="0" r="0" t="0"/>
          <a:stretch/>
        </p:blipFill>
        <p:spPr>
          <a:xfrm>
            <a:off x="1752600" y="1069070"/>
            <a:ext cx="5943600" cy="3029008"/>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3"/>
          <p:cNvSpPr txBox="1"/>
          <p:nvPr/>
        </p:nvSpPr>
        <p:spPr>
          <a:xfrm>
            <a:off x="0" y="1093538"/>
            <a:ext cx="9144000" cy="4078039"/>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42900" lvl="1" marL="8001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June 22 and 23 seven VISN 15 CACs participated in remote, moderated 1:1 sessions. </a:t>
            </a:r>
            <a:endParaRPr/>
          </a:p>
          <a:p>
            <a:pPr indent="-342900" lvl="1" marL="8001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 semi-functional prototype, built in Figma, was used for the testing. </a:t>
            </a:r>
            <a:endParaRPr/>
          </a:p>
          <a:p>
            <a:pPr indent="-342900" lvl="1" marL="8001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most serious barrier to this being utilized is CAC agency.  If the UXG was recommended in an SOP, then the CACs would be more empowered to utilize the information and techniques. </a:t>
            </a:r>
            <a:endParaRPr/>
          </a:p>
          <a:p>
            <a:pPr indent="-342900" lvl="1" marL="8001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 mobile use was evaluated.</a:t>
            </a:r>
            <a:endParaRPr/>
          </a:p>
          <a:p>
            <a:pPr indent="-342900" lvl="1" marL="8001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 video content was available. </a:t>
            </a:r>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40" name="Google Shape;140;p3"/>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Executive 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Mock Up Usage  </a:t>
            </a:r>
            <a:endParaRPr/>
          </a:p>
        </p:txBody>
      </p:sp>
      <p:sp>
        <p:nvSpPr>
          <p:cNvPr id="350" name="Google Shape;350;p30"/>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30"/>
          <p:cNvSpPr txBox="1"/>
          <p:nvPr/>
        </p:nvSpPr>
        <p:spPr>
          <a:xfrm>
            <a:off x="1219200" y="1143000"/>
            <a:ext cx="7620000" cy="427809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Use of mock-ups prior to CPRS configuration varied across participants.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All participants differentiated between small, medium and large projects, and indicated that this assessment partly determines the use of a mock up.  However, several participants only configure in CPRS, put it in a test environment and work with the requestor on the design that way.</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Tools in use:  Word, Powerpoint, Excel.  Several used to use Visio, but now that must be requested and it is not considered to be essential by participants.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"It is suggesting creating a mock-up somehow of the dialog or reminder. I don't do it in such a way that makes sense to the users but for what is organized for me. I just create a spreadsheet with the names of the groups and elements, the text and alt text and then build it so I don't have to go back and rework it."</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Several participants would like to see a SOP that included the steps covered in the QSG.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1"/>
          <p:cNvSpPr txBox="1"/>
          <p:nvPr>
            <p:ph type="title"/>
          </p:nvPr>
        </p:nvSpPr>
        <p:spPr>
          <a:xfrm>
            <a:off x="1066800" y="0"/>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Pattern Library Enhancements</a:t>
            </a:r>
            <a:endParaRPr/>
          </a:p>
        </p:txBody>
      </p:sp>
      <p:sp>
        <p:nvSpPr>
          <p:cNvPr id="357" name="Google Shape;357;p31"/>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8" name="Google Shape;358;p31"/>
          <p:cNvSpPr txBox="1"/>
          <p:nvPr/>
        </p:nvSpPr>
        <p:spPr>
          <a:xfrm>
            <a:off x="1167384" y="3651111"/>
            <a:ext cx="7620000"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Participants were not sure what to expect, but this link was of interest across all participants.</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Participants liked the Best Practices, asked to have more included in that section, but the section itself takes a long time to scroll through. </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Examples shown were deemed useful across 6/7 participants.   </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Add Data Objects as a 4th Design Component. </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Participant comments:</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 wanted to see how the dialog will work within the environment itself. Maybe use it as a template for an issue that comes up.</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 hope I’d get maybe a link to current CPRS technical guides or other types of CPRS info like patch information that is getting ready to be released, what's involved, updates that have been done, maybe a history.</a:t>
            </a:r>
            <a:endParaRPr/>
          </a:p>
        </p:txBody>
      </p:sp>
      <p:pic>
        <p:nvPicPr>
          <p:cNvPr id="359" name="Google Shape;359;p31"/>
          <p:cNvPicPr preferRelativeResize="0"/>
          <p:nvPr/>
        </p:nvPicPr>
        <p:blipFill rotWithShape="1">
          <a:blip r:embed="rId3">
            <a:alphaModFix/>
          </a:blip>
          <a:srcRect b="0" l="0" r="0" t="0"/>
          <a:stretch/>
        </p:blipFill>
        <p:spPr>
          <a:xfrm>
            <a:off x="1883507" y="1045117"/>
            <a:ext cx="5376985" cy="2438400"/>
          </a:xfrm>
          <a:prstGeom prst="rect">
            <a:avLst/>
          </a:prstGeom>
          <a:noFill/>
          <a:ln cap="flat" cmpd="sng" w="19050">
            <a:solidFill>
              <a:schemeClr val="dk1"/>
            </a:solidFill>
            <a:prstDash val="solid"/>
            <a:round/>
            <a:headEnd len="sm" w="sm" type="none"/>
            <a:tailEnd len="sm" w="sm" type="none"/>
          </a:ln>
        </p:spPr>
      </p:pic>
      <p:sp>
        <p:nvSpPr>
          <p:cNvPr id="360" name="Google Shape;360;p31"/>
          <p:cNvSpPr txBox="1"/>
          <p:nvPr/>
        </p:nvSpPr>
        <p:spPr>
          <a:xfrm>
            <a:off x="4977384" y="2819400"/>
            <a:ext cx="1600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070C0"/>
                </a:solidFill>
                <a:latin typeface="Calibri"/>
                <a:ea typeface="Calibri"/>
                <a:cs typeface="Calibri"/>
                <a:sym typeface="Calibri"/>
              </a:rPr>
              <a:t>Data objects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1066800" y="0"/>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Pattern Library Enhancements cont’d</a:t>
            </a:r>
            <a:endParaRPr/>
          </a:p>
        </p:txBody>
      </p:sp>
      <p:sp>
        <p:nvSpPr>
          <p:cNvPr id="366" name="Google Shape;366;p32"/>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7" name="Google Shape;367;p32"/>
          <p:cNvSpPr txBox="1"/>
          <p:nvPr/>
        </p:nvSpPr>
        <p:spPr>
          <a:xfrm>
            <a:off x="609600" y="3810000"/>
            <a:ext cx="76200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 Participant Comments:</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 know this is for reminder dialogs but we do boiler plates and TXML (?) templates which are built in the template editor, it'd be nice in this before we get to reminder dialog if we could get a definition of each of those. Plus the pros and cons because there are things you can’t do in a boiler plate that you might be able to do in a TXML.</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 don’t understand the first bullet for the “Cons” section, I can’t even say that it’s not true because I don’t know what they are trying to say.  </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Suggestions for enhancing the pattern library include: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Add the Reminder Definition section (see </a:t>
            </a:r>
            <a:r>
              <a:rPr b="0" i="0" lang="en-US" sz="1400" u="sng" cap="none" strike="noStrike">
                <a:solidFill>
                  <a:schemeClr val="dk1"/>
                </a:solidFill>
                <a:latin typeface="Calibri"/>
                <a:ea typeface="Calibri"/>
                <a:cs typeface="Calibri"/>
                <a:sym typeface="Calibri"/>
                <a:hlinkClick action="ppaction://hlinksldjump" r:id="rId3"/>
              </a:rPr>
              <a:t>Reminder Definition</a:t>
            </a:r>
            <a:r>
              <a:rPr b="0" i="0" lang="en-US" sz="1400" u="none" cap="none" strike="noStrike">
                <a:solidFill>
                  <a:schemeClr val="dk1"/>
                </a:solidFill>
                <a:latin typeface="Calibri"/>
                <a:ea typeface="Calibri"/>
                <a:cs typeface="Calibri"/>
                <a:sym typeface="Calibri"/>
              </a:rPr>
              <a:t> for more detail)</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pic>
        <p:nvPicPr>
          <p:cNvPr id="368" name="Google Shape;368;p32"/>
          <p:cNvPicPr preferRelativeResize="0"/>
          <p:nvPr/>
        </p:nvPicPr>
        <p:blipFill rotWithShape="1">
          <a:blip r:embed="rId4">
            <a:alphaModFix/>
          </a:blip>
          <a:srcRect b="0" l="0" r="0" t="53959"/>
          <a:stretch/>
        </p:blipFill>
        <p:spPr>
          <a:xfrm>
            <a:off x="1643208" y="1085088"/>
            <a:ext cx="6162383" cy="23622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3"/>
          <p:cNvSpPr txBox="1"/>
          <p:nvPr>
            <p:ph type="title"/>
          </p:nvPr>
        </p:nvSpPr>
        <p:spPr>
          <a:xfrm>
            <a:off x="1066800" y="0"/>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Common Usability Issues</a:t>
            </a:r>
            <a:endParaRPr/>
          </a:p>
        </p:txBody>
      </p:sp>
      <p:sp>
        <p:nvSpPr>
          <p:cNvPr id="374" name="Google Shape;374;p33"/>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5" name="Google Shape;375;p33"/>
          <p:cNvSpPr txBox="1"/>
          <p:nvPr/>
        </p:nvSpPr>
        <p:spPr>
          <a:xfrm>
            <a:off x="914400" y="1042069"/>
            <a:ext cx="76200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Participants saw value in this content, and would like this section to include more examples, as well as the code snippet so they could follow along.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Participant Comments: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 like the fact that these appear to have FAQs in them and that will help with issues with instillation of reminder dialogs and that I think they are overlooked during deployment.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People have different issues. If there is a quick way to be able to go and pull up that information that is very useful and of value to the person building the reminder dialog.</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 think they are all good. I don’t know if there are other ones that link from the in-depth guide. I think it'd help if there is other guidance that applies here.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 would use this information. I'd be interested in seeing others listed here too.</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It's all really useful and good information. I could use this. We have so many providers that don’t know how to get to clinical reminders. It would be helpful for the provider to know how to get to clinical reminders and how to use them. I guess this isn't the right location for that, but I guess we're assuming they already know that with this.</a:t>
            </a:r>
            <a:r>
              <a:rPr lang="en-US" sz="1200">
                <a:solidFill>
                  <a:schemeClr val="dk1"/>
                </a:solidFill>
                <a:latin typeface="Calibri"/>
                <a:ea typeface="Calibri"/>
                <a:cs typeface="Calibri"/>
                <a:sym typeface="Calibri"/>
              </a:rPr>
              <a:t>	</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4"/>
          <p:cNvSpPr txBox="1"/>
          <p:nvPr>
            <p:ph type="title"/>
          </p:nvPr>
        </p:nvSpPr>
        <p:spPr>
          <a:xfrm>
            <a:off x="1066800" y="0"/>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Common Usability Issues (cont’d)</a:t>
            </a:r>
            <a:endParaRPr/>
          </a:p>
        </p:txBody>
      </p:sp>
      <p:sp>
        <p:nvSpPr>
          <p:cNvPr id="381" name="Google Shape;381;p34"/>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2" name="Google Shape;382;p34"/>
          <p:cNvSpPr txBox="1"/>
          <p:nvPr/>
        </p:nvSpPr>
        <p:spPr>
          <a:xfrm>
            <a:off x="762001" y="843724"/>
            <a:ext cx="76200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Participants saw value in this content, and would like this section to include more examples, as well as the code snippet so they could follow along.  Bolded comment introduces a topic not yet covered in the UXG.</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Participant Comments: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I'd like to have the code example next to it to show how it should look when someone runs into an issue. Just telling that it's an issue but not showing how to correct it is not helpful.</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 think this is really good. A lot of people are very visual so seeing something like this is helpful to put an image in the mind to be able to think about how this goes and should look.</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Very often the stance I take is, I put myself in the view of the provider to think about what they will see, then I put myself in the patient’s shoes to think of what the patient will see and how it'll read for them. I have a lot of conversations with my end-users to compare what they will see and what the patient will see if they ever request the record so they can understand what they will see. I think this would be a good place to cover that.</a:t>
            </a:r>
            <a:endParaRPr/>
          </a:p>
          <a:p>
            <a:pPr indent="-184150" lvl="0" marL="285750" marR="0" rtl="0" algn="l">
              <a:spcBef>
                <a:spcPts val="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Consistency point is great. I don’t think this can be stated enough. I agree with that absolutely. I don’t think there is anything I can add to that. Very well stated.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5"/>
          <p:cNvSpPr txBox="1"/>
          <p:nvPr>
            <p:ph type="title"/>
          </p:nvPr>
        </p:nvSpPr>
        <p:spPr>
          <a:xfrm>
            <a:off x="1066800" y="0"/>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Visual Modeling</a:t>
            </a:r>
            <a:endParaRPr/>
          </a:p>
        </p:txBody>
      </p:sp>
      <p:sp>
        <p:nvSpPr>
          <p:cNvPr id="388" name="Google Shape;388;p35"/>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9" name="Google Shape;389;p35"/>
          <p:cNvSpPr txBox="1"/>
          <p:nvPr/>
        </p:nvSpPr>
        <p:spPr>
          <a:xfrm>
            <a:off x="780144" y="990600"/>
            <a:ext cx="76200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Workflow mapping as a concept was well understood. The value in workflow modeling is recognized.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Participant Comments: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 use this. I don’t know that ever CAC does that. I like mapping it out so I can find bottlenecks and help generate solutions or point me to someone who can help generate a solution.</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 would be interested to see examples or demonstrations. But I may not have time to integrate this.</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If I could convince my facility leadership on how we could approach these things more constructively then it would be a really great tool. I have tried to use the approach that being proactive with creating tools that support our clinicians will make their jobs easier and give them back some time. I think that's what they would value. If we can make better tools for the clinicians that free up time, they should want us to be able to do that.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 guess an example would be whenever we share screens and show the end user and go over the functionality. Sometimes I'll do it differently [2 or more designs] to show a different format that might be more user friendly for them.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6"/>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Add Reminder Definition  </a:t>
            </a:r>
            <a:endParaRPr/>
          </a:p>
        </p:txBody>
      </p:sp>
      <p:sp>
        <p:nvSpPr>
          <p:cNvPr id="395" name="Google Shape;395;p36"/>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6" name="Google Shape;396;p36"/>
          <p:cNvSpPr txBox="1"/>
          <p:nvPr/>
        </p:nvSpPr>
        <p:spPr>
          <a:xfrm>
            <a:off x="1066800" y="1397674"/>
            <a:ext cx="7620000" cy="45550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Reminder Definition is done at the same time as the dialog build.</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Reminder Definition specifies the rules that are required to have the reminder dialog function correctly. </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Participants expect the rules to be identified during the early meetings (with requester, end user or the kick-off meeting). </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Some examples:</a:t>
            </a:r>
            <a:endParaRPr/>
          </a:p>
          <a:p>
            <a:pPr indent="-285750" lvl="2" marL="12001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Timing: when should it appear?</a:t>
            </a:r>
            <a:endParaRPr/>
          </a:p>
          <a:p>
            <a:pPr indent="-285750" lvl="2" marL="12001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Which populations should the dialog apply to?</a:t>
            </a:r>
            <a:endParaRPr/>
          </a:p>
          <a:p>
            <a:pPr indent="-285750" lvl="2" marL="12001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How will the reminder be resolved?</a:t>
            </a:r>
            <a:endParaRPr/>
          </a:p>
          <a:p>
            <a:pPr indent="-285750" lvl="2" marL="12001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Other rules as described by the requester.</a:t>
            </a:r>
            <a:endParaRPr/>
          </a:p>
          <a:p>
            <a:pPr indent="-184150" lvl="2" marL="12001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Recommend further research into the definitions to determine if they would be a part of the UXG.  If not a part of the UXG, the questions related to the definition should still be added to the Kick off agenda and user interview guide for completeness. </a:t>
            </a:r>
            <a:endParaRPr/>
          </a:p>
          <a:p>
            <a:pPr indent="-196850" lvl="1" marL="7429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0" name="Shape 400"/>
        <p:cNvGrpSpPr/>
        <p:nvPr/>
      </p:nvGrpSpPr>
      <p:grpSpPr>
        <a:xfrm>
          <a:off x="0" y="0"/>
          <a:ext cx="0" cy="0"/>
          <a:chOff x="0" y="0"/>
          <a:chExt cx="0" cy="0"/>
        </a:xfrm>
      </p:grpSpPr>
      <p:sp>
        <p:nvSpPr>
          <p:cNvPr id="401" name="Google Shape;401;p37"/>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Conclusion and Next Steps</a:t>
            </a:r>
            <a:endParaRPr/>
          </a:p>
        </p:txBody>
      </p:sp>
      <p:sp>
        <p:nvSpPr>
          <p:cNvPr id="402" name="Google Shape;402;p37"/>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p37"/>
          <p:cNvSpPr/>
          <p:nvPr/>
        </p:nvSpPr>
        <p:spPr>
          <a:xfrm>
            <a:off x="533399" y="1295400"/>
            <a:ext cx="784860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Quick Start Guide format and content received a positive reception.  While many enhancements were recommended, the content provided was considered useful.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Two interviews were conducted on June 25 to provide the CHIO/management perspective on how the UXG could benefit the facility informaticists, and how the benefit would be measured.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information collected in those interviews should be used in conjunction with the enhancements and issues identified in this readout.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Appendix - Severity Ranking System</a:t>
            </a:r>
            <a:endParaRPr/>
          </a:p>
        </p:txBody>
      </p:sp>
      <p:sp>
        <p:nvSpPr>
          <p:cNvPr id="409" name="Google Shape;409;p38"/>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10" name="Google Shape;410;p38"/>
          <p:cNvGraphicFramePr/>
          <p:nvPr/>
        </p:nvGraphicFramePr>
        <p:xfrm>
          <a:off x="685800" y="1143000"/>
          <a:ext cx="3000000" cy="3000000"/>
        </p:xfrm>
        <a:graphic>
          <a:graphicData uri="http://schemas.openxmlformats.org/drawingml/2006/table">
            <a:tbl>
              <a:tblPr>
                <a:noFill/>
                <a:tableStyleId>{657244CE-A614-4283-97B6-26CB2B124E76}</a:tableStyleId>
              </a:tblPr>
              <a:tblGrid>
                <a:gridCol w="813675"/>
                <a:gridCol w="2123200"/>
                <a:gridCol w="2123200"/>
                <a:gridCol w="2350700"/>
              </a:tblGrid>
              <a:tr h="811225">
                <a:tc>
                  <a:txBody>
                    <a:bodyPr/>
                    <a:lstStyle/>
                    <a:p>
                      <a:pPr indent="0" lvl="0" marL="0" marR="0" rtl="0" algn="l">
                        <a:spcBef>
                          <a:spcPts val="0"/>
                        </a:spcBef>
                        <a:spcAft>
                          <a:spcPts val="0"/>
                        </a:spcAft>
                        <a:buNone/>
                      </a:pPr>
                      <a:r>
                        <a:rPr b="1" i="0" lang="en-US" sz="700" u="none" cap="none" strike="noStrike">
                          <a:solidFill>
                            <a:srgbClr val="000000"/>
                          </a:solidFill>
                          <a:latin typeface="Calibri"/>
                          <a:ea typeface="Calibri"/>
                          <a:cs typeface="Calibri"/>
                          <a:sym typeface="Calibri"/>
                        </a:rPr>
                        <a:t>Minor</a:t>
                      </a:r>
                      <a:endParaRPr/>
                    </a:p>
                  </a:txBody>
                  <a:tcPr marT="4000" marB="0" marR="4000" marL="4000" anchor="ctr">
                    <a:lnL cap="flat" cmpd="sng" w="9525">
                      <a:solidFill>
                        <a:srgbClr val="95B3D7"/>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One or more of the following:</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Causes user hesitation, confusion, or slight irritation.</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Impedes task completion or decreases efficiency but does not cause task failure.</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Presents small likelihood that the credibility of the VA HIT product will be diminished.</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Consider resolving this issue.</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Use of “Click here for more” to take user to an external link.</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95B3D7"/>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r>
              <a:tr h="1274775">
                <a:tc>
                  <a:txBody>
                    <a:bodyPr/>
                    <a:lstStyle/>
                    <a:p>
                      <a:pPr indent="0" lvl="0" marL="0" marR="0" rtl="0" algn="l">
                        <a:spcBef>
                          <a:spcPts val="0"/>
                        </a:spcBef>
                        <a:spcAft>
                          <a:spcPts val="0"/>
                        </a:spcAft>
                        <a:buNone/>
                      </a:pPr>
                      <a:r>
                        <a:rPr b="1" i="0" lang="en-US" sz="700" u="none" cap="none" strike="noStrike">
                          <a:solidFill>
                            <a:srgbClr val="000000"/>
                          </a:solidFill>
                          <a:latin typeface="Calibri"/>
                          <a:ea typeface="Calibri"/>
                          <a:cs typeface="Calibri"/>
                          <a:sym typeface="Calibri"/>
                        </a:rPr>
                        <a:t>Moderate</a:t>
                      </a:r>
                      <a:endParaRPr/>
                    </a:p>
                  </a:txBody>
                  <a:tcPr marT="4000" marB="0" marR="4000" marL="4000" anchor="ctr">
                    <a:lnL cap="flat" cmpd="sng" w="9525">
                      <a:solidFill>
                        <a:srgbClr val="95B3D7"/>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One or more of the following:</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Causes occasional task failure after which recovery is possible.</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Causes user delays and/or moderate dissatisfaction, but some users are able to recover in order to complete the task.</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Expected to negatively impact use, possibly leading to dissatisfaction at a level that users might opt to discontinue use. </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May diminish the credibility and/or reputation of the VA product.</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Give high priority to resolving this issue.</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Inconsistent access to app navigation (e.g., menu button alternates between the right and left side, depending on page).</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95B3D7"/>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158875">
                <a:tc>
                  <a:txBody>
                    <a:bodyPr/>
                    <a:lstStyle/>
                    <a:p>
                      <a:pPr indent="0" lvl="0" marL="0" marR="0" rtl="0" algn="l">
                        <a:spcBef>
                          <a:spcPts val="0"/>
                        </a:spcBef>
                        <a:spcAft>
                          <a:spcPts val="0"/>
                        </a:spcAft>
                        <a:buNone/>
                      </a:pPr>
                      <a:r>
                        <a:rPr b="1" i="0" lang="en-US" sz="700" u="none" cap="none" strike="noStrike">
                          <a:solidFill>
                            <a:srgbClr val="000000"/>
                          </a:solidFill>
                          <a:latin typeface="Calibri"/>
                          <a:ea typeface="Calibri"/>
                          <a:cs typeface="Calibri"/>
                          <a:sym typeface="Calibri"/>
                        </a:rPr>
                        <a:t>Serious</a:t>
                      </a:r>
                      <a:endParaRPr/>
                    </a:p>
                  </a:txBody>
                  <a:tcPr marT="4000" marB="0" marR="4000" marL="4000" anchor="ctr">
                    <a:lnL cap="flat" cmpd="sng" w="9525">
                      <a:solidFill>
                        <a:srgbClr val="95B3D7"/>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All of the following:</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Causes frequent task failure or occasional task failure from which recovery is not possible.</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Causes extreme user irritation and/or task abandonment. </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Likely to diminish the credibility or reputation of the VA product.</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Or:</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 Causes system/sub-system failure (i.e., produces system error or “crash”).</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Give highest priority to resolving this issue prior to further product testing or release.</a:t>
                      </a:r>
                      <a:br>
                        <a:rPr b="0" i="0" lang="en-US" sz="700" u="none" cap="none" strike="noStrike">
                          <a:solidFill>
                            <a:srgbClr val="000000"/>
                          </a:solidFill>
                          <a:latin typeface="Calibri"/>
                          <a:ea typeface="Calibri"/>
                          <a:cs typeface="Calibri"/>
                          <a:sym typeface="Calibri"/>
                        </a:rPr>
                      </a:b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HFE recommends resolution or mitigation for serious usability issues before deploying products.</a:t>
                      </a:r>
                      <a:br>
                        <a:rPr b="0" i="0" lang="en-US" sz="700" u="none" cap="none" strike="noStrike">
                          <a:solidFill>
                            <a:srgbClr val="000000"/>
                          </a:solidFill>
                          <a:latin typeface="Calibri"/>
                          <a:ea typeface="Calibri"/>
                          <a:cs typeface="Calibri"/>
                          <a:sym typeface="Calibri"/>
                        </a:rPr>
                      </a:br>
                      <a:endParaRPr b="0" i="0" sz="700" u="none" cap="none" strike="noStrike">
                        <a:solidFill>
                          <a:srgbClr val="000000"/>
                        </a:solidFill>
                        <a:latin typeface="Calibri"/>
                        <a:ea typeface="Calibri"/>
                        <a:cs typeface="Calibri"/>
                        <a:sym typeface="Calibri"/>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Blank page in app.</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Broken [external] web link (e.g., link has changed).</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Inaccessible web link (e.g., link is behind firewall, but app user is not).</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Use of language that is not easily comprehended by end users.</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95B3D7"/>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r>
              <a:tr h="695325">
                <a:tc>
                  <a:txBody>
                    <a:bodyPr/>
                    <a:lstStyle/>
                    <a:p>
                      <a:pPr indent="0" lvl="0" marL="0" marR="0" rtl="0" algn="l">
                        <a:spcBef>
                          <a:spcPts val="0"/>
                        </a:spcBef>
                        <a:spcAft>
                          <a:spcPts val="0"/>
                        </a:spcAft>
                        <a:buNone/>
                      </a:pPr>
                      <a:r>
                        <a:rPr b="1" i="0" lang="en-US" sz="700" u="none" cap="none" strike="noStrike">
                          <a:solidFill>
                            <a:srgbClr val="000000"/>
                          </a:solidFill>
                          <a:latin typeface="Calibri"/>
                          <a:ea typeface="Calibri"/>
                          <a:cs typeface="Calibri"/>
                          <a:sym typeface="Calibri"/>
                        </a:rPr>
                        <a:t>Not Applicable</a:t>
                      </a:r>
                      <a:endParaRPr/>
                    </a:p>
                  </a:txBody>
                  <a:tcPr marT="4000" marB="0" marR="4000" marL="4000" anchor="ctr">
                    <a:lnL cap="flat" cmpd="sng" w="9525">
                      <a:solidFill>
                        <a:srgbClr val="95B3D7"/>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Strengths or Unsolicited Suggestions</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Any findings related to strengths in the system (or unsolicited suggestions for improvement, which are not related to a usability weakness).</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In UI Cert: Criteria not applied.</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Optional.</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UI Cert: </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If app does not have sound features, criteria S-01 is not applicable.</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If app is 'read only,' criteria I-02 is not applicable.</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If app does not support processing tasks, criteria C-07 is not applicable.</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95B3D7"/>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tcPr>
                </a:tc>
              </a:tr>
              <a:tr h="1043000">
                <a:tc>
                  <a:txBody>
                    <a:bodyPr/>
                    <a:lstStyle/>
                    <a:p>
                      <a:pPr indent="0" lvl="0" marL="0" marR="0" rtl="0" algn="l">
                        <a:spcBef>
                          <a:spcPts val="0"/>
                        </a:spcBef>
                        <a:spcAft>
                          <a:spcPts val="0"/>
                        </a:spcAft>
                        <a:buNone/>
                      </a:pPr>
                      <a:r>
                        <a:rPr b="1" i="0" lang="en-US" sz="700" u="none" cap="none" strike="noStrike">
                          <a:solidFill>
                            <a:srgbClr val="000000"/>
                          </a:solidFill>
                          <a:latin typeface="Calibri"/>
                          <a:ea typeface="Calibri"/>
                          <a:cs typeface="Calibri"/>
                          <a:sym typeface="Calibri"/>
                        </a:rPr>
                        <a:t>Not Evaluated</a:t>
                      </a:r>
                      <a:endParaRPr/>
                    </a:p>
                  </a:txBody>
                  <a:tcPr marT="4000" marB="0" marR="4000" marL="4000" anchor="ctr">
                    <a:lnL cap="flat" cmpd="sng" w="9525">
                      <a:solidFill>
                        <a:srgbClr val="95B3D7"/>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In UI Cert: Reviewer did not come across (observe) criteria, so cannot say if criteria is met or not.  This can be because function is not working or reviewer could not create the circumstances to support evaluation.</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0" i="0" lang="en-US" sz="700" u="none" cap="none" strike="noStrike">
                          <a:solidFill>
                            <a:srgbClr val="000000"/>
                          </a:solidFill>
                          <a:latin typeface="Calibri"/>
                          <a:ea typeface="Calibri"/>
                          <a:cs typeface="Calibri"/>
                          <a:sym typeface="Calibri"/>
                        </a:rPr>
                        <a:t>UI Cert:</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If reviewer does not come across error messages, criteria  E-02 is not evaluated (because a different set of key presses or network speed might allow for it to be evaluated at another time).</a:t>
                      </a:r>
                      <a:br>
                        <a:rPr b="0" i="0" lang="en-US" sz="700" u="none" cap="none" strike="noStrike">
                          <a:solidFill>
                            <a:srgbClr val="000000"/>
                          </a:solidFill>
                          <a:latin typeface="Calibri"/>
                          <a:ea typeface="Calibri"/>
                          <a:cs typeface="Calibri"/>
                          <a:sym typeface="Calibri"/>
                        </a:rPr>
                      </a:br>
                      <a:r>
                        <a:rPr b="0" i="0" lang="en-US" sz="700" u="none" cap="none" strike="noStrike">
                          <a:solidFill>
                            <a:srgbClr val="000000"/>
                          </a:solidFill>
                          <a:latin typeface="Calibri"/>
                          <a:ea typeface="Calibri"/>
                          <a:cs typeface="Calibri"/>
                          <a:sym typeface="Calibri"/>
                        </a:rPr>
                        <a:t>If reviewer does not come across pages that take 1-10 seconds to load, criteria C-06 is not evaluated (because a different set of devices + network speed might allow for it to be evaluated at another time).</a:t>
                      </a:r>
                      <a:endParaRPr/>
                    </a:p>
                  </a:txBody>
                  <a:tcPr marT="4000" marB="0" marR="4000" marL="4000" anchor="ctr">
                    <a:lnL cap="flat" cmpd="sng" w="9525">
                      <a:solidFill>
                        <a:srgbClr val="000000">
                          <a:alpha val="0"/>
                        </a:srgbClr>
                      </a:solidFill>
                      <a:prstDash val="solid"/>
                      <a:round/>
                      <a:headEnd len="sm" w="sm" type="none"/>
                      <a:tailEnd len="sm" w="sm" type="none"/>
                    </a:lnL>
                    <a:lnR cap="flat" cmpd="sng" w="9525">
                      <a:solidFill>
                        <a:srgbClr val="95B3D7"/>
                      </a:solidFill>
                      <a:prstDash val="solid"/>
                      <a:round/>
                      <a:headEnd len="sm" w="sm" type="none"/>
                      <a:tailEnd len="sm" w="sm" type="none"/>
                    </a:lnR>
                    <a:lnT cap="flat" cmpd="sng" w="9525">
                      <a:solidFill>
                        <a:srgbClr val="95B3D7"/>
                      </a:solidFill>
                      <a:prstDash val="solid"/>
                      <a:round/>
                      <a:headEnd len="sm" w="sm" type="none"/>
                      <a:tailEnd len="sm" w="sm" type="none"/>
                    </a:lnT>
                    <a:lnB cap="flat" cmpd="sng" w="9525">
                      <a:solidFill>
                        <a:srgbClr val="95B3D7"/>
                      </a:solidFill>
                      <a:prstDash val="solid"/>
                      <a:round/>
                      <a:headEnd len="sm" w="sm" type="none"/>
                      <a:tailEnd len="sm" w="sm" type="none"/>
                    </a:lnB>
                    <a:solidFill>
                      <a:srgbClr val="DCE6F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4"/>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4"/>
          <p:cNvSpPr txBox="1"/>
          <p:nvPr/>
        </p:nvSpPr>
        <p:spPr>
          <a:xfrm>
            <a:off x="0" y="1093538"/>
            <a:ext cx="9144000" cy="4188839"/>
          </a:xfrm>
          <a:prstGeom prst="rect">
            <a:avLst/>
          </a:prstGeom>
          <a:noFill/>
          <a:ln>
            <a:noFill/>
          </a:ln>
        </p:spPr>
        <p:txBody>
          <a:bodyPr anchorCtr="0" anchor="t" bIns="45700" lIns="91425" spcFirstLastPara="1" rIns="91425" wrap="square" tIns="45700">
            <a:spAutoFit/>
          </a:bodyPr>
          <a:lstStyle/>
          <a:p>
            <a:pPr indent="-342900" lvl="1" marL="8001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Enhancements recommended in multiple areas. </a:t>
            </a:r>
            <a:endParaRPr/>
          </a:p>
          <a:p>
            <a:pPr indent="-342900" lvl="1" marL="800100" marR="0" rtl="0" algn="l">
              <a:lnSpc>
                <a:spcPct val="90000"/>
              </a:lnSpc>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Participants (4/7) said the QSG would be useful for new CACs. As well as a resource for experienced CACs.</a:t>
            </a:r>
            <a:endParaRPr/>
          </a:p>
          <a:p>
            <a:pPr indent="-342900" lvl="1" marL="800100" marR="0" rtl="0" algn="l">
              <a:lnSpc>
                <a:spcPct val="90000"/>
              </a:lnSpc>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Generally positive attitudes toward using sections of the QSG. CPRS guide and Kick-off meeting agenda specifically.</a:t>
            </a:r>
            <a:endParaRPr/>
          </a:p>
          <a:p>
            <a:pPr indent="-342900" lvl="1" marL="800100" marR="0" rtl="0" algn="l">
              <a:lnSpc>
                <a:spcPct val="90000"/>
              </a:lnSpc>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Generally positive attitudes toward recommending the QSG to others.</a:t>
            </a:r>
            <a:endParaRPr/>
          </a:p>
          <a:p>
            <a:pPr indent="-342900" lvl="1" marL="800100" marR="0" rtl="0" algn="l">
              <a:lnSpc>
                <a:spcPct val="90000"/>
              </a:lnSpc>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Terminology: Pain points, reminder dialog vs reminder definition, clinical reminder vs clinical reminder dialog.</a:t>
            </a:r>
            <a:endParaRPr/>
          </a:p>
          <a:p>
            <a:pPr indent="-342900" lvl="1" marL="800100" marR="0" rtl="0" algn="l">
              <a:lnSpc>
                <a:spcPct val="90000"/>
              </a:lnSpc>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Mixed comments regarding the printing function.</a:t>
            </a:r>
            <a:endParaRPr/>
          </a:p>
          <a:p>
            <a:pPr indent="-342900" lvl="1" marL="800100" marR="0" rtl="0" algn="l">
              <a:lnSpc>
                <a:spcPct val="90000"/>
              </a:lnSpc>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Mixed comments about breadcrumbs and backward navigation.</a:t>
            </a:r>
            <a:endParaRPr/>
          </a:p>
          <a:p>
            <a:pPr indent="-342900" lvl="1" marL="800100" marR="0" rtl="0" algn="l">
              <a:lnSpc>
                <a:spcPct val="90000"/>
              </a:lnSpc>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Comments that short and concise videos would be useful</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7" name="Google Shape;147;p4"/>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Executive Summary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5"/>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5"/>
          <p:cNvSpPr txBox="1"/>
          <p:nvPr/>
        </p:nvSpPr>
        <p:spPr>
          <a:xfrm>
            <a:off x="0" y="1093538"/>
            <a:ext cx="9144000" cy="4219617"/>
          </a:xfrm>
          <a:prstGeom prst="rect">
            <a:avLst/>
          </a:prstGeom>
          <a:noFill/>
          <a:ln>
            <a:noFill/>
          </a:ln>
        </p:spPr>
        <p:txBody>
          <a:bodyPr anchorCtr="0" anchor="t" bIns="45700" lIns="91425" spcFirstLastPara="1" rIns="91425" wrap="square" tIns="45700">
            <a:spAutoFit/>
          </a:bodyPr>
          <a:lstStyle/>
          <a:p>
            <a:pPr indent="-342900" lvl="1" marL="8001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 a scale of 1-5, where 1 is very unlikely and 5 is very likely, how would rate the possibility of pulling QSG sections to use in different kinds of projects.</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Average rating = 4.5 or very likely</a:t>
            </a:r>
            <a:endParaRPr/>
          </a:p>
          <a:p>
            <a:pPr indent="-228600" lvl="2" marL="1257300" marR="0" rtl="0" algn="l">
              <a:lnSpc>
                <a:spcPct val="90000"/>
              </a:lnSpc>
              <a:spcBef>
                <a:spcPts val="12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1" marL="800100" marR="0" rtl="0" algn="l">
              <a:lnSpc>
                <a:spcPct val="90000"/>
              </a:lnSpc>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Which sections are you most likely to use. Feel free to click around the prototype.</a:t>
            </a:r>
            <a:endParaRPr/>
          </a:p>
          <a:p>
            <a:pPr indent="-285750" lvl="2" marL="120015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 would only use the kickoff meeting. Maybe I'd go digging for issues but otherwise no.	</a:t>
            </a:r>
            <a:endParaRPr/>
          </a:p>
          <a:p>
            <a:pPr indent="-285750" lvl="2" marL="120015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All of them. (2)	</a:t>
            </a:r>
            <a:endParaRPr/>
          </a:p>
          <a:p>
            <a:pPr indent="-285750" lvl="2" marL="120015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specific design guidance is the more useful to me right now because I'm still learning. Anything that specifically gave examples of what you can do and not do to make a reminder better. </a:t>
            </a:r>
            <a:endParaRPr/>
          </a:p>
          <a:p>
            <a:pPr indent="-285750" lvl="2" marL="120015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 think the higher level stuff going through the usability testing stuff was interesting.</a:t>
            </a:r>
            <a:endParaRPr/>
          </a:p>
          <a:p>
            <a:pPr indent="-285750" lvl="2" marL="120015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I’d use the visual modeling section. 		</a:t>
            </a:r>
            <a:endParaRPr/>
          </a:p>
          <a:p>
            <a:pPr indent="-285750" lvl="2" marL="120015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 would use the CPRS design guide, everything you had in there i can see doing training or presentations on each one of those.</a:t>
            </a:r>
            <a:endParaRPr/>
          </a:p>
        </p:txBody>
      </p:sp>
      <p:sp>
        <p:nvSpPr>
          <p:cNvPr id="154" name="Google Shape;154;p5"/>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NPS Ratings and Debrief Comments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6"/>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6"/>
          <p:cNvSpPr txBox="1"/>
          <p:nvPr/>
        </p:nvSpPr>
        <p:spPr>
          <a:xfrm>
            <a:off x="0" y="1093538"/>
            <a:ext cx="8305800" cy="5198346"/>
          </a:xfrm>
          <a:prstGeom prst="rect">
            <a:avLst/>
          </a:prstGeom>
          <a:noFill/>
          <a:ln>
            <a:noFill/>
          </a:ln>
        </p:spPr>
        <p:txBody>
          <a:bodyPr anchorCtr="0" anchor="t" bIns="45700" lIns="91425" spcFirstLastPara="1" rIns="91425" wrap="square" tIns="45700">
            <a:spAutoFit/>
          </a:bodyPr>
          <a:lstStyle/>
          <a:p>
            <a:pPr indent="-342900" lvl="1" marL="8001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What else might be included or removed that would make the site more useful or valuable to you?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Code snippets, nothing else.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Not for me, but making it standard practice of the group provides a syllabus for the build and allows us to show the process of development and that’s important. It shows the workload and what's involved in building a clinical reminder.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Creating a reminder definition (the logic behind a clinical reminder); don’t have to have a definition to have a dialog, but if you want it smarter you have a definition; they're in a separate part of CPRS when you start a note that says reminders and if you click on it. The definition shows what is due; if the end user wants something more than a dialog (which can just be a template) with rules then it'd be developed at the same time as the dialog. I don't know much about definitions but it is complex. Even just for a beginning on how to make a definition and basic rules like timeframe based on age and gender; a how to on making a reminder definition would be good.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I'd expect to see code snippets on both the dialog and definition. If you're a new user you need to see all of that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Include a discussion board for people to pose questions or FAQs or a forum type thing for people to converse on their experiences.</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 like everything that I see here. I'd like a search for anything. I want to be able to put the data object in the search line and it give me the places where I could find it so I'm not looking through the whole guide. One note search functionality.</a:t>
            </a:r>
            <a:endParaRPr/>
          </a:p>
        </p:txBody>
      </p:sp>
      <p:sp>
        <p:nvSpPr>
          <p:cNvPr id="161" name="Google Shape;161;p6"/>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NPS Ratings and Debrief Comments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7"/>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7"/>
          <p:cNvSpPr txBox="1"/>
          <p:nvPr/>
        </p:nvSpPr>
        <p:spPr>
          <a:xfrm>
            <a:off x="0" y="1093538"/>
            <a:ext cx="8305800" cy="3825663"/>
          </a:xfrm>
          <a:prstGeom prst="rect">
            <a:avLst/>
          </a:prstGeom>
          <a:noFill/>
          <a:ln>
            <a:noFill/>
          </a:ln>
        </p:spPr>
        <p:txBody>
          <a:bodyPr anchorCtr="0" anchor="t" bIns="45700" lIns="91425" spcFirstLastPara="1" rIns="91425" wrap="square" tIns="45700">
            <a:spAutoFit/>
          </a:bodyPr>
          <a:lstStyle/>
          <a:p>
            <a:pPr indent="-342900" lvl="1" marL="8001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Who else do you think could benefit from this site? </a:t>
            </a:r>
            <a:r>
              <a:rPr b="0" i="0" lang="en-US" sz="1200" u="none" cap="none" strike="noStrike">
                <a:solidFill>
                  <a:schemeClr val="dk1"/>
                </a:solidFill>
                <a:latin typeface="Calibri"/>
                <a:ea typeface="Calibri"/>
                <a:cs typeface="Calibri"/>
                <a:sym typeface="Calibri"/>
              </a:rPr>
              <a:t>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New CACs, the chiefs in each department might be able to use this. I think others could benefit from it. The basics of what the reminder dialogs can and cannot do and the kickoff meeting guide could be useful.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A good overview of any meeting could be useful.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ADPACs who work with different packages within Vista and CPRS. Lab informatics management roles maybe. Not sure how far into creating menus they get. Different facilities have different people responsible for orders and such.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Clinical ADPACs would benefit. I've noticed locally that we've had so many experienced ADPACs that have retired so new people don’t have the same knowledge base and we don’t have the means of re-training them. A lot of the time they are submitting the requests but don't understand what we need or why we need it. They'd benefit from the user interview guides.	</a:t>
            </a:r>
            <a:endParaRPr/>
          </a:p>
          <a:p>
            <a:pPr indent="-342900" lvl="2" marL="1257300" marR="0" rtl="0" algn="l">
              <a:lnSpc>
                <a:spcPct val="90000"/>
              </a:lnSpc>
              <a:spcBef>
                <a:spcPts val="12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NI, ADPACs. It'll vary based on what their roles really are. Maybe for clinic builds too. They are also built into CPRS like the reminders and order sets. </a:t>
            </a:r>
            <a:endParaRPr/>
          </a:p>
        </p:txBody>
      </p:sp>
      <p:sp>
        <p:nvSpPr>
          <p:cNvPr id="168" name="Google Shape;168;p7"/>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NPS Ratings and Debrief Comments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8"/>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8"/>
          <p:cNvSpPr txBox="1"/>
          <p:nvPr/>
        </p:nvSpPr>
        <p:spPr>
          <a:xfrm>
            <a:off x="76200" y="838200"/>
            <a:ext cx="8458199" cy="5518434"/>
          </a:xfrm>
          <a:prstGeom prst="rect">
            <a:avLst/>
          </a:prstGeom>
          <a:noFill/>
          <a:ln>
            <a:noFill/>
          </a:ln>
        </p:spPr>
        <p:txBody>
          <a:bodyPr anchorCtr="0" anchor="t" bIns="45700" lIns="91425" spcFirstLastPara="1" rIns="91425" wrap="square" tIns="45700">
            <a:spAutoFit/>
          </a:bodyPr>
          <a:lstStyle/>
          <a:p>
            <a:pPr indent="-342900" lvl="1" marL="8001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 a scale from 0-10, where 0 is not at all likely, and 10 is extremely likely, how likely are you to recommend this site to other (CACs, NIs)?  Follow up: What would you tell them when recommending it to them?</a:t>
            </a:r>
            <a:r>
              <a:rPr b="0" i="0" lang="en-US" sz="1200" u="none" cap="none" strike="noStrike">
                <a:solidFill>
                  <a:schemeClr val="dk1"/>
                </a:solidFill>
                <a:latin typeface="Calibri"/>
                <a:ea typeface="Calibri"/>
                <a:cs typeface="Calibri"/>
                <a:sym typeface="Calibri"/>
              </a:rPr>
              <a:t>	</a:t>
            </a:r>
            <a:endParaRPr/>
          </a:p>
          <a:p>
            <a:pPr indent="-342900" lvl="2" marL="1257300" marR="0" rtl="0" algn="l">
              <a:lnSpc>
                <a:spcPct val="90000"/>
              </a:lnSpc>
              <a:spcBef>
                <a:spcPts val="12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This depends on the CAC, but 7 or 8. I'd definitely recommend it to a newer CAC to learn about it, but a more experienced CAC would laugh at me. They don’t need it.	</a:t>
            </a:r>
            <a:endParaRPr/>
          </a:p>
          <a:p>
            <a:pPr indent="-342900" lvl="2" marL="1257300" marR="0" rtl="0" algn="l">
              <a:lnSpc>
                <a:spcPct val="90000"/>
              </a:lnSpc>
              <a:spcBef>
                <a:spcPts val="12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9 or 10, especially if they are new. I'd tell them it is an excellent guide and resource for building a reminder or using it for usability in other areas. I can see it applying to other builds as well.	</a:t>
            </a:r>
            <a:endParaRPr/>
          </a:p>
          <a:p>
            <a:pPr indent="-342900" lvl="2" marL="1257300" marR="0" rtl="0" algn="l">
              <a:lnSpc>
                <a:spcPct val="90000"/>
              </a:lnSpc>
              <a:spcBef>
                <a:spcPts val="12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10. I would let them know that the site has really great guidance on creating reminder dialogs. And even if you have experience you can learn something new from this site.	</a:t>
            </a:r>
            <a:endParaRPr/>
          </a:p>
          <a:p>
            <a:pPr indent="-342900" lvl="2" marL="1257300" marR="0" rtl="0" algn="l">
              <a:lnSpc>
                <a:spcPct val="90000"/>
              </a:lnSpc>
              <a:spcBef>
                <a:spcPts val="12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10 definitely. I’d say that if you need guidance on how to build or make sure that you're getting the right information from your end users that this is a great place with resources to help you to develop your tool kit appropriately and effectively.	</a:t>
            </a:r>
            <a:endParaRPr/>
          </a:p>
          <a:p>
            <a:pPr indent="-342900" lvl="2" marL="1257300" marR="0" rtl="0" algn="l">
              <a:lnSpc>
                <a:spcPct val="90000"/>
              </a:lnSpc>
              <a:spcBef>
                <a:spcPts val="12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7. I’d tell them that it would be a great place to find processes for gathering information for their clinical reminder or order set builds.	</a:t>
            </a:r>
            <a:endParaRPr/>
          </a:p>
          <a:p>
            <a:pPr indent="-342900" lvl="2" marL="1257300" marR="0" rtl="0" algn="l">
              <a:lnSpc>
                <a:spcPct val="90000"/>
              </a:lnSpc>
              <a:spcBef>
                <a:spcPts val="12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In the current state, 7, because some content needs tweaking but I think this has potential to easily be a 10. I’d say if you use any one thing from this, use the kickoff meeting agenda and the how to user interview guide. Those are pieces that would improve development everywhere. We don't have a lot of opportunity to learn those skills.	</a:t>
            </a:r>
            <a:endParaRPr/>
          </a:p>
          <a:p>
            <a:pPr indent="-342900" lvl="2" marL="1257300" marR="0" rtl="0" algn="l">
              <a:lnSpc>
                <a:spcPct val="90000"/>
              </a:lnSpc>
              <a:spcBef>
                <a:spcPts val="12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10 easy. I would tell them that there is a lot of good information in this guide. There are great tips on how to get a project meeting started, on how to work through that plan stuff. I would tell them the CPRS design guide is extremely informative and has great tips especially for beginning CACs and would be a good place for them to start when their skillset is developing still on how to put reminder dialogs together. This is something we can go back to for our own library</a:t>
            </a:r>
            <a:endParaRPr/>
          </a:p>
        </p:txBody>
      </p:sp>
      <p:sp>
        <p:nvSpPr>
          <p:cNvPr id="175" name="Google Shape;175;p8"/>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NPS Ratings and Debrief Comments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9"/>
          <p:cNvSpPr txBox="1"/>
          <p:nvPr>
            <p:ph type="title"/>
          </p:nvPr>
        </p:nvSpPr>
        <p:spPr>
          <a:xfrm>
            <a:off x="1066800" y="-100931"/>
            <a:ext cx="7315201" cy="10420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Helvetica Neue"/>
              <a:buNone/>
            </a:pPr>
            <a:r>
              <a:rPr lang="en-US"/>
              <a:t>Study Details</a:t>
            </a:r>
            <a:endParaRPr/>
          </a:p>
        </p:txBody>
      </p:sp>
      <p:sp>
        <p:nvSpPr>
          <p:cNvPr id="181" name="Google Shape;181;p9"/>
          <p:cNvSpPr txBox="1"/>
          <p:nvPr>
            <p:ph idx="12" type="sldNum"/>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9"/>
          <p:cNvSpPr txBox="1"/>
          <p:nvPr>
            <p:ph idx="1" type="body"/>
          </p:nvPr>
        </p:nvSpPr>
        <p:spPr>
          <a:xfrm>
            <a:off x="424543" y="1194469"/>
            <a:ext cx="8229600" cy="4953000"/>
          </a:xfrm>
          <a:prstGeom prst="rect">
            <a:avLst/>
          </a:prstGeom>
          <a:noFill/>
          <a:ln>
            <a:noFill/>
          </a:ln>
        </p:spPr>
        <p:txBody>
          <a:bodyPr anchorCtr="0" anchor="t" bIns="45700" lIns="91425" spcFirstLastPara="1" rIns="91425" wrap="square" tIns="45700">
            <a:normAutofit/>
          </a:bodyPr>
          <a:lstStyle/>
          <a:p>
            <a:pPr indent="-283464" lvl="0" marL="457200" rtl="0" algn="l">
              <a:lnSpc>
                <a:spcPct val="100000"/>
              </a:lnSpc>
              <a:spcBef>
                <a:spcPts val="0"/>
              </a:spcBef>
              <a:spcAft>
                <a:spcPts val="0"/>
              </a:spcAft>
              <a:buClr>
                <a:schemeClr val="dk1"/>
              </a:buClr>
              <a:buSzPts val="2000"/>
              <a:buChar char="•"/>
            </a:pPr>
            <a:r>
              <a:rPr lang="en-US" sz="2000"/>
              <a:t>Study authors: Teri Brooks, Nina Ferreri</a:t>
            </a:r>
            <a:endParaRPr sz="2000"/>
          </a:p>
          <a:p>
            <a:pPr indent="-283464" lvl="0" marL="457200" rtl="0" algn="l">
              <a:lnSpc>
                <a:spcPct val="100000"/>
              </a:lnSpc>
              <a:spcBef>
                <a:spcPts val="400"/>
              </a:spcBef>
              <a:spcAft>
                <a:spcPts val="0"/>
              </a:spcAft>
              <a:buClr>
                <a:schemeClr val="dk1"/>
              </a:buClr>
              <a:buSzPts val="2000"/>
              <a:buChar char="•"/>
            </a:pPr>
            <a:r>
              <a:rPr lang="en-US" sz="2000"/>
              <a:t>VA Contact: Stephanie Tallett</a:t>
            </a:r>
            <a:endParaRPr sz="2000"/>
          </a:p>
          <a:p>
            <a:pPr indent="-283464" lvl="0" marL="457200" rtl="0" algn="l">
              <a:lnSpc>
                <a:spcPct val="100000"/>
              </a:lnSpc>
              <a:spcBef>
                <a:spcPts val="400"/>
              </a:spcBef>
              <a:spcAft>
                <a:spcPts val="0"/>
              </a:spcAft>
              <a:buClr>
                <a:schemeClr val="dk1"/>
              </a:buClr>
              <a:buSzPts val="2000"/>
              <a:buChar char="•"/>
            </a:pPr>
            <a:r>
              <a:rPr lang="en-US" sz="2000"/>
              <a:t>Stimuli: User Experience Guide website prototype</a:t>
            </a:r>
            <a:endParaRPr/>
          </a:p>
          <a:p>
            <a:pPr indent="-283464" lvl="0" marL="457200" rtl="0" algn="l">
              <a:lnSpc>
                <a:spcPct val="100000"/>
              </a:lnSpc>
              <a:spcBef>
                <a:spcPts val="400"/>
              </a:spcBef>
              <a:spcAft>
                <a:spcPts val="0"/>
              </a:spcAft>
              <a:buClr>
                <a:schemeClr val="dk1"/>
              </a:buClr>
              <a:buSzPts val="2000"/>
              <a:buChar char="•"/>
            </a:pPr>
            <a:r>
              <a:rPr lang="en-US" sz="2000"/>
              <a:t>Division of Human Factors Engineering, CIDMO</a:t>
            </a:r>
            <a:endParaRPr/>
          </a:p>
          <a:p>
            <a:pPr indent="-283464" lvl="0" marL="457200" rtl="0" algn="l">
              <a:lnSpc>
                <a:spcPct val="100000"/>
              </a:lnSpc>
              <a:spcBef>
                <a:spcPts val="400"/>
              </a:spcBef>
              <a:spcAft>
                <a:spcPts val="0"/>
              </a:spcAft>
              <a:buClr>
                <a:schemeClr val="dk1"/>
              </a:buClr>
              <a:buSzPts val="2000"/>
              <a:buChar char="•"/>
            </a:pPr>
            <a:r>
              <a:rPr lang="en-US" sz="2000"/>
              <a:t>Figma Prototype running on Chrome – Desktop version only tested</a:t>
            </a:r>
            <a:endParaRPr/>
          </a:p>
          <a:p>
            <a:pPr indent="-156464" lvl="0" marL="457200" marR="0" rtl="0" algn="l">
              <a:lnSpc>
                <a:spcPct val="100000"/>
              </a:lnSpc>
              <a:spcBef>
                <a:spcPts val="400"/>
              </a:spcBef>
              <a:spcAft>
                <a:spcPts val="0"/>
              </a:spcAft>
              <a:buClr>
                <a:schemeClr val="dk1"/>
              </a:buClr>
              <a:buSzPts val="2000"/>
              <a:buFont typeface="Arial"/>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2017-08-18T14:52:38Z</dcterms:created>
  <dc:creator>Plew, Bill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0x01010032494C70A53C3142B9019C5F09738C7F00E3D52B7452B3EE44BAFFB6692AE4FDF5</vt:lpwstr>
  </property>
  <property fmtid="{D5CDD505-2E9C-101B-9397-08002B2CF9AE}" pid="3" name="Topics">
    <vt:lpwstr>182;#Templates and Examples|88f5794c-fb9f-44c1-89c1-18cb0dba4cb6;#205;#Template|9f1c5571-e433-4f91-ac62-3497e3aa35cd;#206;#Reporting Findings|6d985914-c0e8-4ccb-b1d2-c826990f08ca</vt:lpwstr>
  </property>
  <property fmtid="{D5CDD505-2E9C-101B-9397-08002B2CF9AE}" pid="4" name="Document Type">
    <vt:lpwstr>108;#Report|d1901cf0-4f76-48dd-b26e-08cd4ce3ac45</vt:lpwstr>
  </property>
  <property fmtid="{D5CDD505-2E9C-101B-9397-08002B2CF9AE}" pid="5" name="Related Method">
    <vt:lpwstr>204;#Heuristic Evaluation|0b23835d-9092-49d9-993e-9c1a69660a3e;#356;#Applied Cognitive Task Analysis (ACTA)|3e320b3b-91d0-41fd-9d6a-cb7bd38a1b5f;#203;#Card Sorting|adc3e471-1884-4dd4-8079-b6c1914e8b8f;#238;#Certification Review|1f986c94-41d3-4b72-8911-83d</vt:lpwstr>
  </property>
</Properties>
</file>