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2"/>
  </p:notesMasterIdLst>
  <p:handoutMasterIdLst>
    <p:handoutMasterId r:id="rId13"/>
  </p:handoutMasterIdLst>
  <p:sldIdLst>
    <p:sldId id="457" r:id="rId5"/>
    <p:sldId id="3293" r:id="rId6"/>
    <p:sldId id="3292" r:id="rId7"/>
    <p:sldId id="3294" r:id="rId8"/>
    <p:sldId id="3295" r:id="rId9"/>
    <p:sldId id="3296" r:id="rId10"/>
    <p:sldId id="3297" r:id="rId1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ヒラギノ角ゴ Pro W3"/>
        <a:cs typeface="Arial" charset="0"/>
      </a:defRPr>
    </a:lvl1pPr>
    <a:lvl2pPr marL="457200" algn="l" rtl="0" fontAlgn="base">
      <a:spcBef>
        <a:spcPct val="0"/>
      </a:spcBef>
      <a:spcAft>
        <a:spcPct val="0"/>
      </a:spcAft>
      <a:defRPr kern="1200">
        <a:solidFill>
          <a:schemeClr val="tx1"/>
        </a:solidFill>
        <a:latin typeface="Arial" charset="0"/>
        <a:ea typeface="ヒラギノ角ゴ Pro W3"/>
        <a:cs typeface="Arial" charset="0"/>
      </a:defRPr>
    </a:lvl2pPr>
    <a:lvl3pPr marL="914400" algn="l" rtl="0" fontAlgn="base">
      <a:spcBef>
        <a:spcPct val="0"/>
      </a:spcBef>
      <a:spcAft>
        <a:spcPct val="0"/>
      </a:spcAft>
      <a:defRPr kern="1200">
        <a:solidFill>
          <a:schemeClr val="tx1"/>
        </a:solidFill>
        <a:latin typeface="Arial" charset="0"/>
        <a:ea typeface="ヒラギノ角ゴ Pro W3"/>
        <a:cs typeface="Arial" charset="0"/>
      </a:defRPr>
    </a:lvl3pPr>
    <a:lvl4pPr marL="1371600" algn="l" rtl="0" fontAlgn="base">
      <a:spcBef>
        <a:spcPct val="0"/>
      </a:spcBef>
      <a:spcAft>
        <a:spcPct val="0"/>
      </a:spcAft>
      <a:defRPr kern="1200">
        <a:solidFill>
          <a:schemeClr val="tx1"/>
        </a:solidFill>
        <a:latin typeface="Arial" charset="0"/>
        <a:ea typeface="ヒラギノ角ゴ Pro W3"/>
        <a:cs typeface="Arial" charset="0"/>
      </a:defRPr>
    </a:lvl4pPr>
    <a:lvl5pPr marL="1828800" algn="l" rtl="0" fontAlgn="base">
      <a:spcBef>
        <a:spcPct val="0"/>
      </a:spcBef>
      <a:spcAft>
        <a:spcPct val="0"/>
      </a:spcAft>
      <a:defRPr kern="1200">
        <a:solidFill>
          <a:schemeClr val="tx1"/>
        </a:solidFill>
        <a:latin typeface="Arial" charset="0"/>
        <a:ea typeface="ヒラギノ角ゴ Pro W3"/>
        <a:cs typeface="Arial" charset="0"/>
      </a:defRPr>
    </a:lvl5pPr>
    <a:lvl6pPr marL="2286000" algn="l" defTabSz="914400" rtl="0" eaLnBrk="1" latinLnBrk="0" hangingPunct="1">
      <a:defRPr kern="1200">
        <a:solidFill>
          <a:schemeClr val="tx1"/>
        </a:solidFill>
        <a:latin typeface="Arial" charset="0"/>
        <a:ea typeface="ヒラギノ角ゴ Pro W3"/>
        <a:cs typeface="Arial" charset="0"/>
      </a:defRPr>
    </a:lvl6pPr>
    <a:lvl7pPr marL="2743200" algn="l" defTabSz="914400" rtl="0" eaLnBrk="1" latinLnBrk="0" hangingPunct="1">
      <a:defRPr kern="1200">
        <a:solidFill>
          <a:schemeClr val="tx1"/>
        </a:solidFill>
        <a:latin typeface="Arial" charset="0"/>
        <a:ea typeface="ヒラギノ角ゴ Pro W3"/>
        <a:cs typeface="Arial" charset="0"/>
      </a:defRPr>
    </a:lvl7pPr>
    <a:lvl8pPr marL="3200400" algn="l" defTabSz="914400" rtl="0" eaLnBrk="1" latinLnBrk="0" hangingPunct="1">
      <a:defRPr kern="1200">
        <a:solidFill>
          <a:schemeClr val="tx1"/>
        </a:solidFill>
        <a:latin typeface="Arial" charset="0"/>
        <a:ea typeface="ヒラギノ角ゴ Pro W3"/>
        <a:cs typeface="Arial" charset="0"/>
      </a:defRPr>
    </a:lvl8pPr>
    <a:lvl9pPr marL="3657600" algn="l" defTabSz="914400" rtl="0" eaLnBrk="1" latinLnBrk="0" hangingPunct="1">
      <a:defRPr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Default Section" id="{EF1689C9-C037-48C2-A472-384132F95850}">
          <p14:sldIdLst>
            <p14:sldId id="457"/>
            <p14:sldId id="3293"/>
            <p14:sldId id="3292"/>
            <p14:sldId id="3294"/>
            <p14:sldId id="3295"/>
            <p14:sldId id="3296"/>
            <p14:sldId id="3297"/>
          </p14:sldIdLst>
        </p14:section>
      </p14:sectionLst>
    </p:ext>
    <p:ext uri="{EFAFB233-063F-42B5-8137-9DF3F51BA10A}">
      <p15:sldGuideLst xmlns:p15="http://schemas.microsoft.com/office/powerpoint/2012/main">
        <p15:guide id="1" orient="horz" pos="2448" userDrawn="1">
          <p15:clr>
            <a:srgbClr val="A4A3A4"/>
          </p15:clr>
        </p15:guide>
        <p15:guide id="2" pos="4320" userDrawn="1">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53" userDrawn="1">
          <p15:clr>
            <a:srgbClr val="A4A3A4"/>
          </p15:clr>
        </p15:guide>
        <p15:guide id="3" orient="horz" pos="2909" userDrawn="1">
          <p15:clr>
            <a:srgbClr val="A4A3A4"/>
          </p15:clr>
        </p15:guide>
        <p15:guide id="4" pos="2246" userDrawn="1">
          <p15:clr>
            <a:srgbClr val="A4A3A4"/>
          </p15:clr>
        </p15:guide>
        <p15:guide id="5" orient="horz" pos="2943" userDrawn="1">
          <p15:clr>
            <a:srgbClr val="A4A3A4"/>
          </p15:clr>
        </p15:guide>
        <p15:guide id="6" orient="horz" pos="2928" userDrawn="1">
          <p15:clr>
            <a:srgbClr val="A4A3A4"/>
          </p15:clr>
        </p15:guide>
        <p15:guide id="7" pos="2215" userDrawn="1">
          <p15:clr>
            <a:srgbClr val="A4A3A4"/>
          </p15:clr>
        </p15:guide>
        <p15:guide id="8"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partment of Veterans Affairs" initials="DoVA" lastIdx="9" clrIdx="0"/>
  <p:cmAuthor id="1" name="Department of Veterans Affairs" initials="TL" lastIdx="5" clrIdx="1"/>
  <p:cmAuthor id="2" name="Chin, Carrie" initials="CC" lastIdx="1" clrIdx="2">
    <p:extLst>
      <p:ext uri="{19B8F6BF-5375-455C-9EA6-DF929625EA0E}">
        <p15:presenceInfo xmlns:p15="http://schemas.microsoft.com/office/powerpoint/2012/main" userId="S::Carrie.Chin@va.gov::9d9d9001-4017-4d92-a316-3b8046d63eec" providerId="AD"/>
      </p:ext>
    </p:extLst>
  </p:cmAuthor>
  <p:cmAuthor id="3" name="Janey Barnes" initials="JB" lastIdx="6" clrIdx="3">
    <p:extLst>
      <p:ext uri="{19B8F6BF-5375-455C-9EA6-DF929625EA0E}">
        <p15:presenceInfo xmlns:p15="http://schemas.microsoft.com/office/powerpoint/2012/main" userId="b51b5469568db4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FFCC99"/>
    <a:srgbClr val="E46C0A"/>
    <a:srgbClr val="FFFF99"/>
    <a:srgbClr val="FFCC00"/>
    <a:srgbClr val="D7E4BD"/>
    <a:srgbClr val="FF9966"/>
    <a:srgbClr val="FFCCCC"/>
    <a:srgbClr val="FF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2" autoAdjust="0"/>
    <p:restoredTop sz="94249" autoAdjust="0"/>
  </p:normalViewPr>
  <p:slideViewPr>
    <p:cSldViewPr snapToGrid="0">
      <p:cViewPr varScale="1">
        <p:scale>
          <a:sx n="116" d="100"/>
          <a:sy n="116" d="100"/>
        </p:scale>
        <p:origin x="1680" y="102"/>
      </p:cViewPr>
      <p:guideLst>
        <p:guide orient="horz" pos="2448"/>
        <p:guide pos="43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304" y="-72"/>
      </p:cViewPr>
      <p:guideLst>
        <p:guide orient="horz" pos="2924"/>
        <p:guide pos="2253"/>
        <p:guide orient="horz" pos="2909"/>
        <p:guide pos="2246"/>
        <p:guide orient="horz" pos="2943"/>
        <p:guide orient="horz" pos="2928"/>
        <p:guide pos="2215"/>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7627" cy="464184"/>
          </a:xfrm>
          <a:prstGeom prst="rect">
            <a:avLst/>
          </a:prstGeom>
        </p:spPr>
        <p:txBody>
          <a:bodyPr vert="horz" wrap="square" lIns="91038" tIns="45519" rIns="91038" bIns="45519" numCol="1" anchor="t"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dirty="0"/>
          </a:p>
        </p:txBody>
      </p:sp>
      <p:sp>
        <p:nvSpPr>
          <p:cNvPr id="3" name="Date Placeholder 2"/>
          <p:cNvSpPr>
            <a:spLocks noGrp="1"/>
          </p:cNvSpPr>
          <p:nvPr>
            <p:ph type="dt" sz="quarter" idx="1"/>
          </p:nvPr>
        </p:nvSpPr>
        <p:spPr>
          <a:xfrm>
            <a:off x="3971184" y="0"/>
            <a:ext cx="3037627" cy="464184"/>
          </a:xfrm>
          <a:prstGeom prst="rect">
            <a:avLst/>
          </a:prstGeom>
        </p:spPr>
        <p:txBody>
          <a:bodyPr vert="horz" wrap="square" lIns="91038" tIns="45519" rIns="91038" bIns="45519" numCol="1" anchor="t" anchorCtr="0" compatLnSpc="1">
            <a:prstTxWarp prst="textNoShape">
              <a:avLst/>
            </a:prstTxWarp>
          </a:bodyPr>
          <a:lstStyle>
            <a:lvl1pPr algn="r">
              <a:defRPr sz="1200">
                <a:latin typeface="Georgia" pitchFamily="18" charset="0"/>
                <a:ea typeface="ヒラギノ角ゴ Pro W3" charset="-128"/>
                <a:cs typeface="+mn-cs"/>
              </a:defRPr>
            </a:lvl1pPr>
          </a:lstStyle>
          <a:p>
            <a:pPr>
              <a:defRPr/>
            </a:pPr>
            <a:fld id="{C4A1701C-3A80-49B7-A421-2256CA6AFE1F}" type="datetime1">
              <a:rPr lang="en-US"/>
              <a:pPr>
                <a:defRPr/>
              </a:pPr>
              <a:t>8/10/2020</a:t>
            </a:fld>
            <a:endParaRPr lang="en-US" dirty="0"/>
          </a:p>
        </p:txBody>
      </p:sp>
      <p:sp>
        <p:nvSpPr>
          <p:cNvPr id="4" name="Footer Placeholder 3"/>
          <p:cNvSpPr>
            <a:spLocks noGrp="1"/>
          </p:cNvSpPr>
          <p:nvPr>
            <p:ph type="ftr" sz="quarter" idx="2"/>
          </p:nvPr>
        </p:nvSpPr>
        <p:spPr>
          <a:xfrm>
            <a:off x="2" y="8830627"/>
            <a:ext cx="3037627" cy="464184"/>
          </a:xfrm>
          <a:prstGeom prst="rect">
            <a:avLst/>
          </a:prstGeom>
        </p:spPr>
        <p:txBody>
          <a:bodyPr vert="horz" wrap="square" lIns="91038" tIns="45519" rIns="91038" bIns="45519" numCol="1" anchor="b"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dirty="0"/>
          </a:p>
        </p:txBody>
      </p:sp>
      <p:sp>
        <p:nvSpPr>
          <p:cNvPr id="5" name="Slide Number Placeholder 4"/>
          <p:cNvSpPr>
            <a:spLocks noGrp="1"/>
          </p:cNvSpPr>
          <p:nvPr>
            <p:ph type="sldNum" sz="quarter" idx="3"/>
          </p:nvPr>
        </p:nvSpPr>
        <p:spPr>
          <a:xfrm>
            <a:off x="3971184" y="8830627"/>
            <a:ext cx="3037627" cy="464184"/>
          </a:xfrm>
          <a:prstGeom prst="rect">
            <a:avLst/>
          </a:prstGeom>
        </p:spPr>
        <p:txBody>
          <a:bodyPr vert="horz" wrap="square" lIns="91038" tIns="45519" rIns="91038" bIns="45519" numCol="1" anchor="b" anchorCtr="0" compatLnSpc="1">
            <a:prstTxWarp prst="textNoShape">
              <a:avLst/>
            </a:prstTxWarp>
          </a:bodyPr>
          <a:lstStyle>
            <a:lvl1pPr algn="r">
              <a:defRPr sz="1200">
                <a:latin typeface="Georgia" pitchFamily="18" charset="0"/>
                <a:ea typeface="ヒラギノ角ゴ Pro W3" charset="-128"/>
                <a:cs typeface="+mn-cs"/>
              </a:defRPr>
            </a:lvl1pPr>
          </a:lstStyle>
          <a:p>
            <a:pPr>
              <a:defRPr/>
            </a:pPr>
            <a:fld id="{4D50FBAC-DA63-4DA6-8AE3-136CD8FFD2AA}" type="slidenum">
              <a:rPr lang="en-US"/>
              <a:pPr>
                <a:defRPr/>
              </a:pPr>
              <a:t>‹#›</a:t>
            </a:fld>
            <a:endParaRPr lang="en-US" dirty="0"/>
          </a:p>
        </p:txBody>
      </p:sp>
    </p:spTree>
    <p:extLst>
      <p:ext uri="{BB962C8B-B14F-4D97-AF65-F5344CB8AC3E}">
        <p14:creationId xmlns:p14="http://schemas.microsoft.com/office/powerpoint/2010/main" val="35614235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7627" cy="464184"/>
          </a:xfrm>
          <a:prstGeom prst="rect">
            <a:avLst/>
          </a:prstGeom>
        </p:spPr>
        <p:txBody>
          <a:bodyPr vert="horz" wrap="square" lIns="92622" tIns="46311" rIns="92622" bIns="46311" numCol="1" anchor="t"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dirty="0"/>
          </a:p>
        </p:txBody>
      </p:sp>
      <p:sp>
        <p:nvSpPr>
          <p:cNvPr id="3" name="Date Placeholder 2"/>
          <p:cNvSpPr>
            <a:spLocks noGrp="1"/>
          </p:cNvSpPr>
          <p:nvPr>
            <p:ph type="dt" idx="1"/>
          </p:nvPr>
        </p:nvSpPr>
        <p:spPr>
          <a:xfrm>
            <a:off x="3971184" y="0"/>
            <a:ext cx="3037627" cy="464184"/>
          </a:xfrm>
          <a:prstGeom prst="rect">
            <a:avLst/>
          </a:prstGeom>
        </p:spPr>
        <p:txBody>
          <a:bodyPr vert="horz" wrap="square" lIns="92622" tIns="46311" rIns="92622" bIns="46311" numCol="1" anchor="t" anchorCtr="0" compatLnSpc="1">
            <a:prstTxWarp prst="textNoShape">
              <a:avLst/>
            </a:prstTxWarp>
          </a:bodyPr>
          <a:lstStyle>
            <a:lvl1pPr algn="r">
              <a:defRPr sz="1200">
                <a:latin typeface="Georgia" pitchFamily="18" charset="0"/>
                <a:ea typeface="ヒラギノ角ゴ Pro W3" charset="-128"/>
                <a:cs typeface="+mn-cs"/>
              </a:defRPr>
            </a:lvl1pPr>
          </a:lstStyle>
          <a:p>
            <a:pPr>
              <a:defRPr/>
            </a:pPr>
            <a:fld id="{D6DAF49A-045A-4EE2-87C8-167FB842D4E0}" type="datetime1">
              <a:rPr lang="en-US"/>
              <a:pPr>
                <a:defRPr/>
              </a:pPr>
              <a:t>8/10/2020</a:t>
            </a:fld>
            <a:endParaRPr lang="en-US" dirty="0"/>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wrap="square" lIns="92622" tIns="46311" rIns="92622" bIns="46311"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701359" y="4416110"/>
            <a:ext cx="5607684" cy="4182427"/>
          </a:xfrm>
          <a:prstGeom prst="rect">
            <a:avLst/>
          </a:prstGeom>
        </p:spPr>
        <p:txBody>
          <a:bodyPr vert="horz" wrap="square" lIns="92622" tIns="46311" rIns="92622" bIns="4631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30627"/>
            <a:ext cx="3037627" cy="464184"/>
          </a:xfrm>
          <a:prstGeom prst="rect">
            <a:avLst/>
          </a:prstGeom>
        </p:spPr>
        <p:txBody>
          <a:bodyPr vert="horz" wrap="square" lIns="92622" tIns="46311" rIns="92622" bIns="46311" numCol="1" anchor="b"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dirty="0"/>
          </a:p>
        </p:txBody>
      </p:sp>
      <p:sp>
        <p:nvSpPr>
          <p:cNvPr id="7" name="Slide Number Placeholder 6"/>
          <p:cNvSpPr>
            <a:spLocks noGrp="1"/>
          </p:cNvSpPr>
          <p:nvPr>
            <p:ph type="sldNum" sz="quarter" idx="5"/>
          </p:nvPr>
        </p:nvSpPr>
        <p:spPr>
          <a:xfrm>
            <a:off x="3971184" y="8830627"/>
            <a:ext cx="3037627" cy="464184"/>
          </a:xfrm>
          <a:prstGeom prst="rect">
            <a:avLst/>
          </a:prstGeom>
        </p:spPr>
        <p:txBody>
          <a:bodyPr vert="horz" wrap="square" lIns="92622" tIns="46311" rIns="92622" bIns="46311" numCol="1" anchor="b" anchorCtr="0" compatLnSpc="1">
            <a:prstTxWarp prst="textNoShape">
              <a:avLst/>
            </a:prstTxWarp>
          </a:bodyPr>
          <a:lstStyle>
            <a:lvl1pPr algn="r">
              <a:defRPr sz="1200">
                <a:latin typeface="Georgia" pitchFamily="18" charset="0"/>
                <a:ea typeface="ヒラギノ角ゴ Pro W3" charset="-128"/>
                <a:cs typeface="+mn-cs"/>
              </a:defRPr>
            </a:lvl1pPr>
          </a:lstStyle>
          <a:p>
            <a:pPr>
              <a:defRPr/>
            </a:pPr>
            <a:fld id="{1BBB6041-8FEF-43D3-A431-769F7C96659E}" type="slidenum">
              <a:rPr lang="en-US"/>
              <a:pPr>
                <a:defRPr/>
              </a:pPr>
              <a:t>‹#›</a:t>
            </a:fld>
            <a:endParaRPr lang="en-US" dirty="0"/>
          </a:p>
        </p:txBody>
      </p:sp>
    </p:spTree>
    <p:extLst>
      <p:ext uri="{BB962C8B-B14F-4D97-AF65-F5344CB8AC3E}">
        <p14:creationId xmlns:p14="http://schemas.microsoft.com/office/powerpoint/2010/main" val="38952275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Georgia"/>
        <a:ea typeface="MS PGothic" pitchFamily="34" charset="-128"/>
        <a:cs typeface="ヒラギノ角ゴ Pro W3"/>
      </a:defRPr>
    </a:lvl3pPr>
    <a:lvl4pPr marL="1371600" algn="l" rtl="0" eaLnBrk="0" fontAlgn="base" hangingPunct="0">
      <a:spcBef>
        <a:spcPct val="30000"/>
      </a:spcBef>
      <a:spcAft>
        <a:spcPct val="0"/>
      </a:spcAft>
      <a:defRPr sz="1200" kern="1200">
        <a:solidFill>
          <a:schemeClr val="tx1"/>
        </a:solidFill>
        <a:latin typeface="Georgia"/>
        <a:ea typeface="MS PGothic" pitchFamily="34" charset="-128"/>
        <a:cs typeface="ヒラギノ角ゴ Pro W3"/>
      </a:defRPr>
    </a:lvl4pPr>
    <a:lvl5pPr marL="1828800"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BB6041-8FEF-43D3-A431-769F7C96659E}" type="slidenum">
              <a:rPr lang="en-US" smtClean="0"/>
              <a:pPr>
                <a:defRPr/>
              </a:pPr>
              <a:t>1</a:t>
            </a:fld>
            <a:endParaRPr lang="en-US" dirty="0"/>
          </a:p>
        </p:txBody>
      </p:sp>
    </p:spTree>
    <p:extLst>
      <p:ext uri="{BB962C8B-B14F-4D97-AF65-F5344CB8AC3E}">
        <p14:creationId xmlns:p14="http://schemas.microsoft.com/office/powerpoint/2010/main" val="2379657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latin typeface="Georgia"/>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lumMod val="75000"/>
                  </a:schemeClr>
                </a:solidFill>
                <a:latin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8"/>
          <p:cNvSpPr>
            <a:spLocks noGrp="1"/>
          </p:cNvSpPr>
          <p:nvPr>
            <p:ph type="dt" sz="half" idx="10"/>
          </p:nvPr>
        </p:nvSpPr>
        <p:spPr/>
        <p:txBody>
          <a:bodyPr/>
          <a:lstStyle>
            <a:lvl1pPr>
              <a:defRPr/>
            </a:lvl1pPr>
          </a:lstStyle>
          <a:p>
            <a:pPr>
              <a:defRPr/>
            </a:pPr>
            <a:r>
              <a:rPr lang="en-US" dirty="0"/>
              <a:t>DATE</a:t>
            </a:r>
          </a:p>
        </p:txBody>
      </p:sp>
      <p:sp>
        <p:nvSpPr>
          <p:cNvPr id="5" name="Footer Placeholder 9"/>
          <p:cNvSpPr>
            <a:spLocks noGrp="1"/>
          </p:cNvSpPr>
          <p:nvPr>
            <p:ph type="ftr" sz="quarter" idx="11"/>
          </p:nvPr>
        </p:nvSpPr>
        <p:spPr/>
        <p:txBody>
          <a:bodyPr/>
          <a:lstStyle>
            <a:lvl1pPr>
              <a:defRPr/>
            </a:lvl1pPr>
          </a:lstStyle>
          <a:p>
            <a:pPr>
              <a:defRPr/>
            </a:pPr>
            <a:r>
              <a:rPr lang="en-US" dirty="0"/>
              <a:t>DOCUMENT TYPE/STATUS</a:t>
            </a:r>
          </a:p>
        </p:txBody>
      </p:sp>
      <p:sp>
        <p:nvSpPr>
          <p:cNvPr id="6" name="Slide Number Placeholder 10"/>
          <p:cNvSpPr>
            <a:spLocks noGrp="1"/>
          </p:cNvSpPr>
          <p:nvPr>
            <p:ph type="sldNum" sz="quarter" idx="12"/>
          </p:nvPr>
        </p:nvSpPr>
        <p:spPr/>
        <p:txBody>
          <a:bodyPr/>
          <a:lstStyle>
            <a:lvl1pPr>
              <a:defRPr/>
            </a:lvl1pPr>
          </a:lstStyle>
          <a:p>
            <a:pPr>
              <a:defRPr/>
            </a:pPr>
            <a:fld id="{F673221A-0008-49CE-89D9-8A86DA71527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
        <p:nvSpPr>
          <p:cNvPr id="6" name="Content Placeholder 2"/>
          <p:cNvSpPr>
            <a:spLocks noGrp="1"/>
          </p:cNvSpPr>
          <p:nvPr>
            <p:ph idx="1"/>
          </p:nvPr>
        </p:nvSpPr>
        <p:spPr>
          <a:xfrm>
            <a:off x="457200" y="1600200"/>
            <a:ext cx="8229600" cy="4525963"/>
          </a:xfrm>
          <a:prstGeom prst="rect">
            <a:avLst/>
          </a:prstGeom>
        </p:spPr>
        <p:txBody>
          <a:bodyPr/>
          <a:lstStyle>
            <a:lvl1pPr>
              <a:defRPr>
                <a:solidFill>
                  <a:srgbClr val="174782"/>
                </a:solidFill>
                <a:latin typeface="Georgia"/>
              </a:defRPr>
            </a:lvl1pPr>
            <a:lvl2pPr>
              <a:defRPr>
                <a:latin typeface="Georgia"/>
              </a:defRPr>
            </a:lvl2pPr>
            <a:lvl3pPr>
              <a:defRPr>
                <a:latin typeface="Georgia"/>
              </a:defRPr>
            </a:lvl3pPr>
            <a:lvl4pPr>
              <a:defRPr>
                <a:latin typeface="Georgia"/>
              </a:defRPr>
            </a:lvl4pPr>
            <a:lvl5pPr>
              <a:defRPr>
                <a:latin typeface="Georgi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8"/>
          <p:cNvSpPr>
            <a:spLocks noGrp="1"/>
          </p:cNvSpPr>
          <p:nvPr>
            <p:ph type="dt" sz="half" idx="10"/>
          </p:nvPr>
        </p:nvSpPr>
        <p:spPr/>
        <p:txBody>
          <a:bodyPr/>
          <a:lstStyle>
            <a:lvl1pPr>
              <a:defRPr/>
            </a:lvl1pPr>
          </a:lstStyle>
          <a:p>
            <a:pPr>
              <a:defRPr/>
            </a:pPr>
            <a:r>
              <a:rPr lang="en-US" dirty="0"/>
              <a:t>DATE</a:t>
            </a:r>
          </a:p>
        </p:txBody>
      </p:sp>
      <p:sp>
        <p:nvSpPr>
          <p:cNvPr id="5" name="Footer Placeholder 9"/>
          <p:cNvSpPr>
            <a:spLocks noGrp="1"/>
          </p:cNvSpPr>
          <p:nvPr>
            <p:ph type="ftr" sz="quarter" idx="11"/>
          </p:nvPr>
        </p:nvSpPr>
        <p:spPr/>
        <p:txBody>
          <a:bodyPr/>
          <a:lstStyle>
            <a:lvl1pPr>
              <a:defRPr/>
            </a:lvl1pPr>
          </a:lstStyle>
          <a:p>
            <a:pPr>
              <a:defRPr/>
            </a:pPr>
            <a:r>
              <a:rPr lang="en-US" dirty="0"/>
              <a:t>DOCUMENT TYPE/STATUS</a:t>
            </a:r>
          </a:p>
        </p:txBody>
      </p:sp>
      <p:sp>
        <p:nvSpPr>
          <p:cNvPr id="7" name="Slide Number Placeholder 10"/>
          <p:cNvSpPr>
            <a:spLocks noGrp="1"/>
          </p:cNvSpPr>
          <p:nvPr>
            <p:ph type="sldNum" sz="quarter" idx="12"/>
          </p:nvPr>
        </p:nvSpPr>
        <p:spPr/>
        <p:txBody>
          <a:bodyPr/>
          <a:lstStyle>
            <a:lvl1pPr>
              <a:defRPr/>
            </a:lvl1pPr>
          </a:lstStyle>
          <a:p>
            <a:pPr>
              <a:defRPr/>
            </a:pPr>
            <a:fld id="{6B864F98-A3F4-4225-9B73-C923C3F85F3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0705"/>
            <a:ext cx="8229600" cy="1143000"/>
          </a:xfrm>
          <a:prstGeom prst="rect">
            <a:avLst/>
          </a:prstGeo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273705"/>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8"/>
          <p:cNvSpPr>
            <a:spLocks noGrp="1"/>
          </p:cNvSpPr>
          <p:nvPr>
            <p:ph type="dt" sz="half" idx="10"/>
          </p:nvPr>
        </p:nvSpPr>
        <p:spPr/>
        <p:txBody>
          <a:bodyPr/>
          <a:lstStyle>
            <a:lvl1pPr>
              <a:defRPr/>
            </a:lvl1pPr>
          </a:lstStyle>
          <a:p>
            <a:pPr>
              <a:defRPr/>
            </a:pPr>
            <a:r>
              <a:rPr lang="en-US" dirty="0"/>
              <a:t>DATE</a:t>
            </a:r>
          </a:p>
        </p:txBody>
      </p:sp>
      <p:sp>
        <p:nvSpPr>
          <p:cNvPr id="5" name="Footer Placeholder 9"/>
          <p:cNvSpPr>
            <a:spLocks noGrp="1"/>
          </p:cNvSpPr>
          <p:nvPr>
            <p:ph type="ftr" sz="quarter" idx="11"/>
          </p:nvPr>
        </p:nvSpPr>
        <p:spPr/>
        <p:txBody>
          <a:bodyPr/>
          <a:lstStyle>
            <a:lvl1pPr>
              <a:defRPr/>
            </a:lvl1pPr>
          </a:lstStyle>
          <a:p>
            <a:pPr>
              <a:defRPr/>
            </a:pPr>
            <a:r>
              <a:rPr lang="en-US" dirty="0"/>
              <a:t>DOCUMENT TYPE/STATUS</a:t>
            </a:r>
          </a:p>
        </p:txBody>
      </p:sp>
      <p:sp>
        <p:nvSpPr>
          <p:cNvPr id="6" name="Slide Number Placeholder 10"/>
          <p:cNvSpPr>
            <a:spLocks noGrp="1"/>
          </p:cNvSpPr>
          <p:nvPr>
            <p:ph type="sldNum" sz="quarter" idx="12"/>
          </p:nvPr>
        </p:nvSpPr>
        <p:spPr/>
        <p:txBody>
          <a:bodyPr/>
          <a:lstStyle>
            <a:lvl1pPr>
              <a:defRPr/>
            </a:lvl1pPr>
          </a:lstStyle>
          <a:p>
            <a:pPr>
              <a:defRPr/>
            </a:pPr>
            <a:fld id="{953D45C7-AFA8-4622-8BFA-D400F3569C1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Date Placeholder 8"/>
          <p:cNvSpPr>
            <a:spLocks noGrp="1"/>
          </p:cNvSpPr>
          <p:nvPr>
            <p:ph type="dt" sz="half" idx="2"/>
          </p:nvPr>
        </p:nvSpPr>
        <p:spPr>
          <a:xfrm>
            <a:off x="457200" y="6553200"/>
            <a:ext cx="2133600" cy="304800"/>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bg1"/>
                </a:solidFill>
                <a:latin typeface="Arial" charset="0"/>
                <a:ea typeface="ヒラギノ角ゴ Pro W3" charset="0"/>
                <a:cs typeface="ヒラギノ角ゴ Pro W3" charset="0"/>
              </a:defRPr>
            </a:lvl1pPr>
          </a:lstStyle>
          <a:p>
            <a:pPr>
              <a:defRPr/>
            </a:pPr>
            <a:r>
              <a:rPr lang="en-US" dirty="0"/>
              <a:t>DATE</a:t>
            </a:r>
          </a:p>
        </p:txBody>
      </p:sp>
      <p:sp>
        <p:nvSpPr>
          <p:cNvPr id="8" name="Footer Placeholder 9"/>
          <p:cNvSpPr>
            <a:spLocks noGrp="1"/>
          </p:cNvSpPr>
          <p:nvPr>
            <p:ph type="ftr" sz="quarter" idx="3"/>
          </p:nvPr>
        </p:nvSpPr>
        <p:spPr>
          <a:xfrm>
            <a:off x="2971800" y="6553200"/>
            <a:ext cx="3886200" cy="304800"/>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chemeClr val="bg1"/>
                </a:solidFill>
                <a:latin typeface="Georgia" charset="0"/>
                <a:ea typeface="ヒラギノ角ゴ Pro W3" charset="-128"/>
                <a:cs typeface="ヒラギノ角ゴ Pro W3" charset="-128"/>
              </a:defRPr>
            </a:lvl1pPr>
          </a:lstStyle>
          <a:p>
            <a:pPr>
              <a:defRPr/>
            </a:pPr>
            <a:r>
              <a:rPr lang="en-US" dirty="0"/>
              <a:t>DOCUMENT TYPE/STATUS</a:t>
            </a:r>
          </a:p>
        </p:txBody>
      </p:sp>
      <p:sp>
        <p:nvSpPr>
          <p:cNvPr id="9" name="Slide Number Placeholder 10"/>
          <p:cNvSpPr>
            <a:spLocks noGrp="1"/>
          </p:cNvSpPr>
          <p:nvPr>
            <p:ph type="sldNum" sz="quarter" idx="4"/>
          </p:nvPr>
        </p:nvSpPr>
        <p:spPr>
          <a:xfrm>
            <a:off x="6553200" y="6553200"/>
            <a:ext cx="2133600" cy="304800"/>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latin typeface="Arial" pitchFamily="34" charset="0"/>
                <a:ea typeface="ヒラギノ角ゴ Pro W3" charset="-128"/>
                <a:cs typeface="+mn-cs"/>
              </a:defRPr>
            </a:lvl1pPr>
          </a:lstStyle>
          <a:p>
            <a:pPr>
              <a:defRPr/>
            </a:pPr>
            <a:fld id="{A687B29D-AAB7-4F84-A803-086484AB6C6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7" r:id="rId1"/>
    <p:sldLayoutId id="2147483676" r:id="rId2"/>
    <p:sldLayoutId id="2147483675" r:id="rId3"/>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MS PGothic" pitchFamily="34" charset="-128"/>
          <a:cs typeface="ヒラギノ角ゴ Pro W3"/>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ヒラギノ角ゴ Pro W3"/>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50515"/>
            <a:ext cx="9144000" cy="1470025"/>
          </a:xfrm>
        </p:spPr>
        <p:txBody>
          <a:bodyPr/>
          <a:lstStyle/>
          <a:p>
            <a:r>
              <a:rPr lang="en-US" sz="3600" spc="100" dirty="0"/>
              <a:t>User Experience Guide </a:t>
            </a:r>
            <a:br>
              <a:rPr lang="en-US" sz="3600" spc="100" dirty="0"/>
            </a:br>
            <a:r>
              <a:rPr lang="en-US" sz="3600" spc="100" dirty="0"/>
              <a:t>CHIO Interview Highlights</a:t>
            </a:r>
            <a:br>
              <a:rPr lang="en-US" sz="3600" spc="100" dirty="0"/>
            </a:br>
            <a:r>
              <a:rPr lang="en-US" sz="3600" spc="100" dirty="0"/>
              <a:t>August 4, 2020</a:t>
            </a:r>
            <a:endParaRPr lang="en-US" sz="1100" dirty="0"/>
          </a:p>
        </p:txBody>
      </p:sp>
      <p:sp>
        <p:nvSpPr>
          <p:cNvPr id="3" name="Slide Number Placeholder 2"/>
          <p:cNvSpPr>
            <a:spLocks noGrp="1"/>
          </p:cNvSpPr>
          <p:nvPr>
            <p:ph type="sldNum" sz="quarter" idx="12"/>
          </p:nvPr>
        </p:nvSpPr>
        <p:spPr/>
        <p:txBody>
          <a:bodyPr/>
          <a:lstStyle/>
          <a:p>
            <a:pPr>
              <a:defRPr/>
            </a:pPr>
            <a:fld id="{F673221A-0008-49CE-89D9-8A86DA715273}" type="slidenum">
              <a:rPr lang="en-US" smtClean="0"/>
              <a:pPr>
                <a:defRPr/>
              </a:pPr>
              <a:t>1</a:t>
            </a:fld>
            <a:endParaRPr lang="en-US" dirty="0"/>
          </a:p>
        </p:txBody>
      </p:sp>
      <p:sp>
        <p:nvSpPr>
          <p:cNvPr id="8" name="TextBox 7">
            <a:extLst>
              <a:ext uri="{FF2B5EF4-FFF2-40B4-BE49-F238E27FC236}">
                <a16:creationId xmlns:a16="http://schemas.microsoft.com/office/drawing/2014/main" id="{23A98FD8-A563-44B1-852E-87215DAA52AB}"/>
              </a:ext>
            </a:extLst>
          </p:cNvPr>
          <p:cNvSpPr txBox="1"/>
          <p:nvPr/>
        </p:nvSpPr>
        <p:spPr>
          <a:xfrm>
            <a:off x="233719" y="6471839"/>
            <a:ext cx="8375709" cy="338554"/>
          </a:xfrm>
          <a:prstGeom prst="rect">
            <a:avLst/>
          </a:prstGeom>
          <a:noFill/>
        </p:spPr>
        <p:txBody>
          <a:bodyPr wrap="square">
            <a:spAutoFit/>
          </a:bodyPr>
          <a:lstStyle/>
          <a:p>
            <a:pPr fontAlgn="auto">
              <a:spcBef>
                <a:spcPts val="0"/>
              </a:spcBef>
              <a:spcAft>
                <a:spcPts val="0"/>
              </a:spcAft>
              <a:defRPr/>
            </a:pPr>
            <a:r>
              <a:rPr lang="en-US" sz="1600" b="1" dirty="0">
                <a:solidFill>
                  <a:schemeClr val="bg1"/>
                </a:solidFill>
                <a:latin typeface="Georgia" panose="02040502050405020303" pitchFamily="18" charset="0"/>
              </a:rPr>
              <a:t>August, 2020</a:t>
            </a:r>
          </a:p>
        </p:txBody>
      </p:sp>
    </p:spTree>
    <p:extLst>
      <p:ext uri="{BB962C8B-B14F-4D97-AF65-F5344CB8AC3E}">
        <p14:creationId xmlns:p14="http://schemas.microsoft.com/office/powerpoint/2010/main" val="48505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67D87-B37D-4136-BF7A-B210CCE6249E}"/>
              </a:ext>
            </a:extLst>
          </p:cNvPr>
          <p:cNvSpPr>
            <a:spLocks noGrp="1"/>
          </p:cNvSpPr>
          <p:nvPr>
            <p:ph idx="1"/>
          </p:nvPr>
        </p:nvSpPr>
        <p:spPr/>
        <p:txBody>
          <a:bodyPr/>
          <a:lstStyle/>
          <a:p>
            <a:r>
              <a:rPr lang="en-US" sz="2400" dirty="0"/>
              <a:t>Two CHIOs have been interviewed:</a:t>
            </a:r>
          </a:p>
          <a:p>
            <a:pPr lvl="1"/>
            <a:r>
              <a:rPr lang="en-US" sz="2000" dirty="0"/>
              <a:t>North Texas</a:t>
            </a:r>
          </a:p>
          <a:p>
            <a:pPr lvl="1"/>
            <a:r>
              <a:rPr lang="en-US" sz="2000" dirty="0"/>
              <a:t>Office of Community Care</a:t>
            </a:r>
          </a:p>
          <a:p>
            <a:r>
              <a:rPr lang="en-US" sz="2400" dirty="0"/>
              <a:t>VISN 15 CHIO scheduled for August 17</a:t>
            </a:r>
          </a:p>
          <a:p>
            <a:endParaRPr lang="en-US" sz="2400" dirty="0"/>
          </a:p>
          <a:p>
            <a:r>
              <a:rPr lang="en-US" sz="2400" dirty="0"/>
              <a:t>Referrals obtained for: </a:t>
            </a:r>
          </a:p>
          <a:p>
            <a:pPr lvl="1"/>
            <a:r>
              <a:rPr lang="en-US" sz="2000" dirty="0"/>
              <a:t>Doug Boyer South Texas  </a:t>
            </a:r>
          </a:p>
          <a:p>
            <a:pPr lvl="1"/>
            <a:r>
              <a:rPr lang="en-US" sz="2000" dirty="0"/>
              <a:t>Franklin Scott Central Texas (also referred earlier by Blake)</a:t>
            </a:r>
          </a:p>
          <a:p>
            <a:pPr lvl="1"/>
            <a:r>
              <a:rPr lang="en-US" sz="2000" dirty="0"/>
              <a:t>Danielle Hoover</a:t>
            </a:r>
          </a:p>
          <a:p>
            <a:pPr lvl="1"/>
            <a:r>
              <a:rPr lang="en-US" sz="2000" dirty="0"/>
              <a:t>Sanjay Jain</a:t>
            </a:r>
          </a:p>
          <a:p>
            <a:pPr lvl="1"/>
            <a:endParaRPr lang="en-US" sz="2000" dirty="0"/>
          </a:p>
          <a:p>
            <a:endParaRPr lang="en-US" sz="2400" dirty="0"/>
          </a:p>
          <a:p>
            <a:pPr marL="457200" lvl="1" indent="0">
              <a:buNone/>
            </a:pPr>
            <a:endParaRPr lang="en-US" sz="2000" dirty="0"/>
          </a:p>
        </p:txBody>
      </p:sp>
      <p:sp>
        <p:nvSpPr>
          <p:cNvPr id="4" name="Slide Number Placeholder 3">
            <a:extLst>
              <a:ext uri="{FF2B5EF4-FFF2-40B4-BE49-F238E27FC236}">
                <a16:creationId xmlns:a16="http://schemas.microsoft.com/office/drawing/2014/main" id="{FCF7C45E-9BB0-4AF1-9D79-4679687275BA}"/>
              </a:ext>
            </a:extLst>
          </p:cNvPr>
          <p:cNvSpPr>
            <a:spLocks noGrp="1"/>
          </p:cNvSpPr>
          <p:nvPr>
            <p:ph type="sldNum" sz="quarter" idx="12"/>
          </p:nvPr>
        </p:nvSpPr>
        <p:spPr/>
        <p:txBody>
          <a:bodyPr/>
          <a:lstStyle/>
          <a:p>
            <a:pPr>
              <a:defRPr/>
            </a:pPr>
            <a:fld id="{953D45C7-AFA8-4622-8BFA-D400F3569C1E}" type="slidenum">
              <a:rPr lang="en-US" smtClean="0"/>
              <a:pPr>
                <a:defRPr/>
              </a:pPr>
              <a:t>2</a:t>
            </a:fld>
            <a:endParaRPr lang="en-US" dirty="0"/>
          </a:p>
        </p:txBody>
      </p:sp>
      <p:sp>
        <p:nvSpPr>
          <p:cNvPr id="9" name="Title 8">
            <a:extLst>
              <a:ext uri="{FF2B5EF4-FFF2-40B4-BE49-F238E27FC236}">
                <a16:creationId xmlns:a16="http://schemas.microsoft.com/office/drawing/2014/main" id="{3BB10D6A-B3FF-4580-971C-1991F02FD4F6}"/>
              </a:ext>
            </a:extLst>
          </p:cNvPr>
          <p:cNvSpPr>
            <a:spLocks noGrp="1"/>
          </p:cNvSpPr>
          <p:nvPr>
            <p:ph type="title"/>
          </p:nvPr>
        </p:nvSpPr>
        <p:spPr/>
        <p:txBody>
          <a:bodyPr/>
          <a:lstStyle/>
          <a:p>
            <a:r>
              <a:rPr lang="en-US" dirty="0"/>
              <a:t>Recruit Update</a:t>
            </a:r>
          </a:p>
        </p:txBody>
      </p:sp>
    </p:spTree>
    <p:extLst>
      <p:ext uri="{BB962C8B-B14F-4D97-AF65-F5344CB8AC3E}">
        <p14:creationId xmlns:p14="http://schemas.microsoft.com/office/powerpoint/2010/main" val="367157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F7C45E-9BB0-4AF1-9D79-4679687275BA}"/>
              </a:ext>
            </a:extLst>
          </p:cNvPr>
          <p:cNvSpPr>
            <a:spLocks noGrp="1"/>
          </p:cNvSpPr>
          <p:nvPr>
            <p:ph type="sldNum" sz="quarter" idx="12"/>
          </p:nvPr>
        </p:nvSpPr>
        <p:spPr/>
        <p:txBody>
          <a:bodyPr/>
          <a:lstStyle/>
          <a:p>
            <a:pPr>
              <a:defRPr/>
            </a:pPr>
            <a:fld id="{953D45C7-AFA8-4622-8BFA-D400F3569C1E}" type="slidenum">
              <a:rPr lang="en-US" smtClean="0"/>
              <a:pPr>
                <a:defRPr/>
              </a:pPr>
              <a:t>3</a:t>
            </a:fld>
            <a:endParaRPr lang="en-US" dirty="0"/>
          </a:p>
        </p:txBody>
      </p:sp>
      <p:sp>
        <p:nvSpPr>
          <p:cNvPr id="7" name="Google Shape;55;p13">
            <a:extLst>
              <a:ext uri="{FF2B5EF4-FFF2-40B4-BE49-F238E27FC236}">
                <a16:creationId xmlns:a16="http://schemas.microsoft.com/office/drawing/2014/main" id="{3A7A8CFB-4BD9-4041-8DC6-4F8798754993}"/>
              </a:ext>
            </a:extLst>
          </p:cNvPr>
          <p:cNvSpPr txBox="1">
            <a:spLocks/>
          </p:cNvSpPr>
          <p:nvPr/>
        </p:nvSpPr>
        <p:spPr>
          <a:xfrm>
            <a:off x="157018" y="932874"/>
            <a:ext cx="8529782" cy="3957542"/>
          </a:xfrm>
          <a:prstGeom prst="rect">
            <a:avLst/>
          </a:prstGeom>
        </p:spPr>
        <p:txBody>
          <a:bodyPr spcFirstLastPara="1" wrap="square" lIns="91425" tIns="91425" rIns="91425" bIns="91425" anchor="t" anchorCtr="0">
            <a:noAutofit/>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MS PGothic" pitchFamily="34" charset="-128"/>
                <a:cs typeface="ヒラギノ角ゴ Pro W3"/>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ヒラギノ角ゴ Pro W3"/>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33350" indent="0">
              <a:buClr>
                <a:schemeClr val="dk1"/>
              </a:buClr>
              <a:buSzPts val="1500"/>
              <a:buFont typeface="Arial" charset="0"/>
              <a:buNone/>
            </a:pPr>
            <a:r>
              <a:rPr lang="en-US" sz="1800" dirty="0">
                <a:solidFill>
                  <a:schemeClr val="dk1"/>
                </a:solidFill>
              </a:rPr>
              <a:t>Prioritized based on time spent in interviews – too few participants at this point to prioritize by participant count.</a:t>
            </a:r>
          </a:p>
          <a:p>
            <a:pPr marL="133350" indent="0">
              <a:buClr>
                <a:schemeClr val="dk1"/>
              </a:buClr>
              <a:buSzPts val="1500"/>
              <a:buFont typeface="Arial" charset="0"/>
              <a:buNone/>
            </a:pPr>
            <a:endParaRPr lang="en-US" sz="1800" dirty="0">
              <a:solidFill>
                <a:schemeClr val="dk1"/>
              </a:solidFill>
            </a:endParaRPr>
          </a:p>
          <a:p>
            <a:pPr marL="419100" indent="-285750">
              <a:buClr>
                <a:schemeClr val="dk1"/>
              </a:buClr>
              <a:buSzPts val="1500"/>
            </a:pPr>
            <a:r>
              <a:rPr lang="en-US" sz="1800" dirty="0">
                <a:solidFill>
                  <a:schemeClr val="dk1"/>
                </a:solidFill>
              </a:rPr>
              <a:t>Both participants indicated that a major focus on identifying and testing designs with all stakeholders </a:t>
            </a:r>
            <a:r>
              <a:rPr lang="en-US" sz="1800" b="1" dirty="0">
                <a:solidFill>
                  <a:schemeClr val="dk1"/>
                </a:solidFill>
              </a:rPr>
              <a:t>and users is key</a:t>
            </a:r>
            <a:r>
              <a:rPr lang="en-US" sz="1800" dirty="0">
                <a:solidFill>
                  <a:schemeClr val="dk1"/>
                </a:solidFill>
              </a:rPr>
              <a:t>.  </a:t>
            </a:r>
          </a:p>
          <a:p>
            <a:pPr marL="419100" indent="-285750">
              <a:buClr>
                <a:schemeClr val="dk1"/>
              </a:buClr>
              <a:buSzPts val="1500"/>
            </a:pPr>
            <a:r>
              <a:rPr lang="en-US" sz="1800" dirty="0">
                <a:solidFill>
                  <a:schemeClr val="dk1"/>
                </a:solidFill>
              </a:rPr>
              <a:t>Examples provided to illustrate the issues when the team member did not collect user needs from all the intended users.  Common issue is that only the requester needs are considered during development and again at user acceptance.  However, the actual users of the form are not consulted. </a:t>
            </a:r>
          </a:p>
          <a:p>
            <a:pPr marL="876300" lvl="1">
              <a:buClr>
                <a:schemeClr val="dk1"/>
              </a:buClr>
              <a:buSzPts val="1500"/>
            </a:pPr>
            <a:r>
              <a:rPr lang="en-US" sz="1600" dirty="0">
                <a:solidFill>
                  <a:schemeClr val="dk1"/>
                </a:solidFill>
              </a:rPr>
              <a:t>Urology requests specific labs and other data that the Primary Care Physician is not familiar with – this is not caught until after implementation.</a:t>
            </a:r>
          </a:p>
          <a:p>
            <a:pPr marL="876300" lvl="1">
              <a:buClr>
                <a:schemeClr val="dk1"/>
              </a:buClr>
              <a:buSzPts val="1500"/>
            </a:pPr>
            <a:r>
              <a:rPr lang="en-US" sz="1600" dirty="0">
                <a:solidFill>
                  <a:schemeClr val="dk1"/>
                </a:solidFill>
              </a:rPr>
              <a:t>Lung cancer screening to meet CMS, but data on pack years is also needed.  These data needs are often missed when building a reminder.  Need to make sure looking at the big picture. </a:t>
            </a:r>
          </a:p>
          <a:p>
            <a:pPr marL="876300" lvl="1">
              <a:buClr>
                <a:schemeClr val="dk1"/>
              </a:buClr>
              <a:buSzPts val="1500"/>
            </a:pPr>
            <a:r>
              <a:rPr lang="en-US" sz="1600" dirty="0">
                <a:solidFill>
                  <a:schemeClr val="dk1"/>
                </a:solidFill>
              </a:rPr>
              <a:t>A status is requested for an ED patient –how often should it be updated, status might change rapidly, update every 5 minutes? Every hour? Also, does this data need to be stored?  Will it be used for research?  If so, what are the research needs?</a:t>
            </a:r>
          </a:p>
          <a:p>
            <a:pPr marL="419100" indent="-285750">
              <a:buClr>
                <a:schemeClr val="dk1"/>
              </a:buClr>
              <a:buSzPts val="1500"/>
            </a:pPr>
            <a:endParaRPr lang="en-US" sz="1400" dirty="0">
              <a:solidFill>
                <a:schemeClr val="dk1"/>
              </a:solidFill>
            </a:endParaRPr>
          </a:p>
          <a:p>
            <a:pPr marL="419100" indent="-285750">
              <a:buClr>
                <a:schemeClr val="dk1"/>
              </a:buClr>
              <a:buSzPts val="1500"/>
            </a:pPr>
            <a:endParaRPr lang="en-US" sz="1500" dirty="0">
              <a:solidFill>
                <a:schemeClr val="dk1"/>
              </a:solidFill>
            </a:endParaRPr>
          </a:p>
          <a:p>
            <a:pPr indent="-323850">
              <a:buClr>
                <a:schemeClr val="dk1"/>
              </a:buClr>
              <a:buSzPts val="1500"/>
            </a:pPr>
            <a:endParaRPr lang="en-US" sz="1500" dirty="0">
              <a:solidFill>
                <a:schemeClr val="dk1"/>
              </a:solidFill>
            </a:endParaRPr>
          </a:p>
          <a:p>
            <a:pPr indent="-323850">
              <a:buClr>
                <a:schemeClr val="dk1"/>
              </a:buClr>
              <a:buSzPts val="1500"/>
            </a:pPr>
            <a:endParaRPr lang="en-US" sz="1800" dirty="0"/>
          </a:p>
        </p:txBody>
      </p:sp>
      <p:sp>
        <p:nvSpPr>
          <p:cNvPr id="10" name="Google Shape;54;p13">
            <a:extLst>
              <a:ext uri="{FF2B5EF4-FFF2-40B4-BE49-F238E27FC236}">
                <a16:creationId xmlns:a16="http://schemas.microsoft.com/office/drawing/2014/main" id="{959D4A05-BFF2-477E-BE5E-D9DACE23CBC7}"/>
              </a:ext>
            </a:extLst>
          </p:cNvPr>
          <p:cNvSpPr txBox="1">
            <a:spLocks noGrp="1"/>
          </p:cNvSpPr>
          <p:nvPr>
            <p:ph type="title"/>
          </p:nvPr>
        </p:nvSpPr>
        <p:spPr>
          <a:xfrm>
            <a:off x="995191" y="73839"/>
            <a:ext cx="8520600" cy="572700"/>
          </a:xfrm>
          <a:prstGeom prst="rect">
            <a:avLst/>
          </a:prstGeom>
        </p:spPr>
        <p:txBody>
          <a:bodyPr spcFirstLastPara="1" wrap="square" lIns="91425" tIns="91425" rIns="91425" bIns="91425" anchor="t" anchorCtr="0">
            <a:noAutofit/>
          </a:bodyPr>
          <a:lstStyle/>
          <a:p>
            <a:pPr algn="l"/>
            <a:r>
              <a:rPr lang="en-US" dirty="0">
                <a:solidFill>
                  <a:schemeClr val="bg1"/>
                </a:solidFill>
              </a:rPr>
              <a:t>HCD Training and Methods Needs</a:t>
            </a:r>
            <a:endParaRPr dirty="0">
              <a:solidFill>
                <a:schemeClr val="bg1"/>
              </a:solidFill>
            </a:endParaRPr>
          </a:p>
        </p:txBody>
      </p:sp>
    </p:spTree>
    <p:extLst>
      <p:ext uri="{BB962C8B-B14F-4D97-AF65-F5344CB8AC3E}">
        <p14:creationId xmlns:p14="http://schemas.microsoft.com/office/powerpoint/2010/main" val="3547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161A-DC3C-43A3-A20B-C8F985402AA5}"/>
              </a:ext>
            </a:extLst>
          </p:cNvPr>
          <p:cNvSpPr>
            <a:spLocks noGrp="1"/>
          </p:cNvSpPr>
          <p:nvPr>
            <p:ph type="title"/>
          </p:nvPr>
        </p:nvSpPr>
        <p:spPr/>
        <p:txBody>
          <a:bodyPr/>
          <a:lstStyle/>
          <a:p>
            <a:r>
              <a:rPr lang="en-US" dirty="0">
                <a:solidFill>
                  <a:schemeClr val="bg1"/>
                </a:solidFill>
              </a:rPr>
              <a:t>HCD Training and Methods Needs</a:t>
            </a:r>
            <a:endParaRPr lang="en-US" dirty="0"/>
          </a:p>
        </p:txBody>
      </p:sp>
      <p:sp>
        <p:nvSpPr>
          <p:cNvPr id="3" name="Content Placeholder 2">
            <a:extLst>
              <a:ext uri="{FF2B5EF4-FFF2-40B4-BE49-F238E27FC236}">
                <a16:creationId xmlns:a16="http://schemas.microsoft.com/office/drawing/2014/main" id="{9E367341-F71F-42AF-9102-01FC54451DF2}"/>
              </a:ext>
            </a:extLst>
          </p:cNvPr>
          <p:cNvSpPr>
            <a:spLocks noGrp="1"/>
          </p:cNvSpPr>
          <p:nvPr>
            <p:ph idx="1"/>
          </p:nvPr>
        </p:nvSpPr>
        <p:spPr>
          <a:xfrm>
            <a:off x="457200" y="987377"/>
            <a:ext cx="8229600" cy="4525963"/>
          </a:xfrm>
        </p:spPr>
        <p:txBody>
          <a:bodyPr/>
          <a:lstStyle/>
          <a:p>
            <a:r>
              <a:rPr lang="en-US" sz="2400" dirty="0"/>
              <a:t>Convince these roles of the value of HCD:</a:t>
            </a:r>
          </a:p>
          <a:p>
            <a:pPr lvl="1"/>
            <a:r>
              <a:rPr lang="en-US" sz="2000" dirty="0"/>
              <a:t>Chief of Staff</a:t>
            </a:r>
          </a:p>
          <a:p>
            <a:pPr lvl="1"/>
            <a:r>
              <a:rPr lang="en-US" sz="2000" dirty="0"/>
              <a:t>Executive Sponsor</a:t>
            </a:r>
          </a:p>
          <a:p>
            <a:pPr lvl="1"/>
            <a:r>
              <a:rPr lang="en-US" sz="2000" dirty="0"/>
              <a:t>Business Owners</a:t>
            </a:r>
          </a:p>
          <a:p>
            <a:pPr lvl="1"/>
            <a:r>
              <a:rPr lang="en-US" sz="2000" dirty="0"/>
              <a:t>IT</a:t>
            </a:r>
          </a:p>
          <a:p>
            <a:r>
              <a:rPr lang="en-US" sz="2400" dirty="0"/>
              <a:t>If the direction comes from the top, then the value will be realized.  Stated values:</a:t>
            </a:r>
          </a:p>
          <a:p>
            <a:pPr lvl="1"/>
            <a:r>
              <a:rPr lang="en-US" sz="2000" dirty="0"/>
              <a:t>Improved patient outcomes</a:t>
            </a:r>
          </a:p>
          <a:p>
            <a:pPr lvl="1"/>
            <a:r>
              <a:rPr lang="en-US" sz="2000" dirty="0"/>
              <a:t>Increased satisfaction with new configurations</a:t>
            </a:r>
          </a:p>
          <a:p>
            <a:pPr lvl="1"/>
            <a:r>
              <a:rPr lang="en-US" sz="2000" dirty="0"/>
              <a:t>Less rework</a:t>
            </a:r>
          </a:p>
          <a:p>
            <a:pPr lvl="1"/>
            <a:r>
              <a:rPr lang="en-US" sz="2000" dirty="0"/>
              <a:t>Less time required from CHIO for design issues (coaching)</a:t>
            </a:r>
          </a:p>
          <a:p>
            <a:pPr lvl="1"/>
            <a:r>
              <a:rPr lang="en-US" sz="2000" dirty="0"/>
              <a:t>Increased ability to use data for research</a:t>
            </a:r>
          </a:p>
          <a:p>
            <a:pPr marL="0" indent="0">
              <a:buNone/>
            </a:pPr>
            <a:endParaRPr lang="en-US" dirty="0"/>
          </a:p>
        </p:txBody>
      </p:sp>
      <p:sp>
        <p:nvSpPr>
          <p:cNvPr id="4" name="Slide Number Placeholder 3">
            <a:extLst>
              <a:ext uri="{FF2B5EF4-FFF2-40B4-BE49-F238E27FC236}">
                <a16:creationId xmlns:a16="http://schemas.microsoft.com/office/drawing/2014/main" id="{8FA2914A-2C36-4ADE-A5BF-E285AF4529A7}"/>
              </a:ext>
            </a:extLst>
          </p:cNvPr>
          <p:cNvSpPr>
            <a:spLocks noGrp="1"/>
          </p:cNvSpPr>
          <p:nvPr>
            <p:ph type="sldNum" sz="quarter" idx="12"/>
          </p:nvPr>
        </p:nvSpPr>
        <p:spPr/>
        <p:txBody>
          <a:bodyPr/>
          <a:lstStyle/>
          <a:p>
            <a:pPr>
              <a:defRPr/>
            </a:pPr>
            <a:fld id="{953D45C7-AFA8-4622-8BFA-D400F3569C1E}" type="slidenum">
              <a:rPr lang="en-US" smtClean="0"/>
              <a:pPr>
                <a:defRPr/>
              </a:pPr>
              <a:t>4</a:t>
            </a:fld>
            <a:endParaRPr lang="en-US" dirty="0"/>
          </a:p>
        </p:txBody>
      </p:sp>
    </p:spTree>
    <p:extLst>
      <p:ext uri="{BB962C8B-B14F-4D97-AF65-F5344CB8AC3E}">
        <p14:creationId xmlns:p14="http://schemas.microsoft.com/office/powerpoint/2010/main" val="287957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161A-DC3C-43A3-A20B-C8F985402AA5}"/>
              </a:ext>
            </a:extLst>
          </p:cNvPr>
          <p:cNvSpPr>
            <a:spLocks noGrp="1"/>
          </p:cNvSpPr>
          <p:nvPr>
            <p:ph type="title"/>
          </p:nvPr>
        </p:nvSpPr>
        <p:spPr/>
        <p:txBody>
          <a:bodyPr/>
          <a:lstStyle/>
          <a:p>
            <a:r>
              <a:rPr lang="en-US" dirty="0">
                <a:solidFill>
                  <a:schemeClr val="bg1"/>
                </a:solidFill>
              </a:rPr>
              <a:t>HCD Training and Methods Needs</a:t>
            </a:r>
            <a:endParaRPr lang="en-US" dirty="0"/>
          </a:p>
        </p:txBody>
      </p:sp>
      <p:sp>
        <p:nvSpPr>
          <p:cNvPr id="3" name="Content Placeholder 2">
            <a:extLst>
              <a:ext uri="{FF2B5EF4-FFF2-40B4-BE49-F238E27FC236}">
                <a16:creationId xmlns:a16="http://schemas.microsoft.com/office/drawing/2014/main" id="{9E367341-F71F-42AF-9102-01FC54451DF2}"/>
              </a:ext>
            </a:extLst>
          </p:cNvPr>
          <p:cNvSpPr>
            <a:spLocks noGrp="1"/>
          </p:cNvSpPr>
          <p:nvPr>
            <p:ph idx="1"/>
          </p:nvPr>
        </p:nvSpPr>
        <p:spPr>
          <a:xfrm>
            <a:off x="480291" y="1403013"/>
            <a:ext cx="8229600" cy="4525963"/>
          </a:xfrm>
        </p:spPr>
        <p:txBody>
          <a:bodyPr/>
          <a:lstStyle/>
          <a:p>
            <a:pPr marL="361950">
              <a:buClr>
                <a:srgbClr val="000000"/>
              </a:buClr>
              <a:buSzPct val="100000"/>
              <a:buFont typeface="Arial" panose="020B0604020202020204" pitchFamily="34" charset="0"/>
              <a:buChar char="•"/>
            </a:pPr>
            <a:r>
              <a:rPr lang="en-US" sz="2400" dirty="0">
                <a:solidFill>
                  <a:srgbClr val="000000"/>
                </a:solidFill>
              </a:rPr>
              <a:t>Most useful content types will be delivered in small bites. </a:t>
            </a:r>
          </a:p>
          <a:p>
            <a:pPr marL="819150" lvl="1" indent="-342900">
              <a:buClr>
                <a:srgbClr val="000000"/>
              </a:buClr>
              <a:buSzPct val="100000"/>
              <a:buFont typeface="Calibri" panose="020F0502020204030204" pitchFamily="34" charset="0"/>
              <a:buChar char="‒"/>
            </a:pPr>
            <a:r>
              <a:rPr lang="en-US" sz="2400" dirty="0">
                <a:solidFill>
                  <a:srgbClr val="000000"/>
                </a:solidFill>
              </a:rPr>
              <a:t>Short videos</a:t>
            </a:r>
          </a:p>
          <a:p>
            <a:pPr marL="819150" lvl="1" indent="-342900">
              <a:buClr>
                <a:srgbClr val="000000"/>
              </a:buClr>
              <a:buSzPct val="100000"/>
              <a:buFont typeface="Calibri" panose="020F0502020204030204" pitchFamily="34" charset="0"/>
              <a:buChar char="‒"/>
            </a:pPr>
            <a:r>
              <a:rPr lang="en-US" sz="2400" dirty="0">
                <a:solidFill>
                  <a:srgbClr val="000000"/>
                </a:solidFill>
              </a:rPr>
              <a:t>Transcripts for videos</a:t>
            </a:r>
          </a:p>
          <a:p>
            <a:pPr marL="819150" lvl="1" indent="-342900">
              <a:buClr>
                <a:srgbClr val="000000"/>
              </a:buClr>
              <a:buSzPct val="100000"/>
              <a:buFont typeface="Calibri" panose="020F0502020204030204" pitchFamily="34" charset="0"/>
              <a:buChar char="‒"/>
            </a:pPr>
            <a:r>
              <a:rPr lang="en-US" sz="2400" dirty="0">
                <a:solidFill>
                  <a:srgbClr val="000000"/>
                </a:solidFill>
              </a:rPr>
              <a:t>Short lessons</a:t>
            </a:r>
          </a:p>
          <a:p>
            <a:pPr marL="361950">
              <a:buClr>
                <a:srgbClr val="000000"/>
              </a:buClr>
              <a:buSzPct val="100000"/>
              <a:buFont typeface="Arial" panose="020B0604020202020204" pitchFamily="34" charset="0"/>
              <a:buChar char="•"/>
            </a:pPr>
            <a:r>
              <a:rPr lang="en-US" sz="2400" dirty="0">
                <a:solidFill>
                  <a:srgbClr val="000000"/>
                </a:solidFill>
              </a:rPr>
              <a:t>Ability to reach out to HFE</a:t>
            </a:r>
          </a:p>
          <a:p>
            <a:pPr marL="361950">
              <a:buClr>
                <a:srgbClr val="000000"/>
              </a:buClr>
              <a:buSzPct val="100000"/>
              <a:buFont typeface="Arial" panose="020B0604020202020204" pitchFamily="34" charset="0"/>
              <a:buChar char="•"/>
            </a:pPr>
            <a:r>
              <a:rPr lang="en-US" sz="2400" dirty="0">
                <a:solidFill>
                  <a:srgbClr val="000000"/>
                </a:solidFill>
              </a:rPr>
              <a:t>Other areas that could benefit from the UXG site include:</a:t>
            </a:r>
          </a:p>
          <a:p>
            <a:pPr marL="762000" lvl="1" indent="-342900">
              <a:spcBef>
                <a:spcPts val="0"/>
              </a:spcBef>
              <a:buClr>
                <a:srgbClr val="000000"/>
              </a:buClr>
              <a:buSzPct val="100000"/>
              <a:buFont typeface="Calibri" panose="020F0502020204030204" pitchFamily="34" charset="0"/>
              <a:buChar char="‒"/>
            </a:pPr>
            <a:r>
              <a:rPr lang="en-US" sz="2400" dirty="0">
                <a:solidFill>
                  <a:srgbClr val="000000"/>
                </a:solidFill>
              </a:rPr>
              <a:t>Nurse Informatics team</a:t>
            </a:r>
          </a:p>
          <a:p>
            <a:pPr marL="762000" lvl="1" indent="-342900">
              <a:spcBef>
                <a:spcPts val="0"/>
              </a:spcBef>
              <a:buClr>
                <a:srgbClr val="000000"/>
              </a:buClr>
              <a:buSzPct val="100000"/>
              <a:buFont typeface="Calibri" panose="020F0502020204030204" pitchFamily="34" charset="0"/>
              <a:buChar char="‒"/>
            </a:pPr>
            <a:r>
              <a:rPr lang="en-US" sz="2400" dirty="0">
                <a:solidFill>
                  <a:srgbClr val="000000"/>
                </a:solidFill>
              </a:rPr>
              <a:t>Dental Informaticists or Pathology Informaticists</a:t>
            </a:r>
          </a:p>
          <a:p>
            <a:pPr marL="762000" lvl="1" indent="-342900">
              <a:spcBef>
                <a:spcPts val="0"/>
              </a:spcBef>
              <a:buClr>
                <a:srgbClr val="000000"/>
              </a:buClr>
              <a:buSzPct val="100000"/>
              <a:buFont typeface="Calibri" panose="020F0502020204030204" pitchFamily="34" charset="0"/>
              <a:buChar char="‒"/>
            </a:pPr>
            <a:r>
              <a:rPr lang="en-US" sz="2400" dirty="0">
                <a:solidFill>
                  <a:srgbClr val="000000"/>
                </a:solidFill>
              </a:rPr>
              <a:t>OI&amp;T</a:t>
            </a:r>
          </a:p>
          <a:p>
            <a:pPr marL="762000" lvl="1" indent="-342900">
              <a:spcBef>
                <a:spcPts val="0"/>
              </a:spcBef>
              <a:buClr>
                <a:srgbClr val="000000"/>
              </a:buClr>
              <a:buSzPct val="100000"/>
              <a:buFont typeface="Calibri" panose="020F0502020204030204" pitchFamily="34" charset="0"/>
              <a:buChar char="‒"/>
            </a:pPr>
            <a:r>
              <a:rPr lang="en-US" sz="2400" dirty="0">
                <a:solidFill>
                  <a:srgbClr val="000000"/>
                </a:solidFill>
              </a:rPr>
              <a:t>PMs should have baseline understanding of HCD</a:t>
            </a:r>
          </a:p>
          <a:p>
            <a:pPr marL="0" indent="0">
              <a:buNone/>
            </a:pPr>
            <a:endParaRPr lang="en-US" dirty="0"/>
          </a:p>
        </p:txBody>
      </p:sp>
      <p:sp>
        <p:nvSpPr>
          <p:cNvPr id="4" name="Slide Number Placeholder 3">
            <a:extLst>
              <a:ext uri="{FF2B5EF4-FFF2-40B4-BE49-F238E27FC236}">
                <a16:creationId xmlns:a16="http://schemas.microsoft.com/office/drawing/2014/main" id="{8FA2914A-2C36-4ADE-A5BF-E285AF4529A7}"/>
              </a:ext>
            </a:extLst>
          </p:cNvPr>
          <p:cNvSpPr>
            <a:spLocks noGrp="1"/>
          </p:cNvSpPr>
          <p:nvPr>
            <p:ph type="sldNum" sz="quarter" idx="12"/>
          </p:nvPr>
        </p:nvSpPr>
        <p:spPr/>
        <p:txBody>
          <a:bodyPr/>
          <a:lstStyle/>
          <a:p>
            <a:pPr>
              <a:defRPr/>
            </a:pPr>
            <a:fld id="{953D45C7-AFA8-4622-8BFA-D400F3569C1E}" type="slidenum">
              <a:rPr lang="en-US" smtClean="0"/>
              <a:pPr>
                <a:defRPr/>
              </a:pPr>
              <a:t>5</a:t>
            </a:fld>
            <a:endParaRPr lang="en-US" dirty="0"/>
          </a:p>
        </p:txBody>
      </p:sp>
    </p:spTree>
    <p:extLst>
      <p:ext uri="{BB962C8B-B14F-4D97-AF65-F5344CB8AC3E}">
        <p14:creationId xmlns:p14="http://schemas.microsoft.com/office/powerpoint/2010/main" val="2564493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161A-DC3C-43A3-A20B-C8F985402AA5}"/>
              </a:ext>
            </a:extLst>
          </p:cNvPr>
          <p:cNvSpPr>
            <a:spLocks noGrp="1"/>
          </p:cNvSpPr>
          <p:nvPr>
            <p:ph type="title"/>
          </p:nvPr>
        </p:nvSpPr>
        <p:spPr/>
        <p:txBody>
          <a:bodyPr/>
          <a:lstStyle/>
          <a:p>
            <a:r>
              <a:rPr lang="en-US" dirty="0">
                <a:solidFill>
                  <a:schemeClr val="bg1"/>
                </a:solidFill>
              </a:rPr>
              <a:t>HCD Training and Methods Needs</a:t>
            </a:r>
            <a:endParaRPr lang="en-US" dirty="0"/>
          </a:p>
        </p:txBody>
      </p:sp>
      <p:sp>
        <p:nvSpPr>
          <p:cNvPr id="3" name="Content Placeholder 2">
            <a:extLst>
              <a:ext uri="{FF2B5EF4-FFF2-40B4-BE49-F238E27FC236}">
                <a16:creationId xmlns:a16="http://schemas.microsoft.com/office/drawing/2014/main" id="{9E367341-F71F-42AF-9102-01FC54451DF2}"/>
              </a:ext>
            </a:extLst>
          </p:cNvPr>
          <p:cNvSpPr>
            <a:spLocks noGrp="1"/>
          </p:cNvSpPr>
          <p:nvPr>
            <p:ph idx="1"/>
          </p:nvPr>
        </p:nvSpPr>
        <p:spPr>
          <a:xfrm>
            <a:off x="457200" y="987377"/>
            <a:ext cx="8229600" cy="4525963"/>
          </a:xfrm>
        </p:spPr>
        <p:txBody>
          <a:bodyPr/>
          <a:lstStyle/>
          <a:p>
            <a:pPr marL="457200" indent="-457200">
              <a:buFont typeface="+mj-lt"/>
              <a:buAutoNum type="arabicPeriod"/>
            </a:pPr>
            <a:r>
              <a:rPr lang="en-US" sz="2400" dirty="0"/>
              <a:t>Focus on heuristics  </a:t>
            </a:r>
            <a:br>
              <a:rPr lang="en-US" sz="2400" dirty="0"/>
            </a:br>
            <a:endParaRPr lang="en-US" sz="2400" dirty="0"/>
          </a:p>
          <a:p>
            <a:pPr marL="457200" indent="-457200">
              <a:buFont typeface="+mj-lt"/>
              <a:buAutoNum type="arabicPeriod"/>
            </a:pPr>
            <a:r>
              <a:rPr lang="en-US" sz="2400" dirty="0"/>
              <a:t>How to use the limited options in CPRS to make a more usable format for clinicians.</a:t>
            </a:r>
          </a:p>
          <a:p>
            <a:pPr marL="457200" indent="-457200">
              <a:buFont typeface="+mj-lt"/>
              <a:buAutoNum type="arabicPeriod"/>
            </a:pPr>
            <a:endParaRPr lang="en-US" sz="2400" dirty="0"/>
          </a:p>
          <a:p>
            <a:pPr marL="457200" indent="-457200">
              <a:buFont typeface="+mj-lt"/>
              <a:buAutoNum type="arabicPeriod"/>
            </a:pPr>
            <a:r>
              <a:rPr lang="en-US" sz="2400" dirty="0"/>
              <a:t>Provide introductory materials that will be easy to consume:  checklists, easy to follow guides.  </a:t>
            </a:r>
          </a:p>
          <a:p>
            <a:pPr marL="457200" indent="-457200">
              <a:buFont typeface="+mj-lt"/>
              <a:buAutoNum type="arabicPeriod"/>
            </a:pPr>
            <a:endParaRPr lang="en-US" sz="2400" dirty="0"/>
          </a:p>
          <a:p>
            <a:pPr marL="457200" indent="-457200">
              <a:buFont typeface="+mj-lt"/>
              <a:buAutoNum type="arabicPeriod"/>
            </a:pPr>
            <a:r>
              <a:rPr lang="en-US" sz="2400" dirty="0"/>
              <a:t>Generally the principles and rationale behind UCD.</a:t>
            </a:r>
          </a:p>
          <a:p>
            <a:pPr marL="0" indent="0">
              <a:buNone/>
            </a:pPr>
            <a:endParaRPr lang="en-US" sz="2400" dirty="0"/>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8FA2914A-2C36-4ADE-A5BF-E285AF4529A7}"/>
              </a:ext>
            </a:extLst>
          </p:cNvPr>
          <p:cNvSpPr>
            <a:spLocks noGrp="1"/>
          </p:cNvSpPr>
          <p:nvPr>
            <p:ph type="sldNum" sz="quarter" idx="12"/>
          </p:nvPr>
        </p:nvSpPr>
        <p:spPr/>
        <p:txBody>
          <a:bodyPr/>
          <a:lstStyle/>
          <a:p>
            <a:pPr>
              <a:defRPr/>
            </a:pPr>
            <a:fld id="{953D45C7-AFA8-4622-8BFA-D400F3569C1E}" type="slidenum">
              <a:rPr lang="en-US" smtClean="0"/>
              <a:pPr>
                <a:defRPr/>
              </a:pPr>
              <a:t>6</a:t>
            </a:fld>
            <a:endParaRPr lang="en-US" dirty="0"/>
          </a:p>
        </p:txBody>
      </p:sp>
    </p:spTree>
    <p:extLst>
      <p:ext uri="{BB962C8B-B14F-4D97-AF65-F5344CB8AC3E}">
        <p14:creationId xmlns:p14="http://schemas.microsoft.com/office/powerpoint/2010/main" val="80516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2591-14B8-401E-B552-01AC269D27CB}"/>
              </a:ext>
            </a:extLst>
          </p:cNvPr>
          <p:cNvSpPr>
            <a:spLocks noGrp="1"/>
          </p:cNvSpPr>
          <p:nvPr>
            <p:ph type="title"/>
          </p:nvPr>
        </p:nvSpPr>
        <p:spPr/>
        <p:txBody>
          <a:bodyPr/>
          <a:lstStyle/>
          <a:p>
            <a:r>
              <a:rPr lang="en-US" dirty="0"/>
              <a:t>Post Review Kas Comment</a:t>
            </a:r>
          </a:p>
        </p:txBody>
      </p:sp>
      <p:sp>
        <p:nvSpPr>
          <p:cNvPr id="3" name="Content Placeholder 2">
            <a:extLst>
              <a:ext uri="{FF2B5EF4-FFF2-40B4-BE49-F238E27FC236}">
                <a16:creationId xmlns:a16="http://schemas.microsoft.com/office/drawing/2014/main" id="{A0C3EC15-BECA-4B27-B025-7A26186D0DCD}"/>
              </a:ext>
            </a:extLst>
          </p:cNvPr>
          <p:cNvSpPr>
            <a:spLocks noGrp="1"/>
          </p:cNvSpPr>
          <p:nvPr>
            <p:ph idx="1"/>
          </p:nvPr>
        </p:nvSpPr>
        <p:spPr/>
        <p:txBody>
          <a:bodyPr/>
          <a:lstStyle/>
          <a:p>
            <a:pPr marL="0" indent="0">
              <a:buNone/>
            </a:pPr>
            <a:r>
              <a:rPr lang="en-US" sz="1800" dirty="0"/>
              <a:t>The heuristics identified by the two CHIOs support highlighting items we already have or could easily produce</a:t>
            </a:r>
          </a:p>
          <a:p>
            <a:endParaRPr lang="en-US" sz="1800" dirty="0"/>
          </a:p>
          <a:p>
            <a:r>
              <a:rPr lang="en-US" sz="1800" dirty="0"/>
              <a:t>One page UI Pattern Best Practice</a:t>
            </a:r>
          </a:p>
          <a:p>
            <a:r>
              <a:rPr lang="en-US" sz="1800" dirty="0"/>
              <a:t>HE for field staff</a:t>
            </a:r>
          </a:p>
          <a:p>
            <a:r>
              <a:rPr lang="en-US" sz="1800" dirty="0"/>
              <a:t>UI Pattern Library examples</a:t>
            </a:r>
          </a:p>
          <a:p>
            <a:r>
              <a:rPr lang="en-US" sz="1800" dirty="0"/>
              <a:t>Heuristics specific examples to improve design</a:t>
            </a:r>
          </a:p>
          <a:p>
            <a:pPr marL="0" indent="0">
              <a:buNone/>
            </a:pPr>
            <a:r>
              <a:rPr lang="en-US" sz="1800" dirty="0"/>
              <a:t> </a:t>
            </a:r>
          </a:p>
          <a:p>
            <a:endParaRPr lang="en-US" sz="1800" dirty="0"/>
          </a:p>
          <a:p>
            <a:pPr marL="0" indent="0">
              <a:buNone/>
            </a:pPr>
            <a:r>
              <a:rPr lang="en-US" sz="1800" dirty="0"/>
              <a:t>What about offering the choice of a simple, ”grab and go” section or an advanced section as people enter the site?</a:t>
            </a:r>
          </a:p>
        </p:txBody>
      </p:sp>
      <p:sp>
        <p:nvSpPr>
          <p:cNvPr id="4" name="Slide Number Placeholder 3">
            <a:extLst>
              <a:ext uri="{FF2B5EF4-FFF2-40B4-BE49-F238E27FC236}">
                <a16:creationId xmlns:a16="http://schemas.microsoft.com/office/drawing/2014/main" id="{6AAAFD60-8EDB-4168-ADA0-AC5A121D87AC}"/>
              </a:ext>
            </a:extLst>
          </p:cNvPr>
          <p:cNvSpPr>
            <a:spLocks noGrp="1"/>
          </p:cNvSpPr>
          <p:nvPr>
            <p:ph type="sldNum" sz="quarter" idx="12"/>
          </p:nvPr>
        </p:nvSpPr>
        <p:spPr/>
        <p:txBody>
          <a:bodyPr/>
          <a:lstStyle/>
          <a:p>
            <a:pPr>
              <a:defRPr/>
            </a:pPr>
            <a:fld id="{953D45C7-AFA8-4622-8BFA-D400F3569C1E}" type="slidenum">
              <a:rPr lang="en-US" smtClean="0"/>
              <a:pPr>
                <a:defRPr/>
              </a:pPr>
              <a:t>7</a:t>
            </a:fld>
            <a:endParaRPr lang="en-US" dirty="0"/>
          </a:p>
        </p:txBody>
      </p:sp>
    </p:spTree>
    <p:extLst>
      <p:ext uri="{BB962C8B-B14F-4D97-AF65-F5344CB8AC3E}">
        <p14:creationId xmlns:p14="http://schemas.microsoft.com/office/powerpoint/2010/main" val="1402781038"/>
      </p:ext>
    </p:extLst>
  </p:cSld>
  <p:clrMapOvr>
    <a:masterClrMapping/>
  </p:clrMapOvr>
</p:sld>
</file>

<file path=ppt/theme/theme1.xml><?xml version="1.0" encoding="utf-8"?>
<a:theme xmlns:a="http://schemas.openxmlformats.org/drawingml/2006/main" name="VHA P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E755777046942A7586E245D8F1793" ma:contentTypeVersion="5" ma:contentTypeDescription="Create a new document." ma:contentTypeScope="" ma:versionID="094f79122999bedaf9ae057a6ab06150">
  <xsd:schema xmlns:xsd="http://www.w3.org/2001/XMLSchema" xmlns:xs="http://www.w3.org/2001/XMLSchema" xmlns:p="http://schemas.microsoft.com/office/2006/metadata/properties" xmlns:ns2="dc8932c5-1aea-4227-86e4-ae684c63b74f" targetNamespace="http://schemas.microsoft.com/office/2006/metadata/properties" ma:root="true" ma:fieldsID="de40cedef551518b1d7c4d7c96d5ff4f" ns2:_="">
    <xsd:import namespace="dc8932c5-1aea-4227-86e4-ae684c63b74f"/>
    <xsd:element name="properties">
      <xsd:complexType>
        <xsd:sequence>
          <xsd:element name="documentManagement">
            <xsd:complexType>
              <xsd:all>
                <xsd:element ref="ns2:Comment" minOccurs="0"/>
                <xsd:element ref="ns2:Comments" minOccurs="0"/>
                <xsd:element ref="ns2:Description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8932c5-1aea-4227-86e4-ae684c63b74f" elementFormDefault="qualified">
    <xsd:import namespace="http://schemas.microsoft.com/office/2006/documentManagement/types"/>
    <xsd:import namespace="http://schemas.microsoft.com/office/infopath/2007/PartnerControls"/>
    <xsd:element name="Comment" ma:index="8" nillable="true" ma:displayName="Comment" ma:internalName="Comment">
      <xsd:simpleType>
        <xsd:restriction base="dms:Text">
          <xsd:maxLength value="255"/>
        </xsd:restriction>
      </xsd:simpleType>
    </xsd:element>
    <xsd:element name="Comments" ma:index="9" nillable="true" ma:displayName="Comments" ma:internalName="Comments">
      <xsd:simpleType>
        <xsd:restriction base="dms:Note">
          <xsd:maxLength value="255"/>
        </xsd:restriction>
      </xsd:simpleType>
    </xsd:element>
    <xsd:element name="Description0" ma:index="10" ma:displayName="Description" ma:internalName="Description0">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mments xmlns="dc8932c5-1aea-4227-86e4-ae684c63b74f" xsi:nil="true"/>
    <Description0 xmlns="dc8932c5-1aea-4227-86e4-ae684c63b74f">RDM and BA knowledge Transfer Internal Use Only</Description0>
    <Comment xmlns="dc8932c5-1aea-4227-86e4-ae684c63b74f" xsi:nil="true"/>
  </documentManagement>
</p:properties>
</file>

<file path=customXml/itemProps1.xml><?xml version="1.0" encoding="utf-8"?>
<ds:datastoreItem xmlns:ds="http://schemas.openxmlformats.org/officeDocument/2006/customXml" ds:itemID="{71F1D5EE-73E2-459A-96B3-4A4EA4CA2C3F}">
  <ds:schemaRefs>
    <ds:schemaRef ds:uri="http://schemas.microsoft.com/sharepoint/v3/contenttype/forms"/>
  </ds:schemaRefs>
</ds:datastoreItem>
</file>

<file path=customXml/itemProps2.xml><?xml version="1.0" encoding="utf-8"?>
<ds:datastoreItem xmlns:ds="http://schemas.openxmlformats.org/officeDocument/2006/customXml" ds:itemID="{A43C1587-7B60-4CB1-9098-75A4E40FF3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8932c5-1aea-4227-86e4-ae684c63b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8CB78C-3138-4755-84EC-BDA5BCEB9846}">
  <ds:schemaRefs>
    <ds:schemaRef ds:uri="dc8932c5-1aea-4227-86e4-ae684c63b74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VHA PP</Template>
  <TotalTime>16978</TotalTime>
  <Words>525</Words>
  <Application>Microsoft Office PowerPoint</Application>
  <PresentationFormat>On-screen Show (4:3)</PresentationFormat>
  <Paragraphs>74</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Georgia</vt:lpstr>
      <vt:lpstr>VHA PP</vt:lpstr>
      <vt:lpstr>User Experience Guide  CHIO Interview Highlights August 4, 2020</vt:lpstr>
      <vt:lpstr>Recruit Update</vt:lpstr>
      <vt:lpstr>HCD Training and Methods Needs</vt:lpstr>
      <vt:lpstr>HCD Training and Methods Needs</vt:lpstr>
      <vt:lpstr>HCD Training and Methods Needs</vt:lpstr>
      <vt:lpstr>HCD Training and Methods Needs</vt:lpstr>
      <vt:lpstr>Post Review Kas Comment</vt:lpstr>
    </vt:vector>
  </TitlesOfParts>
  <Company>Veteran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Office</dc:title>
  <dc:creator>Prince-Wheeler, Latriece R.</dc:creator>
  <cp:lastModifiedBy>Teri Brooks</cp:lastModifiedBy>
  <cp:revision>479</cp:revision>
  <cp:lastPrinted>2019-12-12T13:00:26Z</cp:lastPrinted>
  <dcterms:created xsi:type="dcterms:W3CDTF">2015-05-15T19:58:17Z</dcterms:created>
  <dcterms:modified xsi:type="dcterms:W3CDTF">2020-08-10T13:34:51Z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0x0101007F0E755777046942A7586E245D8F1793</vt:lpwstr>
  </property>
</Properties>
</file>