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1" r:id="rId6"/>
    <p:sldId id="260" r:id="rId7"/>
    <p:sldId id="262" r:id="rId8"/>
    <p:sldId id="264" r:id="rId9"/>
    <p:sldId id="265"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132"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FE9072-B24B-4154-95BD-847DC758DF9F}" type="datetimeFigureOut">
              <a:rPr lang="en-US" smtClean="0"/>
              <a:t>4/24/2020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C72514-D15E-4E34-90ED-F03FCA98EAF6}" type="slidenum">
              <a:rPr lang="en-US" smtClean="0"/>
              <a:t>‹#›</a:t>
            </a:fld>
            <a:endParaRPr lang="en-US"/>
          </a:p>
        </p:txBody>
      </p:sp>
    </p:spTree>
    <p:extLst>
      <p:ext uri="{BB962C8B-B14F-4D97-AF65-F5344CB8AC3E}">
        <p14:creationId xmlns:p14="http://schemas.microsoft.com/office/powerpoint/2010/main" val="2152058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62F35-C0B6-4BE4-8E2D-8847BE4B11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4B6DC0-5654-4E73-8261-8DD3011CD5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79643B-E7B4-494D-BAC8-AD5E87B4D5C1}"/>
              </a:ext>
            </a:extLst>
          </p:cNvPr>
          <p:cNvSpPr>
            <a:spLocks noGrp="1"/>
          </p:cNvSpPr>
          <p:nvPr>
            <p:ph type="dt" sz="half" idx="10"/>
          </p:nvPr>
        </p:nvSpPr>
        <p:spPr/>
        <p:txBody>
          <a:bodyPr/>
          <a:lstStyle/>
          <a:p>
            <a:r>
              <a:rPr lang="en-US"/>
              <a:t>4/24/2020</a:t>
            </a:r>
          </a:p>
        </p:txBody>
      </p:sp>
      <p:sp>
        <p:nvSpPr>
          <p:cNvPr id="5" name="Footer Placeholder 4">
            <a:extLst>
              <a:ext uri="{FF2B5EF4-FFF2-40B4-BE49-F238E27FC236}">
                <a16:creationId xmlns:a16="http://schemas.microsoft.com/office/drawing/2014/main" id="{E5B5E157-8F16-4ED3-A91C-A30848D9450E}"/>
              </a:ext>
            </a:extLst>
          </p:cNvPr>
          <p:cNvSpPr>
            <a:spLocks noGrp="1"/>
          </p:cNvSpPr>
          <p:nvPr>
            <p:ph type="ftr" sz="quarter" idx="11"/>
          </p:nvPr>
        </p:nvSpPr>
        <p:spPr/>
        <p:txBody>
          <a:bodyPr/>
          <a:lstStyle/>
          <a:p>
            <a:r>
              <a:rPr lang="en-US"/>
              <a:t>UXG Discovery Interviews Update</a:t>
            </a:r>
          </a:p>
        </p:txBody>
      </p:sp>
      <p:sp>
        <p:nvSpPr>
          <p:cNvPr id="6" name="Slide Number Placeholder 5">
            <a:extLst>
              <a:ext uri="{FF2B5EF4-FFF2-40B4-BE49-F238E27FC236}">
                <a16:creationId xmlns:a16="http://schemas.microsoft.com/office/drawing/2014/main" id="{A6664A60-50EC-4BB6-86A8-4C7D993C01B9}"/>
              </a:ext>
            </a:extLst>
          </p:cNvPr>
          <p:cNvSpPr>
            <a:spLocks noGrp="1"/>
          </p:cNvSpPr>
          <p:nvPr>
            <p:ph type="sldNum" sz="quarter" idx="12"/>
          </p:nvPr>
        </p:nvSpPr>
        <p:spPr/>
        <p:txBody>
          <a:bodyPr/>
          <a:lstStyle/>
          <a:p>
            <a:fld id="{D654834F-0B3C-4DBD-94B9-128C57564EE6}" type="slidenum">
              <a:rPr lang="en-US" smtClean="0"/>
              <a:t>‹#›</a:t>
            </a:fld>
            <a:endParaRPr lang="en-US"/>
          </a:p>
        </p:txBody>
      </p:sp>
    </p:spTree>
    <p:extLst>
      <p:ext uri="{BB962C8B-B14F-4D97-AF65-F5344CB8AC3E}">
        <p14:creationId xmlns:p14="http://schemas.microsoft.com/office/powerpoint/2010/main" val="1221796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A7827-F068-4A28-BA83-8C673330C4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3248BD-F5B5-4142-8814-D34240907F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B017A6-3C9E-436A-8684-C178A88595BB}"/>
              </a:ext>
            </a:extLst>
          </p:cNvPr>
          <p:cNvSpPr>
            <a:spLocks noGrp="1"/>
          </p:cNvSpPr>
          <p:nvPr>
            <p:ph type="dt" sz="half" idx="10"/>
          </p:nvPr>
        </p:nvSpPr>
        <p:spPr/>
        <p:txBody>
          <a:bodyPr/>
          <a:lstStyle/>
          <a:p>
            <a:r>
              <a:rPr lang="en-US"/>
              <a:t>4/24/2020</a:t>
            </a:r>
          </a:p>
        </p:txBody>
      </p:sp>
      <p:sp>
        <p:nvSpPr>
          <p:cNvPr id="5" name="Footer Placeholder 4">
            <a:extLst>
              <a:ext uri="{FF2B5EF4-FFF2-40B4-BE49-F238E27FC236}">
                <a16:creationId xmlns:a16="http://schemas.microsoft.com/office/drawing/2014/main" id="{98181E93-0876-480D-BC8A-6FD252AE1E69}"/>
              </a:ext>
            </a:extLst>
          </p:cNvPr>
          <p:cNvSpPr>
            <a:spLocks noGrp="1"/>
          </p:cNvSpPr>
          <p:nvPr>
            <p:ph type="ftr" sz="quarter" idx="11"/>
          </p:nvPr>
        </p:nvSpPr>
        <p:spPr/>
        <p:txBody>
          <a:bodyPr/>
          <a:lstStyle/>
          <a:p>
            <a:r>
              <a:rPr lang="en-US"/>
              <a:t>UXG Discovery Interviews Update</a:t>
            </a:r>
          </a:p>
        </p:txBody>
      </p:sp>
      <p:sp>
        <p:nvSpPr>
          <p:cNvPr id="6" name="Slide Number Placeholder 5">
            <a:extLst>
              <a:ext uri="{FF2B5EF4-FFF2-40B4-BE49-F238E27FC236}">
                <a16:creationId xmlns:a16="http://schemas.microsoft.com/office/drawing/2014/main" id="{F0028572-7CBB-4CDC-9979-F31AB5410A72}"/>
              </a:ext>
            </a:extLst>
          </p:cNvPr>
          <p:cNvSpPr>
            <a:spLocks noGrp="1"/>
          </p:cNvSpPr>
          <p:nvPr>
            <p:ph type="sldNum" sz="quarter" idx="12"/>
          </p:nvPr>
        </p:nvSpPr>
        <p:spPr/>
        <p:txBody>
          <a:bodyPr/>
          <a:lstStyle/>
          <a:p>
            <a:fld id="{D654834F-0B3C-4DBD-94B9-128C57564EE6}" type="slidenum">
              <a:rPr lang="en-US" smtClean="0"/>
              <a:t>‹#›</a:t>
            </a:fld>
            <a:endParaRPr lang="en-US"/>
          </a:p>
        </p:txBody>
      </p:sp>
    </p:spTree>
    <p:extLst>
      <p:ext uri="{BB962C8B-B14F-4D97-AF65-F5344CB8AC3E}">
        <p14:creationId xmlns:p14="http://schemas.microsoft.com/office/powerpoint/2010/main" val="3594321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5558F0-6B69-4F72-80E8-4DAB68BC8B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5D5D2D-31B4-4FA2-AB3E-50432567BA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4DE7DA-3615-446C-8E86-74E47CF94571}"/>
              </a:ext>
            </a:extLst>
          </p:cNvPr>
          <p:cNvSpPr>
            <a:spLocks noGrp="1"/>
          </p:cNvSpPr>
          <p:nvPr>
            <p:ph type="dt" sz="half" idx="10"/>
          </p:nvPr>
        </p:nvSpPr>
        <p:spPr/>
        <p:txBody>
          <a:bodyPr/>
          <a:lstStyle/>
          <a:p>
            <a:r>
              <a:rPr lang="en-US"/>
              <a:t>4/24/2020</a:t>
            </a:r>
          </a:p>
        </p:txBody>
      </p:sp>
      <p:sp>
        <p:nvSpPr>
          <p:cNvPr id="5" name="Footer Placeholder 4">
            <a:extLst>
              <a:ext uri="{FF2B5EF4-FFF2-40B4-BE49-F238E27FC236}">
                <a16:creationId xmlns:a16="http://schemas.microsoft.com/office/drawing/2014/main" id="{9CE191BD-EC91-4930-B342-F47594902822}"/>
              </a:ext>
            </a:extLst>
          </p:cNvPr>
          <p:cNvSpPr>
            <a:spLocks noGrp="1"/>
          </p:cNvSpPr>
          <p:nvPr>
            <p:ph type="ftr" sz="quarter" idx="11"/>
          </p:nvPr>
        </p:nvSpPr>
        <p:spPr/>
        <p:txBody>
          <a:bodyPr/>
          <a:lstStyle/>
          <a:p>
            <a:r>
              <a:rPr lang="en-US"/>
              <a:t>UXG Discovery Interviews Update</a:t>
            </a:r>
          </a:p>
        </p:txBody>
      </p:sp>
      <p:sp>
        <p:nvSpPr>
          <p:cNvPr id="6" name="Slide Number Placeholder 5">
            <a:extLst>
              <a:ext uri="{FF2B5EF4-FFF2-40B4-BE49-F238E27FC236}">
                <a16:creationId xmlns:a16="http://schemas.microsoft.com/office/drawing/2014/main" id="{D01A5380-18EE-46DA-BDB5-4F96A7D5DD60}"/>
              </a:ext>
            </a:extLst>
          </p:cNvPr>
          <p:cNvSpPr>
            <a:spLocks noGrp="1"/>
          </p:cNvSpPr>
          <p:nvPr>
            <p:ph type="sldNum" sz="quarter" idx="12"/>
          </p:nvPr>
        </p:nvSpPr>
        <p:spPr/>
        <p:txBody>
          <a:bodyPr/>
          <a:lstStyle/>
          <a:p>
            <a:fld id="{D654834F-0B3C-4DBD-94B9-128C57564EE6}" type="slidenum">
              <a:rPr lang="en-US" smtClean="0"/>
              <a:t>‹#›</a:t>
            </a:fld>
            <a:endParaRPr lang="en-US"/>
          </a:p>
        </p:txBody>
      </p:sp>
    </p:spTree>
    <p:extLst>
      <p:ext uri="{BB962C8B-B14F-4D97-AF65-F5344CB8AC3E}">
        <p14:creationId xmlns:p14="http://schemas.microsoft.com/office/powerpoint/2010/main" val="4220390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B6A6-D3CA-4F78-B9C1-20E3A7B0C5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AE4B8B-0DE2-4D39-8593-C8DE4FA7F9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0209D4-011A-4E42-AAEB-A1E1A3BDCE7C}"/>
              </a:ext>
            </a:extLst>
          </p:cNvPr>
          <p:cNvSpPr>
            <a:spLocks noGrp="1"/>
          </p:cNvSpPr>
          <p:nvPr>
            <p:ph type="dt" sz="half" idx="10"/>
          </p:nvPr>
        </p:nvSpPr>
        <p:spPr/>
        <p:txBody>
          <a:bodyPr/>
          <a:lstStyle/>
          <a:p>
            <a:r>
              <a:rPr lang="en-US"/>
              <a:t>4/24/2020</a:t>
            </a:r>
          </a:p>
        </p:txBody>
      </p:sp>
      <p:sp>
        <p:nvSpPr>
          <p:cNvPr id="5" name="Footer Placeholder 4">
            <a:extLst>
              <a:ext uri="{FF2B5EF4-FFF2-40B4-BE49-F238E27FC236}">
                <a16:creationId xmlns:a16="http://schemas.microsoft.com/office/drawing/2014/main" id="{2EE009C4-4E82-40C1-9A48-AEC402EF70C9}"/>
              </a:ext>
            </a:extLst>
          </p:cNvPr>
          <p:cNvSpPr>
            <a:spLocks noGrp="1"/>
          </p:cNvSpPr>
          <p:nvPr>
            <p:ph type="ftr" sz="quarter" idx="11"/>
          </p:nvPr>
        </p:nvSpPr>
        <p:spPr/>
        <p:txBody>
          <a:bodyPr/>
          <a:lstStyle/>
          <a:p>
            <a:r>
              <a:rPr lang="en-US"/>
              <a:t>UXG Discovery Interviews Update</a:t>
            </a:r>
          </a:p>
        </p:txBody>
      </p:sp>
      <p:sp>
        <p:nvSpPr>
          <p:cNvPr id="6" name="Slide Number Placeholder 5">
            <a:extLst>
              <a:ext uri="{FF2B5EF4-FFF2-40B4-BE49-F238E27FC236}">
                <a16:creationId xmlns:a16="http://schemas.microsoft.com/office/drawing/2014/main" id="{9E688E96-7AA6-4EF1-8049-CBAB7FD25959}"/>
              </a:ext>
            </a:extLst>
          </p:cNvPr>
          <p:cNvSpPr>
            <a:spLocks noGrp="1"/>
          </p:cNvSpPr>
          <p:nvPr>
            <p:ph type="sldNum" sz="quarter" idx="12"/>
          </p:nvPr>
        </p:nvSpPr>
        <p:spPr/>
        <p:txBody>
          <a:bodyPr/>
          <a:lstStyle/>
          <a:p>
            <a:fld id="{D654834F-0B3C-4DBD-94B9-128C57564EE6}" type="slidenum">
              <a:rPr lang="en-US" smtClean="0"/>
              <a:t>‹#›</a:t>
            </a:fld>
            <a:endParaRPr lang="en-US"/>
          </a:p>
        </p:txBody>
      </p:sp>
    </p:spTree>
    <p:extLst>
      <p:ext uri="{BB962C8B-B14F-4D97-AF65-F5344CB8AC3E}">
        <p14:creationId xmlns:p14="http://schemas.microsoft.com/office/powerpoint/2010/main" val="2542869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22FC5-B8D8-416A-9839-41165A3356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B61524-5FA3-4FF3-9154-E0B2B1F4C8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23A6D2-1B48-4008-97DF-4D318E901810}"/>
              </a:ext>
            </a:extLst>
          </p:cNvPr>
          <p:cNvSpPr>
            <a:spLocks noGrp="1"/>
          </p:cNvSpPr>
          <p:nvPr>
            <p:ph type="dt" sz="half" idx="10"/>
          </p:nvPr>
        </p:nvSpPr>
        <p:spPr/>
        <p:txBody>
          <a:bodyPr/>
          <a:lstStyle/>
          <a:p>
            <a:r>
              <a:rPr lang="en-US"/>
              <a:t>4/24/2020</a:t>
            </a:r>
          </a:p>
        </p:txBody>
      </p:sp>
      <p:sp>
        <p:nvSpPr>
          <p:cNvPr id="5" name="Footer Placeholder 4">
            <a:extLst>
              <a:ext uri="{FF2B5EF4-FFF2-40B4-BE49-F238E27FC236}">
                <a16:creationId xmlns:a16="http://schemas.microsoft.com/office/drawing/2014/main" id="{B3542EA2-9DCB-4536-B20F-D683E3F8BD74}"/>
              </a:ext>
            </a:extLst>
          </p:cNvPr>
          <p:cNvSpPr>
            <a:spLocks noGrp="1"/>
          </p:cNvSpPr>
          <p:nvPr>
            <p:ph type="ftr" sz="quarter" idx="11"/>
          </p:nvPr>
        </p:nvSpPr>
        <p:spPr/>
        <p:txBody>
          <a:bodyPr/>
          <a:lstStyle/>
          <a:p>
            <a:r>
              <a:rPr lang="en-US"/>
              <a:t>UXG Discovery Interviews Update</a:t>
            </a:r>
          </a:p>
        </p:txBody>
      </p:sp>
      <p:sp>
        <p:nvSpPr>
          <p:cNvPr id="6" name="Slide Number Placeholder 5">
            <a:extLst>
              <a:ext uri="{FF2B5EF4-FFF2-40B4-BE49-F238E27FC236}">
                <a16:creationId xmlns:a16="http://schemas.microsoft.com/office/drawing/2014/main" id="{62108F2F-CD77-4FE3-B18D-07DAF2BB7510}"/>
              </a:ext>
            </a:extLst>
          </p:cNvPr>
          <p:cNvSpPr>
            <a:spLocks noGrp="1"/>
          </p:cNvSpPr>
          <p:nvPr>
            <p:ph type="sldNum" sz="quarter" idx="12"/>
          </p:nvPr>
        </p:nvSpPr>
        <p:spPr/>
        <p:txBody>
          <a:bodyPr/>
          <a:lstStyle/>
          <a:p>
            <a:fld id="{D654834F-0B3C-4DBD-94B9-128C57564EE6}" type="slidenum">
              <a:rPr lang="en-US" smtClean="0"/>
              <a:t>‹#›</a:t>
            </a:fld>
            <a:endParaRPr lang="en-US"/>
          </a:p>
        </p:txBody>
      </p:sp>
    </p:spTree>
    <p:extLst>
      <p:ext uri="{BB962C8B-B14F-4D97-AF65-F5344CB8AC3E}">
        <p14:creationId xmlns:p14="http://schemas.microsoft.com/office/powerpoint/2010/main" val="2844590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69A2E-897D-4697-88DC-994777B7BD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A669EF-1621-43A0-B94E-D609412C37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58DD04-0969-4D5F-B5C5-DA7A8F04A4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16D972-01DF-49A7-9295-2DFB8BDEFEF8}"/>
              </a:ext>
            </a:extLst>
          </p:cNvPr>
          <p:cNvSpPr>
            <a:spLocks noGrp="1"/>
          </p:cNvSpPr>
          <p:nvPr>
            <p:ph type="dt" sz="half" idx="10"/>
          </p:nvPr>
        </p:nvSpPr>
        <p:spPr/>
        <p:txBody>
          <a:bodyPr/>
          <a:lstStyle/>
          <a:p>
            <a:r>
              <a:rPr lang="en-US"/>
              <a:t>4/24/2020</a:t>
            </a:r>
          </a:p>
        </p:txBody>
      </p:sp>
      <p:sp>
        <p:nvSpPr>
          <p:cNvPr id="6" name="Footer Placeholder 5">
            <a:extLst>
              <a:ext uri="{FF2B5EF4-FFF2-40B4-BE49-F238E27FC236}">
                <a16:creationId xmlns:a16="http://schemas.microsoft.com/office/drawing/2014/main" id="{58815879-C862-4F67-967B-715402EF219F}"/>
              </a:ext>
            </a:extLst>
          </p:cNvPr>
          <p:cNvSpPr>
            <a:spLocks noGrp="1"/>
          </p:cNvSpPr>
          <p:nvPr>
            <p:ph type="ftr" sz="quarter" idx="11"/>
          </p:nvPr>
        </p:nvSpPr>
        <p:spPr/>
        <p:txBody>
          <a:bodyPr/>
          <a:lstStyle/>
          <a:p>
            <a:r>
              <a:rPr lang="en-US"/>
              <a:t>UXG Discovery Interviews Update</a:t>
            </a:r>
          </a:p>
        </p:txBody>
      </p:sp>
      <p:sp>
        <p:nvSpPr>
          <p:cNvPr id="7" name="Slide Number Placeholder 6">
            <a:extLst>
              <a:ext uri="{FF2B5EF4-FFF2-40B4-BE49-F238E27FC236}">
                <a16:creationId xmlns:a16="http://schemas.microsoft.com/office/drawing/2014/main" id="{14ADDA64-15DF-4198-960E-23F2B85FF2C9}"/>
              </a:ext>
            </a:extLst>
          </p:cNvPr>
          <p:cNvSpPr>
            <a:spLocks noGrp="1"/>
          </p:cNvSpPr>
          <p:nvPr>
            <p:ph type="sldNum" sz="quarter" idx="12"/>
          </p:nvPr>
        </p:nvSpPr>
        <p:spPr/>
        <p:txBody>
          <a:bodyPr/>
          <a:lstStyle/>
          <a:p>
            <a:fld id="{D654834F-0B3C-4DBD-94B9-128C57564EE6}" type="slidenum">
              <a:rPr lang="en-US" smtClean="0"/>
              <a:t>‹#›</a:t>
            </a:fld>
            <a:endParaRPr lang="en-US"/>
          </a:p>
        </p:txBody>
      </p:sp>
    </p:spTree>
    <p:extLst>
      <p:ext uri="{BB962C8B-B14F-4D97-AF65-F5344CB8AC3E}">
        <p14:creationId xmlns:p14="http://schemas.microsoft.com/office/powerpoint/2010/main" val="873340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70CE0-4136-4EAF-A6EE-0420B34594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3CD815-9B03-4DB5-AB20-4F796041CA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35ABD4-8A6D-4A23-8458-ABA964D49B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E7DE04-A183-4BE5-92AF-BEB787B952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D99EA7-8162-403D-A1A1-6A916946E2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4A90AF-9903-4AD9-BEBE-6128B07EACD0}"/>
              </a:ext>
            </a:extLst>
          </p:cNvPr>
          <p:cNvSpPr>
            <a:spLocks noGrp="1"/>
          </p:cNvSpPr>
          <p:nvPr>
            <p:ph type="dt" sz="half" idx="10"/>
          </p:nvPr>
        </p:nvSpPr>
        <p:spPr/>
        <p:txBody>
          <a:bodyPr/>
          <a:lstStyle/>
          <a:p>
            <a:r>
              <a:rPr lang="en-US"/>
              <a:t>4/24/2020</a:t>
            </a:r>
          </a:p>
        </p:txBody>
      </p:sp>
      <p:sp>
        <p:nvSpPr>
          <p:cNvPr id="8" name="Footer Placeholder 7">
            <a:extLst>
              <a:ext uri="{FF2B5EF4-FFF2-40B4-BE49-F238E27FC236}">
                <a16:creationId xmlns:a16="http://schemas.microsoft.com/office/drawing/2014/main" id="{BE5F6DD9-8134-4B62-B90D-4F136B186FC2}"/>
              </a:ext>
            </a:extLst>
          </p:cNvPr>
          <p:cNvSpPr>
            <a:spLocks noGrp="1"/>
          </p:cNvSpPr>
          <p:nvPr>
            <p:ph type="ftr" sz="quarter" idx="11"/>
          </p:nvPr>
        </p:nvSpPr>
        <p:spPr/>
        <p:txBody>
          <a:bodyPr/>
          <a:lstStyle/>
          <a:p>
            <a:r>
              <a:rPr lang="en-US"/>
              <a:t>UXG Discovery Interviews Update</a:t>
            </a:r>
          </a:p>
        </p:txBody>
      </p:sp>
      <p:sp>
        <p:nvSpPr>
          <p:cNvPr id="9" name="Slide Number Placeholder 8">
            <a:extLst>
              <a:ext uri="{FF2B5EF4-FFF2-40B4-BE49-F238E27FC236}">
                <a16:creationId xmlns:a16="http://schemas.microsoft.com/office/drawing/2014/main" id="{0CEF160B-302C-433E-A7A9-D37A60EAE23E}"/>
              </a:ext>
            </a:extLst>
          </p:cNvPr>
          <p:cNvSpPr>
            <a:spLocks noGrp="1"/>
          </p:cNvSpPr>
          <p:nvPr>
            <p:ph type="sldNum" sz="quarter" idx="12"/>
          </p:nvPr>
        </p:nvSpPr>
        <p:spPr/>
        <p:txBody>
          <a:bodyPr/>
          <a:lstStyle/>
          <a:p>
            <a:fld id="{D654834F-0B3C-4DBD-94B9-128C57564EE6}" type="slidenum">
              <a:rPr lang="en-US" smtClean="0"/>
              <a:t>‹#›</a:t>
            </a:fld>
            <a:endParaRPr lang="en-US"/>
          </a:p>
        </p:txBody>
      </p:sp>
    </p:spTree>
    <p:extLst>
      <p:ext uri="{BB962C8B-B14F-4D97-AF65-F5344CB8AC3E}">
        <p14:creationId xmlns:p14="http://schemas.microsoft.com/office/powerpoint/2010/main" val="994914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0064-583F-4EBB-AA01-49D63464D8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F9DA9B-89AE-4ABD-8458-AA454BF3C175}"/>
              </a:ext>
            </a:extLst>
          </p:cNvPr>
          <p:cNvSpPr>
            <a:spLocks noGrp="1"/>
          </p:cNvSpPr>
          <p:nvPr>
            <p:ph type="dt" sz="half" idx="10"/>
          </p:nvPr>
        </p:nvSpPr>
        <p:spPr/>
        <p:txBody>
          <a:bodyPr/>
          <a:lstStyle/>
          <a:p>
            <a:r>
              <a:rPr lang="en-US"/>
              <a:t>4/24/2020</a:t>
            </a:r>
          </a:p>
        </p:txBody>
      </p:sp>
      <p:sp>
        <p:nvSpPr>
          <p:cNvPr id="4" name="Footer Placeholder 3">
            <a:extLst>
              <a:ext uri="{FF2B5EF4-FFF2-40B4-BE49-F238E27FC236}">
                <a16:creationId xmlns:a16="http://schemas.microsoft.com/office/drawing/2014/main" id="{32F98B5D-1EED-4A68-9F85-39FBE9353B9A}"/>
              </a:ext>
            </a:extLst>
          </p:cNvPr>
          <p:cNvSpPr>
            <a:spLocks noGrp="1"/>
          </p:cNvSpPr>
          <p:nvPr>
            <p:ph type="ftr" sz="quarter" idx="11"/>
          </p:nvPr>
        </p:nvSpPr>
        <p:spPr/>
        <p:txBody>
          <a:bodyPr/>
          <a:lstStyle/>
          <a:p>
            <a:r>
              <a:rPr lang="en-US"/>
              <a:t>UXG Discovery Interviews Update</a:t>
            </a:r>
          </a:p>
        </p:txBody>
      </p:sp>
      <p:sp>
        <p:nvSpPr>
          <p:cNvPr id="5" name="Slide Number Placeholder 4">
            <a:extLst>
              <a:ext uri="{FF2B5EF4-FFF2-40B4-BE49-F238E27FC236}">
                <a16:creationId xmlns:a16="http://schemas.microsoft.com/office/drawing/2014/main" id="{22DA0173-7219-45E7-A732-CD89C87C8A11}"/>
              </a:ext>
            </a:extLst>
          </p:cNvPr>
          <p:cNvSpPr>
            <a:spLocks noGrp="1"/>
          </p:cNvSpPr>
          <p:nvPr>
            <p:ph type="sldNum" sz="quarter" idx="12"/>
          </p:nvPr>
        </p:nvSpPr>
        <p:spPr/>
        <p:txBody>
          <a:bodyPr/>
          <a:lstStyle/>
          <a:p>
            <a:fld id="{D654834F-0B3C-4DBD-94B9-128C57564EE6}" type="slidenum">
              <a:rPr lang="en-US" smtClean="0"/>
              <a:t>‹#›</a:t>
            </a:fld>
            <a:endParaRPr lang="en-US"/>
          </a:p>
        </p:txBody>
      </p:sp>
    </p:spTree>
    <p:extLst>
      <p:ext uri="{BB962C8B-B14F-4D97-AF65-F5344CB8AC3E}">
        <p14:creationId xmlns:p14="http://schemas.microsoft.com/office/powerpoint/2010/main" val="1103492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A96F09-31CD-4544-8ACE-DD6EC5CEFE31}"/>
              </a:ext>
            </a:extLst>
          </p:cNvPr>
          <p:cNvSpPr>
            <a:spLocks noGrp="1"/>
          </p:cNvSpPr>
          <p:nvPr>
            <p:ph type="dt" sz="half" idx="10"/>
          </p:nvPr>
        </p:nvSpPr>
        <p:spPr/>
        <p:txBody>
          <a:bodyPr/>
          <a:lstStyle/>
          <a:p>
            <a:r>
              <a:rPr lang="en-US"/>
              <a:t>4/24/2020</a:t>
            </a:r>
          </a:p>
        </p:txBody>
      </p:sp>
      <p:sp>
        <p:nvSpPr>
          <p:cNvPr id="3" name="Footer Placeholder 2">
            <a:extLst>
              <a:ext uri="{FF2B5EF4-FFF2-40B4-BE49-F238E27FC236}">
                <a16:creationId xmlns:a16="http://schemas.microsoft.com/office/drawing/2014/main" id="{70646714-E07E-416D-A98B-756CF4E99D92}"/>
              </a:ext>
            </a:extLst>
          </p:cNvPr>
          <p:cNvSpPr>
            <a:spLocks noGrp="1"/>
          </p:cNvSpPr>
          <p:nvPr>
            <p:ph type="ftr" sz="quarter" idx="11"/>
          </p:nvPr>
        </p:nvSpPr>
        <p:spPr/>
        <p:txBody>
          <a:bodyPr/>
          <a:lstStyle/>
          <a:p>
            <a:r>
              <a:rPr lang="en-US"/>
              <a:t>UXG Discovery Interviews Update</a:t>
            </a:r>
          </a:p>
        </p:txBody>
      </p:sp>
      <p:sp>
        <p:nvSpPr>
          <p:cNvPr id="4" name="Slide Number Placeholder 3">
            <a:extLst>
              <a:ext uri="{FF2B5EF4-FFF2-40B4-BE49-F238E27FC236}">
                <a16:creationId xmlns:a16="http://schemas.microsoft.com/office/drawing/2014/main" id="{8C056899-1CB0-468D-A66C-EAA06A60F2E3}"/>
              </a:ext>
            </a:extLst>
          </p:cNvPr>
          <p:cNvSpPr>
            <a:spLocks noGrp="1"/>
          </p:cNvSpPr>
          <p:nvPr>
            <p:ph type="sldNum" sz="quarter" idx="12"/>
          </p:nvPr>
        </p:nvSpPr>
        <p:spPr/>
        <p:txBody>
          <a:bodyPr/>
          <a:lstStyle/>
          <a:p>
            <a:fld id="{D654834F-0B3C-4DBD-94B9-128C57564EE6}" type="slidenum">
              <a:rPr lang="en-US" smtClean="0"/>
              <a:t>‹#›</a:t>
            </a:fld>
            <a:endParaRPr lang="en-US"/>
          </a:p>
        </p:txBody>
      </p:sp>
    </p:spTree>
    <p:extLst>
      <p:ext uri="{BB962C8B-B14F-4D97-AF65-F5344CB8AC3E}">
        <p14:creationId xmlns:p14="http://schemas.microsoft.com/office/powerpoint/2010/main" val="3861150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67220-DF3E-4946-8BE3-071D62EDA6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C87716-F70E-4AF8-8838-90DF2B94D8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14F344-F316-489E-91F8-A5A7DC3E8B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9FCB57-A1EF-41B9-B77E-F3B15C6F6C9C}"/>
              </a:ext>
            </a:extLst>
          </p:cNvPr>
          <p:cNvSpPr>
            <a:spLocks noGrp="1"/>
          </p:cNvSpPr>
          <p:nvPr>
            <p:ph type="dt" sz="half" idx="10"/>
          </p:nvPr>
        </p:nvSpPr>
        <p:spPr/>
        <p:txBody>
          <a:bodyPr/>
          <a:lstStyle/>
          <a:p>
            <a:r>
              <a:rPr lang="en-US"/>
              <a:t>4/24/2020</a:t>
            </a:r>
          </a:p>
        </p:txBody>
      </p:sp>
      <p:sp>
        <p:nvSpPr>
          <p:cNvPr id="6" name="Footer Placeholder 5">
            <a:extLst>
              <a:ext uri="{FF2B5EF4-FFF2-40B4-BE49-F238E27FC236}">
                <a16:creationId xmlns:a16="http://schemas.microsoft.com/office/drawing/2014/main" id="{2F9ABA6D-EC5B-498B-A8CA-75BFD6321542}"/>
              </a:ext>
            </a:extLst>
          </p:cNvPr>
          <p:cNvSpPr>
            <a:spLocks noGrp="1"/>
          </p:cNvSpPr>
          <p:nvPr>
            <p:ph type="ftr" sz="quarter" idx="11"/>
          </p:nvPr>
        </p:nvSpPr>
        <p:spPr/>
        <p:txBody>
          <a:bodyPr/>
          <a:lstStyle/>
          <a:p>
            <a:r>
              <a:rPr lang="en-US"/>
              <a:t>UXG Discovery Interviews Update</a:t>
            </a:r>
          </a:p>
        </p:txBody>
      </p:sp>
      <p:sp>
        <p:nvSpPr>
          <p:cNvPr id="7" name="Slide Number Placeholder 6">
            <a:extLst>
              <a:ext uri="{FF2B5EF4-FFF2-40B4-BE49-F238E27FC236}">
                <a16:creationId xmlns:a16="http://schemas.microsoft.com/office/drawing/2014/main" id="{33C63A0D-4C93-4423-85ED-B19304763E7F}"/>
              </a:ext>
            </a:extLst>
          </p:cNvPr>
          <p:cNvSpPr>
            <a:spLocks noGrp="1"/>
          </p:cNvSpPr>
          <p:nvPr>
            <p:ph type="sldNum" sz="quarter" idx="12"/>
          </p:nvPr>
        </p:nvSpPr>
        <p:spPr/>
        <p:txBody>
          <a:bodyPr/>
          <a:lstStyle/>
          <a:p>
            <a:fld id="{D654834F-0B3C-4DBD-94B9-128C57564EE6}" type="slidenum">
              <a:rPr lang="en-US" smtClean="0"/>
              <a:t>‹#›</a:t>
            </a:fld>
            <a:endParaRPr lang="en-US"/>
          </a:p>
        </p:txBody>
      </p:sp>
    </p:spTree>
    <p:extLst>
      <p:ext uri="{BB962C8B-B14F-4D97-AF65-F5344CB8AC3E}">
        <p14:creationId xmlns:p14="http://schemas.microsoft.com/office/powerpoint/2010/main" val="1628708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A7606-1163-4486-8805-9D72971DC3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8C784-275C-4A50-9F44-14D3EF9D88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AA7D91-1658-4FDB-8340-101361EF0B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B579EA-4CF3-4F31-BA05-69D42C49C67E}"/>
              </a:ext>
            </a:extLst>
          </p:cNvPr>
          <p:cNvSpPr>
            <a:spLocks noGrp="1"/>
          </p:cNvSpPr>
          <p:nvPr>
            <p:ph type="dt" sz="half" idx="10"/>
          </p:nvPr>
        </p:nvSpPr>
        <p:spPr/>
        <p:txBody>
          <a:bodyPr/>
          <a:lstStyle/>
          <a:p>
            <a:r>
              <a:rPr lang="en-US"/>
              <a:t>4/24/2020</a:t>
            </a:r>
          </a:p>
        </p:txBody>
      </p:sp>
      <p:sp>
        <p:nvSpPr>
          <p:cNvPr id="6" name="Footer Placeholder 5">
            <a:extLst>
              <a:ext uri="{FF2B5EF4-FFF2-40B4-BE49-F238E27FC236}">
                <a16:creationId xmlns:a16="http://schemas.microsoft.com/office/drawing/2014/main" id="{0C410E45-C4C8-4B47-9E08-4FFE2BA39556}"/>
              </a:ext>
            </a:extLst>
          </p:cNvPr>
          <p:cNvSpPr>
            <a:spLocks noGrp="1"/>
          </p:cNvSpPr>
          <p:nvPr>
            <p:ph type="ftr" sz="quarter" idx="11"/>
          </p:nvPr>
        </p:nvSpPr>
        <p:spPr/>
        <p:txBody>
          <a:bodyPr/>
          <a:lstStyle/>
          <a:p>
            <a:r>
              <a:rPr lang="en-US"/>
              <a:t>UXG Discovery Interviews Update</a:t>
            </a:r>
          </a:p>
        </p:txBody>
      </p:sp>
      <p:sp>
        <p:nvSpPr>
          <p:cNvPr id="7" name="Slide Number Placeholder 6">
            <a:extLst>
              <a:ext uri="{FF2B5EF4-FFF2-40B4-BE49-F238E27FC236}">
                <a16:creationId xmlns:a16="http://schemas.microsoft.com/office/drawing/2014/main" id="{E7A455B4-E124-46A1-A0EA-9A7CBA41840F}"/>
              </a:ext>
            </a:extLst>
          </p:cNvPr>
          <p:cNvSpPr>
            <a:spLocks noGrp="1"/>
          </p:cNvSpPr>
          <p:nvPr>
            <p:ph type="sldNum" sz="quarter" idx="12"/>
          </p:nvPr>
        </p:nvSpPr>
        <p:spPr/>
        <p:txBody>
          <a:bodyPr/>
          <a:lstStyle/>
          <a:p>
            <a:fld id="{D654834F-0B3C-4DBD-94B9-128C57564EE6}" type="slidenum">
              <a:rPr lang="en-US" smtClean="0"/>
              <a:t>‹#›</a:t>
            </a:fld>
            <a:endParaRPr lang="en-US"/>
          </a:p>
        </p:txBody>
      </p:sp>
    </p:spTree>
    <p:extLst>
      <p:ext uri="{BB962C8B-B14F-4D97-AF65-F5344CB8AC3E}">
        <p14:creationId xmlns:p14="http://schemas.microsoft.com/office/powerpoint/2010/main" val="148998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C138A7-83EF-4302-9DD0-94DFD6F6C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E79F01-352F-4527-AFA6-2EE13983B2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6A7C3-F797-44F3-A890-529669B3CC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4/24/2020</a:t>
            </a:r>
          </a:p>
        </p:txBody>
      </p:sp>
      <p:sp>
        <p:nvSpPr>
          <p:cNvPr id="5" name="Footer Placeholder 4">
            <a:extLst>
              <a:ext uri="{FF2B5EF4-FFF2-40B4-BE49-F238E27FC236}">
                <a16:creationId xmlns:a16="http://schemas.microsoft.com/office/drawing/2014/main" id="{72F412D0-2083-459A-90CC-090239E14F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UXG Discovery Interviews Update</a:t>
            </a:r>
          </a:p>
        </p:txBody>
      </p:sp>
      <p:sp>
        <p:nvSpPr>
          <p:cNvPr id="6" name="Slide Number Placeholder 5">
            <a:extLst>
              <a:ext uri="{FF2B5EF4-FFF2-40B4-BE49-F238E27FC236}">
                <a16:creationId xmlns:a16="http://schemas.microsoft.com/office/drawing/2014/main" id="{B25C32B6-183E-4001-B723-30ED7F9D19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54834F-0B3C-4DBD-94B9-128C57564EE6}" type="slidenum">
              <a:rPr lang="en-US" smtClean="0"/>
              <a:t>‹#›</a:t>
            </a:fld>
            <a:endParaRPr lang="en-US"/>
          </a:p>
        </p:txBody>
      </p:sp>
    </p:spTree>
    <p:extLst>
      <p:ext uri="{BB962C8B-B14F-4D97-AF65-F5344CB8AC3E}">
        <p14:creationId xmlns:p14="http://schemas.microsoft.com/office/powerpoint/2010/main" val="823414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4F0C39E-1FED-4C9F-B87A-72C8F69AA386}"/>
              </a:ext>
            </a:extLst>
          </p:cNvPr>
          <p:cNvSpPr>
            <a:spLocks noGrp="1"/>
          </p:cNvSpPr>
          <p:nvPr>
            <p:ph type="ftr" sz="quarter" idx="11"/>
          </p:nvPr>
        </p:nvSpPr>
        <p:spPr/>
        <p:txBody>
          <a:bodyPr/>
          <a:lstStyle/>
          <a:p>
            <a:r>
              <a:rPr lang="en-US"/>
              <a:t>UXG Discovery Interviews Update</a:t>
            </a:r>
          </a:p>
        </p:txBody>
      </p:sp>
      <p:sp>
        <p:nvSpPr>
          <p:cNvPr id="5" name="Slide Number Placeholder 4">
            <a:extLst>
              <a:ext uri="{FF2B5EF4-FFF2-40B4-BE49-F238E27FC236}">
                <a16:creationId xmlns:a16="http://schemas.microsoft.com/office/drawing/2014/main" id="{B9E297CE-5B2A-486A-8BA3-77F90A6DE288}"/>
              </a:ext>
            </a:extLst>
          </p:cNvPr>
          <p:cNvSpPr>
            <a:spLocks noGrp="1"/>
          </p:cNvSpPr>
          <p:nvPr>
            <p:ph type="sldNum" sz="quarter" idx="12"/>
          </p:nvPr>
        </p:nvSpPr>
        <p:spPr/>
        <p:txBody>
          <a:bodyPr/>
          <a:lstStyle/>
          <a:p>
            <a:fld id="{D654834F-0B3C-4DBD-94B9-128C57564EE6}" type="slidenum">
              <a:rPr lang="en-US" smtClean="0"/>
              <a:t>1</a:t>
            </a:fld>
            <a:endParaRPr lang="en-US"/>
          </a:p>
        </p:txBody>
      </p:sp>
      <p:sp>
        <p:nvSpPr>
          <p:cNvPr id="6" name="Date Placeholder 5">
            <a:extLst>
              <a:ext uri="{FF2B5EF4-FFF2-40B4-BE49-F238E27FC236}">
                <a16:creationId xmlns:a16="http://schemas.microsoft.com/office/drawing/2014/main" id="{E66C850E-7857-4F43-B87F-3DBB727381A0}"/>
              </a:ext>
            </a:extLst>
          </p:cNvPr>
          <p:cNvSpPr>
            <a:spLocks noGrp="1"/>
          </p:cNvSpPr>
          <p:nvPr>
            <p:ph type="dt" sz="half" idx="10"/>
          </p:nvPr>
        </p:nvSpPr>
        <p:spPr/>
        <p:txBody>
          <a:bodyPr/>
          <a:lstStyle/>
          <a:p>
            <a:r>
              <a:rPr lang="en-US"/>
              <a:t>4/24/2020</a:t>
            </a:r>
          </a:p>
        </p:txBody>
      </p:sp>
      <p:sp>
        <p:nvSpPr>
          <p:cNvPr id="7" name="TextBox 6">
            <a:extLst>
              <a:ext uri="{FF2B5EF4-FFF2-40B4-BE49-F238E27FC236}">
                <a16:creationId xmlns:a16="http://schemas.microsoft.com/office/drawing/2014/main" id="{283CAFF5-3ED5-4AE8-938C-AFD33EA5AFAD}"/>
              </a:ext>
            </a:extLst>
          </p:cNvPr>
          <p:cNvSpPr txBox="1"/>
          <p:nvPr/>
        </p:nvSpPr>
        <p:spPr>
          <a:xfrm>
            <a:off x="681487" y="388189"/>
            <a:ext cx="10774392" cy="369332"/>
          </a:xfrm>
          <a:prstGeom prst="rect">
            <a:avLst/>
          </a:prstGeom>
          <a:noFill/>
        </p:spPr>
        <p:txBody>
          <a:bodyPr wrap="square" rtlCol="0">
            <a:spAutoFit/>
          </a:bodyPr>
          <a:lstStyle/>
          <a:p>
            <a:r>
              <a:rPr lang="en-US" dirty="0">
                <a:solidFill>
                  <a:srgbClr val="0070C0"/>
                </a:solidFill>
              </a:rPr>
              <a:t>UXG Discovery Interviews Update</a:t>
            </a:r>
          </a:p>
        </p:txBody>
      </p:sp>
      <p:sp>
        <p:nvSpPr>
          <p:cNvPr id="8" name="TextBox 7">
            <a:extLst>
              <a:ext uri="{FF2B5EF4-FFF2-40B4-BE49-F238E27FC236}">
                <a16:creationId xmlns:a16="http://schemas.microsoft.com/office/drawing/2014/main" id="{6DA24BB5-0BCE-4F3E-B6B8-BB85054A2084}"/>
              </a:ext>
            </a:extLst>
          </p:cNvPr>
          <p:cNvSpPr txBox="1"/>
          <p:nvPr/>
        </p:nvSpPr>
        <p:spPr>
          <a:xfrm>
            <a:off x="838200" y="966158"/>
            <a:ext cx="6640902" cy="4247317"/>
          </a:xfrm>
          <a:prstGeom prst="rect">
            <a:avLst/>
          </a:prstGeom>
          <a:noFill/>
        </p:spPr>
        <p:txBody>
          <a:bodyPr wrap="square" rtlCol="0">
            <a:spAutoFit/>
          </a:bodyPr>
          <a:lstStyle/>
          <a:p>
            <a:r>
              <a:rPr lang="en-US" dirty="0"/>
              <a:t>Interviews conducted this week </a:t>
            </a:r>
          </a:p>
          <a:p>
            <a:endParaRPr lang="en-US" dirty="0"/>
          </a:p>
          <a:p>
            <a:r>
              <a:rPr lang="en-US" dirty="0"/>
              <a:t>Prior CAC experience: </a:t>
            </a:r>
          </a:p>
          <a:p>
            <a:pPr marL="285750" indent="-285750">
              <a:buFont typeface="Wingdings" panose="05000000000000000000" pitchFamily="2" charset="2"/>
              <a:buChar char="ü"/>
            </a:pPr>
            <a:r>
              <a:rPr lang="en-US" dirty="0"/>
              <a:t>2 individuals</a:t>
            </a:r>
          </a:p>
          <a:p>
            <a:endParaRPr lang="en-US" dirty="0"/>
          </a:p>
          <a:p>
            <a:r>
              <a:rPr lang="en-US" dirty="0"/>
              <a:t>Current CAC role:</a:t>
            </a:r>
          </a:p>
          <a:p>
            <a:pPr marL="285750" indent="-285750">
              <a:buFont typeface="Wingdings" panose="05000000000000000000" pitchFamily="2" charset="2"/>
              <a:buChar char="ü"/>
            </a:pPr>
            <a:r>
              <a:rPr lang="en-US" dirty="0"/>
              <a:t>5 individuals</a:t>
            </a:r>
          </a:p>
          <a:p>
            <a:endParaRPr lang="en-US" dirty="0"/>
          </a:p>
          <a:p>
            <a:r>
              <a:rPr lang="en-US" dirty="0"/>
              <a:t>Scheduled next week: </a:t>
            </a:r>
          </a:p>
          <a:p>
            <a:r>
              <a:rPr lang="en-US" dirty="0"/>
              <a:t>1 CAC</a:t>
            </a:r>
          </a:p>
          <a:p>
            <a:endParaRPr lang="en-US" dirty="0"/>
          </a:p>
          <a:p>
            <a:pPr marL="285750" indent="-285750">
              <a:buFont typeface="Wingdings" panose="05000000000000000000" pitchFamily="2" charset="2"/>
              <a:buChar char="ü"/>
            </a:pPr>
            <a:r>
              <a:rPr lang="en-US" dirty="0"/>
              <a:t>Visionary:  Work flow mapping training lead</a:t>
            </a:r>
          </a:p>
          <a:p>
            <a:pPr marL="285750" indent="-285750">
              <a:buFont typeface="Wingdings" panose="05000000000000000000" pitchFamily="2" charset="2"/>
              <a:buChar char="ü"/>
            </a:pPr>
            <a:r>
              <a:rPr lang="en-US" dirty="0"/>
              <a:t>VA User Research Government Lead </a:t>
            </a:r>
          </a:p>
          <a:p>
            <a:endParaRPr lang="en-US" dirty="0"/>
          </a:p>
          <a:p>
            <a:endParaRPr lang="en-US" dirty="0"/>
          </a:p>
        </p:txBody>
      </p:sp>
    </p:spTree>
    <p:extLst>
      <p:ext uri="{BB962C8B-B14F-4D97-AF65-F5344CB8AC3E}">
        <p14:creationId xmlns:p14="http://schemas.microsoft.com/office/powerpoint/2010/main" val="2543275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4EB9AC-01EA-4629-9AFB-F469D67987B7}"/>
              </a:ext>
            </a:extLst>
          </p:cNvPr>
          <p:cNvSpPr>
            <a:spLocks noGrp="1"/>
          </p:cNvSpPr>
          <p:nvPr>
            <p:ph type="dt" sz="half" idx="10"/>
          </p:nvPr>
        </p:nvSpPr>
        <p:spPr/>
        <p:txBody>
          <a:bodyPr/>
          <a:lstStyle/>
          <a:p>
            <a:r>
              <a:rPr lang="en-US"/>
              <a:t>4/24/2020</a:t>
            </a:r>
          </a:p>
        </p:txBody>
      </p:sp>
      <p:sp>
        <p:nvSpPr>
          <p:cNvPr id="3" name="Footer Placeholder 2">
            <a:extLst>
              <a:ext uri="{FF2B5EF4-FFF2-40B4-BE49-F238E27FC236}">
                <a16:creationId xmlns:a16="http://schemas.microsoft.com/office/drawing/2014/main" id="{AD877796-256E-45E4-87ED-32FFFB7AB0A8}"/>
              </a:ext>
            </a:extLst>
          </p:cNvPr>
          <p:cNvSpPr>
            <a:spLocks noGrp="1"/>
          </p:cNvSpPr>
          <p:nvPr>
            <p:ph type="ftr" sz="quarter" idx="11"/>
          </p:nvPr>
        </p:nvSpPr>
        <p:spPr/>
        <p:txBody>
          <a:bodyPr/>
          <a:lstStyle/>
          <a:p>
            <a:r>
              <a:rPr lang="en-US" dirty="0"/>
              <a:t>UXG Discovery Interviews Update</a:t>
            </a:r>
          </a:p>
        </p:txBody>
      </p:sp>
      <p:sp>
        <p:nvSpPr>
          <p:cNvPr id="4" name="Slide Number Placeholder 3">
            <a:extLst>
              <a:ext uri="{FF2B5EF4-FFF2-40B4-BE49-F238E27FC236}">
                <a16:creationId xmlns:a16="http://schemas.microsoft.com/office/drawing/2014/main" id="{6FFB1867-845D-4970-A11D-3FBF75D602DF}"/>
              </a:ext>
            </a:extLst>
          </p:cNvPr>
          <p:cNvSpPr>
            <a:spLocks noGrp="1"/>
          </p:cNvSpPr>
          <p:nvPr>
            <p:ph type="sldNum" sz="quarter" idx="12"/>
          </p:nvPr>
        </p:nvSpPr>
        <p:spPr/>
        <p:txBody>
          <a:bodyPr/>
          <a:lstStyle/>
          <a:p>
            <a:fld id="{D654834F-0B3C-4DBD-94B9-128C57564EE6}" type="slidenum">
              <a:rPr lang="en-US" smtClean="0"/>
              <a:t>10</a:t>
            </a:fld>
            <a:endParaRPr lang="en-US"/>
          </a:p>
        </p:txBody>
      </p:sp>
      <p:sp>
        <p:nvSpPr>
          <p:cNvPr id="5" name="TextBox 4">
            <a:extLst>
              <a:ext uri="{FF2B5EF4-FFF2-40B4-BE49-F238E27FC236}">
                <a16:creationId xmlns:a16="http://schemas.microsoft.com/office/drawing/2014/main" id="{2BA1E7DD-9F02-4B90-A47C-5C6F8F79E0D1}"/>
              </a:ext>
            </a:extLst>
          </p:cNvPr>
          <p:cNvSpPr txBox="1"/>
          <p:nvPr/>
        </p:nvSpPr>
        <p:spPr>
          <a:xfrm>
            <a:off x="681487" y="388189"/>
            <a:ext cx="10774392" cy="369332"/>
          </a:xfrm>
          <a:prstGeom prst="rect">
            <a:avLst/>
          </a:prstGeom>
          <a:noFill/>
        </p:spPr>
        <p:txBody>
          <a:bodyPr wrap="square" rtlCol="0">
            <a:spAutoFit/>
          </a:bodyPr>
          <a:lstStyle/>
          <a:p>
            <a:r>
              <a:rPr lang="en-US" dirty="0">
                <a:solidFill>
                  <a:srgbClr val="0070C0"/>
                </a:solidFill>
              </a:rPr>
              <a:t>UXG Discovery Interviews Update: Key Findings</a:t>
            </a:r>
          </a:p>
        </p:txBody>
      </p:sp>
      <p:sp>
        <p:nvSpPr>
          <p:cNvPr id="6" name="TextBox 5">
            <a:extLst>
              <a:ext uri="{FF2B5EF4-FFF2-40B4-BE49-F238E27FC236}">
                <a16:creationId xmlns:a16="http://schemas.microsoft.com/office/drawing/2014/main" id="{6348FED3-BAC9-4DC2-94D2-17A8E6097871}"/>
              </a:ext>
            </a:extLst>
          </p:cNvPr>
          <p:cNvSpPr txBox="1"/>
          <p:nvPr/>
        </p:nvSpPr>
        <p:spPr>
          <a:xfrm>
            <a:off x="681487" y="833113"/>
            <a:ext cx="10496909" cy="4816703"/>
          </a:xfrm>
          <a:prstGeom prst="rect">
            <a:avLst/>
          </a:prstGeom>
          <a:noFill/>
        </p:spPr>
        <p:txBody>
          <a:bodyPr wrap="square" rtlCol="0">
            <a:spAutoFit/>
          </a:bodyPr>
          <a:lstStyle/>
          <a:p>
            <a:pPr marL="342900" indent="-342900">
              <a:buFont typeface="+mj-lt"/>
              <a:buAutoNum type="arabicPeriod"/>
            </a:pPr>
            <a:endParaRPr lang="en-US" sz="1400" dirty="0"/>
          </a:p>
          <a:p>
            <a:pPr marL="342900" indent="-342900">
              <a:spcBef>
                <a:spcPts val="600"/>
              </a:spcBef>
              <a:buFont typeface="+mj-lt"/>
              <a:buAutoNum type="arabicPeriod"/>
            </a:pPr>
            <a:r>
              <a:rPr lang="en-US" sz="1400" dirty="0"/>
              <a:t>Include a tool for accessibility – WCAG 2.0 tools and online checkers for contrast and color blindness issues. </a:t>
            </a:r>
          </a:p>
          <a:p>
            <a:pPr marL="342900" indent="-342900">
              <a:spcBef>
                <a:spcPts val="600"/>
              </a:spcBef>
              <a:buFont typeface="+mj-lt"/>
              <a:buAutoNum type="arabicPeriod"/>
            </a:pPr>
            <a:r>
              <a:rPr lang="en-US" sz="1400" dirty="0"/>
              <a:t>Make pattern library, sample templates, visual design rules into </a:t>
            </a:r>
            <a:r>
              <a:rPr lang="en-US" sz="1400" dirty="0" err="1"/>
              <a:t>wordpress</a:t>
            </a:r>
            <a:r>
              <a:rPr lang="en-US" sz="1400" dirty="0"/>
              <a:t> pages that can be readily found.</a:t>
            </a:r>
          </a:p>
          <a:p>
            <a:pPr marL="342900" indent="-342900">
              <a:spcBef>
                <a:spcPts val="600"/>
              </a:spcBef>
              <a:buFont typeface="+mj-lt"/>
              <a:buAutoNum type="arabicPeriod"/>
            </a:pPr>
            <a:r>
              <a:rPr lang="en-US" sz="1400" dirty="0"/>
              <a:t>Develop Playbooks for the 2 most common activities:  design a clinical reminder and add/update order sets.</a:t>
            </a:r>
          </a:p>
          <a:p>
            <a:pPr marL="342900" indent="-342900">
              <a:spcBef>
                <a:spcPts val="600"/>
              </a:spcBef>
              <a:buFont typeface="+mj-lt"/>
              <a:buAutoNum type="arabicPeriod"/>
            </a:pPr>
            <a:r>
              <a:rPr lang="en-US" sz="1400" dirty="0"/>
              <a:t>Training and videos should be consumable in 10-15 min chunks (5 min videos) so CACs can fit into their schedule.  Mobile access could help with this too – can we make it usable on mobile device?</a:t>
            </a:r>
          </a:p>
          <a:p>
            <a:pPr marL="342900" indent="-342900">
              <a:spcBef>
                <a:spcPts val="600"/>
              </a:spcBef>
              <a:buFont typeface="+mj-lt"/>
              <a:buAutoNum type="arabicPeriod"/>
            </a:pPr>
            <a:r>
              <a:rPr lang="en-US" sz="1400" dirty="0"/>
              <a:t>Build on training delivered to CACs already, reinforce by using same terminology and guidance on the UXG site. </a:t>
            </a:r>
          </a:p>
          <a:p>
            <a:pPr marL="342900" indent="-342900">
              <a:spcBef>
                <a:spcPts val="600"/>
              </a:spcBef>
              <a:buFont typeface="+mj-lt"/>
              <a:buAutoNum type="arabicPeriod"/>
            </a:pPr>
            <a:r>
              <a:rPr lang="en-US" sz="1400" dirty="0"/>
              <a:t>Provide form development and design training. Provide checklist best practices. </a:t>
            </a:r>
          </a:p>
          <a:p>
            <a:pPr marL="342900" indent="-342900">
              <a:spcBef>
                <a:spcPts val="600"/>
              </a:spcBef>
              <a:buFont typeface="+mj-lt"/>
              <a:buAutoNum type="arabicPeriod"/>
            </a:pPr>
            <a:r>
              <a:rPr lang="en-US" sz="1400" dirty="0"/>
              <a:t>Tools and training for identifying stakeholders, SMEs and other roles required for project.</a:t>
            </a:r>
          </a:p>
          <a:p>
            <a:pPr marL="342900" indent="-342900">
              <a:spcBef>
                <a:spcPts val="600"/>
              </a:spcBef>
              <a:buFont typeface="+mj-lt"/>
              <a:buAutoNum type="arabicPeriod"/>
            </a:pPr>
            <a:r>
              <a:rPr lang="en-US" sz="1400" dirty="0"/>
              <a:t>Could overlap with form design guidance, or a standalone “How To” targeted at writing SOPs in this context.</a:t>
            </a:r>
          </a:p>
          <a:p>
            <a:pPr marL="342900" indent="-342900">
              <a:spcBef>
                <a:spcPts val="600"/>
              </a:spcBef>
              <a:buFont typeface="+mj-lt"/>
              <a:buAutoNum type="arabicPeriod"/>
            </a:pPr>
            <a:r>
              <a:rPr lang="en-US" sz="1400" dirty="0"/>
              <a:t>Provide “How To” for guerilla user testing.  Emphasize minimal time commitment, provide feedback forms. </a:t>
            </a:r>
          </a:p>
          <a:p>
            <a:pPr marL="342900" indent="-342900">
              <a:spcBef>
                <a:spcPts val="600"/>
              </a:spcBef>
              <a:buFont typeface="+mj-lt"/>
              <a:buAutoNum type="arabicPeriod"/>
            </a:pPr>
            <a:r>
              <a:rPr lang="en-US" sz="1400" dirty="0"/>
              <a:t>Provide training on how to use </a:t>
            </a:r>
            <a:r>
              <a:rPr lang="en-US" sz="1400" dirty="0" err="1"/>
              <a:t>Fileman</a:t>
            </a:r>
            <a:r>
              <a:rPr lang="en-US" sz="1400" dirty="0"/>
              <a:t>, and how to run reports on it. </a:t>
            </a:r>
          </a:p>
          <a:p>
            <a:pPr marL="342900" indent="-342900">
              <a:spcBef>
                <a:spcPts val="600"/>
              </a:spcBef>
              <a:buFont typeface="+mj-lt"/>
              <a:buAutoNum type="arabicPeriod"/>
            </a:pPr>
            <a:r>
              <a:rPr lang="en-US" sz="1400" dirty="0"/>
              <a:t>Methods, Topics section needs to highlight the possibility of getting through the materials in a pre determined amount of time.  Do not have rigid pre-requisites if possible. </a:t>
            </a:r>
          </a:p>
          <a:p>
            <a:pPr marL="342900" indent="-342900">
              <a:spcBef>
                <a:spcPts val="600"/>
              </a:spcBef>
              <a:buFont typeface="+mj-lt"/>
              <a:buAutoNum type="arabicPeriod"/>
            </a:pPr>
            <a:r>
              <a:rPr lang="en-US" sz="1400" dirty="0"/>
              <a:t>Include exercises in the training videos. </a:t>
            </a:r>
          </a:p>
          <a:p>
            <a:pPr marL="342900" indent="-342900">
              <a:spcBef>
                <a:spcPts val="600"/>
              </a:spcBef>
              <a:buFont typeface="+mj-lt"/>
              <a:buAutoNum type="arabicPeriod"/>
            </a:pPr>
            <a:r>
              <a:rPr lang="en-US" sz="1400" dirty="0"/>
              <a:t>UXG Site Request (4/4 requests)  Provide an organized CAC forum for site visitors to search, post questions, respond. </a:t>
            </a:r>
          </a:p>
          <a:p>
            <a:endParaRPr lang="en-US" dirty="0"/>
          </a:p>
        </p:txBody>
      </p:sp>
    </p:spTree>
    <p:extLst>
      <p:ext uri="{BB962C8B-B14F-4D97-AF65-F5344CB8AC3E}">
        <p14:creationId xmlns:p14="http://schemas.microsoft.com/office/powerpoint/2010/main" val="2135700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4EB9AC-01EA-4629-9AFB-F469D67987B7}"/>
              </a:ext>
            </a:extLst>
          </p:cNvPr>
          <p:cNvSpPr>
            <a:spLocks noGrp="1"/>
          </p:cNvSpPr>
          <p:nvPr>
            <p:ph type="dt" sz="half" idx="10"/>
          </p:nvPr>
        </p:nvSpPr>
        <p:spPr/>
        <p:txBody>
          <a:bodyPr/>
          <a:lstStyle/>
          <a:p>
            <a:r>
              <a:rPr lang="en-US"/>
              <a:t>4/24/2020</a:t>
            </a:r>
          </a:p>
        </p:txBody>
      </p:sp>
      <p:sp>
        <p:nvSpPr>
          <p:cNvPr id="3" name="Footer Placeholder 2">
            <a:extLst>
              <a:ext uri="{FF2B5EF4-FFF2-40B4-BE49-F238E27FC236}">
                <a16:creationId xmlns:a16="http://schemas.microsoft.com/office/drawing/2014/main" id="{AD877796-256E-45E4-87ED-32FFFB7AB0A8}"/>
              </a:ext>
            </a:extLst>
          </p:cNvPr>
          <p:cNvSpPr>
            <a:spLocks noGrp="1"/>
          </p:cNvSpPr>
          <p:nvPr>
            <p:ph type="ftr" sz="quarter" idx="11"/>
          </p:nvPr>
        </p:nvSpPr>
        <p:spPr/>
        <p:txBody>
          <a:bodyPr/>
          <a:lstStyle/>
          <a:p>
            <a:r>
              <a:rPr lang="en-US"/>
              <a:t>UXG Discovery Interviews Update</a:t>
            </a:r>
          </a:p>
        </p:txBody>
      </p:sp>
      <p:sp>
        <p:nvSpPr>
          <p:cNvPr id="4" name="Slide Number Placeholder 3">
            <a:extLst>
              <a:ext uri="{FF2B5EF4-FFF2-40B4-BE49-F238E27FC236}">
                <a16:creationId xmlns:a16="http://schemas.microsoft.com/office/drawing/2014/main" id="{6FFB1867-845D-4970-A11D-3FBF75D602DF}"/>
              </a:ext>
            </a:extLst>
          </p:cNvPr>
          <p:cNvSpPr>
            <a:spLocks noGrp="1"/>
          </p:cNvSpPr>
          <p:nvPr>
            <p:ph type="sldNum" sz="quarter" idx="12"/>
          </p:nvPr>
        </p:nvSpPr>
        <p:spPr/>
        <p:txBody>
          <a:bodyPr/>
          <a:lstStyle/>
          <a:p>
            <a:fld id="{D654834F-0B3C-4DBD-94B9-128C57564EE6}" type="slidenum">
              <a:rPr lang="en-US" smtClean="0"/>
              <a:t>2</a:t>
            </a:fld>
            <a:endParaRPr lang="en-US"/>
          </a:p>
        </p:txBody>
      </p:sp>
      <p:sp>
        <p:nvSpPr>
          <p:cNvPr id="5" name="TextBox 4">
            <a:extLst>
              <a:ext uri="{FF2B5EF4-FFF2-40B4-BE49-F238E27FC236}">
                <a16:creationId xmlns:a16="http://schemas.microsoft.com/office/drawing/2014/main" id="{2BA1E7DD-9F02-4B90-A47C-5C6F8F79E0D1}"/>
              </a:ext>
            </a:extLst>
          </p:cNvPr>
          <p:cNvSpPr txBox="1"/>
          <p:nvPr/>
        </p:nvSpPr>
        <p:spPr>
          <a:xfrm>
            <a:off x="681487" y="388189"/>
            <a:ext cx="10774392" cy="369332"/>
          </a:xfrm>
          <a:prstGeom prst="rect">
            <a:avLst/>
          </a:prstGeom>
          <a:noFill/>
        </p:spPr>
        <p:txBody>
          <a:bodyPr wrap="square" rtlCol="0">
            <a:spAutoFit/>
          </a:bodyPr>
          <a:lstStyle/>
          <a:p>
            <a:r>
              <a:rPr lang="en-US" dirty="0">
                <a:solidFill>
                  <a:srgbClr val="0070C0"/>
                </a:solidFill>
              </a:rPr>
              <a:t>UXG Discovery Interviews Update</a:t>
            </a:r>
          </a:p>
        </p:txBody>
      </p:sp>
      <p:sp>
        <p:nvSpPr>
          <p:cNvPr id="6" name="TextBox 5">
            <a:extLst>
              <a:ext uri="{FF2B5EF4-FFF2-40B4-BE49-F238E27FC236}">
                <a16:creationId xmlns:a16="http://schemas.microsoft.com/office/drawing/2014/main" id="{6348FED3-BAC9-4DC2-94D2-17A8E6097871}"/>
              </a:ext>
            </a:extLst>
          </p:cNvPr>
          <p:cNvSpPr txBox="1"/>
          <p:nvPr/>
        </p:nvSpPr>
        <p:spPr>
          <a:xfrm>
            <a:off x="767750" y="1112808"/>
            <a:ext cx="7168551" cy="923330"/>
          </a:xfrm>
          <a:prstGeom prst="rect">
            <a:avLst/>
          </a:prstGeom>
          <a:noFill/>
        </p:spPr>
        <p:txBody>
          <a:bodyPr wrap="square" rtlCol="0">
            <a:spAutoFit/>
          </a:bodyPr>
          <a:lstStyle/>
          <a:p>
            <a:pPr marL="285750" indent="-285750">
              <a:buFont typeface="Arial" panose="020B0604020202020204" pitchFamily="34" charset="0"/>
              <a:buChar char="•"/>
            </a:pPr>
            <a:r>
              <a:rPr lang="en-US" dirty="0"/>
              <a:t>Looking for CHIO contacts to interview.</a:t>
            </a:r>
          </a:p>
          <a:p>
            <a:pPr marL="285750" indent="-285750">
              <a:buFont typeface="Arial" panose="020B0604020202020204" pitchFamily="34" charset="0"/>
              <a:buChar char="•"/>
            </a:pPr>
            <a:r>
              <a:rPr lang="en-US" dirty="0"/>
              <a:t>Looking for nurse informatics staff to interview (per Stephanie </a:t>
            </a:r>
            <a:r>
              <a:rPr lang="en-US" dirty="0" err="1"/>
              <a:t>Tallett</a:t>
            </a:r>
            <a:r>
              <a:rPr lang="en-US" dirty="0"/>
              <a:t>)</a:t>
            </a:r>
          </a:p>
          <a:p>
            <a:endParaRPr lang="en-US" dirty="0"/>
          </a:p>
        </p:txBody>
      </p:sp>
    </p:spTree>
    <p:extLst>
      <p:ext uri="{BB962C8B-B14F-4D97-AF65-F5344CB8AC3E}">
        <p14:creationId xmlns:p14="http://schemas.microsoft.com/office/powerpoint/2010/main" val="828673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4EB9AC-01EA-4629-9AFB-F469D67987B7}"/>
              </a:ext>
            </a:extLst>
          </p:cNvPr>
          <p:cNvSpPr>
            <a:spLocks noGrp="1"/>
          </p:cNvSpPr>
          <p:nvPr>
            <p:ph type="dt" sz="half" idx="10"/>
          </p:nvPr>
        </p:nvSpPr>
        <p:spPr/>
        <p:txBody>
          <a:bodyPr/>
          <a:lstStyle/>
          <a:p>
            <a:r>
              <a:rPr lang="en-US"/>
              <a:t>4/24/2020</a:t>
            </a:r>
          </a:p>
        </p:txBody>
      </p:sp>
      <p:sp>
        <p:nvSpPr>
          <p:cNvPr id="3" name="Footer Placeholder 2">
            <a:extLst>
              <a:ext uri="{FF2B5EF4-FFF2-40B4-BE49-F238E27FC236}">
                <a16:creationId xmlns:a16="http://schemas.microsoft.com/office/drawing/2014/main" id="{AD877796-256E-45E4-87ED-32FFFB7AB0A8}"/>
              </a:ext>
            </a:extLst>
          </p:cNvPr>
          <p:cNvSpPr>
            <a:spLocks noGrp="1"/>
          </p:cNvSpPr>
          <p:nvPr>
            <p:ph type="ftr" sz="quarter" idx="11"/>
          </p:nvPr>
        </p:nvSpPr>
        <p:spPr/>
        <p:txBody>
          <a:bodyPr/>
          <a:lstStyle/>
          <a:p>
            <a:r>
              <a:rPr lang="en-US"/>
              <a:t>UXG Discovery Interviews Update</a:t>
            </a:r>
          </a:p>
        </p:txBody>
      </p:sp>
      <p:sp>
        <p:nvSpPr>
          <p:cNvPr id="4" name="Slide Number Placeholder 3">
            <a:extLst>
              <a:ext uri="{FF2B5EF4-FFF2-40B4-BE49-F238E27FC236}">
                <a16:creationId xmlns:a16="http://schemas.microsoft.com/office/drawing/2014/main" id="{6FFB1867-845D-4970-A11D-3FBF75D602DF}"/>
              </a:ext>
            </a:extLst>
          </p:cNvPr>
          <p:cNvSpPr>
            <a:spLocks noGrp="1"/>
          </p:cNvSpPr>
          <p:nvPr>
            <p:ph type="sldNum" sz="quarter" idx="12"/>
          </p:nvPr>
        </p:nvSpPr>
        <p:spPr/>
        <p:txBody>
          <a:bodyPr/>
          <a:lstStyle/>
          <a:p>
            <a:fld id="{D654834F-0B3C-4DBD-94B9-128C57564EE6}" type="slidenum">
              <a:rPr lang="en-US" smtClean="0"/>
              <a:t>3</a:t>
            </a:fld>
            <a:endParaRPr lang="en-US"/>
          </a:p>
        </p:txBody>
      </p:sp>
      <p:sp>
        <p:nvSpPr>
          <p:cNvPr id="5" name="TextBox 4">
            <a:extLst>
              <a:ext uri="{FF2B5EF4-FFF2-40B4-BE49-F238E27FC236}">
                <a16:creationId xmlns:a16="http://schemas.microsoft.com/office/drawing/2014/main" id="{2BA1E7DD-9F02-4B90-A47C-5C6F8F79E0D1}"/>
              </a:ext>
            </a:extLst>
          </p:cNvPr>
          <p:cNvSpPr txBox="1"/>
          <p:nvPr/>
        </p:nvSpPr>
        <p:spPr>
          <a:xfrm>
            <a:off x="681487" y="388189"/>
            <a:ext cx="10774392" cy="646331"/>
          </a:xfrm>
          <a:prstGeom prst="rect">
            <a:avLst/>
          </a:prstGeom>
          <a:noFill/>
        </p:spPr>
        <p:txBody>
          <a:bodyPr wrap="square" rtlCol="0">
            <a:spAutoFit/>
          </a:bodyPr>
          <a:lstStyle/>
          <a:p>
            <a:r>
              <a:rPr lang="en-US" dirty="0">
                <a:solidFill>
                  <a:srgbClr val="0070C0"/>
                </a:solidFill>
              </a:rPr>
              <a:t>UXG Discovery Interviews Update: User Stories Based on Expressed Needs During Interviews</a:t>
            </a:r>
          </a:p>
          <a:p>
            <a:endParaRPr lang="en-US" dirty="0">
              <a:solidFill>
                <a:srgbClr val="0070C0"/>
              </a:solidFill>
            </a:endParaRPr>
          </a:p>
        </p:txBody>
      </p:sp>
      <p:sp>
        <p:nvSpPr>
          <p:cNvPr id="6" name="TextBox 5">
            <a:extLst>
              <a:ext uri="{FF2B5EF4-FFF2-40B4-BE49-F238E27FC236}">
                <a16:creationId xmlns:a16="http://schemas.microsoft.com/office/drawing/2014/main" id="{6348FED3-BAC9-4DC2-94D2-17A8E6097871}"/>
              </a:ext>
            </a:extLst>
          </p:cNvPr>
          <p:cNvSpPr txBox="1"/>
          <p:nvPr/>
        </p:nvSpPr>
        <p:spPr>
          <a:xfrm>
            <a:off x="767750" y="1112808"/>
            <a:ext cx="7168551" cy="3970318"/>
          </a:xfrm>
          <a:prstGeom prst="rect">
            <a:avLst/>
          </a:prstGeom>
          <a:noFill/>
        </p:spPr>
        <p:txBody>
          <a:bodyPr wrap="square" rtlCol="0">
            <a:spAutoFit/>
          </a:bodyPr>
          <a:lstStyle/>
          <a:p>
            <a:r>
              <a:rPr lang="en-US" b="1" dirty="0"/>
              <a:t>As a CAC, I need to understand the accessibility guidelines that should be used during design.  </a:t>
            </a:r>
          </a:p>
          <a:p>
            <a:r>
              <a:rPr lang="en-US" dirty="0"/>
              <a:t>Notes:  This refers to font choice, sizing, color, contrast guidelines.  Seeing a good example, and seeing the “rules” would save rework and frustration.  Participant expressed that until after the development is completed, then kicked back for rework, these are not known. </a:t>
            </a:r>
          </a:p>
          <a:p>
            <a:endParaRPr lang="en-US" dirty="0"/>
          </a:p>
          <a:p>
            <a:endParaRPr lang="en-US" dirty="0"/>
          </a:p>
          <a:p>
            <a:r>
              <a:rPr lang="en-US" b="1" dirty="0"/>
              <a:t>As a CAC, I want to see examples of good work for the task at hand, basically sample templates or layouts for reminders and other tools.  These should save time during the design work.  And reduce or eliminate rework for HF reasons. </a:t>
            </a:r>
          </a:p>
          <a:p>
            <a:r>
              <a:rPr lang="en-US" dirty="0"/>
              <a:t>	</a:t>
            </a:r>
          </a:p>
          <a:p>
            <a:endParaRPr lang="en-US" dirty="0"/>
          </a:p>
        </p:txBody>
      </p:sp>
      <p:sp>
        <p:nvSpPr>
          <p:cNvPr id="7" name="TextBox 6">
            <a:extLst>
              <a:ext uri="{FF2B5EF4-FFF2-40B4-BE49-F238E27FC236}">
                <a16:creationId xmlns:a16="http://schemas.microsoft.com/office/drawing/2014/main" id="{60A59B13-C3ED-4991-A686-4DE9004EF825}"/>
              </a:ext>
            </a:extLst>
          </p:cNvPr>
          <p:cNvSpPr txBox="1"/>
          <p:nvPr/>
        </p:nvSpPr>
        <p:spPr>
          <a:xfrm>
            <a:off x="8936966" y="1181819"/>
            <a:ext cx="3001992" cy="1477328"/>
          </a:xfrm>
          <a:prstGeom prst="rect">
            <a:avLst/>
          </a:prstGeom>
          <a:solidFill>
            <a:schemeClr val="accent2">
              <a:lumMod val="20000"/>
              <a:lumOff val="80000"/>
            </a:schemeClr>
          </a:solidFill>
        </p:spPr>
        <p:txBody>
          <a:bodyPr wrap="square" rtlCol="0">
            <a:spAutoFit/>
          </a:bodyPr>
          <a:lstStyle/>
          <a:p>
            <a:r>
              <a:rPr lang="en-US" dirty="0"/>
              <a:t>UXG Need:</a:t>
            </a:r>
          </a:p>
          <a:p>
            <a:r>
              <a:rPr lang="en-US" dirty="0"/>
              <a:t>Include a tool for accessibility – WCAG 2.0 tools and online checkers for contrast and color blindness issues. </a:t>
            </a:r>
          </a:p>
        </p:txBody>
      </p:sp>
      <p:sp>
        <p:nvSpPr>
          <p:cNvPr id="8" name="TextBox 7">
            <a:extLst>
              <a:ext uri="{FF2B5EF4-FFF2-40B4-BE49-F238E27FC236}">
                <a16:creationId xmlns:a16="http://schemas.microsoft.com/office/drawing/2014/main" id="{522BEEED-DADE-47D4-973A-03DDADF4C8F4}"/>
              </a:ext>
            </a:extLst>
          </p:cNvPr>
          <p:cNvSpPr txBox="1"/>
          <p:nvPr/>
        </p:nvSpPr>
        <p:spPr>
          <a:xfrm>
            <a:off x="8936966" y="3460190"/>
            <a:ext cx="3001992" cy="1477328"/>
          </a:xfrm>
          <a:prstGeom prst="rect">
            <a:avLst/>
          </a:prstGeom>
          <a:solidFill>
            <a:schemeClr val="accent2">
              <a:lumMod val="20000"/>
              <a:lumOff val="80000"/>
            </a:schemeClr>
          </a:solidFill>
        </p:spPr>
        <p:txBody>
          <a:bodyPr wrap="square" rtlCol="0">
            <a:spAutoFit/>
          </a:bodyPr>
          <a:lstStyle/>
          <a:p>
            <a:r>
              <a:rPr lang="en-US" dirty="0"/>
              <a:t>UXG Need:</a:t>
            </a:r>
          </a:p>
          <a:p>
            <a:r>
              <a:rPr lang="en-US" dirty="0"/>
              <a:t>Make pattern library, sample templates, visual design rules into </a:t>
            </a:r>
            <a:r>
              <a:rPr lang="en-US" dirty="0" err="1"/>
              <a:t>wordpress</a:t>
            </a:r>
            <a:r>
              <a:rPr lang="en-US" dirty="0"/>
              <a:t> pages that can be readily found.</a:t>
            </a:r>
          </a:p>
        </p:txBody>
      </p:sp>
    </p:spTree>
    <p:extLst>
      <p:ext uri="{BB962C8B-B14F-4D97-AF65-F5344CB8AC3E}">
        <p14:creationId xmlns:p14="http://schemas.microsoft.com/office/powerpoint/2010/main" val="1879945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4EB9AC-01EA-4629-9AFB-F469D67987B7}"/>
              </a:ext>
            </a:extLst>
          </p:cNvPr>
          <p:cNvSpPr>
            <a:spLocks noGrp="1"/>
          </p:cNvSpPr>
          <p:nvPr>
            <p:ph type="dt" sz="half" idx="10"/>
          </p:nvPr>
        </p:nvSpPr>
        <p:spPr/>
        <p:txBody>
          <a:bodyPr/>
          <a:lstStyle/>
          <a:p>
            <a:r>
              <a:rPr lang="en-US"/>
              <a:t>4/24/2020</a:t>
            </a:r>
          </a:p>
        </p:txBody>
      </p:sp>
      <p:sp>
        <p:nvSpPr>
          <p:cNvPr id="3" name="Footer Placeholder 2">
            <a:extLst>
              <a:ext uri="{FF2B5EF4-FFF2-40B4-BE49-F238E27FC236}">
                <a16:creationId xmlns:a16="http://schemas.microsoft.com/office/drawing/2014/main" id="{AD877796-256E-45E4-87ED-32FFFB7AB0A8}"/>
              </a:ext>
            </a:extLst>
          </p:cNvPr>
          <p:cNvSpPr>
            <a:spLocks noGrp="1"/>
          </p:cNvSpPr>
          <p:nvPr>
            <p:ph type="ftr" sz="quarter" idx="11"/>
          </p:nvPr>
        </p:nvSpPr>
        <p:spPr/>
        <p:txBody>
          <a:bodyPr/>
          <a:lstStyle/>
          <a:p>
            <a:r>
              <a:rPr lang="en-US"/>
              <a:t>UXG Discovery Interviews Update</a:t>
            </a:r>
          </a:p>
        </p:txBody>
      </p:sp>
      <p:sp>
        <p:nvSpPr>
          <p:cNvPr id="4" name="Slide Number Placeholder 3">
            <a:extLst>
              <a:ext uri="{FF2B5EF4-FFF2-40B4-BE49-F238E27FC236}">
                <a16:creationId xmlns:a16="http://schemas.microsoft.com/office/drawing/2014/main" id="{6FFB1867-845D-4970-A11D-3FBF75D602DF}"/>
              </a:ext>
            </a:extLst>
          </p:cNvPr>
          <p:cNvSpPr>
            <a:spLocks noGrp="1"/>
          </p:cNvSpPr>
          <p:nvPr>
            <p:ph type="sldNum" sz="quarter" idx="12"/>
          </p:nvPr>
        </p:nvSpPr>
        <p:spPr/>
        <p:txBody>
          <a:bodyPr/>
          <a:lstStyle/>
          <a:p>
            <a:fld id="{D654834F-0B3C-4DBD-94B9-128C57564EE6}" type="slidenum">
              <a:rPr lang="en-US" smtClean="0"/>
              <a:t>4</a:t>
            </a:fld>
            <a:endParaRPr lang="en-US"/>
          </a:p>
        </p:txBody>
      </p:sp>
      <p:sp>
        <p:nvSpPr>
          <p:cNvPr id="5" name="TextBox 4">
            <a:extLst>
              <a:ext uri="{FF2B5EF4-FFF2-40B4-BE49-F238E27FC236}">
                <a16:creationId xmlns:a16="http://schemas.microsoft.com/office/drawing/2014/main" id="{2BA1E7DD-9F02-4B90-A47C-5C6F8F79E0D1}"/>
              </a:ext>
            </a:extLst>
          </p:cNvPr>
          <p:cNvSpPr txBox="1"/>
          <p:nvPr/>
        </p:nvSpPr>
        <p:spPr>
          <a:xfrm>
            <a:off x="681487" y="388189"/>
            <a:ext cx="10774392" cy="369332"/>
          </a:xfrm>
          <a:prstGeom prst="rect">
            <a:avLst/>
          </a:prstGeom>
          <a:noFill/>
        </p:spPr>
        <p:txBody>
          <a:bodyPr wrap="square" rtlCol="0">
            <a:spAutoFit/>
          </a:bodyPr>
          <a:lstStyle/>
          <a:p>
            <a:r>
              <a:rPr lang="en-US" dirty="0">
                <a:solidFill>
                  <a:srgbClr val="0070C0"/>
                </a:solidFill>
              </a:rPr>
              <a:t>UXG Discovery Interviews Update: Key Findings</a:t>
            </a:r>
          </a:p>
        </p:txBody>
      </p:sp>
      <p:sp>
        <p:nvSpPr>
          <p:cNvPr id="6" name="TextBox 5">
            <a:extLst>
              <a:ext uri="{FF2B5EF4-FFF2-40B4-BE49-F238E27FC236}">
                <a16:creationId xmlns:a16="http://schemas.microsoft.com/office/drawing/2014/main" id="{6348FED3-BAC9-4DC2-94D2-17A8E6097871}"/>
              </a:ext>
            </a:extLst>
          </p:cNvPr>
          <p:cNvSpPr txBox="1"/>
          <p:nvPr/>
        </p:nvSpPr>
        <p:spPr>
          <a:xfrm>
            <a:off x="767750" y="1112808"/>
            <a:ext cx="7168551" cy="6186309"/>
          </a:xfrm>
          <a:prstGeom prst="rect">
            <a:avLst/>
          </a:prstGeom>
          <a:noFill/>
        </p:spPr>
        <p:txBody>
          <a:bodyPr wrap="square" rtlCol="0">
            <a:spAutoFit/>
          </a:bodyPr>
          <a:lstStyle/>
          <a:p>
            <a:r>
              <a:rPr lang="en-US" b="1" dirty="0"/>
              <a:t>As a CAC, I want to be able to have the entire team here cross trained so that we can complete work for people that are out.  </a:t>
            </a:r>
            <a:r>
              <a:rPr lang="en-US" dirty="0"/>
              <a:t>We already do that to some extent, but if we had a training guide for some of the common activities that would be very useful. </a:t>
            </a:r>
          </a:p>
          <a:p>
            <a:endParaRPr lang="en-US" b="1" dirty="0"/>
          </a:p>
          <a:p>
            <a:r>
              <a:rPr lang="en-US" b="1" dirty="0"/>
              <a:t>As a CAC I need to have access to training materials that would standardize some efforts based on best practices.</a:t>
            </a:r>
            <a:r>
              <a:rPr lang="en-US" dirty="0"/>
              <a:t>  Such as order sets.  </a:t>
            </a:r>
          </a:p>
          <a:p>
            <a:endParaRPr lang="en-US" b="1" dirty="0"/>
          </a:p>
          <a:p>
            <a:r>
              <a:rPr lang="en-US" b="1" dirty="0"/>
              <a:t>As a CAC, I would like to have access to How </a:t>
            </a:r>
            <a:r>
              <a:rPr lang="en-US" b="1" dirty="0" err="1"/>
              <a:t>Tos</a:t>
            </a:r>
            <a:r>
              <a:rPr lang="en-US" b="1" dirty="0"/>
              <a:t> and other tools for clinical reminders and order menus.</a:t>
            </a:r>
          </a:p>
          <a:p>
            <a:r>
              <a:rPr lang="en-US" dirty="0"/>
              <a:t>	</a:t>
            </a:r>
          </a:p>
          <a:p>
            <a:r>
              <a:rPr lang="en-US" b="1" dirty="0"/>
              <a:t>As a CAC I want to be able to access training videos and other training items when I have time, not necessarily at the start of a project.  </a:t>
            </a:r>
            <a:r>
              <a:rPr lang="en-US" dirty="0"/>
              <a:t>Would like the training to work in smaller chunks. </a:t>
            </a:r>
          </a:p>
          <a:p>
            <a:endParaRPr lang="en-US" dirty="0"/>
          </a:p>
          <a:p>
            <a:r>
              <a:rPr lang="en-US" b="1" dirty="0"/>
              <a:t>As a CAC, I would like a basic training course for new CACs or others who do not have HF experience. </a:t>
            </a:r>
            <a:r>
              <a:rPr lang="en-US" dirty="0"/>
              <a:t>	</a:t>
            </a:r>
          </a:p>
          <a:p>
            <a:endParaRPr lang="en-US" dirty="0"/>
          </a:p>
          <a:p>
            <a:endParaRPr lang="en-US" dirty="0"/>
          </a:p>
          <a:p>
            <a:r>
              <a:rPr lang="en-US" dirty="0"/>
              <a:t>		</a:t>
            </a:r>
          </a:p>
          <a:p>
            <a:endParaRPr lang="en-US" dirty="0"/>
          </a:p>
          <a:p>
            <a:endParaRPr lang="en-US" dirty="0"/>
          </a:p>
        </p:txBody>
      </p:sp>
      <p:sp>
        <p:nvSpPr>
          <p:cNvPr id="7" name="TextBox 6">
            <a:extLst>
              <a:ext uri="{FF2B5EF4-FFF2-40B4-BE49-F238E27FC236}">
                <a16:creationId xmlns:a16="http://schemas.microsoft.com/office/drawing/2014/main" id="{D67FA6F6-B909-4803-8815-C83E824DBFA3}"/>
              </a:ext>
            </a:extLst>
          </p:cNvPr>
          <p:cNvSpPr txBox="1"/>
          <p:nvPr/>
        </p:nvSpPr>
        <p:spPr>
          <a:xfrm>
            <a:off x="8604849" y="1216299"/>
            <a:ext cx="3001992" cy="1477328"/>
          </a:xfrm>
          <a:prstGeom prst="rect">
            <a:avLst/>
          </a:prstGeom>
          <a:solidFill>
            <a:schemeClr val="accent2">
              <a:lumMod val="20000"/>
              <a:lumOff val="80000"/>
            </a:schemeClr>
          </a:solidFill>
        </p:spPr>
        <p:txBody>
          <a:bodyPr wrap="square" rtlCol="0">
            <a:spAutoFit/>
          </a:bodyPr>
          <a:lstStyle/>
          <a:p>
            <a:r>
              <a:rPr lang="en-US" dirty="0"/>
              <a:t>UXG Need:</a:t>
            </a:r>
          </a:p>
          <a:p>
            <a:r>
              <a:rPr lang="en-US" dirty="0"/>
              <a:t>Develop Playbooks for the 2 most common activities:  design a clinical reminder and add/update order sets.</a:t>
            </a:r>
          </a:p>
        </p:txBody>
      </p:sp>
      <p:sp>
        <p:nvSpPr>
          <p:cNvPr id="8" name="TextBox 7">
            <a:extLst>
              <a:ext uri="{FF2B5EF4-FFF2-40B4-BE49-F238E27FC236}">
                <a16:creationId xmlns:a16="http://schemas.microsoft.com/office/drawing/2014/main" id="{C7EBD0E0-0325-47C9-9EC3-68CAA7EDF217}"/>
              </a:ext>
            </a:extLst>
          </p:cNvPr>
          <p:cNvSpPr txBox="1"/>
          <p:nvPr/>
        </p:nvSpPr>
        <p:spPr>
          <a:xfrm>
            <a:off x="8610600" y="4230588"/>
            <a:ext cx="3001992" cy="2308324"/>
          </a:xfrm>
          <a:prstGeom prst="rect">
            <a:avLst/>
          </a:prstGeom>
          <a:solidFill>
            <a:schemeClr val="accent2">
              <a:lumMod val="20000"/>
              <a:lumOff val="80000"/>
            </a:schemeClr>
          </a:solidFill>
        </p:spPr>
        <p:txBody>
          <a:bodyPr wrap="square" rtlCol="0">
            <a:spAutoFit/>
          </a:bodyPr>
          <a:lstStyle/>
          <a:p>
            <a:r>
              <a:rPr lang="en-US" dirty="0"/>
              <a:t>UXG Need:</a:t>
            </a:r>
          </a:p>
          <a:p>
            <a:r>
              <a:rPr lang="en-US" dirty="0"/>
              <a:t>Training and videos should be consumable in 10-15 min chunks (5 min videos) so CACs can fit into their schedule.  Mobile access could help with this too – can we make it usable on mobile device?</a:t>
            </a:r>
          </a:p>
        </p:txBody>
      </p:sp>
    </p:spTree>
    <p:extLst>
      <p:ext uri="{BB962C8B-B14F-4D97-AF65-F5344CB8AC3E}">
        <p14:creationId xmlns:p14="http://schemas.microsoft.com/office/powerpoint/2010/main" val="1751658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4EB9AC-01EA-4629-9AFB-F469D67987B7}"/>
              </a:ext>
            </a:extLst>
          </p:cNvPr>
          <p:cNvSpPr>
            <a:spLocks noGrp="1"/>
          </p:cNvSpPr>
          <p:nvPr>
            <p:ph type="dt" sz="half" idx="10"/>
          </p:nvPr>
        </p:nvSpPr>
        <p:spPr/>
        <p:txBody>
          <a:bodyPr/>
          <a:lstStyle/>
          <a:p>
            <a:r>
              <a:rPr lang="en-US" dirty="0"/>
              <a:t>4/24/2020</a:t>
            </a:r>
          </a:p>
        </p:txBody>
      </p:sp>
      <p:sp>
        <p:nvSpPr>
          <p:cNvPr id="3" name="Footer Placeholder 2">
            <a:extLst>
              <a:ext uri="{FF2B5EF4-FFF2-40B4-BE49-F238E27FC236}">
                <a16:creationId xmlns:a16="http://schemas.microsoft.com/office/drawing/2014/main" id="{AD877796-256E-45E4-87ED-32FFFB7AB0A8}"/>
              </a:ext>
            </a:extLst>
          </p:cNvPr>
          <p:cNvSpPr>
            <a:spLocks noGrp="1"/>
          </p:cNvSpPr>
          <p:nvPr>
            <p:ph type="ftr" sz="quarter" idx="11"/>
          </p:nvPr>
        </p:nvSpPr>
        <p:spPr/>
        <p:txBody>
          <a:bodyPr/>
          <a:lstStyle/>
          <a:p>
            <a:r>
              <a:rPr lang="en-US"/>
              <a:t>UXG Discovery Interviews Update</a:t>
            </a:r>
          </a:p>
        </p:txBody>
      </p:sp>
      <p:sp>
        <p:nvSpPr>
          <p:cNvPr id="4" name="Slide Number Placeholder 3">
            <a:extLst>
              <a:ext uri="{FF2B5EF4-FFF2-40B4-BE49-F238E27FC236}">
                <a16:creationId xmlns:a16="http://schemas.microsoft.com/office/drawing/2014/main" id="{6FFB1867-845D-4970-A11D-3FBF75D602DF}"/>
              </a:ext>
            </a:extLst>
          </p:cNvPr>
          <p:cNvSpPr>
            <a:spLocks noGrp="1"/>
          </p:cNvSpPr>
          <p:nvPr>
            <p:ph type="sldNum" sz="quarter" idx="12"/>
          </p:nvPr>
        </p:nvSpPr>
        <p:spPr/>
        <p:txBody>
          <a:bodyPr/>
          <a:lstStyle/>
          <a:p>
            <a:fld id="{D654834F-0B3C-4DBD-94B9-128C57564EE6}" type="slidenum">
              <a:rPr lang="en-US" smtClean="0"/>
              <a:t>5</a:t>
            </a:fld>
            <a:endParaRPr lang="en-US"/>
          </a:p>
        </p:txBody>
      </p:sp>
      <p:sp>
        <p:nvSpPr>
          <p:cNvPr id="5" name="TextBox 4">
            <a:extLst>
              <a:ext uri="{FF2B5EF4-FFF2-40B4-BE49-F238E27FC236}">
                <a16:creationId xmlns:a16="http://schemas.microsoft.com/office/drawing/2014/main" id="{2BA1E7DD-9F02-4B90-A47C-5C6F8F79E0D1}"/>
              </a:ext>
            </a:extLst>
          </p:cNvPr>
          <p:cNvSpPr txBox="1"/>
          <p:nvPr/>
        </p:nvSpPr>
        <p:spPr>
          <a:xfrm>
            <a:off x="681487" y="388189"/>
            <a:ext cx="10774392" cy="369332"/>
          </a:xfrm>
          <a:prstGeom prst="rect">
            <a:avLst/>
          </a:prstGeom>
          <a:noFill/>
        </p:spPr>
        <p:txBody>
          <a:bodyPr wrap="square" rtlCol="0">
            <a:spAutoFit/>
          </a:bodyPr>
          <a:lstStyle/>
          <a:p>
            <a:r>
              <a:rPr lang="en-US" dirty="0">
                <a:solidFill>
                  <a:srgbClr val="0070C0"/>
                </a:solidFill>
              </a:rPr>
              <a:t>UXG Discovery Interviews Update: Key Findings</a:t>
            </a:r>
          </a:p>
        </p:txBody>
      </p:sp>
      <p:sp>
        <p:nvSpPr>
          <p:cNvPr id="6" name="TextBox 5">
            <a:extLst>
              <a:ext uri="{FF2B5EF4-FFF2-40B4-BE49-F238E27FC236}">
                <a16:creationId xmlns:a16="http://schemas.microsoft.com/office/drawing/2014/main" id="{6348FED3-BAC9-4DC2-94D2-17A8E6097871}"/>
              </a:ext>
            </a:extLst>
          </p:cNvPr>
          <p:cNvSpPr txBox="1"/>
          <p:nvPr/>
        </p:nvSpPr>
        <p:spPr>
          <a:xfrm>
            <a:off x="767750" y="1112808"/>
            <a:ext cx="7168551" cy="4801314"/>
          </a:xfrm>
          <a:prstGeom prst="rect">
            <a:avLst/>
          </a:prstGeom>
          <a:noFill/>
        </p:spPr>
        <p:txBody>
          <a:bodyPr wrap="square" rtlCol="0">
            <a:spAutoFit/>
          </a:bodyPr>
          <a:lstStyle/>
          <a:p>
            <a:r>
              <a:rPr lang="en-US" b="1" dirty="0"/>
              <a:t>As a CAC, I want to have reference materials that cover the same materials I learned in the AMIA 10 x 10.  “</a:t>
            </a:r>
            <a:r>
              <a:rPr lang="en-US" dirty="0"/>
              <a:t>That training was great.”</a:t>
            </a:r>
          </a:p>
          <a:p>
            <a:endParaRPr lang="en-US" dirty="0"/>
          </a:p>
          <a:p>
            <a:endParaRPr lang="en-US" dirty="0"/>
          </a:p>
          <a:p>
            <a:endParaRPr lang="en-US" dirty="0"/>
          </a:p>
          <a:p>
            <a:endParaRPr lang="en-US" dirty="0"/>
          </a:p>
          <a:p>
            <a:r>
              <a:rPr lang="en-US" b="1" dirty="0"/>
              <a:t>As a CAC, I need to have the LEAF form design improved so that we capture the information we need. </a:t>
            </a:r>
          </a:p>
          <a:p>
            <a:r>
              <a:rPr lang="en-US" dirty="0"/>
              <a:t>	</a:t>
            </a:r>
          </a:p>
          <a:p>
            <a:endParaRPr lang="en-US" dirty="0"/>
          </a:p>
          <a:p>
            <a:endParaRPr lang="en-US" dirty="0"/>
          </a:p>
          <a:p>
            <a:r>
              <a:rPr lang="en-US" b="1" dirty="0"/>
              <a:t>As a CAC I need a place to find solutions for problems that other CACs have already solved.  </a:t>
            </a:r>
            <a:r>
              <a:rPr lang="en-US" dirty="0"/>
              <a:t>Something that is more organized than the email thread we use now.  </a:t>
            </a:r>
          </a:p>
          <a:p>
            <a:r>
              <a:rPr lang="en-US" dirty="0"/>
              <a:t>		</a:t>
            </a:r>
          </a:p>
          <a:p>
            <a:endParaRPr lang="en-US" dirty="0"/>
          </a:p>
          <a:p>
            <a:endParaRPr lang="en-US" dirty="0"/>
          </a:p>
        </p:txBody>
      </p:sp>
      <p:sp>
        <p:nvSpPr>
          <p:cNvPr id="9" name="TextBox 8">
            <a:extLst>
              <a:ext uri="{FF2B5EF4-FFF2-40B4-BE49-F238E27FC236}">
                <a16:creationId xmlns:a16="http://schemas.microsoft.com/office/drawing/2014/main" id="{7FA99A7E-B1B8-438C-BE11-EA5DA7A0D136}"/>
              </a:ext>
            </a:extLst>
          </p:cNvPr>
          <p:cNvSpPr txBox="1"/>
          <p:nvPr/>
        </p:nvSpPr>
        <p:spPr>
          <a:xfrm>
            <a:off x="8568906" y="1112808"/>
            <a:ext cx="3001992" cy="1477328"/>
          </a:xfrm>
          <a:prstGeom prst="rect">
            <a:avLst/>
          </a:prstGeom>
          <a:solidFill>
            <a:schemeClr val="accent2">
              <a:lumMod val="20000"/>
              <a:lumOff val="80000"/>
            </a:schemeClr>
          </a:solidFill>
        </p:spPr>
        <p:txBody>
          <a:bodyPr wrap="square" rtlCol="0">
            <a:spAutoFit/>
          </a:bodyPr>
          <a:lstStyle/>
          <a:p>
            <a:r>
              <a:rPr lang="en-US" dirty="0"/>
              <a:t>UXG Need:</a:t>
            </a:r>
          </a:p>
          <a:p>
            <a:r>
              <a:rPr lang="en-US" dirty="0"/>
              <a:t>Build on training delivered to CACs already, reinforce by using same terminology and guidance on the UXG site. </a:t>
            </a:r>
          </a:p>
        </p:txBody>
      </p:sp>
      <p:sp>
        <p:nvSpPr>
          <p:cNvPr id="10" name="TextBox 9">
            <a:extLst>
              <a:ext uri="{FF2B5EF4-FFF2-40B4-BE49-F238E27FC236}">
                <a16:creationId xmlns:a16="http://schemas.microsoft.com/office/drawing/2014/main" id="{98A38594-9669-4FF2-8DFA-56B2C31D7077}"/>
              </a:ext>
            </a:extLst>
          </p:cNvPr>
          <p:cNvSpPr txBox="1"/>
          <p:nvPr/>
        </p:nvSpPr>
        <p:spPr>
          <a:xfrm>
            <a:off x="8568906" y="2818271"/>
            <a:ext cx="3001992" cy="1200329"/>
          </a:xfrm>
          <a:prstGeom prst="rect">
            <a:avLst/>
          </a:prstGeom>
          <a:solidFill>
            <a:schemeClr val="accent2">
              <a:lumMod val="20000"/>
              <a:lumOff val="80000"/>
            </a:schemeClr>
          </a:solidFill>
        </p:spPr>
        <p:txBody>
          <a:bodyPr wrap="square" rtlCol="0">
            <a:spAutoFit/>
          </a:bodyPr>
          <a:lstStyle/>
          <a:p>
            <a:r>
              <a:rPr lang="en-US" dirty="0"/>
              <a:t>UXG Need:</a:t>
            </a:r>
          </a:p>
          <a:p>
            <a:r>
              <a:rPr lang="en-US" dirty="0"/>
              <a:t>Provide form development and design training. Provide checklist best practices. </a:t>
            </a:r>
          </a:p>
        </p:txBody>
      </p:sp>
      <p:sp>
        <p:nvSpPr>
          <p:cNvPr id="11" name="TextBox 10">
            <a:extLst>
              <a:ext uri="{FF2B5EF4-FFF2-40B4-BE49-F238E27FC236}">
                <a16:creationId xmlns:a16="http://schemas.microsoft.com/office/drawing/2014/main" id="{4BEB9F7D-BAEC-4A83-B1C4-9E7F2C1B9237}"/>
              </a:ext>
            </a:extLst>
          </p:cNvPr>
          <p:cNvSpPr txBox="1"/>
          <p:nvPr/>
        </p:nvSpPr>
        <p:spPr>
          <a:xfrm>
            <a:off x="8568906" y="4226926"/>
            <a:ext cx="3001992" cy="1754326"/>
          </a:xfrm>
          <a:prstGeom prst="rect">
            <a:avLst/>
          </a:prstGeom>
          <a:solidFill>
            <a:schemeClr val="accent2">
              <a:lumMod val="20000"/>
              <a:lumOff val="80000"/>
            </a:schemeClr>
          </a:solidFill>
        </p:spPr>
        <p:txBody>
          <a:bodyPr wrap="square" rtlCol="0">
            <a:spAutoFit/>
          </a:bodyPr>
          <a:lstStyle/>
          <a:p>
            <a:r>
              <a:rPr lang="en-US" dirty="0"/>
              <a:t>UXG Site Request (3/3 requests)</a:t>
            </a:r>
          </a:p>
          <a:p>
            <a:r>
              <a:rPr lang="en-US" dirty="0"/>
              <a:t>Provide an organized CAC forum for site visitors to search, post questions, respond. </a:t>
            </a:r>
          </a:p>
        </p:txBody>
      </p:sp>
    </p:spTree>
    <p:extLst>
      <p:ext uri="{BB962C8B-B14F-4D97-AF65-F5344CB8AC3E}">
        <p14:creationId xmlns:p14="http://schemas.microsoft.com/office/powerpoint/2010/main" val="32601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4EB9AC-01EA-4629-9AFB-F469D67987B7}"/>
              </a:ext>
            </a:extLst>
          </p:cNvPr>
          <p:cNvSpPr>
            <a:spLocks noGrp="1"/>
          </p:cNvSpPr>
          <p:nvPr>
            <p:ph type="dt" sz="half" idx="10"/>
          </p:nvPr>
        </p:nvSpPr>
        <p:spPr/>
        <p:txBody>
          <a:bodyPr/>
          <a:lstStyle/>
          <a:p>
            <a:r>
              <a:rPr lang="en-US"/>
              <a:t>4/24/2020</a:t>
            </a:r>
          </a:p>
        </p:txBody>
      </p:sp>
      <p:sp>
        <p:nvSpPr>
          <p:cNvPr id="3" name="Footer Placeholder 2">
            <a:extLst>
              <a:ext uri="{FF2B5EF4-FFF2-40B4-BE49-F238E27FC236}">
                <a16:creationId xmlns:a16="http://schemas.microsoft.com/office/drawing/2014/main" id="{AD877796-256E-45E4-87ED-32FFFB7AB0A8}"/>
              </a:ext>
            </a:extLst>
          </p:cNvPr>
          <p:cNvSpPr>
            <a:spLocks noGrp="1"/>
          </p:cNvSpPr>
          <p:nvPr>
            <p:ph type="ftr" sz="quarter" idx="11"/>
          </p:nvPr>
        </p:nvSpPr>
        <p:spPr/>
        <p:txBody>
          <a:bodyPr/>
          <a:lstStyle/>
          <a:p>
            <a:r>
              <a:rPr lang="en-US"/>
              <a:t>UXG Discovery Interviews Update</a:t>
            </a:r>
          </a:p>
        </p:txBody>
      </p:sp>
      <p:sp>
        <p:nvSpPr>
          <p:cNvPr id="4" name="Slide Number Placeholder 3">
            <a:extLst>
              <a:ext uri="{FF2B5EF4-FFF2-40B4-BE49-F238E27FC236}">
                <a16:creationId xmlns:a16="http://schemas.microsoft.com/office/drawing/2014/main" id="{6FFB1867-845D-4970-A11D-3FBF75D602DF}"/>
              </a:ext>
            </a:extLst>
          </p:cNvPr>
          <p:cNvSpPr>
            <a:spLocks noGrp="1"/>
          </p:cNvSpPr>
          <p:nvPr>
            <p:ph type="sldNum" sz="quarter" idx="12"/>
          </p:nvPr>
        </p:nvSpPr>
        <p:spPr/>
        <p:txBody>
          <a:bodyPr/>
          <a:lstStyle/>
          <a:p>
            <a:fld id="{D654834F-0B3C-4DBD-94B9-128C57564EE6}" type="slidenum">
              <a:rPr lang="en-US" smtClean="0"/>
              <a:t>6</a:t>
            </a:fld>
            <a:endParaRPr lang="en-US"/>
          </a:p>
        </p:txBody>
      </p:sp>
      <p:sp>
        <p:nvSpPr>
          <p:cNvPr id="5" name="TextBox 4">
            <a:extLst>
              <a:ext uri="{FF2B5EF4-FFF2-40B4-BE49-F238E27FC236}">
                <a16:creationId xmlns:a16="http://schemas.microsoft.com/office/drawing/2014/main" id="{2BA1E7DD-9F02-4B90-A47C-5C6F8F79E0D1}"/>
              </a:ext>
            </a:extLst>
          </p:cNvPr>
          <p:cNvSpPr txBox="1"/>
          <p:nvPr/>
        </p:nvSpPr>
        <p:spPr>
          <a:xfrm>
            <a:off x="681487" y="388189"/>
            <a:ext cx="10774392" cy="369332"/>
          </a:xfrm>
          <a:prstGeom prst="rect">
            <a:avLst/>
          </a:prstGeom>
          <a:noFill/>
        </p:spPr>
        <p:txBody>
          <a:bodyPr wrap="square" rtlCol="0">
            <a:spAutoFit/>
          </a:bodyPr>
          <a:lstStyle/>
          <a:p>
            <a:r>
              <a:rPr lang="en-US" dirty="0">
                <a:solidFill>
                  <a:srgbClr val="0070C0"/>
                </a:solidFill>
              </a:rPr>
              <a:t>UXG Discovery Interviews Update: Key Findings</a:t>
            </a:r>
          </a:p>
        </p:txBody>
      </p:sp>
      <p:sp>
        <p:nvSpPr>
          <p:cNvPr id="6" name="TextBox 5">
            <a:extLst>
              <a:ext uri="{FF2B5EF4-FFF2-40B4-BE49-F238E27FC236}">
                <a16:creationId xmlns:a16="http://schemas.microsoft.com/office/drawing/2014/main" id="{6348FED3-BAC9-4DC2-94D2-17A8E6097871}"/>
              </a:ext>
            </a:extLst>
          </p:cNvPr>
          <p:cNvSpPr txBox="1"/>
          <p:nvPr/>
        </p:nvSpPr>
        <p:spPr>
          <a:xfrm>
            <a:off x="767750" y="1112808"/>
            <a:ext cx="7168551" cy="3139321"/>
          </a:xfrm>
          <a:prstGeom prst="rect">
            <a:avLst/>
          </a:prstGeom>
          <a:noFill/>
        </p:spPr>
        <p:txBody>
          <a:bodyPr wrap="square" rtlCol="0">
            <a:spAutoFit/>
          </a:bodyPr>
          <a:lstStyle/>
          <a:p>
            <a:r>
              <a:rPr lang="en-US" b="1" dirty="0"/>
              <a:t>As a CAC, I need a guide to developing a new consult and providing everyone with the correct access and the correct alerts.  </a:t>
            </a:r>
            <a:r>
              <a:rPr lang="en-US" dirty="0"/>
              <a:t>Right now this is a problem.  “Even if I am the only person, I use Skype so I can record everything I do for use by others later.”	</a:t>
            </a:r>
          </a:p>
          <a:p>
            <a:endParaRPr lang="en-US" dirty="0"/>
          </a:p>
          <a:p>
            <a:r>
              <a:rPr lang="en-US" dirty="0"/>
              <a:t>	</a:t>
            </a:r>
          </a:p>
          <a:p>
            <a:r>
              <a:rPr lang="en-US" b="1" dirty="0"/>
              <a:t>As a CAC I need a  “How To” that stressed who needs to be involved up front, and who should evaluate it later.</a:t>
            </a:r>
          </a:p>
          <a:p>
            <a:endParaRPr lang="en-US" b="1" dirty="0"/>
          </a:p>
          <a:p>
            <a:endParaRPr lang="en-US" dirty="0"/>
          </a:p>
          <a:p>
            <a:endParaRPr lang="en-US" dirty="0"/>
          </a:p>
        </p:txBody>
      </p:sp>
      <p:sp>
        <p:nvSpPr>
          <p:cNvPr id="7" name="TextBox 6">
            <a:extLst>
              <a:ext uri="{FF2B5EF4-FFF2-40B4-BE49-F238E27FC236}">
                <a16:creationId xmlns:a16="http://schemas.microsoft.com/office/drawing/2014/main" id="{0D8A7980-E7F7-4292-AC7B-E2C27DA50318}"/>
              </a:ext>
            </a:extLst>
          </p:cNvPr>
          <p:cNvSpPr txBox="1"/>
          <p:nvPr/>
        </p:nvSpPr>
        <p:spPr>
          <a:xfrm>
            <a:off x="8610600" y="1112808"/>
            <a:ext cx="3001992" cy="1477328"/>
          </a:xfrm>
          <a:prstGeom prst="rect">
            <a:avLst/>
          </a:prstGeom>
          <a:solidFill>
            <a:schemeClr val="accent2">
              <a:lumMod val="20000"/>
              <a:lumOff val="80000"/>
            </a:schemeClr>
          </a:solidFill>
        </p:spPr>
        <p:txBody>
          <a:bodyPr wrap="square" rtlCol="0">
            <a:spAutoFit/>
          </a:bodyPr>
          <a:lstStyle/>
          <a:p>
            <a:r>
              <a:rPr lang="en-US" dirty="0"/>
              <a:t>UXG Need:</a:t>
            </a:r>
          </a:p>
          <a:p>
            <a:r>
              <a:rPr lang="en-US" dirty="0"/>
              <a:t>Develop training to perform workflow mapping that can be used by CACs as a training tool.  </a:t>
            </a:r>
          </a:p>
        </p:txBody>
      </p:sp>
      <p:sp>
        <p:nvSpPr>
          <p:cNvPr id="8" name="TextBox 7">
            <a:extLst>
              <a:ext uri="{FF2B5EF4-FFF2-40B4-BE49-F238E27FC236}">
                <a16:creationId xmlns:a16="http://schemas.microsoft.com/office/drawing/2014/main" id="{9082C1CD-0BFB-48F8-820B-F1612465CB8D}"/>
              </a:ext>
            </a:extLst>
          </p:cNvPr>
          <p:cNvSpPr txBox="1"/>
          <p:nvPr/>
        </p:nvSpPr>
        <p:spPr>
          <a:xfrm>
            <a:off x="8610600" y="2899765"/>
            <a:ext cx="3001992" cy="1477328"/>
          </a:xfrm>
          <a:prstGeom prst="rect">
            <a:avLst/>
          </a:prstGeom>
          <a:solidFill>
            <a:schemeClr val="accent2">
              <a:lumMod val="20000"/>
              <a:lumOff val="80000"/>
            </a:schemeClr>
          </a:solidFill>
        </p:spPr>
        <p:txBody>
          <a:bodyPr wrap="square" rtlCol="0">
            <a:spAutoFit/>
          </a:bodyPr>
          <a:lstStyle/>
          <a:p>
            <a:r>
              <a:rPr lang="en-US" dirty="0"/>
              <a:t>UXG Need:</a:t>
            </a:r>
          </a:p>
          <a:p>
            <a:r>
              <a:rPr lang="en-US" dirty="0"/>
              <a:t>Tools and training for identifying stakeholders, SMEs and other roles required for project.</a:t>
            </a:r>
          </a:p>
        </p:txBody>
      </p:sp>
    </p:spTree>
    <p:extLst>
      <p:ext uri="{BB962C8B-B14F-4D97-AF65-F5344CB8AC3E}">
        <p14:creationId xmlns:p14="http://schemas.microsoft.com/office/powerpoint/2010/main" val="214638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4EB9AC-01EA-4629-9AFB-F469D67987B7}"/>
              </a:ext>
            </a:extLst>
          </p:cNvPr>
          <p:cNvSpPr>
            <a:spLocks noGrp="1"/>
          </p:cNvSpPr>
          <p:nvPr>
            <p:ph type="dt" sz="half" idx="10"/>
          </p:nvPr>
        </p:nvSpPr>
        <p:spPr/>
        <p:txBody>
          <a:bodyPr/>
          <a:lstStyle/>
          <a:p>
            <a:r>
              <a:rPr lang="en-US"/>
              <a:t>4/24/2020</a:t>
            </a:r>
          </a:p>
        </p:txBody>
      </p:sp>
      <p:sp>
        <p:nvSpPr>
          <p:cNvPr id="3" name="Footer Placeholder 2">
            <a:extLst>
              <a:ext uri="{FF2B5EF4-FFF2-40B4-BE49-F238E27FC236}">
                <a16:creationId xmlns:a16="http://schemas.microsoft.com/office/drawing/2014/main" id="{AD877796-256E-45E4-87ED-32FFFB7AB0A8}"/>
              </a:ext>
            </a:extLst>
          </p:cNvPr>
          <p:cNvSpPr>
            <a:spLocks noGrp="1"/>
          </p:cNvSpPr>
          <p:nvPr>
            <p:ph type="ftr" sz="quarter" idx="11"/>
          </p:nvPr>
        </p:nvSpPr>
        <p:spPr/>
        <p:txBody>
          <a:bodyPr/>
          <a:lstStyle/>
          <a:p>
            <a:r>
              <a:rPr lang="en-US"/>
              <a:t>UXG Discovery Interviews Update</a:t>
            </a:r>
          </a:p>
        </p:txBody>
      </p:sp>
      <p:sp>
        <p:nvSpPr>
          <p:cNvPr id="4" name="Slide Number Placeholder 3">
            <a:extLst>
              <a:ext uri="{FF2B5EF4-FFF2-40B4-BE49-F238E27FC236}">
                <a16:creationId xmlns:a16="http://schemas.microsoft.com/office/drawing/2014/main" id="{6FFB1867-845D-4970-A11D-3FBF75D602DF}"/>
              </a:ext>
            </a:extLst>
          </p:cNvPr>
          <p:cNvSpPr>
            <a:spLocks noGrp="1"/>
          </p:cNvSpPr>
          <p:nvPr>
            <p:ph type="sldNum" sz="quarter" idx="12"/>
          </p:nvPr>
        </p:nvSpPr>
        <p:spPr/>
        <p:txBody>
          <a:bodyPr/>
          <a:lstStyle/>
          <a:p>
            <a:fld id="{D654834F-0B3C-4DBD-94B9-128C57564EE6}" type="slidenum">
              <a:rPr lang="en-US" smtClean="0"/>
              <a:t>7</a:t>
            </a:fld>
            <a:endParaRPr lang="en-US"/>
          </a:p>
        </p:txBody>
      </p:sp>
      <p:sp>
        <p:nvSpPr>
          <p:cNvPr id="5" name="TextBox 4">
            <a:extLst>
              <a:ext uri="{FF2B5EF4-FFF2-40B4-BE49-F238E27FC236}">
                <a16:creationId xmlns:a16="http://schemas.microsoft.com/office/drawing/2014/main" id="{2BA1E7DD-9F02-4B90-A47C-5C6F8F79E0D1}"/>
              </a:ext>
            </a:extLst>
          </p:cNvPr>
          <p:cNvSpPr txBox="1"/>
          <p:nvPr/>
        </p:nvSpPr>
        <p:spPr>
          <a:xfrm>
            <a:off x="681487" y="388189"/>
            <a:ext cx="10774392" cy="369332"/>
          </a:xfrm>
          <a:prstGeom prst="rect">
            <a:avLst/>
          </a:prstGeom>
          <a:noFill/>
        </p:spPr>
        <p:txBody>
          <a:bodyPr wrap="square" rtlCol="0">
            <a:spAutoFit/>
          </a:bodyPr>
          <a:lstStyle/>
          <a:p>
            <a:r>
              <a:rPr lang="en-US" dirty="0">
                <a:solidFill>
                  <a:srgbClr val="0070C0"/>
                </a:solidFill>
              </a:rPr>
              <a:t>UXG Discovery Interviews Update: Key Findings</a:t>
            </a:r>
          </a:p>
        </p:txBody>
      </p:sp>
      <p:sp>
        <p:nvSpPr>
          <p:cNvPr id="6" name="TextBox 5">
            <a:extLst>
              <a:ext uri="{FF2B5EF4-FFF2-40B4-BE49-F238E27FC236}">
                <a16:creationId xmlns:a16="http://schemas.microsoft.com/office/drawing/2014/main" id="{6348FED3-BAC9-4DC2-94D2-17A8E6097871}"/>
              </a:ext>
            </a:extLst>
          </p:cNvPr>
          <p:cNvSpPr txBox="1"/>
          <p:nvPr/>
        </p:nvSpPr>
        <p:spPr>
          <a:xfrm>
            <a:off x="767750" y="1112808"/>
            <a:ext cx="7168551" cy="3693319"/>
          </a:xfrm>
          <a:prstGeom prst="rect">
            <a:avLst/>
          </a:prstGeom>
          <a:noFill/>
        </p:spPr>
        <p:txBody>
          <a:bodyPr wrap="square" rtlCol="0">
            <a:spAutoFit/>
          </a:bodyPr>
          <a:lstStyle/>
          <a:p>
            <a:r>
              <a:rPr lang="en-US" b="1" dirty="0"/>
              <a:t>As a CAC, I need a How To for writing a good SOP. </a:t>
            </a:r>
          </a:p>
          <a:p>
            <a:endParaRPr lang="en-US" dirty="0"/>
          </a:p>
          <a:p>
            <a:endParaRPr lang="en-US" dirty="0"/>
          </a:p>
          <a:p>
            <a:endParaRPr lang="en-US" dirty="0"/>
          </a:p>
          <a:p>
            <a:endParaRPr lang="en-US" dirty="0"/>
          </a:p>
          <a:p>
            <a:endParaRPr lang="en-US" dirty="0"/>
          </a:p>
          <a:p>
            <a:endParaRPr lang="en-US" dirty="0"/>
          </a:p>
          <a:p>
            <a:r>
              <a:rPr lang="en-US" b="1" dirty="0"/>
              <a:t>As a CAC I need to know how to conduct quick and unmoderated user testing</a:t>
            </a:r>
            <a:r>
              <a:rPr lang="en-US" dirty="0"/>
              <a:t>. Note:  Current testing is performed by requestors, depending on when they grab the time and look in a folder called “Testing” (1 site).  No moderated testing, no standardized feedback is collected.</a:t>
            </a:r>
          </a:p>
          <a:p>
            <a:endParaRPr lang="en-US" dirty="0"/>
          </a:p>
          <a:p>
            <a:endParaRPr lang="en-US" dirty="0"/>
          </a:p>
        </p:txBody>
      </p:sp>
      <p:sp>
        <p:nvSpPr>
          <p:cNvPr id="7" name="TextBox 6">
            <a:extLst>
              <a:ext uri="{FF2B5EF4-FFF2-40B4-BE49-F238E27FC236}">
                <a16:creationId xmlns:a16="http://schemas.microsoft.com/office/drawing/2014/main" id="{0D8A7980-E7F7-4292-AC7B-E2C27DA50318}"/>
              </a:ext>
            </a:extLst>
          </p:cNvPr>
          <p:cNvSpPr txBox="1"/>
          <p:nvPr/>
        </p:nvSpPr>
        <p:spPr>
          <a:xfrm>
            <a:off x="8610600" y="1112808"/>
            <a:ext cx="3001992" cy="1754326"/>
          </a:xfrm>
          <a:prstGeom prst="rect">
            <a:avLst/>
          </a:prstGeom>
          <a:solidFill>
            <a:schemeClr val="accent2">
              <a:lumMod val="20000"/>
              <a:lumOff val="80000"/>
            </a:schemeClr>
          </a:solidFill>
        </p:spPr>
        <p:txBody>
          <a:bodyPr wrap="square" rtlCol="0">
            <a:spAutoFit/>
          </a:bodyPr>
          <a:lstStyle/>
          <a:p>
            <a:r>
              <a:rPr lang="en-US" dirty="0"/>
              <a:t>UXG Need:</a:t>
            </a:r>
          </a:p>
          <a:p>
            <a:r>
              <a:rPr lang="en-US" dirty="0"/>
              <a:t>Could overlap with form design guidance, or a standalone How To targeted at writing SOPs in this context.</a:t>
            </a:r>
          </a:p>
        </p:txBody>
      </p:sp>
      <p:sp>
        <p:nvSpPr>
          <p:cNvPr id="8" name="TextBox 7">
            <a:extLst>
              <a:ext uri="{FF2B5EF4-FFF2-40B4-BE49-F238E27FC236}">
                <a16:creationId xmlns:a16="http://schemas.microsoft.com/office/drawing/2014/main" id="{9082C1CD-0BFB-48F8-820B-F1612465CB8D}"/>
              </a:ext>
            </a:extLst>
          </p:cNvPr>
          <p:cNvSpPr txBox="1"/>
          <p:nvPr/>
        </p:nvSpPr>
        <p:spPr>
          <a:xfrm>
            <a:off x="8610600" y="3134414"/>
            <a:ext cx="3001992" cy="1200329"/>
          </a:xfrm>
          <a:prstGeom prst="rect">
            <a:avLst/>
          </a:prstGeom>
          <a:solidFill>
            <a:schemeClr val="accent2">
              <a:lumMod val="20000"/>
              <a:lumOff val="80000"/>
            </a:schemeClr>
          </a:solidFill>
        </p:spPr>
        <p:txBody>
          <a:bodyPr wrap="square" rtlCol="0">
            <a:spAutoFit/>
          </a:bodyPr>
          <a:lstStyle/>
          <a:p>
            <a:r>
              <a:rPr lang="en-US" dirty="0"/>
              <a:t>UXG Need:</a:t>
            </a:r>
          </a:p>
          <a:p>
            <a:r>
              <a:rPr lang="en-US" dirty="0"/>
              <a:t>How To for guerilla user testing.  Time commitment, feedback forms. </a:t>
            </a:r>
          </a:p>
        </p:txBody>
      </p:sp>
    </p:spTree>
    <p:extLst>
      <p:ext uri="{BB962C8B-B14F-4D97-AF65-F5344CB8AC3E}">
        <p14:creationId xmlns:p14="http://schemas.microsoft.com/office/powerpoint/2010/main" val="1270768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4EB9AC-01EA-4629-9AFB-F469D67987B7}"/>
              </a:ext>
            </a:extLst>
          </p:cNvPr>
          <p:cNvSpPr>
            <a:spLocks noGrp="1"/>
          </p:cNvSpPr>
          <p:nvPr>
            <p:ph type="dt" sz="half" idx="10"/>
          </p:nvPr>
        </p:nvSpPr>
        <p:spPr/>
        <p:txBody>
          <a:bodyPr/>
          <a:lstStyle/>
          <a:p>
            <a:r>
              <a:rPr lang="en-US"/>
              <a:t>4/24/2020</a:t>
            </a:r>
          </a:p>
        </p:txBody>
      </p:sp>
      <p:sp>
        <p:nvSpPr>
          <p:cNvPr id="3" name="Footer Placeholder 2">
            <a:extLst>
              <a:ext uri="{FF2B5EF4-FFF2-40B4-BE49-F238E27FC236}">
                <a16:creationId xmlns:a16="http://schemas.microsoft.com/office/drawing/2014/main" id="{AD877796-256E-45E4-87ED-32FFFB7AB0A8}"/>
              </a:ext>
            </a:extLst>
          </p:cNvPr>
          <p:cNvSpPr>
            <a:spLocks noGrp="1"/>
          </p:cNvSpPr>
          <p:nvPr>
            <p:ph type="ftr" sz="quarter" idx="11"/>
          </p:nvPr>
        </p:nvSpPr>
        <p:spPr/>
        <p:txBody>
          <a:bodyPr/>
          <a:lstStyle/>
          <a:p>
            <a:r>
              <a:rPr lang="en-US"/>
              <a:t>UXG Discovery Interviews Update</a:t>
            </a:r>
          </a:p>
        </p:txBody>
      </p:sp>
      <p:sp>
        <p:nvSpPr>
          <p:cNvPr id="4" name="Slide Number Placeholder 3">
            <a:extLst>
              <a:ext uri="{FF2B5EF4-FFF2-40B4-BE49-F238E27FC236}">
                <a16:creationId xmlns:a16="http://schemas.microsoft.com/office/drawing/2014/main" id="{6FFB1867-845D-4970-A11D-3FBF75D602DF}"/>
              </a:ext>
            </a:extLst>
          </p:cNvPr>
          <p:cNvSpPr>
            <a:spLocks noGrp="1"/>
          </p:cNvSpPr>
          <p:nvPr>
            <p:ph type="sldNum" sz="quarter" idx="12"/>
          </p:nvPr>
        </p:nvSpPr>
        <p:spPr/>
        <p:txBody>
          <a:bodyPr/>
          <a:lstStyle/>
          <a:p>
            <a:fld id="{D654834F-0B3C-4DBD-94B9-128C57564EE6}" type="slidenum">
              <a:rPr lang="en-US" smtClean="0"/>
              <a:t>8</a:t>
            </a:fld>
            <a:endParaRPr lang="en-US"/>
          </a:p>
        </p:txBody>
      </p:sp>
      <p:sp>
        <p:nvSpPr>
          <p:cNvPr id="5" name="TextBox 4">
            <a:extLst>
              <a:ext uri="{FF2B5EF4-FFF2-40B4-BE49-F238E27FC236}">
                <a16:creationId xmlns:a16="http://schemas.microsoft.com/office/drawing/2014/main" id="{2BA1E7DD-9F02-4B90-A47C-5C6F8F79E0D1}"/>
              </a:ext>
            </a:extLst>
          </p:cNvPr>
          <p:cNvSpPr txBox="1"/>
          <p:nvPr/>
        </p:nvSpPr>
        <p:spPr>
          <a:xfrm>
            <a:off x="681487" y="388189"/>
            <a:ext cx="10774392" cy="369332"/>
          </a:xfrm>
          <a:prstGeom prst="rect">
            <a:avLst/>
          </a:prstGeom>
          <a:noFill/>
        </p:spPr>
        <p:txBody>
          <a:bodyPr wrap="square" rtlCol="0">
            <a:spAutoFit/>
          </a:bodyPr>
          <a:lstStyle/>
          <a:p>
            <a:r>
              <a:rPr lang="en-US" dirty="0">
                <a:solidFill>
                  <a:srgbClr val="0070C0"/>
                </a:solidFill>
              </a:rPr>
              <a:t>UXG Discovery Interviews Update: Key Findings</a:t>
            </a:r>
          </a:p>
        </p:txBody>
      </p:sp>
      <p:sp>
        <p:nvSpPr>
          <p:cNvPr id="6" name="TextBox 5">
            <a:extLst>
              <a:ext uri="{FF2B5EF4-FFF2-40B4-BE49-F238E27FC236}">
                <a16:creationId xmlns:a16="http://schemas.microsoft.com/office/drawing/2014/main" id="{6348FED3-BAC9-4DC2-94D2-17A8E6097871}"/>
              </a:ext>
            </a:extLst>
          </p:cNvPr>
          <p:cNvSpPr txBox="1"/>
          <p:nvPr/>
        </p:nvSpPr>
        <p:spPr>
          <a:xfrm>
            <a:off x="767750" y="1112808"/>
            <a:ext cx="7168551" cy="3970318"/>
          </a:xfrm>
          <a:prstGeom prst="rect">
            <a:avLst/>
          </a:prstGeom>
          <a:noFill/>
        </p:spPr>
        <p:txBody>
          <a:bodyPr wrap="square" rtlCol="0">
            <a:spAutoFit/>
          </a:bodyPr>
          <a:lstStyle/>
          <a:p>
            <a:r>
              <a:rPr lang="en-US" b="1" dirty="0"/>
              <a:t>As a CAC, I need to be able to pick a narrow topic, and not have to go through irrelevant learnings first. All VA MCs are different. </a:t>
            </a:r>
            <a:endParaRPr lang="en-US" dirty="0"/>
          </a:p>
          <a:p>
            <a:endParaRPr lang="en-US" dirty="0"/>
          </a:p>
          <a:p>
            <a:endParaRPr lang="en-US" dirty="0"/>
          </a:p>
          <a:p>
            <a:endParaRPr lang="en-US" dirty="0"/>
          </a:p>
          <a:p>
            <a:endParaRPr lang="en-US" dirty="0"/>
          </a:p>
          <a:p>
            <a:endParaRPr lang="en-US" dirty="0"/>
          </a:p>
          <a:p>
            <a:endParaRPr lang="en-US" b="1" dirty="0"/>
          </a:p>
          <a:p>
            <a:endParaRPr lang="en-US" b="1" dirty="0"/>
          </a:p>
          <a:p>
            <a:endParaRPr lang="en-US" b="1" dirty="0"/>
          </a:p>
          <a:p>
            <a:r>
              <a:rPr lang="en-US" b="1" dirty="0"/>
              <a:t>As a CAC, I need a “How To” that covers the components of a clinical reminder such as:  element or group format, and when to select/use each one.  Other useful topics would be branching logic. </a:t>
            </a:r>
            <a:endParaRPr lang="en-US" dirty="0"/>
          </a:p>
          <a:p>
            <a:endParaRPr lang="en-US" dirty="0"/>
          </a:p>
        </p:txBody>
      </p:sp>
      <p:sp>
        <p:nvSpPr>
          <p:cNvPr id="7" name="TextBox 6">
            <a:extLst>
              <a:ext uri="{FF2B5EF4-FFF2-40B4-BE49-F238E27FC236}">
                <a16:creationId xmlns:a16="http://schemas.microsoft.com/office/drawing/2014/main" id="{0D8A7980-E7F7-4292-AC7B-E2C27DA50318}"/>
              </a:ext>
            </a:extLst>
          </p:cNvPr>
          <p:cNvSpPr txBox="1"/>
          <p:nvPr/>
        </p:nvSpPr>
        <p:spPr>
          <a:xfrm>
            <a:off x="8610600" y="1112808"/>
            <a:ext cx="3001992" cy="2308324"/>
          </a:xfrm>
          <a:prstGeom prst="rect">
            <a:avLst/>
          </a:prstGeom>
          <a:solidFill>
            <a:schemeClr val="accent2">
              <a:lumMod val="20000"/>
              <a:lumOff val="80000"/>
            </a:schemeClr>
          </a:solidFill>
        </p:spPr>
        <p:txBody>
          <a:bodyPr wrap="square" rtlCol="0">
            <a:spAutoFit/>
          </a:bodyPr>
          <a:lstStyle/>
          <a:p>
            <a:r>
              <a:rPr lang="en-US" dirty="0"/>
              <a:t>UXG Need:</a:t>
            </a:r>
          </a:p>
          <a:p>
            <a:r>
              <a:rPr lang="en-US" dirty="0"/>
              <a:t>Methods, Topics section needs to highlight the possibility of getting through the materials in a pre determined amount of time.  Do not have rigid pre- requisites if possible. </a:t>
            </a:r>
          </a:p>
        </p:txBody>
      </p:sp>
      <p:sp>
        <p:nvSpPr>
          <p:cNvPr id="8" name="TextBox 7">
            <a:extLst>
              <a:ext uri="{FF2B5EF4-FFF2-40B4-BE49-F238E27FC236}">
                <a16:creationId xmlns:a16="http://schemas.microsoft.com/office/drawing/2014/main" id="{9082C1CD-0BFB-48F8-820B-F1612465CB8D}"/>
              </a:ext>
            </a:extLst>
          </p:cNvPr>
          <p:cNvSpPr txBox="1"/>
          <p:nvPr/>
        </p:nvSpPr>
        <p:spPr>
          <a:xfrm>
            <a:off x="8610600" y="3936671"/>
            <a:ext cx="3001992" cy="923330"/>
          </a:xfrm>
          <a:prstGeom prst="rect">
            <a:avLst/>
          </a:prstGeom>
          <a:solidFill>
            <a:schemeClr val="accent2">
              <a:lumMod val="20000"/>
              <a:lumOff val="80000"/>
            </a:schemeClr>
          </a:solidFill>
        </p:spPr>
        <p:txBody>
          <a:bodyPr wrap="square" rtlCol="0">
            <a:spAutoFit/>
          </a:bodyPr>
          <a:lstStyle/>
          <a:p>
            <a:r>
              <a:rPr lang="en-US" dirty="0"/>
              <a:t>UXG Need:</a:t>
            </a:r>
          </a:p>
          <a:p>
            <a:r>
              <a:rPr lang="en-US" dirty="0"/>
              <a:t>Write our resources using the CAC language where possible. </a:t>
            </a:r>
          </a:p>
        </p:txBody>
      </p:sp>
    </p:spTree>
    <p:extLst>
      <p:ext uri="{BB962C8B-B14F-4D97-AF65-F5344CB8AC3E}">
        <p14:creationId xmlns:p14="http://schemas.microsoft.com/office/powerpoint/2010/main" val="2630585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4EB9AC-01EA-4629-9AFB-F469D67987B7}"/>
              </a:ext>
            </a:extLst>
          </p:cNvPr>
          <p:cNvSpPr>
            <a:spLocks noGrp="1"/>
          </p:cNvSpPr>
          <p:nvPr>
            <p:ph type="dt" sz="half" idx="10"/>
          </p:nvPr>
        </p:nvSpPr>
        <p:spPr/>
        <p:txBody>
          <a:bodyPr/>
          <a:lstStyle/>
          <a:p>
            <a:r>
              <a:rPr lang="en-US"/>
              <a:t>4/24/2020</a:t>
            </a:r>
          </a:p>
        </p:txBody>
      </p:sp>
      <p:sp>
        <p:nvSpPr>
          <p:cNvPr id="3" name="Footer Placeholder 2">
            <a:extLst>
              <a:ext uri="{FF2B5EF4-FFF2-40B4-BE49-F238E27FC236}">
                <a16:creationId xmlns:a16="http://schemas.microsoft.com/office/drawing/2014/main" id="{AD877796-256E-45E4-87ED-32FFFB7AB0A8}"/>
              </a:ext>
            </a:extLst>
          </p:cNvPr>
          <p:cNvSpPr>
            <a:spLocks noGrp="1"/>
          </p:cNvSpPr>
          <p:nvPr>
            <p:ph type="ftr" sz="quarter" idx="11"/>
          </p:nvPr>
        </p:nvSpPr>
        <p:spPr/>
        <p:txBody>
          <a:bodyPr/>
          <a:lstStyle/>
          <a:p>
            <a:r>
              <a:rPr lang="en-US"/>
              <a:t>UXG Discovery Interviews Update</a:t>
            </a:r>
          </a:p>
        </p:txBody>
      </p:sp>
      <p:sp>
        <p:nvSpPr>
          <p:cNvPr id="4" name="Slide Number Placeholder 3">
            <a:extLst>
              <a:ext uri="{FF2B5EF4-FFF2-40B4-BE49-F238E27FC236}">
                <a16:creationId xmlns:a16="http://schemas.microsoft.com/office/drawing/2014/main" id="{6FFB1867-845D-4970-A11D-3FBF75D602DF}"/>
              </a:ext>
            </a:extLst>
          </p:cNvPr>
          <p:cNvSpPr>
            <a:spLocks noGrp="1"/>
          </p:cNvSpPr>
          <p:nvPr>
            <p:ph type="sldNum" sz="quarter" idx="12"/>
          </p:nvPr>
        </p:nvSpPr>
        <p:spPr/>
        <p:txBody>
          <a:bodyPr/>
          <a:lstStyle/>
          <a:p>
            <a:fld id="{D654834F-0B3C-4DBD-94B9-128C57564EE6}" type="slidenum">
              <a:rPr lang="en-US" smtClean="0"/>
              <a:t>9</a:t>
            </a:fld>
            <a:endParaRPr lang="en-US"/>
          </a:p>
        </p:txBody>
      </p:sp>
      <p:sp>
        <p:nvSpPr>
          <p:cNvPr id="5" name="TextBox 4">
            <a:extLst>
              <a:ext uri="{FF2B5EF4-FFF2-40B4-BE49-F238E27FC236}">
                <a16:creationId xmlns:a16="http://schemas.microsoft.com/office/drawing/2014/main" id="{2BA1E7DD-9F02-4B90-A47C-5C6F8F79E0D1}"/>
              </a:ext>
            </a:extLst>
          </p:cNvPr>
          <p:cNvSpPr txBox="1"/>
          <p:nvPr/>
        </p:nvSpPr>
        <p:spPr>
          <a:xfrm>
            <a:off x="681487" y="388189"/>
            <a:ext cx="10774392" cy="369332"/>
          </a:xfrm>
          <a:prstGeom prst="rect">
            <a:avLst/>
          </a:prstGeom>
          <a:noFill/>
        </p:spPr>
        <p:txBody>
          <a:bodyPr wrap="square" rtlCol="0">
            <a:spAutoFit/>
          </a:bodyPr>
          <a:lstStyle/>
          <a:p>
            <a:r>
              <a:rPr lang="en-US" dirty="0">
                <a:solidFill>
                  <a:srgbClr val="0070C0"/>
                </a:solidFill>
              </a:rPr>
              <a:t>UXG Discovery Interviews Update: Key Findings</a:t>
            </a:r>
          </a:p>
        </p:txBody>
      </p:sp>
      <p:sp>
        <p:nvSpPr>
          <p:cNvPr id="6" name="TextBox 5">
            <a:extLst>
              <a:ext uri="{FF2B5EF4-FFF2-40B4-BE49-F238E27FC236}">
                <a16:creationId xmlns:a16="http://schemas.microsoft.com/office/drawing/2014/main" id="{6348FED3-BAC9-4DC2-94D2-17A8E6097871}"/>
              </a:ext>
            </a:extLst>
          </p:cNvPr>
          <p:cNvSpPr txBox="1"/>
          <p:nvPr/>
        </p:nvSpPr>
        <p:spPr>
          <a:xfrm>
            <a:off x="767750" y="1112808"/>
            <a:ext cx="7168551" cy="3139321"/>
          </a:xfrm>
          <a:prstGeom prst="rect">
            <a:avLst/>
          </a:prstGeom>
          <a:noFill/>
        </p:spPr>
        <p:txBody>
          <a:bodyPr wrap="square" rtlCol="0">
            <a:spAutoFit/>
          </a:bodyPr>
          <a:lstStyle/>
          <a:p>
            <a:r>
              <a:rPr lang="en-US" b="1" dirty="0"/>
              <a:t>As a CAC, I need some training on how to use </a:t>
            </a:r>
            <a:r>
              <a:rPr lang="en-US" b="1" dirty="0" err="1"/>
              <a:t>Fileman</a:t>
            </a:r>
            <a:r>
              <a:rPr lang="en-US" b="1" dirty="0"/>
              <a:t>, and how to run reports on it. </a:t>
            </a:r>
            <a:endParaRPr lang="en-US" dirty="0"/>
          </a:p>
          <a:p>
            <a:endParaRPr lang="en-US" dirty="0"/>
          </a:p>
          <a:p>
            <a:endParaRPr lang="en-US" dirty="0"/>
          </a:p>
          <a:p>
            <a:endParaRPr lang="en-US" dirty="0"/>
          </a:p>
          <a:p>
            <a:endParaRPr lang="en-US" dirty="0"/>
          </a:p>
          <a:p>
            <a:endParaRPr lang="en-US" b="1" dirty="0"/>
          </a:p>
          <a:p>
            <a:endParaRPr lang="en-US" b="1" dirty="0"/>
          </a:p>
          <a:p>
            <a:endParaRPr lang="en-US" b="1" dirty="0"/>
          </a:p>
          <a:p>
            <a:r>
              <a:rPr lang="en-US" b="1" dirty="0"/>
              <a:t>As a CAC, I want training that has a hands on section.   I want to be able to call someone with my dilemma. </a:t>
            </a:r>
            <a:endParaRPr lang="en-US" dirty="0"/>
          </a:p>
        </p:txBody>
      </p:sp>
      <p:sp>
        <p:nvSpPr>
          <p:cNvPr id="7" name="TextBox 6">
            <a:extLst>
              <a:ext uri="{FF2B5EF4-FFF2-40B4-BE49-F238E27FC236}">
                <a16:creationId xmlns:a16="http://schemas.microsoft.com/office/drawing/2014/main" id="{0D8A7980-E7F7-4292-AC7B-E2C27DA50318}"/>
              </a:ext>
            </a:extLst>
          </p:cNvPr>
          <p:cNvSpPr txBox="1"/>
          <p:nvPr/>
        </p:nvSpPr>
        <p:spPr>
          <a:xfrm>
            <a:off x="8610600" y="1112808"/>
            <a:ext cx="3001992" cy="1200329"/>
          </a:xfrm>
          <a:prstGeom prst="rect">
            <a:avLst/>
          </a:prstGeom>
          <a:solidFill>
            <a:schemeClr val="accent2">
              <a:lumMod val="20000"/>
              <a:lumOff val="80000"/>
            </a:schemeClr>
          </a:solidFill>
        </p:spPr>
        <p:txBody>
          <a:bodyPr wrap="square" rtlCol="0">
            <a:spAutoFit/>
          </a:bodyPr>
          <a:lstStyle/>
          <a:p>
            <a:r>
              <a:rPr lang="en-US" dirty="0"/>
              <a:t>UXG Need:</a:t>
            </a:r>
          </a:p>
          <a:p>
            <a:r>
              <a:rPr lang="en-US" dirty="0"/>
              <a:t>Possibly outside our scope, but could be a resource in our repository.  </a:t>
            </a:r>
          </a:p>
        </p:txBody>
      </p:sp>
      <p:sp>
        <p:nvSpPr>
          <p:cNvPr id="8" name="TextBox 7">
            <a:extLst>
              <a:ext uri="{FF2B5EF4-FFF2-40B4-BE49-F238E27FC236}">
                <a16:creationId xmlns:a16="http://schemas.microsoft.com/office/drawing/2014/main" id="{9082C1CD-0BFB-48F8-820B-F1612465CB8D}"/>
              </a:ext>
            </a:extLst>
          </p:cNvPr>
          <p:cNvSpPr txBox="1"/>
          <p:nvPr/>
        </p:nvSpPr>
        <p:spPr>
          <a:xfrm>
            <a:off x="8610600" y="3729645"/>
            <a:ext cx="3001992" cy="923330"/>
          </a:xfrm>
          <a:prstGeom prst="rect">
            <a:avLst/>
          </a:prstGeom>
          <a:solidFill>
            <a:schemeClr val="accent2">
              <a:lumMod val="20000"/>
              <a:lumOff val="80000"/>
            </a:schemeClr>
          </a:solidFill>
        </p:spPr>
        <p:txBody>
          <a:bodyPr wrap="square" rtlCol="0">
            <a:spAutoFit/>
          </a:bodyPr>
          <a:lstStyle/>
          <a:p>
            <a:r>
              <a:rPr lang="en-US" dirty="0"/>
              <a:t>UXG Need:</a:t>
            </a:r>
          </a:p>
          <a:p>
            <a:r>
              <a:rPr lang="en-US" dirty="0"/>
              <a:t>Include exercises in the training videos. </a:t>
            </a:r>
          </a:p>
        </p:txBody>
      </p:sp>
    </p:spTree>
    <p:extLst>
      <p:ext uri="{BB962C8B-B14F-4D97-AF65-F5344CB8AC3E}">
        <p14:creationId xmlns:p14="http://schemas.microsoft.com/office/powerpoint/2010/main" val="706116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1424</Words>
  <Application>Microsoft Office PowerPoint</Application>
  <PresentationFormat>Widescreen</PresentationFormat>
  <Paragraphs>160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Teri Brooks</dc:creator>
  <cp:lastModifiedBy>Teri Brooks</cp:lastModifiedBy>
  <cp:revision>16</cp:revision>
  <dcterms:created xsi:type="dcterms:W3CDTF">2020-04-24T12:11:16Z</dcterms:created>
  <dcterms:modified xsi:type="dcterms:W3CDTF">2020-04-24T18:41:57Z</dcterms:modified>
</cp:coreProperties>
</file>