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64" r:id="rId5"/>
    <p:sldId id="322" r:id="rId6"/>
    <p:sldId id="342" r:id="rId7"/>
    <p:sldId id="292" r:id="rId8"/>
    <p:sldId id="353" r:id="rId9"/>
    <p:sldId id="354" r:id="rId10"/>
    <p:sldId id="355" r:id="rId11"/>
    <p:sldId id="356" r:id="rId12"/>
    <p:sldId id="325" r:id="rId13"/>
    <p:sldId id="343" r:id="rId14"/>
    <p:sldId id="344" r:id="rId15"/>
    <p:sldId id="307" r:id="rId16"/>
    <p:sldId id="328" r:id="rId17"/>
    <p:sldId id="329" r:id="rId18"/>
    <p:sldId id="309" r:id="rId19"/>
    <p:sldId id="346" r:id="rId20"/>
    <p:sldId id="351" r:id="rId21"/>
    <p:sldId id="333" r:id="rId22"/>
    <p:sldId id="334" r:id="rId23"/>
    <p:sldId id="336" r:id="rId24"/>
    <p:sldId id="337" r:id="rId25"/>
    <p:sldId id="345" r:id="rId26"/>
    <p:sldId id="338" r:id="rId27"/>
    <p:sldId id="339" r:id="rId28"/>
    <p:sldId id="331" r:id="rId29"/>
    <p:sldId id="332" r:id="rId30"/>
    <p:sldId id="335" r:id="rId31"/>
    <p:sldId id="340" r:id="rId32"/>
    <p:sldId id="311" r:id="rId33"/>
    <p:sldId id="347" r:id="rId34"/>
    <p:sldId id="348" r:id="rId35"/>
    <p:sldId id="350" r:id="rId36"/>
    <p:sldId id="357" r:id="rId37"/>
    <p:sldId id="358" r:id="rId38"/>
    <p:sldId id="359" r:id="rId39"/>
    <p:sldId id="352" r:id="rId40"/>
    <p:sldId id="317" r:id="rId41"/>
    <p:sldId id="32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ort" id="{E515B0E4-1D2B-4059-ACDA-E3488ABE8C56}">
          <p14:sldIdLst>
            <p14:sldId id="264"/>
            <p14:sldId id="322"/>
            <p14:sldId id="342"/>
            <p14:sldId id="292"/>
            <p14:sldId id="353"/>
            <p14:sldId id="354"/>
            <p14:sldId id="355"/>
            <p14:sldId id="356"/>
            <p14:sldId id="325"/>
            <p14:sldId id="343"/>
            <p14:sldId id="344"/>
            <p14:sldId id="307"/>
            <p14:sldId id="328"/>
            <p14:sldId id="329"/>
            <p14:sldId id="309"/>
            <p14:sldId id="346"/>
            <p14:sldId id="351"/>
            <p14:sldId id="333"/>
            <p14:sldId id="334"/>
            <p14:sldId id="336"/>
            <p14:sldId id="337"/>
            <p14:sldId id="345"/>
            <p14:sldId id="338"/>
            <p14:sldId id="339"/>
            <p14:sldId id="331"/>
            <p14:sldId id="332"/>
            <p14:sldId id="335"/>
            <p14:sldId id="340"/>
            <p14:sldId id="311"/>
            <p14:sldId id="347"/>
            <p14:sldId id="348"/>
            <p14:sldId id="350"/>
            <p14:sldId id="357"/>
            <p14:sldId id="358"/>
            <p14:sldId id="359"/>
            <p14:sldId id="352"/>
            <p14:sldId id="317"/>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Plew" initials="BP" lastIdx="6" clrIdx="0">
    <p:extLst>
      <p:ext uri="{19B8F6BF-5375-455C-9EA6-DF929625EA0E}">
        <p15:presenceInfo xmlns:p15="http://schemas.microsoft.com/office/powerpoint/2012/main" userId="503428b1df824f84" providerId="Windows Live"/>
      </p:ext>
    </p:extLst>
  </p:cmAuthor>
  <p:cmAuthor id="2" name="Brown, John W." initials="BJW" lastIdx="18" clrIdx="1">
    <p:extLst>
      <p:ext uri="{19B8F6BF-5375-455C-9EA6-DF929625EA0E}">
        <p15:presenceInfo xmlns:p15="http://schemas.microsoft.com/office/powerpoint/2012/main" userId="S-1-5-21-967450257-1118788507-8547516-203068" providerId="AD"/>
      </p:ext>
    </p:extLst>
  </p:cmAuthor>
  <p:cmAuthor id="3" name="Kabel, Margo" initials="KM" lastIdx="37" clrIdx="2">
    <p:extLst>
      <p:ext uri="{19B8F6BF-5375-455C-9EA6-DF929625EA0E}">
        <p15:presenceInfo xmlns:p15="http://schemas.microsoft.com/office/powerpoint/2012/main" userId="S-1-5-21-1814438218-152777602-930774774-350877" providerId="AD"/>
      </p:ext>
    </p:extLst>
  </p:cmAuthor>
  <p:cmAuthor id="4" name="Petteys, Christopher" initials="PC" lastIdx="69" clrIdx="3">
    <p:extLst>
      <p:ext uri="{19B8F6BF-5375-455C-9EA6-DF929625EA0E}">
        <p15:presenceInfo xmlns:p15="http://schemas.microsoft.com/office/powerpoint/2012/main" userId="S-1-5-21-1814438218-152777602-930774774-370014" providerId="AD"/>
      </p:ext>
    </p:extLst>
  </p:cmAuthor>
  <p:cmAuthor id="5" name="Plew, William R." initials="PWR" lastIdx="5" clrIdx="4">
    <p:extLst>
      <p:ext uri="{19B8F6BF-5375-455C-9EA6-DF929625EA0E}">
        <p15:presenceInfo xmlns:p15="http://schemas.microsoft.com/office/powerpoint/2012/main" userId="S-1-5-21-967450257-1118788507-8547516-217889" providerId="AD"/>
      </p:ext>
    </p:extLst>
  </p:cmAuthor>
  <p:cmAuthor id="6" name="Nina Ferreri" initials="NF" lastIdx="1" clrIdx="5">
    <p:extLst>
      <p:ext uri="{19B8F6BF-5375-455C-9EA6-DF929625EA0E}">
        <p15:presenceInfo xmlns:p15="http://schemas.microsoft.com/office/powerpoint/2012/main" userId="33bfb9d898f847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3" autoAdjust="0"/>
    <p:restoredTop sz="94679"/>
  </p:normalViewPr>
  <p:slideViewPr>
    <p:cSldViewPr>
      <p:cViewPr varScale="1">
        <p:scale>
          <a:sx n="105" d="100"/>
          <a:sy n="105" d="100"/>
        </p:scale>
        <p:origin x="131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5:24:13.8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1,'54'0,"-4"0,-12 0,0 0,0 0,0 0,7 0,-5 0,5 0,-7 0,0 0,0 0,-7 5,5-4,-5 4,7 1,-7-5,5 5,-5-1,1-3,4 3,-11-5,11 0,-12 0,6 0,-7 0,0 0,0 0,0 0,0 0,-6 0,5 0,-10 0,9 0,-9 0,10 0,-11 0,10 0,-5 0,0 0,4 0,-9 0,8 0,2 0,2 0,11 6,-2-5,5 5,-5-1,4-4,-5 4,7-5,0 6,-7-5,5 5,-11-6,11 0,-5 0,7 0,-7 0,5 0,-11 0,4 0,-6 0,7 0,-11 0,9 0,-16 0,4 0,4 0,-8 0,7 0,-4 0,13 0,-4 0,17 0,-10 0,7 0,0 0,-7 0,5 0,-5 0,7 0,0 0,0 0,0 0,-1 0,9 0,-7 0,7 0,-8 0,-7 0,5 0,-5 0,1 0,4 0,-5 0,7 0,-7 0,5 0,-11 0,11 0,-12 0,6 0,-7-5,0 4,7-5,-6 6,6 0,-7 0,6 0,-4 0,5 0,-1 0,-4 0,4 0,-6 0,7 0,-5 0,4 0,1 0,-6 0,6 0,-7 0,0 0,0 0,0 0,0 0,0 0,-6 0,5 0,-5 0,1 0,3 0,-9 0,9 5,-9-3,4 3,4-5,-8 0,7 0,-5 0,1 0,11 0,-3 0,4 5,6-4,-7 4,7-5,-10 0,0 0,7 0,-6 0,6 0,-7 0,7 0,-6 0,6 0,-7 0,0 0,0 0,-6 0,-1 0,-1 0,1 0,0 0,3 5,-8-4,7 3,-2-4,6 0,0 0,1 0,0 0,0 0,0 0,-6 0,5 0,-10 0,8 0,-3 0,-1 0,3 0,-8 0,8 0,-4 0,0 0,3 4,-3-2,1 2,3 0,-7-2,7 7,-3-8,6 4,-6-5,6 0,-10 0,9 0,-9 0,9 0,-4 0,-1 0,0-5,-5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5:24:18.8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59,'55'0,"-1"0,-29 0,11 0,-5 0,1 0,4 0,-5 0,0 0,5 0,-11 0,11 0,-11 0,4 0,-6 0,0 0,0 0,0 0,0 0,0 0,0 0,0 0,0 0,0-5,0 3,0-3,0 5,0 0,0 0,0 0,0 0,7 0,-11 0,9 0,-11 0,6 0,0-5,-5 4,3-5,-3 6,-1 0,5 0,-5-5,0 4,5-4,-5 5,1 0,3-5,-3 3,5-3,-6 5,5 0,-5 0,6 0,0-5,0 4,0-5,0 6,-6 0,5 0,-5 0,6 0,0 0,-5 0,3 0,-3 0,5 0,-6 0,5 0,-5 0,1 0,3 0,-3 0,4 0,1 0,0 0,0 0,0 0,7 0,-5 0,4 0,-6 0,0 0,0 0,0 0,0 0,0 0,7 0,-6 0,0 0,-2 0,-5 0,6 0,0 0,17 0,-13 0,13 0,-17 0,0 0,0 0,0 0,0 0,0 0,0 6,0-5,0 4,0-5,-6 0,5 0,-5 0,6 5,0-4,0 10,0-10,0 9,0-9,0 10,0-10,0 9,7-9,-6 4,6 1,-7-5,0 4,6 1,-4-5,4 5,-6-1,0-4,7 4,-5 0,4-4,1 5,-6-1,13-4,-13 4,6-5,-7 5,0-4,0 5,10-1,-7-4,7 4,-10 0,0-4,0 5,-6-2,5-3,-10 4,4-5,3 0,-7 4,7-3,-3 3,1 1,13-3,9 9,0-10,15 6,-15-2,7-3,-9 3,1-5,0 0,-7 0,-1 0,-7 0,0 0,0 0,-6 0,-1 0,-1 0,1 5,0-4,2 4,-2-5,-1 0,4 0,-4 0,0 0,4 0,-4 0,1 0,4 0,-2 0,-1 0,5 0,-5 0,6 0,0 0,-6 0,-1 0,-1 0,1 0,0 0,3 4,-8 1,7 0,-6 4,6-8,-2 4,0-5,3 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6:16:37.3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0,'44'0,"-6"0,-22 0,9 0,21 9,-6-7,32 15,-31-10,31 3,-41-1,12-8,-26 2,8 3,-10-5,9 4,-15-5,7 0,12 0,-7 0,38 0,-27 0,22 0,0 0,-14 0,5 0,-19 0,-10 0,0 0,1-3,-1 2,0-3,1 4,26 0,-11 0,22-5,-18 3,0-3,-9 5,7 0,-15 0,14 0,-14 0,15 0,11 8,14-6,17 7,0-9,1 8,-19-6,14 7,-31-9,4 0,-20 4,-9-3,10 2,-12 1,11-3,-13 2,5-3,-1 0,4 0,-6 0,5 4,-6-3,3 3,4-4,-3 0,3 0,23 0,-11 0,22 0,-18 0,-8 0,5 0,-14 0,33 0,-29 0,29 0,-25 0,27 0,-13 0,4 0,-20 0,-9 0,1-4,3 3,-3-3,-1 4,0 0,5 0,-2 0,6 0,-12 0,2 0,2 0,-4 0,10 0,-13 0,18 0,-17 0,10 0,-6-4,-5 4,13-4,-9 4,2 0,3 0,-9 0,9 0,-2 0,-4 0,6 0,-6 0,7 0,-6 0,5 0,-6 0,3 0,0 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4:29:52.2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1,'46'0,"-6"0,-28 0,1 0,10 0,-7 0,7 0,-5 0,-5 0,10 6,-4-5,0 11,3-11,-8 10,8-9,-4 9,1-10,3 11,-9-11,10 11,-4-5,-1 0,5-1,-10-6,11 6,-6-5,0 5,4-6,-8 6,8-5,-3 11,-1-11,4 5,-4-6,1 0,3 6,-4-4,1 3,5-5,-4 0,0 0,6 0,-6 0,1 0,5 0,-12 0,11 0,-5 0,0 0,-1-5,-1 3,2-4,-1 6,4 0,-9 0,8 0,-3 0,-1 0,6 0,-4 0,0 0,6 0,-12 0,12 0,-12 0,11 0,-6 0,-1 0,4 0,-3 0,-1 0,5 6,-9-5,9 10,-10-3,5-1,0 5,-4-5,4 6,0 0,2 1,0-7,-1 6,-1-6,-4 0,9 5,-9-11,10 5,-6-6,1 0,3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5T14:40:26.349"/>
    </inkml:context>
    <inkml:brush xml:id="br0">
      <inkml:brushProperty name="width" value="0.1" units="cm"/>
      <inkml:brushProperty name="height" value="0.1" units="cm"/>
    </inkml:brush>
  </inkml:definitions>
  <inkml:trace contextRef="#ctx0" brushRef="#br0">2056 11 24575,'-10'-5'0,"-11"0"0,9 5 0,-21 0 0,14 0 0,-11 0 0,0 0 0,-1 0 0,-1 0 0,-12 0 0,11 0 0,-12 0 0,7 0 0,-25 0 0,19 0 0,-26 0 0,22 0 0,-7 0 0,0 0 0,-9 0 0,-1 0 0,-1 0 0,2 0 0,9 0 0,0 0 0,0 0 0,-1 0 0,1 6 0,0 2 0,0 5 0,0 1 0,8-1 0,1 0 0,1 0 0,5 0 0,1 0 0,2-1 0,13 0 0,-6 5 0,0-4 0,5 9 0,-11-3 0,11 0 0,-5 3 0,7-4 0,0 5 0,0 0 0,5 0 0,1 0 0,6 0 0,-2 7 0,2-6 0,-1 6 0,0-1 0,5 2 0,-4 7 0,9 0 0,-3 7 0,5-5 0,0 13 0,0-13 0,0 5 0,0 1 0,0-13 0,0 11 0,0-20 0,0 12 0,5-11 0,1 5 0,5-13 0,6 5 0,7-4 0,0 0 0,6 5 0,-1-10 0,3 4 0,5-4 0,1-1 0,0 1 0,0 0 0,0-1 0,-1 1 0,1-6 0,8 5 0,-7-11 0,7 5 0,-1-6 0,2 0 0,8 0 0,-7 0 0,5 0 0,-13 0 0,5 0 0,-7 0 0,0 0 0,-7 0 0,-2 0 0,1 0 0,-5 0 0,4 0 0,-6 0 0,0 0 0,0 0 0,0 0 0,0 0 0,0 0 0,-6 0 0,5 0 0,-5 0 0,6 0 0,7 0 0,-5 0 0,11 0 0,-12 0 0,13 0 0,-13 0 0,12 0 0,-11 0 0,11 0 0,-11 0 0,4 0 0,1 0 0,-5 0 0,11 0 0,-12 0 0,13 0 0,-13-5 0,12 4 0,-11-4 0,11 5 0,-11-6 0,4 5 0,-6-4 0,0 5 0,0-5 0,7 3 0,-5-8 0,4 9 0,1-10 0,-6 9 0,6-3 0,-7 0 0,-1 3 0,1-8 0,0 9 0,0-10 0,0 10 0,0-9 0,-5 8 0,3-8 0,-3 4 0,-1-6 0,5 6 0,-10-3 0,9 2 0,-9 1 0,10-4 0,-11 4 0,11-6 0,-10-4 0,10 3 0,-10-3 0,5-1 0,-1 5 0,-3-10 0,3 4 0,-5 0 0,1-3 0,-1 3 0,1-12 0,-1 6 0,1-6 0,0 0 0,0 5 0,0-4 0,-6-1 0,-1 5 0,-5 1 0,0 2 0,0 5 0,0-7 0,0 7 0,0 1 0,0 0 0,0 4 0,0-4 0,0-1 0,0 5 0,0-4 0,0 6 0,-4-1 0,-3-5 0,-3 4 0,-1-4 0,-6 5 0,1-5 0,-2 4 0,3-3 0,-1 4 0,4 0 0,-4 0 0,6 6 0,-7-5 0,5 8 0,-4-7 0,0 2 0,4 1 0,-4-4 0,6 9 0,-1-8 0,-5 8 0,4-4 0,-4 0 0,5 4 0,1-8 0,-1 7 0,1-2 0,-1 4 0,0 0 0,1-5 0,-1 4 0,1-4 0,-1 5 0,1 0 0,-1-4 0,1 2 0,0-2 0,5-1 0,-4 4 0,3-3 0,-4 4 0,-6-5 0,-2 3 0,1-3 0,-12-1 0,10 5 0,-5-9 0,2 9 0,5-9 0,-7 8 0,7-8 0,-5 9 0,10-8 0,-4 8 0,5-4 0,1 0 0,-1 4 0,1-8 0,-1 8 0,1-9 0,-1 9 0,1-4 0,-1 1 0,0 3 0,1-9 0,0 9 0,-1-8 0,1 7 0,4-7 0,2 8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5T14:40:28.826"/>
    </inkml:context>
    <inkml:brush xml:id="br0">
      <inkml:brushProperty name="width" value="0.1" units="cm"/>
      <inkml:brushProperty name="height" value="0.1" units="cm"/>
    </inkml:brush>
  </inkml:definitions>
  <inkml:trace contextRef="#ctx0" brushRef="#br0">1 79 24575,'21'0'0,"-5"0"0,6 0 0,-5 0 0,6 0 0,7 0 0,-6 0 0,6 0 0,-7 0 0,0 0 0,0 0 0,0 0 0,0 0 0,-6 0 0,5-5 0,-5 4 0,1-4 0,3 5 0,-3 0 0,5 0 0,-6 0 0,5-6 0,-5 5 0,0-4 0,-1 5 0,-5 0 0,-1 0 0,1 0 0,-1 0 0,0 0 0,1 0 0,5 0 0,-5 0 0,11 0 0,-10 0 0,9 0 0,-9 0 0,4 0 0,-5 0 0,-1 0 0,0 0 0,0 0 0,0 0 0,0 0 0,1 0 0,-1 0 0,6-5 0,1 3 0,1-3 0,3 0 0,-9 4 0,4-4 0,0 5 0,-4-5 0,4 4 0,-6-4 0,1 5 0,5 0 0,-4-5 0,4 4 0,-6-4 0,0 5 0,1 0 0,-1 0 0,0-4 0,1 3 0,-1-4 0,0 5 0,0 0 0,0 0 0,-5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6:14:00.8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58,'99'0,"0"0,0 0,-3 0,-3 0,-31 0,-44 0,7 0,-15 0,11 0,-3-5,10 3,-5-3,0 0,6 4,-4-10,4 10,-6-4,0 5,0 0,0 0,0 0,-5 0,3 0,-3 0,-1 0,5 0,-10 0,8 0,-4 0,1 0,2 0,-8 0,9 0,-4 0,6 0,0 0,-5 0,5 0,-5 0,0 0,-1 0,-1 0,2 0,-1 0,3 0,-7 0,7 0,-2 0,-1 0,12 0,-9 0,11 0,-7 0,-6 0,5 0,-5 0,1 0,3 0,-9-5,10 4,-10-4,9 0,-9 4,4-4,4 5,-8 0,8 0,-6 0,1 0,4 0,-4 0,4 0,-4 4,4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6:14:04.0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1 124,'61'0,"-12"0,-13 0,3 0,9 0,-1 0,6 0,-6 0,8 0,0 0,-7 0,5 0,-6 0,0 0,-1-6,-1 5,-5-5,5 1,-7 3,0-3,-7-1,5 5,-5-4,1 5,4-6,-12 5,13-5,-13 6,6 0,-7-5,6 4,-4-4,5-1,-1 5,-4-4,11-1,-5 5,17-11,-14 11,6-5,-17 6,6 0,-4 0,5 0,-7-5,0 4,6-4,-4 5,4 0,-6 0,0 0,7 0,-5 0,4 0,1 0,1 0,0 0,5-6,-5 5,7-5,-7 6,6 0,-6 0,7 0,-1 0,-5 0,4 0,-5 0,0 0,-1 0,-1 0,-4 0,5 0,-1 0,-4 0,4 0,-6 0,0 0,0 0,0 0,0 0,0 0,0 0,0 0,0 0,0 0,0 0,0 0,0 0,-6 0,-1 0,-1 0,2 0,-1 0,3 0,-8 0,10 0,-4 0,6 0,0 0,0 0,0 0,-6 0,5 0,-5 0,1 0,3 0,-9 0,10 0,-5 0,0 0,5 0,-10 0,9 0,-9 0,14 0,-13 0,8 0,-6 0,-4 0,9 0,-5 0,0 0,3 4,-7 2,4 4,0 1,-4-6,8 4,-4-8,0 8,3-8,-3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5T16:14:11.5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4138 106,'-92'0,"37"0,-34 0,37 0,-23 0,1 0,-10 0,7 0,-7 0,0 0,7-7,-7 5,18-4,2 6,9-6,8 4,1-4,8 0,7 5,1-5,7 6,-7 0,5 0,-11 0,11-5,-11 4,4-4,-5 5,-1 0,0 0,-8-7,6 6,-13-5,13 6,-6 0,1-7,5 6,-6-5,1 6,5 0,-6-6,8 5,1-5,-1 6,6 0,2 0,7-5,0 4,0-5,0 6,5 0,-3 0,9 0,-5 0,1 0,4 0,-9 0,9 0,-5 0,1 0,-1 0,-6 0,-1 0,1 0,0 0,0 0,0 0,0 0,0 0,-1 0,-5 0,9 0,-8 0,11 0,-7 0,1 0,0 0,0 0,0 5,5-3,-3 8,3-9,-5 4,5 0,-3-4,9 4,-10 0,4-4,-5 4,6 0,-5-4,10 4,-10-5,5 5,-7-4,7 4,-5 0,10-3,-10 3,5 0,-1-4,-3 4,4 0,-6-4,6 8,-4-8,9 4,-10-5,10 0,-10 5,10-4,-4 4,-5-5,8 5,-8-4,5 4,4-5,-14 0,13 0,-8 4,5-2,4 2,-9-4,4 0,0 0,1 0,0 5,0-4,0 4,-3-5,8 0,-7 0,2 0,1 0,-11 0,8 0,-5 0,2 0,9 0,-10 0,10 0,-4 0,1 4,-1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79CD-11EF-4651-AA6A-66C8F79EDF5E}" type="datetimeFigureOut">
              <a:rPr lang="en-US" smtClean="0"/>
              <a:t>7/9/2020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09A8A-0CAA-4DE7-81A7-B7906C2F3CA9}" type="slidenum">
              <a:rPr lang="en-US" smtClean="0"/>
              <a:t>‹#›</a:t>
            </a:fld>
            <a:endParaRPr lang="en-US" dirty="0"/>
          </a:p>
        </p:txBody>
      </p:sp>
    </p:spTree>
    <p:extLst>
      <p:ext uri="{BB962C8B-B14F-4D97-AF65-F5344CB8AC3E}">
        <p14:creationId xmlns:p14="http://schemas.microsoft.com/office/powerpoint/2010/main" val="2067894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286001"/>
            <a:ext cx="7772400" cy="1143000"/>
          </a:xfrm>
        </p:spPr>
        <p:txBody>
          <a:bodyPr/>
          <a:lstStyle>
            <a:lvl1pPr algn="l">
              <a:defRPr>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dirty="0"/>
              <a:t>Presentation Title – MS Sans Serif, 32</a:t>
            </a:r>
          </a:p>
        </p:txBody>
      </p:sp>
      <p:sp>
        <p:nvSpPr>
          <p:cNvPr id="3" name="Subtitle 2"/>
          <p:cNvSpPr>
            <a:spLocks noGrp="1"/>
          </p:cNvSpPr>
          <p:nvPr>
            <p:ph type="subTitle" idx="1" hasCustomPrompt="1"/>
          </p:nvPr>
        </p:nvSpPr>
        <p:spPr>
          <a:xfrm>
            <a:off x="152400" y="3429000"/>
            <a:ext cx="6400800" cy="762000"/>
          </a:xfrm>
        </p:spPr>
        <p:txBody>
          <a:bodyPr>
            <a:normAutofit/>
          </a:bodyPr>
          <a:lstStyle>
            <a:lvl1pPr marL="0" indent="0" algn="l">
              <a:buNone/>
              <a:defRPr sz="2200" baseline="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Title VHA Human Factors</a:t>
            </a:r>
          </a:p>
          <a:p>
            <a:r>
              <a:rPr lang="en-US" dirty="0"/>
              <a:t>Contact Information – MS Sans Serif, 22</a:t>
            </a:r>
          </a:p>
        </p:txBody>
      </p:sp>
      <p:pic>
        <p:nvPicPr>
          <p:cNvPr id="5" name="Picture 4">
            <a:extLst>
              <a:ext uri="{FF2B5EF4-FFF2-40B4-BE49-F238E27FC236}">
                <a16:creationId xmlns:a16="http://schemas.microsoft.com/office/drawing/2014/main" id="{39F7DB6C-F2CA-406E-8ADB-D6F861C809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981199"/>
          </a:xfrm>
          <a:prstGeom prst="rect">
            <a:avLst/>
          </a:prstGeom>
        </p:spPr>
      </p:pic>
    </p:spTree>
    <p:extLst>
      <p:ext uri="{BB962C8B-B14F-4D97-AF65-F5344CB8AC3E}">
        <p14:creationId xmlns:p14="http://schemas.microsoft.com/office/powerpoint/2010/main" val="52279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19200"/>
            <a:ext cx="4040188" cy="639762"/>
          </a:xfrm>
        </p:spPr>
        <p:txBody>
          <a:bodyPr anchor="b">
            <a:normAutofit/>
          </a:bodyPr>
          <a:lstStyle>
            <a:lvl1pPr marL="0" indent="0">
              <a:buNone/>
              <a:defRPr sz="2200" b="1">
                <a:solidFill>
                  <a:schemeClr val="accent1"/>
                </a:solidFill>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8962"/>
            <a:ext cx="4040188"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19200"/>
            <a:ext cx="4041775" cy="639762"/>
          </a:xfrm>
        </p:spPr>
        <p:txBody>
          <a:bodyPr anchor="b">
            <a:normAutofit/>
          </a:bodyPr>
          <a:lstStyle>
            <a:lvl1pPr marL="0" indent="0">
              <a:buNone/>
              <a:defRPr sz="2200" b="1">
                <a:solidFill>
                  <a:schemeClr val="accent1"/>
                </a:solidFill>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58962"/>
            <a:ext cx="4041775"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76EDE6-70D3-46B7-BA57-4FBE504D9053}" type="datetime9">
              <a:rPr lang="en-US" smtClean="0"/>
              <a:t>7/9/2020 7:38:04 AM</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29205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0B4488-B1C1-4C11-88EB-31457D21AFD5}" type="datetime9">
              <a:rPr lang="en-US" smtClean="0"/>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90936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F9DCE-DD06-4F0F-9EC1-8DDA2E4969ED}" type="datetime9">
              <a:rPr lang="en-US" smtClean="0"/>
              <a:t>7/9/2020 7:38:04 AM</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28569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3550" y="1295399"/>
            <a:ext cx="3008313" cy="1162050"/>
          </a:xfrm>
        </p:spPr>
        <p:txBody>
          <a:bodyPr vert="horz" lIns="91440" tIns="45720" rIns="91440" bIns="45720" rtlCol="0" anchor="b">
            <a:normAutofit/>
          </a:bodyPr>
          <a:lstStyle>
            <a:lvl1pPr>
              <a:defRPr lang="en-US" sz="2200" b="1" dirty="0">
                <a:solidFill>
                  <a:schemeClr val="accent1"/>
                </a:solidFill>
                <a:latin typeface="Garamond" panose="02020404030301010803" pitchFamily="18" charset="0"/>
                <a:ea typeface="+mn-ea"/>
                <a:cs typeface="+mn-cs"/>
              </a:defRPr>
            </a:lvl1pPr>
          </a:lstStyle>
          <a:p>
            <a:pPr marL="0" lvl="0" indent="0">
              <a:spcBef>
                <a:spcPct val="20000"/>
              </a:spcBef>
              <a:buFont typeface="Arial" panose="020B0604020202020204" pitchFamily="34" charset="0"/>
            </a:pPr>
            <a:r>
              <a:rPr lang="en-US"/>
              <a:t>Click to edit Master title style</a:t>
            </a:r>
            <a:endParaRPr lang="en-US" dirty="0"/>
          </a:p>
        </p:txBody>
      </p:sp>
      <p:sp>
        <p:nvSpPr>
          <p:cNvPr id="3" name="Content Placeholder 2"/>
          <p:cNvSpPr>
            <a:spLocks noGrp="1"/>
          </p:cNvSpPr>
          <p:nvPr>
            <p:ph idx="1"/>
          </p:nvPr>
        </p:nvSpPr>
        <p:spPr>
          <a:xfrm>
            <a:off x="3581400" y="1295400"/>
            <a:ext cx="5111750" cy="46037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3550" y="2457450"/>
            <a:ext cx="3008313" cy="3441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F27BE4-5A9F-448C-9097-558F84BF12BE}" type="datetime9">
              <a:rPr lang="en-US" smtClean="0"/>
              <a:t>7/9/2020 7:38:04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156680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924800" cy="566738"/>
          </a:xfrm>
        </p:spPr>
        <p:txBody>
          <a:bodyPr anchor="b">
            <a:noAutofit/>
          </a:bodyPr>
          <a:lstStyle>
            <a:lvl1pPr algn="l">
              <a:defRPr sz="4400" b="0"/>
            </a:lvl1pPr>
          </a:lstStyle>
          <a:p>
            <a:r>
              <a:rPr lang="en-US"/>
              <a:t>Click to edit Master title style</a:t>
            </a:r>
            <a:endParaRPr lang="en-US" dirty="0"/>
          </a:p>
        </p:txBody>
      </p:sp>
      <p:sp>
        <p:nvSpPr>
          <p:cNvPr id="3" name="Picture Placeholder 2"/>
          <p:cNvSpPr>
            <a:spLocks noGrp="1"/>
          </p:cNvSpPr>
          <p:nvPr>
            <p:ph type="pic" idx="1"/>
          </p:nvPr>
        </p:nvSpPr>
        <p:spPr>
          <a:xfrm>
            <a:off x="1600200" y="1295400"/>
            <a:ext cx="5943600" cy="4724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p:txBody>
          <a:bodyPr/>
          <a:lstStyle/>
          <a:p>
            <a:fld id="{AED6EC3B-276C-45C4-90B5-7C83DC48A59D}" type="datetime9">
              <a:rPr lang="en-US" smtClean="0"/>
              <a:t>7/9/2020 7:38:04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46024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35935" y="1229853"/>
            <a:ext cx="8229600" cy="4983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844848-0D72-48B5-A114-884A137897EB}" type="datetime9">
              <a:rPr lang="en-US" smtClean="0"/>
              <a:t>7/9/2020 7:38:04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281780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C027A-6012-4117-AFE2-E13C11E2384B}" type="datetime9">
              <a:rPr lang="en-US" smtClean="0"/>
              <a:t>7/9/2020 7:38:04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17511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Only Slide">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a:lvl1pPr>
          </a:lstStyle>
          <a:p>
            <a:r>
              <a:rPr lang="en-US" dirty="0"/>
              <a:t>Slide Title Text Slide, MS Sans Serif, 32</a:t>
            </a:r>
          </a:p>
        </p:txBody>
      </p:sp>
      <p:sp>
        <p:nvSpPr>
          <p:cNvPr id="8" name="Date Placeholder 7"/>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764DB34-3C2A-455B-A8D6-CC8CC2AAD5E7}" type="slidenum">
              <a:rPr lang="en-US" smtClean="0"/>
              <a:pPr/>
              <a:t>‹#›</a:t>
            </a:fld>
            <a:endParaRPr lang="en-US" dirty="0"/>
          </a:p>
        </p:txBody>
      </p:sp>
      <p:sp>
        <p:nvSpPr>
          <p:cNvPr id="12" name="Text Placeholder 11"/>
          <p:cNvSpPr>
            <a:spLocks noGrp="1"/>
          </p:cNvSpPr>
          <p:nvPr>
            <p:ph type="body" sz="quarter" idx="13" hasCustomPrompt="1"/>
          </p:nvPr>
        </p:nvSpPr>
        <p:spPr>
          <a:xfrm>
            <a:off x="457199" y="1676400"/>
            <a:ext cx="8229600" cy="4953000"/>
          </a:xfrm>
        </p:spPr>
        <p:txBody>
          <a:bodyPr/>
          <a:lstStyle>
            <a:lvl1pPr marL="457200" marR="0" indent="-283464"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lvl1pPr>
            <a:lvl2pPr>
              <a:defRPr/>
            </a:lvl2pPr>
            <a:lvl3pPr>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lvl4pPr>
          </a:lstStyle>
          <a:p>
            <a:pPr lvl="0"/>
            <a:r>
              <a:rPr lang="en-US" dirty="0"/>
              <a:t>Level 1 – MS Sans Serif, 28</a:t>
            </a:r>
          </a:p>
          <a:p>
            <a:pPr lvl="1"/>
            <a:r>
              <a:rPr lang="en-US" dirty="0"/>
              <a:t>Level 2 – MS Sans Serif, 24</a:t>
            </a:r>
          </a:p>
          <a:p>
            <a:pPr lvl="2"/>
            <a:r>
              <a:rPr lang="en-US" dirty="0"/>
              <a:t>Level 3: MS Sans Serif, 22; Always use a font size of at least 22-pt for text in bullet points.</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t>No more than five bullets per slide.</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dirty="0"/>
              <a:t>The use of bold and italics should be restricted to emphases and headings.</a:t>
            </a:r>
          </a:p>
          <a:p>
            <a:pPr marL="1600200" marR="0" lvl="3"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lang="en-US" dirty="0"/>
          </a:p>
          <a:p>
            <a:pPr lvl="3"/>
            <a:endParaRPr lang="en-US" dirty="0"/>
          </a:p>
          <a:p>
            <a:pPr lvl="3"/>
            <a:endParaRPr lang="en-US" dirty="0"/>
          </a:p>
        </p:txBody>
      </p:sp>
    </p:spTree>
    <p:extLst>
      <p:ext uri="{BB962C8B-B14F-4D97-AF65-F5344CB8AC3E}">
        <p14:creationId xmlns:p14="http://schemas.microsoft.com/office/powerpoint/2010/main" val="23117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gur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Figure Slide,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Picture Placeholder 6"/>
          <p:cNvSpPr>
            <a:spLocks noGrp="1"/>
          </p:cNvSpPr>
          <p:nvPr>
            <p:ph type="pic" sz="quarter" idx="13" hasCustomPrompt="1"/>
          </p:nvPr>
        </p:nvSpPr>
        <p:spPr>
          <a:xfrm>
            <a:off x="419099" y="1219200"/>
            <a:ext cx="8305800" cy="4648200"/>
          </a:xfrm>
        </p:spPr>
        <p:txBody>
          <a:bodyPr>
            <a:normAutofit/>
          </a:bodyPr>
          <a:lstStyle>
            <a:lvl1pPr>
              <a:defRPr sz="2200"/>
            </a:lvl1pPr>
          </a:lstStyle>
          <a:p>
            <a:r>
              <a:rPr lang="en-US" dirty="0"/>
              <a:t>Click the icon to add the supporting figure.</a:t>
            </a:r>
          </a:p>
        </p:txBody>
      </p:sp>
      <p:sp>
        <p:nvSpPr>
          <p:cNvPr id="9" name="Text Placeholder 8"/>
          <p:cNvSpPr>
            <a:spLocks noGrp="1"/>
          </p:cNvSpPr>
          <p:nvPr>
            <p:ph type="body" sz="quarter" idx="14" hasCustomPrompt="1"/>
          </p:nvPr>
        </p:nvSpPr>
        <p:spPr>
          <a:xfrm>
            <a:off x="2667000" y="5726791"/>
            <a:ext cx="3810000" cy="609600"/>
          </a:xfrm>
        </p:spPr>
        <p:txBody>
          <a:bodyPr>
            <a:normAutofit/>
          </a:bodyPr>
          <a:lstStyle>
            <a:lvl1pPr algn="ctr">
              <a:defRPr sz="1600" b="0" i="1"/>
            </a:lvl1pPr>
          </a:lstStyle>
          <a:p>
            <a:pPr lvl="0"/>
            <a:r>
              <a:rPr lang="en-US" dirty="0"/>
              <a:t>Figure Caption – MS Sans Serif; use at least 16-pt for all legend and axis labels</a:t>
            </a:r>
          </a:p>
        </p:txBody>
      </p:sp>
    </p:spTree>
    <p:extLst>
      <p:ext uri="{BB962C8B-B14F-4D97-AF65-F5344CB8AC3E}">
        <p14:creationId xmlns:p14="http://schemas.microsoft.com/office/powerpoint/2010/main" val="224227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and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Text with Table,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9" name="Text Placeholder 8"/>
          <p:cNvSpPr>
            <a:spLocks noGrp="1"/>
          </p:cNvSpPr>
          <p:nvPr>
            <p:ph type="body" sz="quarter" idx="14" hasCustomPrompt="1"/>
          </p:nvPr>
        </p:nvSpPr>
        <p:spPr>
          <a:xfrm>
            <a:off x="2667000" y="1042069"/>
            <a:ext cx="3810000" cy="609600"/>
          </a:xfrm>
        </p:spPr>
        <p:txBody>
          <a:bodyPr>
            <a:normAutofit/>
          </a:bodyPr>
          <a:lstStyle>
            <a:lvl1pPr algn="ctr">
              <a:defRPr sz="1600" b="0" i="1"/>
            </a:lvl1pPr>
          </a:lstStyle>
          <a:p>
            <a:pPr lvl="0"/>
            <a:r>
              <a:rPr lang="en-US" dirty="0"/>
              <a:t>Table Caption – MS Sans Serif; use at least 16-pt for all legend and cells</a:t>
            </a:r>
          </a:p>
        </p:txBody>
      </p:sp>
      <p:sp>
        <p:nvSpPr>
          <p:cNvPr id="8" name="Table Placeholder 7"/>
          <p:cNvSpPr>
            <a:spLocks noGrp="1"/>
          </p:cNvSpPr>
          <p:nvPr>
            <p:ph type="tbl" sz="quarter" idx="15" hasCustomPrompt="1"/>
          </p:nvPr>
        </p:nvSpPr>
        <p:spPr>
          <a:xfrm>
            <a:off x="381000" y="1651668"/>
            <a:ext cx="8305800" cy="4520531"/>
          </a:xfrm>
        </p:spPr>
        <p:txBody>
          <a:bodyPr>
            <a:normAutofit/>
          </a:bodyPr>
          <a:lstStyle>
            <a:lvl1pPr>
              <a:defRPr sz="2200"/>
            </a:lvl1pPr>
          </a:lstStyle>
          <a:p>
            <a:r>
              <a:rPr lang="en-US" dirty="0"/>
              <a:t>Click the icon to add a supporting table.</a:t>
            </a:r>
          </a:p>
        </p:txBody>
      </p:sp>
    </p:spTree>
    <p:extLst>
      <p:ext uri="{BB962C8B-B14F-4D97-AF65-F5344CB8AC3E}">
        <p14:creationId xmlns:p14="http://schemas.microsoft.com/office/powerpoint/2010/main" val="310476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Title: Text with Content,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Picture Placeholder 6"/>
          <p:cNvSpPr>
            <a:spLocks noGrp="1"/>
          </p:cNvSpPr>
          <p:nvPr>
            <p:ph type="pic" sz="quarter" idx="13" hasCustomPrompt="1"/>
          </p:nvPr>
        </p:nvSpPr>
        <p:spPr>
          <a:xfrm>
            <a:off x="381000" y="1066800"/>
            <a:ext cx="8305800" cy="4648200"/>
          </a:xfrm>
        </p:spPr>
        <p:txBody>
          <a:bodyPr>
            <a:normAutofit/>
          </a:bodyPr>
          <a:lstStyle>
            <a:lvl1pPr>
              <a:defRPr sz="2200"/>
            </a:lvl1pPr>
          </a:lstStyle>
          <a:p>
            <a:r>
              <a:rPr lang="en-US" dirty="0"/>
              <a:t>Click the icon to add supporting content.</a:t>
            </a:r>
          </a:p>
        </p:txBody>
      </p:sp>
      <p:sp>
        <p:nvSpPr>
          <p:cNvPr id="9" name="Text Placeholder 8"/>
          <p:cNvSpPr>
            <a:spLocks noGrp="1"/>
          </p:cNvSpPr>
          <p:nvPr>
            <p:ph type="body" sz="quarter" idx="14" hasCustomPrompt="1"/>
          </p:nvPr>
        </p:nvSpPr>
        <p:spPr>
          <a:xfrm>
            <a:off x="2667000" y="5726791"/>
            <a:ext cx="3810000" cy="609600"/>
          </a:xfrm>
        </p:spPr>
        <p:txBody>
          <a:bodyPr>
            <a:normAutofit/>
          </a:bodyPr>
          <a:lstStyle>
            <a:lvl1pPr algn="ctr">
              <a:defRPr sz="1600" b="0" i="1"/>
            </a:lvl1pPr>
          </a:lstStyle>
          <a:p>
            <a:pPr lvl="0"/>
            <a:r>
              <a:rPr lang="en-US" dirty="0"/>
              <a:t>Figure Caption – MS Sans Serif; use at least 16-pt for all legend and axis labels</a:t>
            </a:r>
          </a:p>
        </p:txBody>
      </p:sp>
    </p:spTree>
    <p:extLst>
      <p:ext uri="{BB962C8B-B14F-4D97-AF65-F5344CB8AC3E}">
        <p14:creationId xmlns:p14="http://schemas.microsoft.com/office/powerpoint/2010/main" val="5770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d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 Bullets Reference an Image, MS Sans Serif, 32</a:t>
            </a:r>
          </a:p>
        </p:txBody>
      </p:sp>
      <p:sp>
        <p:nvSpPr>
          <p:cNvPr id="3" name="Date Placeholder 2"/>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7" name="Text Placeholder 6"/>
          <p:cNvSpPr>
            <a:spLocks noGrp="1"/>
          </p:cNvSpPr>
          <p:nvPr>
            <p:ph type="body" sz="quarter" idx="13" hasCustomPrompt="1"/>
          </p:nvPr>
        </p:nvSpPr>
        <p:spPr>
          <a:xfrm>
            <a:off x="228600" y="1219200"/>
            <a:ext cx="3581400" cy="5029200"/>
          </a:xfrm>
        </p:spPr>
        <p:txBody>
          <a:bodyPr>
            <a:normAutofit/>
          </a:bodyPr>
          <a:lstStyle>
            <a:lvl1pPr marL="457200" indent="-457200">
              <a:buFont typeface="+mj-lt"/>
              <a:buAutoNum type="arabicPeriod"/>
              <a:defRPr sz="2200" baseline="0"/>
            </a:lvl1pPr>
          </a:lstStyle>
          <a:p>
            <a:pPr lvl="0"/>
            <a:r>
              <a:rPr lang="en-US" sz="2200" dirty="0"/>
              <a:t>Use a font size of at least 22-pt for text in bullet points.</a:t>
            </a:r>
          </a:p>
          <a:p>
            <a:pPr lvl="0"/>
            <a:r>
              <a:rPr lang="en-US" sz="2200" dirty="0"/>
              <a:t>Number the bullets to reference points on the User Interface.</a:t>
            </a:r>
          </a:p>
          <a:p>
            <a:pPr lvl="0"/>
            <a:r>
              <a:rPr lang="en-US" sz="2200" dirty="0"/>
              <a:t>No more than five bullets per slide.</a:t>
            </a:r>
          </a:p>
          <a:p>
            <a:pPr lvl="0"/>
            <a:r>
              <a:rPr lang="en-US" sz="2200" dirty="0"/>
              <a:t>Bold and italics should not be used here.</a:t>
            </a:r>
            <a:endParaRPr lang="en-US" dirty="0"/>
          </a:p>
        </p:txBody>
      </p:sp>
      <p:sp>
        <p:nvSpPr>
          <p:cNvPr id="9" name="Picture Placeholder 8"/>
          <p:cNvSpPr>
            <a:spLocks noGrp="1"/>
          </p:cNvSpPr>
          <p:nvPr>
            <p:ph type="pic" sz="quarter" idx="14" hasCustomPrompt="1"/>
          </p:nvPr>
        </p:nvSpPr>
        <p:spPr>
          <a:xfrm>
            <a:off x="3962400" y="1219200"/>
            <a:ext cx="4876800" cy="4495800"/>
          </a:xfrm>
        </p:spPr>
        <p:txBody>
          <a:bodyPr>
            <a:normAutofit/>
          </a:bodyPr>
          <a:lstStyle>
            <a:lvl1pPr>
              <a:defRPr sz="2200" baseline="0"/>
            </a:lvl1pPr>
          </a:lstStyle>
          <a:p>
            <a:r>
              <a:rPr lang="en-US" dirty="0"/>
              <a:t>Click icon to add referenced image. </a:t>
            </a:r>
          </a:p>
        </p:txBody>
      </p:sp>
      <p:sp>
        <p:nvSpPr>
          <p:cNvPr id="11" name="Text Placeholder 10"/>
          <p:cNvSpPr>
            <a:spLocks noGrp="1"/>
          </p:cNvSpPr>
          <p:nvPr>
            <p:ph type="body" sz="quarter" idx="15" hasCustomPrompt="1"/>
          </p:nvPr>
        </p:nvSpPr>
        <p:spPr>
          <a:xfrm>
            <a:off x="4114800" y="5715000"/>
            <a:ext cx="4572000" cy="533400"/>
          </a:xfrm>
        </p:spPr>
        <p:txBody>
          <a:bodyPr>
            <a:normAutofit/>
          </a:bodyPr>
          <a:lstStyle>
            <a:lvl1pPr algn="ctr">
              <a:defRPr sz="1600" i="1"/>
            </a:lvl1pPr>
          </a:lstStyle>
          <a:p>
            <a:pPr lvl="0"/>
            <a:r>
              <a:rPr lang="en-US" sz="1600" i="1" dirty="0"/>
              <a:t>Figure Caption: UI screen shot MS Sans Serif, 16-pt</a:t>
            </a:r>
            <a:endParaRPr lang="en-US" dirty="0"/>
          </a:p>
        </p:txBody>
      </p:sp>
    </p:spTree>
    <p:extLst>
      <p:ext uri="{BB962C8B-B14F-4D97-AF65-F5344CB8AC3E}">
        <p14:creationId xmlns:p14="http://schemas.microsoft.com/office/powerpoint/2010/main" val="54495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FE Guidance - Dele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HFE Guidance - Delete</a:t>
            </a:r>
          </a:p>
        </p:txBody>
      </p:sp>
      <p:sp>
        <p:nvSpPr>
          <p:cNvPr id="3" name="Date Placeholder 2"/>
          <p:cNvSpPr>
            <a:spLocks noGrp="1"/>
          </p:cNvSpPr>
          <p:nvPr>
            <p:ph type="dt" sz="half" idx="10"/>
          </p:nvPr>
        </p:nvSpPr>
        <p:spPr/>
        <p:txBody>
          <a:bodyPr/>
          <a:lstStyle/>
          <a:p>
            <a:fld id="{BF35A8DB-E3E0-4831-8DDC-D602BC465A32}" type="datetime9">
              <a:rPr lang="en-US" smtClean="0"/>
              <a:pPr/>
              <a:t>7/9/2020 7:38:04 AM</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64DB34-3C2A-455B-A8D6-CC8CC2AAD5E7}" type="slidenum">
              <a:rPr lang="en-US" smtClean="0"/>
              <a:pPr/>
              <a:t>‹#›</a:t>
            </a:fld>
            <a:endParaRPr lang="en-US" dirty="0"/>
          </a:p>
        </p:txBody>
      </p:sp>
      <p:sp>
        <p:nvSpPr>
          <p:cNvPr id="6" name="TextBox 5"/>
          <p:cNvSpPr txBox="1"/>
          <p:nvPr userDrawn="1"/>
        </p:nvSpPr>
        <p:spPr>
          <a:xfrm>
            <a:off x="838200" y="1447800"/>
            <a:ext cx="74676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icrosoft Sans Serif" panose="020B0604020202020204" pitchFamily="34" charset="0"/>
                <a:ea typeface="Microsoft Sans Serif" panose="020B0604020202020204" pitchFamily="34" charset="0"/>
                <a:cs typeface="Microsoft Sans Serif" panose="020B0604020202020204" pitchFamily="34" charset="0"/>
              </a:rPr>
              <a:t>The complete HFE PowerPoint guidance can be viewed by clicking the word document below.  Please delete this slide before sending.</a:t>
            </a:r>
            <a:endParaRPr lang="en-US" dirty="0"/>
          </a:p>
        </p:txBody>
      </p:sp>
      <p:sp>
        <p:nvSpPr>
          <p:cNvPr id="7" name="TextBox 6"/>
          <p:cNvSpPr txBox="1"/>
          <p:nvPr userDrawn="1"/>
        </p:nvSpPr>
        <p:spPr>
          <a:xfrm>
            <a:off x="3314699" y="3416468"/>
            <a:ext cx="2514600" cy="830997"/>
          </a:xfrm>
          <a:prstGeom prst="rect">
            <a:avLst/>
          </a:prstGeom>
          <a:noFill/>
        </p:spPr>
        <p:txBody>
          <a:bodyPr wrap="square" rtlCol="0">
            <a:spAutoFit/>
          </a:bodyPr>
          <a:lstStyle/>
          <a:p>
            <a:pPr algn="ctr"/>
            <a:r>
              <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rPr>
              <a:t>HFE PowerPoint Report Guidance</a:t>
            </a:r>
          </a:p>
          <a:p>
            <a:pPr algn="ctr"/>
            <a:r>
              <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rPr>
              <a:t>(click</a:t>
            </a:r>
            <a:r>
              <a:rPr lang="en-US" sz="1600" i="1" baseline="0" dirty="0">
                <a:latin typeface="Microsoft Sans Serif" panose="020B0604020202020204" pitchFamily="34" charset="0"/>
                <a:ea typeface="Microsoft Sans Serif" panose="020B0604020202020204" pitchFamily="34" charset="0"/>
                <a:cs typeface="Microsoft Sans Serif" panose="020B0604020202020204" pitchFamily="34" charset="0"/>
              </a:rPr>
              <a:t> icon to view)</a:t>
            </a:r>
            <a:endPar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341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99ACD-667A-430B-B72A-04FE54D52D09}" type="datetime9">
              <a:rPr lang="en-US" smtClean="0"/>
              <a:t>7/9/2020 7:38:04 AM</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349292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69ED73-3F7B-4544-89D4-AB37164568AD}" type="datetime9">
              <a:rPr lang="en-US" smtClean="0"/>
              <a:t>7/9/2020 7:38:04 AM</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64DB34-3C2A-455B-A8D6-CC8CC2AAD5E7}" type="slidenum">
              <a:rPr lang="en-US" smtClean="0"/>
              <a:t>‹#›</a:t>
            </a:fld>
            <a:endParaRPr lang="en-US" dirty="0"/>
          </a:p>
        </p:txBody>
      </p:sp>
    </p:spTree>
    <p:extLst>
      <p:ext uri="{BB962C8B-B14F-4D97-AF65-F5344CB8AC3E}">
        <p14:creationId xmlns:p14="http://schemas.microsoft.com/office/powerpoint/2010/main" val="41776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descr="Footer" title="Footer"/>
          <p:cNvSpPr/>
          <p:nvPr/>
        </p:nvSpPr>
        <p:spPr>
          <a:xfrm>
            <a:off x="0" y="6324600"/>
            <a:ext cx="9144000" cy="53340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Picture 6" descr="Header: Human Factors Engineering" title="Header: Human Factors Engineerin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9144000" cy="984183"/>
          </a:xfrm>
          <a:prstGeom prst="rect">
            <a:avLst/>
          </a:prstGeom>
        </p:spPr>
      </p:pic>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dirty="0"/>
              <a:t>Level 1 – MS Sans Serif, 28</a:t>
            </a:r>
          </a:p>
          <a:p>
            <a:pPr lvl="1"/>
            <a:r>
              <a:rPr lang="en-US" dirty="0"/>
              <a:t>Level 2 – MS Sans Serif, 24</a:t>
            </a:r>
          </a:p>
          <a:p>
            <a:pPr lvl="2"/>
            <a:r>
              <a:rPr lang="en-US" dirty="0"/>
              <a:t>Level 3: MS Sans Serif, 22; Always use a font size of at least 22-pt for text in bullet points.</a:t>
            </a:r>
          </a:p>
          <a:p>
            <a:pPr lvl="2"/>
            <a:r>
              <a:rPr lang="en-US" dirty="0"/>
              <a:t>No more than five bullets per slide.</a:t>
            </a:r>
          </a:p>
          <a:p>
            <a:pPr lvl="2"/>
            <a:r>
              <a:rPr lang="en-US" dirty="0"/>
              <a:t>The use of bold and italics should be restricted to emphases and headings.</a:t>
            </a:r>
          </a:p>
        </p:txBody>
      </p:sp>
      <p:sp>
        <p:nvSpPr>
          <p:cNvPr id="4" name="Date Placeholder 3"/>
          <p:cNvSpPr>
            <a:spLocks noGrp="1"/>
          </p:cNvSpPr>
          <p:nvPr>
            <p:ph type="dt" sz="half" idx="2"/>
          </p:nvPr>
        </p:nvSpPr>
        <p:spPr>
          <a:xfrm>
            <a:off x="457200" y="6400800"/>
            <a:ext cx="2133600" cy="365125"/>
          </a:xfrm>
          <a:prstGeom prst="rect">
            <a:avLst/>
          </a:prstGeom>
        </p:spPr>
        <p:txBody>
          <a:bodyPr vert="horz" lIns="91440" tIns="45720" rIns="91440" bIns="45720" rtlCol="0" anchor="ctr"/>
          <a:lstStyle>
            <a:lvl1pPr algn="l">
              <a:defRPr sz="1200">
                <a:solidFill>
                  <a:schemeClr val="bg1"/>
                </a:solidFill>
                <a:latin typeface="Georgia" panose="02040502050405020303" pitchFamily="18" charset="0"/>
              </a:defRPr>
            </a:lvl1pPr>
          </a:lstStyle>
          <a:p>
            <a:fld id="{BF35A8DB-E3E0-4831-8DDC-D602BC465A32}" type="datetime9">
              <a:rPr lang="en-US" smtClean="0"/>
              <a:pPr/>
              <a:t>7/9/2020 7:38:03 AM</a:t>
            </a:fld>
            <a:endParaRPr lang="en-US" dirty="0"/>
          </a:p>
        </p:txBody>
      </p:sp>
      <p:sp>
        <p:nvSpPr>
          <p:cNvPr id="5" name="Footer Placeholder 4"/>
          <p:cNvSpPr>
            <a:spLocks noGrp="1"/>
          </p:cNvSpPr>
          <p:nvPr>
            <p:ph type="ftr" sz="quarter" idx="3"/>
          </p:nvPr>
        </p:nvSpPr>
        <p:spPr>
          <a:xfrm>
            <a:off x="3124200" y="6400800"/>
            <a:ext cx="2895600" cy="365125"/>
          </a:xfrm>
          <a:prstGeom prst="rect">
            <a:avLst/>
          </a:prstGeom>
        </p:spPr>
        <p:txBody>
          <a:bodyPr vert="horz" lIns="91440" tIns="45720" rIns="91440" bIns="45720" rtlCol="0" anchor="ctr"/>
          <a:lstStyle>
            <a:lvl1pPr algn="ctr">
              <a:defRPr sz="1200">
                <a:solidFill>
                  <a:schemeClr val="bg1"/>
                </a:solidFill>
                <a:latin typeface="Georgia" panose="02040502050405020303" pitchFamily="18" charset="0"/>
              </a:defRPr>
            </a:lvl1pPr>
          </a:lstStyle>
          <a:p>
            <a:endParaRPr lang="en-US" dirty="0"/>
          </a:p>
        </p:txBody>
      </p:sp>
      <p:sp>
        <p:nvSpPr>
          <p:cNvPr id="6" name="Slide Number Placeholder 5"/>
          <p:cNvSpPr>
            <a:spLocks noGrp="1"/>
          </p:cNvSpPr>
          <p:nvPr>
            <p:ph type="sldNum" sz="quarter" idx="4"/>
          </p:nvPr>
        </p:nvSpPr>
        <p:spPr>
          <a:xfrm>
            <a:off x="6553200" y="6400800"/>
            <a:ext cx="2133600" cy="365125"/>
          </a:xfrm>
          <a:prstGeom prst="rect">
            <a:avLst/>
          </a:prstGeom>
        </p:spPr>
        <p:txBody>
          <a:bodyPr vert="horz" lIns="91440" tIns="45720" rIns="91440" bIns="45720" rtlCol="0" anchor="ctr"/>
          <a:lstStyle>
            <a:lvl1pPr algn="r">
              <a:defRPr sz="1400" b="1">
                <a:solidFill>
                  <a:schemeClr val="bg1"/>
                </a:solidFill>
                <a:latin typeface="Georgia" panose="02040502050405020303" pitchFamily="18" charset="0"/>
              </a:defRPr>
            </a:lvl1pPr>
          </a:lstStyle>
          <a:p>
            <a:fld id="{5764DB34-3C2A-455B-A8D6-CC8CC2AAD5E7}" type="slidenum">
              <a:rPr lang="en-US" smtClean="0"/>
              <a:pPr/>
              <a:t>‹#›</a:t>
            </a:fld>
            <a:endParaRPr lang="en-US" dirty="0"/>
          </a:p>
        </p:txBody>
      </p:sp>
      <p:sp>
        <p:nvSpPr>
          <p:cNvPr id="2" name="Title Placeholder 1"/>
          <p:cNvSpPr>
            <a:spLocks noGrp="1"/>
          </p:cNvSpPr>
          <p:nvPr>
            <p:ph type="title"/>
          </p:nvPr>
        </p:nvSpPr>
        <p:spPr>
          <a:xfrm>
            <a:off x="1066800" y="-100931"/>
            <a:ext cx="7315201" cy="1042069"/>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342733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hf hdr="0" ftr="0" dt="0"/>
  <p:txStyles>
    <p:titleStyle>
      <a:lvl1pPr algn="l" defTabSz="914400" rtl="0" eaLnBrk="1" latinLnBrk="0" hangingPunct="1">
        <a:spcBef>
          <a:spcPct val="0"/>
        </a:spcBef>
        <a:buNone/>
        <a:defRPr sz="32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p:titleStyle>
    <p:bodyStyle>
      <a:lvl1pPr marL="457200" indent="-457200" algn="l" defTabSz="914400" rtl="0" eaLnBrk="1" latinLnBrk="0" hangingPunct="1">
        <a:spcBef>
          <a:spcPct val="20000"/>
        </a:spcBef>
        <a:buFont typeface="Arial" panose="020B0604020202020204" pitchFamily="34" charset="0"/>
        <a:buChar char="•"/>
        <a:defRPr sz="28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742950" indent="-285750" algn="l" defTabSz="914400" rtl="0" eaLnBrk="1" latinLnBrk="0" hangingPunct="1">
        <a:spcBef>
          <a:spcPct val="20000"/>
        </a:spcBef>
        <a:buFont typeface="Microsoft Sans Serif" panose="020B0604020202020204" pitchFamily="34" charset="0"/>
        <a:buChar char="—"/>
        <a:defRPr sz="24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Kj3KnqZAKykPTJAm7Mgt5s/Wireframes_June_User_Testing_v1.0?node-id=787%3A2813&amp;scaling=min-zo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 Id="rId9" Type="http://schemas.openxmlformats.org/officeDocument/2006/relationships/slide" Target="slide37.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4.xml"/></Relationships>
</file>

<file path=ppt/slides/_rels/slide2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customXml" Target="../ink/ink7.xml"/><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8.xml"/><Relationship Id="rId4" Type="http://schemas.openxmlformats.org/officeDocument/2006/relationships/image" Target="../media/image25.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678269"/>
            <a:ext cx="4572000" cy="646331"/>
          </a:xfrm>
          <a:prstGeom prst="rect">
            <a:avLst/>
          </a:prstGeom>
        </p:spPr>
        <p:txBody>
          <a:bodyPr>
            <a:spAutoFit/>
          </a:bodyPr>
          <a:lstStyle/>
          <a:p>
            <a:r>
              <a:rPr lang="en-US" sz="1200" i="1" dirty="0">
                <a:solidFill>
                  <a:schemeClr val="accent1"/>
                </a:solidFill>
              </a:rPr>
              <a:t>Human Factors Engineering (HFE)</a:t>
            </a:r>
          </a:p>
          <a:p>
            <a:r>
              <a:rPr lang="en-US" sz="1200" i="1" dirty="0">
                <a:solidFill>
                  <a:schemeClr val="accent1"/>
                </a:solidFill>
              </a:rPr>
              <a:t>Office of Health Informatics (10A7A) </a:t>
            </a:r>
            <a:endParaRPr lang="en-US" sz="1200" dirty="0">
              <a:solidFill>
                <a:schemeClr val="accent1"/>
              </a:solidFill>
            </a:endParaRPr>
          </a:p>
          <a:p>
            <a:r>
              <a:rPr lang="en-US" sz="1200" i="1" dirty="0">
                <a:solidFill>
                  <a:schemeClr val="accent1"/>
                </a:solidFill>
              </a:rPr>
              <a:t>Veterans Health Administration </a:t>
            </a:r>
            <a:endParaRPr lang="en-US" sz="1200" dirty="0">
              <a:solidFill>
                <a:schemeClr val="accent1"/>
              </a:solidFill>
            </a:endParaRPr>
          </a:p>
        </p:txBody>
      </p:sp>
      <p:sp>
        <p:nvSpPr>
          <p:cNvPr id="6" name="TextBox 5"/>
          <p:cNvSpPr txBox="1"/>
          <p:nvPr/>
        </p:nvSpPr>
        <p:spPr>
          <a:xfrm>
            <a:off x="152400" y="4267200"/>
            <a:ext cx="3207929" cy="1323439"/>
          </a:xfrm>
          <a:prstGeom prst="rect">
            <a:avLst/>
          </a:prstGeom>
          <a:noFill/>
        </p:spPr>
        <p:txBody>
          <a:bodyPr wrap="none" rtlCol="0">
            <a:spAutoFit/>
          </a:bodyPr>
          <a:lstStyle/>
          <a:p>
            <a:endParaRPr lang="en-US" sz="1600" b="1" dirty="0">
              <a:latin typeface="Georgia" panose="02040502050405020303" pitchFamily="18" charset="0"/>
            </a:endParaRPr>
          </a:p>
          <a:p>
            <a:endParaRPr lang="en-US" sz="1600" b="1" dirty="0">
              <a:latin typeface="Georgia" panose="02040502050405020303" pitchFamily="18" charset="0"/>
            </a:endParaRPr>
          </a:p>
          <a:p>
            <a:endParaRPr lang="en-US" sz="1600" b="1" dirty="0">
              <a:latin typeface="Georgia" panose="02040502050405020303" pitchFamily="18" charset="0"/>
            </a:endParaRPr>
          </a:p>
          <a:p>
            <a:r>
              <a:rPr lang="en-US" sz="1600" b="1" dirty="0">
                <a:latin typeface="Georgia" panose="02040502050405020303" pitchFamily="18" charset="0"/>
              </a:rPr>
              <a:t>Study Authors:	</a:t>
            </a:r>
            <a:r>
              <a:rPr lang="en-US" sz="1600" dirty="0">
                <a:latin typeface="Georgia" panose="02040502050405020303" pitchFamily="18" charset="0"/>
              </a:rPr>
              <a:t>Teri Brooks</a:t>
            </a:r>
          </a:p>
          <a:p>
            <a:r>
              <a:rPr lang="en-US" sz="1600" dirty="0">
                <a:latin typeface="Georgia" panose="02040502050405020303" pitchFamily="18" charset="0"/>
              </a:rPr>
              <a:t>	   	Nina </a:t>
            </a:r>
            <a:r>
              <a:rPr lang="en-US" sz="1600" dirty="0" err="1">
                <a:latin typeface="Georgia" panose="02040502050405020303" pitchFamily="18" charset="0"/>
              </a:rPr>
              <a:t>Ferreri</a:t>
            </a:r>
            <a:r>
              <a:rPr lang="en-US" sz="1600" dirty="0">
                <a:latin typeface="Georgia" panose="02040502050405020303" pitchFamily="18" charset="0"/>
              </a:rPr>
              <a:t> </a:t>
            </a:r>
          </a:p>
        </p:txBody>
      </p:sp>
      <p:sp>
        <p:nvSpPr>
          <p:cNvPr id="7" name="TextBox 6"/>
          <p:cNvSpPr txBox="1"/>
          <p:nvPr/>
        </p:nvSpPr>
        <p:spPr>
          <a:xfrm>
            <a:off x="152400" y="3810000"/>
            <a:ext cx="2552302" cy="769441"/>
          </a:xfrm>
          <a:prstGeom prst="rect">
            <a:avLst/>
          </a:prstGeom>
          <a:noFill/>
        </p:spPr>
        <p:txBody>
          <a:bodyPr wrap="none" rtlCol="0">
            <a:spAutoFit/>
          </a:bodyPr>
          <a:lstStyle/>
          <a:p>
            <a:r>
              <a:rPr lang="en-US" sz="2200" dirty="0">
                <a:latin typeface="Georgia" panose="02040502050405020303" pitchFamily="18" charset="0"/>
              </a:rPr>
              <a:t>June 22 &amp; 23 2020</a:t>
            </a:r>
          </a:p>
          <a:p>
            <a:r>
              <a:rPr lang="en-US" sz="2200" dirty="0">
                <a:latin typeface="Georgia" panose="02040502050405020303" pitchFamily="18" charset="0"/>
              </a:rPr>
              <a:t>Version: 1.0</a:t>
            </a:r>
          </a:p>
        </p:txBody>
      </p:sp>
      <p:sp>
        <p:nvSpPr>
          <p:cNvPr id="2" name="Title 1"/>
          <p:cNvSpPr>
            <a:spLocks noGrp="1"/>
          </p:cNvSpPr>
          <p:nvPr>
            <p:ph type="ctrTitle"/>
          </p:nvPr>
        </p:nvSpPr>
        <p:spPr>
          <a:xfrm>
            <a:off x="152400" y="1588770"/>
            <a:ext cx="8534400" cy="925830"/>
          </a:xfrm>
        </p:spPr>
        <p:txBody>
          <a:bodyPr>
            <a:normAutofit fontScale="90000"/>
          </a:bodyPr>
          <a:lstStyle/>
          <a:p>
            <a:pPr algn="ctr"/>
            <a:br>
              <a:rPr lang="en-US" dirty="0">
                <a:solidFill>
                  <a:schemeClr val="tx1"/>
                </a:solidFill>
              </a:rPr>
            </a:br>
            <a:r>
              <a:rPr lang="en-US" sz="3600" b="1" dirty="0"/>
              <a:t>User Experience Guide Wireframe Feedback Round 2 – Quick Start Guide</a:t>
            </a:r>
            <a:endParaRPr lang="en-US" sz="3600" dirty="0">
              <a:solidFill>
                <a:schemeClr val="tx1"/>
              </a:solidFill>
            </a:endParaRPr>
          </a:p>
        </p:txBody>
      </p:sp>
      <p:sp>
        <p:nvSpPr>
          <p:cNvPr id="3" name="Subtitle 2"/>
          <p:cNvSpPr>
            <a:spLocks noGrp="1"/>
          </p:cNvSpPr>
          <p:nvPr>
            <p:ph type="subTitle" idx="1"/>
          </p:nvPr>
        </p:nvSpPr>
        <p:spPr>
          <a:xfrm>
            <a:off x="152400" y="2819399"/>
            <a:ext cx="8915400" cy="1066801"/>
          </a:xfrm>
        </p:spPr>
        <p:txBody>
          <a:bodyPr>
            <a:normAutofit/>
          </a:bodyPr>
          <a:lstStyle/>
          <a:p>
            <a:pPr algn="ctr"/>
            <a:r>
              <a:rPr lang="en-US" sz="2400" b="1" dirty="0">
                <a:solidFill>
                  <a:schemeClr val="bg1">
                    <a:lumMod val="50000"/>
                  </a:schemeClr>
                </a:solidFill>
              </a:rPr>
              <a:t>Remote, moderated 1:1 sessions with CACs</a:t>
            </a:r>
          </a:p>
        </p:txBody>
      </p:sp>
    </p:spTree>
    <p:extLst>
      <p:ext uri="{BB962C8B-B14F-4D97-AF65-F5344CB8AC3E}">
        <p14:creationId xmlns:p14="http://schemas.microsoft.com/office/powerpoint/2010/main" val="6793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Application Description</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10</a:t>
            </a:fld>
            <a:endParaRPr lang="en-US" dirty="0"/>
          </a:p>
        </p:txBody>
      </p:sp>
      <p:sp>
        <p:nvSpPr>
          <p:cNvPr id="10" name="Rectangle 9">
            <a:extLst>
              <a:ext uri="{FF2B5EF4-FFF2-40B4-BE49-F238E27FC236}">
                <a16:creationId xmlns:a16="http://schemas.microsoft.com/office/drawing/2014/main" id="{71543B98-96BF-40EC-B954-660291D211C3}"/>
              </a:ext>
            </a:extLst>
          </p:cNvPr>
          <p:cNvSpPr/>
          <p:nvPr/>
        </p:nvSpPr>
        <p:spPr>
          <a:xfrm>
            <a:off x="533399" y="1295400"/>
            <a:ext cx="7848601" cy="3170099"/>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ea typeface="SimSun" panose="02010600030101010101" pitchFamily="2" charset="-122"/>
                <a:cs typeface="Times New Roman" panose="02020603050405020304" pitchFamily="18" charset="0"/>
              </a:rPr>
              <a:t>The Human Factors Engineering division is developing a website targeted to VAMC facility staff.</a:t>
            </a:r>
          </a:p>
          <a:p>
            <a:pPr marL="285750" indent="-285750">
              <a:spcAft>
                <a:spcPts val="600"/>
              </a:spcAft>
              <a:buFont typeface="Arial" panose="020B0604020202020204" pitchFamily="34" charset="0"/>
              <a:buChar char="•"/>
            </a:pPr>
            <a:r>
              <a:rPr lang="en-US" dirty="0">
                <a:ea typeface="SimSun" panose="02010600030101010101" pitchFamily="2" charset="-122"/>
                <a:cs typeface="Times New Roman" panose="02020603050405020304" pitchFamily="18" charset="0"/>
              </a:rPr>
              <a:t>The site will be called User Experience Guide (UXG)</a:t>
            </a:r>
          </a:p>
          <a:p>
            <a:pPr marL="285750" indent="-285750">
              <a:spcAft>
                <a:spcPts val="600"/>
              </a:spcAft>
              <a:buFont typeface="Arial" panose="020B0604020202020204" pitchFamily="34" charset="0"/>
              <a:buChar char="•"/>
            </a:pPr>
            <a:r>
              <a:rPr lang="en-US" dirty="0">
                <a:ea typeface="SimSun" panose="02010600030101010101" pitchFamily="2" charset="-122"/>
                <a:cs typeface="Times New Roman" panose="02020603050405020304" pitchFamily="18" charset="0"/>
              </a:rPr>
              <a:t>Phase 1 of the site will include user-centered design tools for CACs and other facility staff.  UXG will offer training in how to use in their local Clinical Reminder Dialogs. </a:t>
            </a:r>
          </a:p>
          <a:p>
            <a:pPr marL="285750" indent="-285750">
              <a:spcAft>
                <a:spcPts val="600"/>
              </a:spcAft>
              <a:buFont typeface="Arial" panose="020B0604020202020204" pitchFamily="34" charset="0"/>
              <a:buChar char="•"/>
            </a:pPr>
            <a:r>
              <a:rPr lang="en-US" dirty="0">
                <a:ea typeface="SimSun" panose="02010600030101010101" pitchFamily="2" charset="-122"/>
                <a:cs typeface="Times New Roman" panose="02020603050405020304" pitchFamily="18" charset="0"/>
              </a:rPr>
              <a:t>The site is intended to be Walk Up and Use – no training for the site is planned, although the site will include training modules on specific topics.</a:t>
            </a:r>
          </a:p>
          <a:p>
            <a:pPr marL="285750" indent="-285750">
              <a:spcAft>
                <a:spcPts val="600"/>
              </a:spcAft>
              <a:buFont typeface="Arial" panose="020B0604020202020204" pitchFamily="34" charset="0"/>
              <a:buChar char="•"/>
            </a:pPr>
            <a:r>
              <a:rPr lang="en-US" dirty="0">
                <a:ea typeface="SimSun" panose="02010600030101010101" pitchFamily="2" charset="-122"/>
                <a:cs typeface="Times New Roman" panose="02020603050405020304" pitchFamily="18" charset="0"/>
              </a:rPr>
              <a:t>Multiple rounds of concept development and prototype evaluation are planned, three have been completed at this time. </a:t>
            </a:r>
          </a:p>
        </p:txBody>
      </p:sp>
    </p:spTree>
    <p:extLst>
      <p:ext uri="{BB962C8B-B14F-4D97-AF65-F5344CB8AC3E}">
        <p14:creationId xmlns:p14="http://schemas.microsoft.com/office/powerpoint/2010/main" val="141081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Study Objectives</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11</a:t>
            </a:fld>
            <a:endParaRPr lang="en-US" dirty="0"/>
          </a:p>
        </p:txBody>
      </p:sp>
      <p:sp>
        <p:nvSpPr>
          <p:cNvPr id="10" name="Rectangle 9">
            <a:extLst>
              <a:ext uri="{FF2B5EF4-FFF2-40B4-BE49-F238E27FC236}">
                <a16:creationId xmlns:a16="http://schemas.microsoft.com/office/drawing/2014/main" id="{71543B98-96BF-40EC-B954-660291D211C3}"/>
              </a:ext>
            </a:extLst>
          </p:cNvPr>
          <p:cNvSpPr/>
          <p:nvPr/>
        </p:nvSpPr>
        <p:spPr>
          <a:xfrm>
            <a:off x="533399" y="1295400"/>
            <a:ext cx="7848601" cy="4524315"/>
          </a:xfrm>
          <a:prstGeom prst="rect">
            <a:avLst/>
          </a:prstGeom>
        </p:spPr>
        <p:txBody>
          <a:bodyPr wrap="square">
            <a:spAutoFit/>
          </a:bodyPr>
          <a:lstStyle/>
          <a:p>
            <a:pPr marL="285750" indent="-285750">
              <a:buFont typeface="Arial" panose="020B0604020202020204" pitchFamily="34" charset="0"/>
              <a:buChar char="•"/>
            </a:pPr>
            <a:r>
              <a:rPr lang="en-US" dirty="0"/>
              <a:t>Obtain feedback on the UXG wires for a Quick Start Guide.  The Quick Start Guide tested was the Clinical Reminder Dialog. This study built on the first round of testing, which covered a Clinical Reminder Playbook. </a:t>
            </a:r>
          </a:p>
          <a:p>
            <a:pPr marL="285750" indent="-285750">
              <a:buFont typeface="Arial" panose="020B0604020202020204" pitchFamily="34" charset="0"/>
              <a:buChar char="•"/>
            </a:pPr>
            <a:r>
              <a:rPr lang="en-US" dirty="0"/>
              <a:t>Feedback from the first round indicated that the CACs perceived the Playbook as educational, but not applicable to their daily work.  </a:t>
            </a:r>
          </a:p>
          <a:p>
            <a:pPr marL="285750" indent="-285750">
              <a:buFont typeface="Arial" panose="020B0604020202020204" pitchFamily="34" charset="0"/>
              <a:buChar char="•"/>
            </a:pPr>
            <a:r>
              <a:rPr lang="en-US" dirty="0"/>
              <a:t>This feedback led to a different type of presentation, the Quick Start Guide, utilizing progressive disclosure for those informaticists who wish to go deeper.  The QSG job aids are written to be completed by CACs, with little or no additional training. </a:t>
            </a:r>
          </a:p>
          <a:p>
            <a:pPr marL="285750" indent="-285750">
              <a:buFont typeface="Arial" panose="020B0604020202020204" pitchFamily="34" charset="0"/>
              <a:buChar char="•"/>
            </a:pPr>
            <a:r>
              <a:rPr lang="en-US" dirty="0"/>
              <a:t>This study was to determine:</a:t>
            </a:r>
          </a:p>
          <a:p>
            <a:pPr marL="742950" lvl="1" indent="-285750">
              <a:buFont typeface="Arial" panose="020B0604020202020204" pitchFamily="34" charset="0"/>
              <a:buChar char="•"/>
            </a:pPr>
            <a:r>
              <a:rPr lang="en-US" dirty="0"/>
              <a:t>Did the QSG hit the sweet spot, for explaining What to do, and How to do it, but hiding the why and process descriptions?</a:t>
            </a:r>
          </a:p>
          <a:p>
            <a:pPr marL="742950" lvl="1" indent="-285750">
              <a:buFont typeface="Arial" panose="020B0604020202020204" pitchFamily="34" charset="0"/>
              <a:buChar char="•"/>
            </a:pPr>
            <a:r>
              <a:rPr lang="en-US" dirty="0"/>
              <a:t>Did the layout and content provide actionable tools to the target audience?</a:t>
            </a:r>
          </a:p>
          <a:p>
            <a:pPr marL="742950" lvl="1" indent="-285750">
              <a:buFont typeface="Arial" panose="020B0604020202020204" pitchFamily="34" charset="0"/>
              <a:buChar char="•"/>
            </a:pPr>
            <a:r>
              <a:rPr lang="en-US" dirty="0"/>
              <a:t>How would the participants integrate the UXG into their work?</a:t>
            </a:r>
          </a:p>
          <a:p>
            <a:endParaRPr lang="en-US" dirty="0"/>
          </a:p>
        </p:txBody>
      </p:sp>
    </p:spTree>
    <p:extLst>
      <p:ext uri="{BB962C8B-B14F-4D97-AF65-F5344CB8AC3E}">
        <p14:creationId xmlns:p14="http://schemas.microsoft.com/office/powerpoint/2010/main" val="118246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Method</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12</a:t>
            </a:fld>
            <a:endParaRPr lang="en-US" dirty="0"/>
          </a:p>
        </p:txBody>
      </p:sp>
      <p:sp>
        <p:nvSpPr>
          <p:cNvPr id="10" name="Rectangle 9">
            <a:extLst>
              <a:ext uri="{FF2B5EF4-FFF2-40B4-BE49-F238E27FC236}">
                <a16:creationId xmlns:a16="http://schemas.microsoft.com/office/drawing/2014/main" id="{71543B98-96BF-40EC-B954-660291D211C3}"/>
              </a:ext>
            </a:extLst>
          </p:cNvPr>
          <p:cNvSpPr/>
          <p:nvPr/>
        </p:nvSpPr>
        <p:spPr>
          <a:xfrm>
            <a:off x="533399" y="1295400"/>
            <a:ext cx="7848601" cy="5035225"/>
          </a:xfrm>
          <a:prstGeom prst="rect">
            <a:avLst/>
          </a:prstGeom>
        </p:spPr>
        <p:txBody>
          <a:bodyPr wrap="square">
            <a:spAutoFit/>
          </a:bodyPr>
          <a:lstStyle/>
          <a:p>
            <a:pPr marL="285750" indent="-285750">
              <a:lnSpc>
                <a:spcPct val="90000"/>
              </a:lnSpc>
              <a:spcBef>
                <a:spcPts val="1200"/>
              </a:spcBef>
              <a:buFont typeface="Arial" panose="020B0604020202020204" pitchFamily="34" charset="0"/>
              <a:buChar char="•"/>
            </a:pPr>
            <a:r>
              <a:rPr lang="en-US" dirty="0"/>
              <a:t>7 participants, all with the role of CAC or Lead CAC were scheduled for participation.</a:t>
            </a:r>
          </a:p>
          <a:p>
            <a:pPr marL="285750" indent="-285750">
              <a:lnSpc>
                <a:spcPct val="90000"/>
              </a:lnSpc>
              <a:spcBef>
                <a:spcPts val="1200"/>
              </a:spcBef>
              <a:buFont typeface="Arial" panose="020B0604020202020204" pitchFamily="34" charset="0"/>
              <a:buChar char="•"/>
            </a:pPr>
            <a:r>
              <a:rPr lang="en-US" dirty="0"/>
              <a:t>All sessions were conducted on Skype between June 22-23, 2020 and screen/audio recordings were made.</a:t>
            </a:r>
          </a:p>
          <a:p>
            <a:pPr marL="285750" indent="-285750">
              <a:lnSpc>
                <a:spcPct val="90000"/>
              </a:lnSpc>
              <a:spcBef>
                <a:spcPts val="1200"/>
              </a:spcBef>
              <a:buFont typeface="Arial" panose="020B0604020202020204" pitchFamily="34" charset="0"/>
              <a:buChar char="•"/>
            </a:pPr>
            <a:r>
              <a:rPr lang="en-US" dirty="0"/>
              <a:t>Participants reviewed a consent form and verbally agreed to it before continuing.</a:t>
            </a:r>
          </a:p>
          <a:p>
            <a:pPr marL="285750" indent="-285750">
              <a:lnSpc>
                <a:spcPct val="90000"/>
              </a:lnSpc>
              <a:spcBef>
                <a:spcPts val="1200"/>
              </a:spcBef>
              <a:buFont typeface="Arial" panose="020B0604020202020204" pitchFamily="34" charset="0"/>
              <a:buChar char="•"/>
            </a:pPr>
            <a:r>
              <a:rPr lang="en-US" dirty="0"/>
              <a:t>Participants performed a think aloud with mouse control of the Figma prototype. </a:t>
            </a:r>
          </a:p>
          <a:p>
            <a:pPr marL="285750" indent="-285750">
              <a:lnSpc>
                <a:spcPct val="90000"/>
              </a:lnSpc>
              <a:spcBef>
                <a:spcPts val="1200"/>
              </a:spcBef>
              <a:buFont typeface="Arial" panose="020B0604020202020204" pitchFamily="34" charset="0"/>
              <a:buChar char="•"/>
            </a:pPr>
            <a:r>
              <a:rPr lang="en-US" dirty="0"/>
              <a:t>Not all content was covered with each participant.  Sessions end promptly to respect scheduling constraints.  When the participant started late, the moderator will ask if they can stay a few more minutes.</a:t>
            </a:r>
          </a:p>
          <a:p>
            <a:pPr>
              <a:lnSpc>
                <a:spcPct val="90000"/>
              </a:lnSpc>
              <a:spcBef>
                <a:spcPts val="1200"/>
              </a:spcBef>
            </a:pPr>
            <a:endParaRPr lang="en-US" dirty="0">
              <a:solidFill>
                <a:srgbClr val="0000FF"/>
              </a:solidFill>
              <a:hlinkClick r:id="rId2">
                <a:extLst>
                  <a:ext uri="{A12FA001-AC4F-418D-AE19-62706E023703}">
                    <ahyp:hlinkClr xmlns:ahyp="http://schemas.microsoft.com/office/drawing/2018/hyperlinkcolor" val="tx"/>
                  </a:ext>
                </a:extLst>
              </a:hlinkClick>
            </a:endParaRPr>
          </a:p>
          <a:p>
            <a:pPr marL="285750" indent="-285750">
              <a:lnSpc>
                <a:spcPct val="90000"/>
              </a:lnSpc>
              <a:spcBef>
                <a:spcPts val="1200"/>
              </a:spcBef>
              <a:buFont typeface="Arial" panose="020B0604020202020204" pitchFamily="34" charset="0"/>
              <a:buChar char="•"/>
            </a:pPr>
            <a:endParaRPr lang="en-US" dirty="0">
              <a:solidFill>
                <a:srgbClr val="0000FF"/>
              </a:solidFill>
              <a:hlinkClick r:id="rId2">
                <a:extLst>
                  <a:ext uri="{A12FA001-AC4F-418D-AE19-62706E023703}">
                    <ahyp:hlinkClr xmlns:ahyp="http://schemas.microsoft.com/office/drawing/2018/hyperlinkcolor" val="tx"/>
                  </a:ext>
                </a:extLst>
              </a:hlinkClick>
            </a:endParaRPr>
          </a:p>
          <a:p>
            <a:pPr>
              <a:lnSpc>
                <a:spcPct val="90000"/>
              </a:lnSpc>
              <a:spcBef>
                <a:spcPts val="1200"/>
              </a:spcBef>
            </a:pPr>
            <a:endParaRPr lang="en-US" sz="1600" dirty="0">
              <a:solidFill>
                <a:srgbClr val="0000FF"/>
              </a:solidFill>
              <a:hlinkClick r:id="rId2">
                <a:extLst>
                  <a:ext uri="{A12FA001-AC4F-418D-AE19-62706E023703}">
                    <ahyp:hlinkClr xmlns:ahyp="http://schemas.microsoft.com/office/drawing/2018/hyperlinkcolor" val="tx"/>
                  </a:ext>
                </a:extLst>
              </a:hlinkClick>
            </a:endParaRPr>
          </a:p>
          <a:p>
            <a:pPr marL="285750" indent="-285750">
              <a:lnSpc>
                <a:spcPct val="90000"/>
              </a:lnSpc>
              <a:spcBef>
                <a:spcPts val="1200"/>
              </a:spcBef>
              <a:buFont typeface="Arial" panose="020B0604020202020204" pitchFamily="34" charset="0"/>
              <a:buChar char="•"/>
            </a:pPr>
            <a:endParaRPr lang="en-US" dirty="0">
              <a:solidFill>
                <a:srgbClr val="0000FF"/>
              </a:solidFill>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7673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Method: Consent Agreement</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13</a:t>
            </a:fld>
            <a:endParaRPr lang="en-US" dirty="0"/>
          </a:p>
        </p:txBody>
      </p:sp>
      <p:sp>
        <p:nvSpPr>
          <p:cNvPr id="10" name="Rectangle 9">
            <a:extLst>
              <a:ext uri="{FF2B5EF4-FFF2-40B4-BE49-F238E27FC236}">
                <a16:creationId xmlns:a16="http://schemas.microsoft.com/office/drawing/2014/main" id="{71543B98-96BF-40EC-B954-660291D211C3}"/>
              </a:ext>
            </a:extLst>
          </p:cNvPr>
          <p:cNvSpPr/>
          <p:nvPr/>
        </p:nvSpPr>
        <p:spPr>
          <a:xfrm>
            <a:off x="647699" y="1073740"/>
            <a:ext cx="7848601" cy="4710520"/>
          </a:xfrm>
          <a:prstGeom prst="rect">
            <a:avLst/>
          </a:prstGeom>
        </p:spPr>
        <p:txBody>
          <a:bodyPr wrap="square">
            <a:spAutoFit/>
          </a:bodyPr>
          <a:lstStyle/>
          <a:p>
            <a:pPr marL="285750" indent="-285750">
              <a:lnSpc>
                <a:spcPct val="90000"/>
              </a:lnSpc>
              <a:spcBef>
                <a:spcPts val="1200"/>
              </a:spcBef>
              <a:buFont typeface="Arial" panose="020B0604020202020204" pitchFamily="34" charset="0"/>
              <a:buChar char="•"/>
            </a:pPr>
            <a:r>
              <a:rPr lang="en-US" sz="1700" dirty="0"/>
              <a:t>I voluntarily agree to participate in an evaluation being conducted by User-View, Inc. of Raleigh, North Carolina.    </a:t>
            </a:r>
          </a:p>
          <a:p>
            <a:pPr marL="285750" indent="-285750">
              <a:lnSpc>
                <a:spcPct val="90000"/>
              </a:lnSpc>
              <a:spcBef>
                <a:spcPts val="1200"/>
              </a:spcBef>
              <a:buFont typeface="Arial" panose="020B0604020202020204" pitchFamily="34" charset="0"/>
              <a:buChar char="•"/>
            </a:pPr>
            <a:r>
              <a:rPr lang="en-US" sz="1700" dirty="0"/>
              <a:t>During the evaluation, I understand that I may learn information that is confidential to User-View or its clients.  I agree to treat all information received during this evaluation as confidential.  Accordingly, I will not disclose confidential information to any third parties</a:t>
            </a:r>
          </a:p>
          <a:p>
            <a:pPr marL="285750" indent="-285750">
              <a:lnSpc>
                <a:spcPct val="90000"/>
              </a:lnSpc>
              <a:spcBef>
                <a:spcPts val="1200"/>
              </a:spcBef>
              <a:buFont typeface="Arial" panose="020B0604020202020204" pitchFamily="34" charset="0"/>
              <a:buChar char="•"/>
            </a:pPr>
            <a:r>
              <a:rPr lang="en-US" sz="1700" dirty="0"/>
              <a:t>I authorize User-View and their client to keep, preserve, use in any manner and dispose of the findings from this evaluation, including my feedback and opinions expressed.  User-View and their client will not associate my name or organization name with the results of this evaluation.</a:t>
            </a:r>
          </a:p>
          <a:p>
            <a:pPr marL="285750" indent="-285750">
              <a:lnSpc>
                <a:spcPct val="90000"/>
              </a:lnSpc>
              <a:spcBef>
                <a:spcPts val="1200"/>
              </a:spcBef>
              <a:buFont typeface="Arial" panose="020B0604020202020204" pitchFamily="34" charset="0"/>
              <a:buChar char="•"/>
            </a:pPr>
            <a:r>
              <a:rPr lang="en-US" sz="1700" dirty="0"/>
              <a:t>I give my permission for User-View and their client to make screen and audio records of me during this evaluation.  I understand that these recordings can be used only for evaluation purposes and can be used for no other purpose without my knowledge and consent.</a:t>
            </a:r>
          </a:p>
          <a:p>
            <a:pPr marL="285750" indent="-285750">
              <a:lnSpc>
                <a:spcPct val="90000"/>
              </a:lnSpc>
              <a:spcBef>
                <a:spcPts val="1200"/>
              </a:spcBef>
              <a:buFont typeface="Arial" panose="020B0604020202020204" pitchFamily="34" charset="0"/>
              <a:buChar char="•"/>
            </a:pPr>
            <a:r>
              <a:rPr lang="en-US" sz="1700" dirty="0"/>
              <a:t>I understand that my participation is completely voluntary.  I understand that I can stop participating and that I may leave at any time.  I agree to immediately raise any concerns or areas of discomfort with the study administrator.</a:t>
            </a:r>
          </a:p>
        </p:txBody>
      </p:sp>
    </p:spTree>
    <p:extLst>
      <p:ext uri="{BB962C8B-B14F-4D97-AF65-F5344CB8AC3E}">
        <p14:creationId xmlns:p14="http://schemas.microsoft.com/office/powerpoint/2010/main" val="36849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ECDB0C-45DA-7C4E-87DD-4D1B4E1F3444}"/>
              </a:ext>
            </a:extLst>
          </p:cNvPr>
          <p:cNvSpPr>
            <a:spLocks noGrp="1"/>
          </p:cNvSpPr>
          <p:nvPr>
            <p:ph type="ctrTitle"/>
          </p:nvPr>
        </p:nvSpPr>
        <p:spPr/>
        <p:txBody>
          <a:bodyPr/>
          <a:lstStyle/>
          <a:p>
            <a:r>
              <a:rPr lang="en-US" dirty="0"/>
              <a:t>Detailed Task Findings</a:t>
            </a:r>
          </a:p>
        </p:txBody>
      </p:sp>
      <p:sp>
        <p:nvSpPr>
          <p:cNvPr id="3" name="Slide Number Placeholder 2">
            <a:extLst>
              <a:ext uri="{FF2B5EF4-FFF2-40B4-BE49-F238E27FC236}">
                <a16:creationId xmlns:a16="http://schemas.microsoft.com/office/drawing/2014/main" id="{1FB973A5-CD65-B04B-8823-993FEC26B553}"/>
              </a:ext>
            </a:extLst>
          </p:cNvPr>
          <p:cNvSpPr>
            <a:spLocks noGrp="1"/>
          </p:cNvSpPr>
          <p:nvPr>
            <p:ph type="sldNum" sz="quarter" idx="4294967295"/>
          </p:nvPr>
        </p:nvSpPr>
        <p:spPr>
          <a:xfrm>
            <a:off x="7010400" y="6400800"/>
            <a:ext cx="2133600" cy="365125"/>
          </a:xfrm>
        </p:spPr>
        <p:txBody>
          <a:bodyPr/>
          <a:lstStyle/>
          <a:p>
            <a:fld id="{5764DB34-3C2A-455B-A8D6-CC8CC2AAD5E7}" type="slidenum">
              <a:rPr lang="en-US" smtClean="0"/>
              <a:pPr/>
              <a:t>14</a:t>
            </a:fld>
            <a:endParaRPr lang="en-US" dirty="0"/>
          </a:p>
        </p:txBody>
      </p:sp>
    </p:spTree>
    <p:extLst>
      <p:ext uri="{BB962C8B-B14F-4D97-AF65-F5344CB8AC3E}">
        <p14:creationId xmlns:p14="http://schemas.microsoft.com/office/powerpoint/2010/main" val="286626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CAC Agency– Serious Impact</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15</a:t>
            </a:fld>
            <a:endParaRPr lang="en-US" dirty="0"/>
          </a:p>
        </p:txBody>
      </p:sp>
      <p:sp>
        <p:nvSpPr>
          <p:cNvPr id="7" name="TextBox 6">
            <a:extLst>
              <a:ext uri="{FF2B5EF4-FFF2-40B4-BE49-F238E27FC236}">
                <a16:creationId xmlns:a16="http://schemas.microsoft.com/office/drawing/2014/main" id="{B41EA2F1-E1DE-486C-B885-B000DE97172B}"/>
              </a:ext>
            </a:extLst>
          </p:cNvPr>
          <p:cNvSpPr txBox="1"/>
          <p:nvPr/>
        </p:nvSpPr>
        <p:spPr>
          <a:xfrm>
            <a:off x="914400" y="3830866"/>
            <a:ext cx="7620000" cy="2569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As previously noted, VAMCs utilize different processes.  Most of the CACs indicated that they do not attend or schedule any type of kick off meeting.  If they are invited to such a meeting, the service schedules it. </a:t>
            </a:r>
          </a:p>
          <a:p>
            <a:pPr marL="285750" indent="-285750">
              <a:lnSpc>
                <a:spcPct val="150000"/>
              </a:lnSpc>
              <a:buFont typeface="Arial" panose="020B0604020202020204" pitchFamily="34" charset="0"/>
              <a:buChar char="•"/>
            </a:pPr>
            <a:r>
              <a:rPr lang="en-US" sz="1400" dirty="0"/>
              <a:t>Participant: “We do not have a form already. Usually if it's in a meeting we are not the leads in the meetings. There is no form we just go through verbally and go from there. This form could be valuable. This is more like a checklist for a seasoned CAC so they are probably doing this already without thinking about it but it'd be good for a new CAC.”</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0EFDF939-CB92-47B5-A7F3-D62E73B9CD30}"/>
              </a:ext>
            </a:extLst>
          </p:cNvPr>
          <p:cNvPicPr>
            <a:picLocks noChangeAspect="1"/>
          </p:cNvPicPr>
          <p:nvPr/>
        </p:nvPicPr>
        <p:blipFill>
          <a:blip r:embed="rId2"/>
          <a:stretch>
            <a:fillRect/>
          </a:stretch>
        </p:blipFill>
        <p:spPr>
          <a:xfrm>
            <a:off x="2666999" y="953495"/>
            <a:ext cx="3810001" cy="2709259"/>
          </a:xfrm>
          <a:prstGeom prst="rect">
            <a:avLst/>
          </a:prstGeom>
          <a:ln w="28575">
            <a:solidFill>
              <a:srgbClr val="002060"/>
            </a:solidFill>
          </a:ln>
        </p:spPr>
      </p:pic>
    </p:spTree>
    <p:extLst>
      <p:ext uri="{BB962C8B-B14F-4D97-AF65-F5344CB8AC3E}">
        <p14:creationId xmlns:p14="http://schemas.microsoft.com/office/powerpoint/2010/main" val="50678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CAC Agency– Serious Impact</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16</a:t>
            </a:fld>
            <a:endParaRPr lang="en-US" dirty="0"/>
          </a:p>
        </p:txBody>
      </p:sp>
      <p:sp>
        <p:nvSpPr>
          <p:cNvPr id="7" name="TextBox 6">
            <a:extLst>
              <a:ext uri="{FF2B5EF4-FFF2-40B4-BE49-F238E27FC236}">
                <a16:creationId xmlns:a16="http://schemas.microsoft.com/office/drawing/2014/main" id="{B41EA2F1-E1DE-486C-B885-B000DE97172B}"/>
              </a:ext>
            </a:extLst>
          </p:cNvPr>
          <p:cNvSpPr txBox="1"/>
          <p:nvPr/>
        </p:nvSpPr>
        <p:spPr>
          <a:xfrm>
            <a:off x="762000" y="4309402"/>
            <a:ext cx="8153399"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One CAC indicated that they always schedule a kick-off meeting, two said sometimes depending on the size of the project.  </a:t>
            </a:r>
          </a:p>
          <a:p>
            <a:pPr marL="285750" indent="-285750">
              <a:lnSpc>
                <a:spcPct val="150000"/>
              </a:lnSpc>
              <a:buFont typeface="Arial" panose="020B0604020202020204" pitchFamily="34" charset="0"/>
              <a:buChar char="•"/>
            </a:pPr>
            <a:r>
              <a:rPr lang="en-US" sz="1400" dirty="0"/>
              <a:t>Asked how they would go about making a process change in their environment,  one participant indicated that the CHIO would need to be convinced, but that has been difficult in the past for other process changes. </a:t>
            </a:r>
          </a:p>
          <a:p>
            <a:pPr marL="285750" indent="-285750">
              <a:lnSpc>
                <a:spcPct val="150000"/>
              </a:lnSpc>
              <a:buFont typeface="Arial" panose="020B0604020202020204" pitchFamily="34" charset="0"/>
              <a:buChar char="•"/>
            </a:pPr>
            <a:r>
              <a:rPr lang="en-US" sz="1400" dirty="0"/>
              <a:t>Several referenced having a SOP that would outline this, then it would be much easier to implement. </a:t>
            </a: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0EFDF939-CB92-47B5-A7F3-D62E73B9CD30}"/>
              </a:ext>
            </a:extLst>
          </p:cNvPr>
          <p:cNvPicPr>
            <a:picLocks noChangeAspect="1"/>
          </p:cNvPicPr>
          <p:nvPr/>
        </p:nvPicPr>
        <p:blipFill>
          <a:blip r:embed="rId2"/>
          <a:stretch>
            <a:fillRect/>
          </a:stretch>
        </p:blipFill>
        <p:spPr>
          <a:xfrm>
            <a:off x="2362199" y="1041037"/>
            <a:ext cx="4419601" cy="3142740"/>
          </a:xfrm>
          <a:prstGeom prst="rect">
            <a:avLst/>
          </a:prstGeom>
          <a:ln w="28575">
            <a:solidFill>
              <a:srgbClr val="002060"/>
            </a:solidFill>
          </a:ln>
        </p:spPr>
      </p:pic>
    </p:spTree>
    <p:extLst>
      <p:ext uri="{BB962C8B-B14F-4D97-AF65-F5344CB8AC3E}">
        <p14:creationId xmlns:p14="http://schemas.microsoft.com/office/powerpoint/2010/main" val="130417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Strengths</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17</a:t>
            </a:fld>
            <a:endParaRPr lang="en-US" dirty="0"/>
          </a:p>
        </p:txBody>
      </p:sp>
      <p:sp>
        <p:nvSpPr>
          <p:cNvPr id="5" name="Rectangle 4">
            <a:extLst>
              <a:ext uri="{FF2B5EF4-FFF2-40B4-BE49-F238E27FC236}">
                <a16:creationId xmlns:a16="http://schemas.microsoft.com/office/drawing/2014/main" id="{C493A446-BAAC-457F-8061-08B344F1E6D7}"/>
              </a:ext>
            </a:extLst>
          </p:cNvPr>
          <p:cNvSpPr/>
          <p:nvPr/>
        </p:nvSpPr>
        <p:spPr>
          <a:xfrm>
            <a:off x="571500" y="4648200"/>
            <a:ext cx="8305800"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landing page text was read and favorably commented on across participants.</a:t>
            </a:r>
          </a:p>
          <a:p>
            <a:pPr marL="285750" indent="-285750">
              <a:lnSpc>
                <a:spcPct val="150000"/>
              </a:lnSpc>
              <a:buFont typeface="Arial" panose="020B0604020202020204" pitchFamily="34" charset="0"/>
              <a:buChar char="•"/>
            </a:pPr>
            <a:r>
              <a:rPr lang="en-US" dirty="0"/>
              <a:t>Participants relied on the introductory text to understand the site information.  </a:t>
            </a:r>
          </a:p>
        </p:txBody>
      </p:sp>
      <p:pic>
        <p:nvPicPr>
          <p:cNvPr id="6" name="Picture 5">
            <a:extLst>
              <a:ext uri="{FF2B5EF4-FFF2-40B4-BE49-F238E27FC236}">
                <a16:creationId xmlns:a16="http://schemas.microsoft.com/office/drawing/2014/main" id="{CD6DF6CD-39B3-48F8-B1AB-A19592CEB9FF}"/>
              </a:ext>
            </a:extLst>
          </p:cNvPr>
          <p:cNvPicPr>
            <a:picLocks noChangeAspect="1"/>
          </p:cNvPicPr>
          <p:nvPr/>
        </p:nvPicPr>
        <p:blipFill>
          <a:blip r:embed="rId2"/>
          <a:stretch>
            <a:fillRect/>
          </a:stretch>
        </p:blipFill>
        <p:spPr>
          <a:xfrm>
            <a:off x="718911" y="936264"/>
            <a:ext cx="4583068" cy="1496237"/>
          </a:xfrm>
          <a:prstGeom prst="rect">
            <a:avLst/>
          </a:prstGeom>
          <a:ln w="19050">
            <a:solidFill>
              <a:schemeClr val="tx1"/>
            </a:solidFill>
          </a:ln>
        </p:spPr>
      </p:pic>
      <p:pic>
        <p:nvPicPr>
          <p:cNvPr id="7" name="Picture 6">
            <a:extLst>
              <a:ext uri="{FF2B5EF4-FFF2-40B4-BE49-F238E27FC236}">
                <a16:creationId xmlns:a16="http://schemas.microsoft.com/office/drawing/2014/main" id="{03D0FA0D-512D-4210-9353-3395672CFB47}"/>
              </a:ext>
            </a:extLst>
          </p:cNvPr>
          <p:cNvPicPr>
            <a:picLocks noChangeAspect="1"/>
          </p:cNvPicPr>
          <p:nvPr/>
        </p:nvPicPr>
        <p:blipFill>
          <a:blip r:embed="rId3"/>
          <a:stretch>
            <a:fillRect/>
          </a:stretch>
        </p:blipFill>
        <p:spPr>
          <a:xfrm>
            <a:off x="718911" y="2658634"/>
            <a:ext cx="3578562" cy="1763433"/>
          </a:xfrm>
          <a:prstGeom prst="rect">
            <a:avLst/>
          </a:prstGeom>
          <a:ln w="19050">
            <a:solidFill>
              <a:schemeClr val="tx1"/>
            </a:solidFill>
          </a:ln>
        </p:spPr>
      </p:pic>
      <p:pic>
        <p:nvPicPr>
          <p:cNvPr id="8" name="Picture 7">
            <a:extLst>
              <a:ext uri="{FF2B5EF4-FFF2-40B4-BE49-F238E27FC236}">
                <a16:creationId xmlns:a16="http://schemas.microsoft.com/office/drawing/2014/main" id="{ECE96AC0-D678-4873-83F1-0234BDA03749}"/>
              </a:ext>
            </a:extLst>
          </p:cNvPr>
          <p:cNvPicPr>
            <a:picLocks noChangeAspect="1"/>
          </p:cNvPicPr>
          <p:nvPr/>
        </p:nvPicPr>
        <p:blipFill>
          <a:blip r:embed="rId4"/>
          <a:stretch>
            <a:fillRect/>
          </a:stretch>
        </p:blipFill>
        <p:spPr>
          <a:xfrm>
            <a:off x="4724400" y="1532338"/>
            <a:ext cx="3605212" cy="2740137"/>
          </a:xfrm>
          <a:prstGeom prst="rect">
            <a:avLst/>
          </a:prstGeom>
          <a:ln w="19050">
            <a:solidFill>
              <a:schemeClr val="tx1"/>
            </a:solidFill>
          </a:ln>
        </p:spPr>
      </p:pic>
    </p:spTree>
    <p:extLst>
      <p:ext uri="{BB962C8B-B14F-4D97-AF65-F5344CB8AC3E}">
        <p14:creationId xmlns:p14="http://schemas.microsoft.com/office/powerpoint/2010/main" val="49350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r>
              <a:rPr lang="en-US" dirty="0"/>
              <a:t>QSG Landing Page</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18</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52400" y="4364716"/>
            <a:ext cx="6400800" cy="2057400"/>
          </a:xfrm>
        </p:spPr>
        <p:txBody>
          <a:bodyPr>
            <a:normAutofit/>
          </a:bodyPr>
          <a:lstStyle/>
          <a:p>
            <a:pPr>
              <a:lnSpc>
                <a:spcPct val="90000"/>
              </a:lnSpc>
              <a:spcBef>
                <a:spcPts val="1200"/>
              </a:spcBef>
            </a:pPr>
            <a:r>
              <a:rPr lang="en-US" sz="1400" dirty="0"/>
              <a:t>Items to add:</a:t>
            </a:r>
          </a:p>
          <a:p>
            <a:pPr lvl="1">
              <a:lnSpc>
                <a:spcPct val="90000"/>
              </a:lnSpc>
              <a:spcBef>
                <a:spcPts val="1200"/>
              </a:spcBef>
              <a:buFont typeface="Arial" panose="020B0604020202020204" pitchFamily="34" charset="0"/>
              <a:buChar char="•"/>
            </a:pPr>
            <a:r>
              <a:rPr lang="en-US" sz="1200" dirty="0"/>
              <a:t>Branching Logic and Encounter Form Set Up as boxes to additional guides.</a:t>
            </a:r>
          </a:p>
          <a:p>
            <a:pPr lvl="1">
              <a:lnSpc>
                <a:spcPct val="90000"/>
              </a:lnSpc>
              <a:spcBef>
                <a:spcPts val="1200"/>
              </a:spcBef>
              <a:buFont typeface="Arial" panose="020B0604020202020204" pitchFamily="34" charset="0"/>
              <a:buChar char="•"/>
            </a:pPr>
            <a:r>
              <a:rPr lang="en-US" sz="1200" dirty="0"/>
              <a:t>Table of Contents to limit any searching they’d have to do on the page.</a:t>
            </a:r>
          </a:p>
          <a:p>
            <a:pPr lvl="1">
              <a:lnSpc>
                <a:spcPct val="90000"/>
              </a:lnSpc>
              <a:spcBef>
                <a:spcPts val="1200"/>
              </a:spcBef>
              <a:buFont typeface="Arial" panose="020B0604020202020204" pitchFamily="34" charset="0"/>
              <a:buChar char="•"/>
            </a:pPr>
            <a:r>
              <a:rPr lang="en-US" sz="1200" dirty="0"/>
              <a:t>Required approvals e.g. facility leadership, chief, supervisor.</a:t>
            </a:r>
          </a:p>
        </p:txBody>
      </p:sp>
      <p:pic>
        <p:nvPicPr>
          <p:cNvPr id="7" name="Picture 6" descr="A screenshot of a social media post&#10;&#10;Description automatically generated">
            <a:extLst>
              <a:ext uri="{FF2B5EF4-FFF2-40B4-BE49-F238E27FC236}">
                <a16:creationId xmlns:a16="http://schemas.microsoft.com/office/drawing/2014/main" id="{4BAD303C-9CB6-174C-9EFB-708EB53D1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849430"/>
            <a:ext cx="4724400" cy="3235891"/>
          </a:xfrm>
          <a:prstGeom prst="rect">
            <a:avLst/>
          </a:prstGeom>
          <a:ln>
            <a:solidFill>
              <a:schemeClr val="tx1"/>
            </a:solidFill>
          </a:ln>
        </p:spPr>
      </p:pic>
    </p:spTree>
    <p:extLst>
      <p:ext uri="{BB962C8B-B14F-4D97-AF65-F5344CB8AC3E}">
        <p14:creationId xmlns:p14="http://schemas.microsoft.com/office/powerpoint/2010/main" val="201157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r>
              <a:rPr lang="en-US" dirty="0"/>
              <a:t>Clinical Reminder QSG landing page</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19</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70542" y="3253670"/>
            <a:ext cx="6400800" cy="1354816"/>
          </a:xfrm>
        </p:spPr>
        <p:txBody>
          <a:bodyPr>
            <a:normAutofit/>
          </a:bodyPr>
          <a:lstStyle/>
          <a:p>
            <a:pPr>
              <a:lnSpc>
                <a:spcPct val="90000"/>
              </a:lnSpc>
              <a:spcBef>
                <a:spcPts val="1200"/>
              </a:spcBef>
            </a:pPr>
            <a:r>
              <a:rPr lang="en-US" sz="1400" dirty="0"/>
              <a:t>Items to change:</a:t>
            </a:r>
          </a:p>
          <a:p>
            <a:pPr lvl="1">
              <a:lnSpc>
                <a:spcPct val="90000"/>
              </a:lnSpc>
              <a:spcBef>
                <a:spcPts val="1200"/>
              </a:spcBef>
              <a:buFont typeface="Arial" panose="020B0604020202020204" pitchFamily="34" charset="0"/>
              <a:buChar char="•"/>
            </a:pPr>
            <a:r>
              <a:rPr lang="en-US" sz="1400" dirty="0"/>
              <a:t>The second phrase of Step 1 Goal could be misinterpreted by a new CAC. Rephrasing would be necessary.</a:t>
            </a:r>
          </a:p>
        </p:txBody>
      </p:sp>
      <p:grpSp>
        <p:nvGrpSpPr>
          <p:cNvPr id="11" name="Group 10">
            <a:extLst>
              <a:ext uri="{FF2B5EF4-FFF2-40B4-BE49-F238E27FC236}">
                <a16:creationId xmlns:a16="http://schemas.microsoft.com/office/drawing/2014/main" id="{49E92BDB-7271-3341-9077-821580519E1A}"/>
              </a:ext>
            </a:extLst>
          </p:cNvPr>
          <p:cNvGrpSpPr/>
          <p:nvPr/>
        </p:nvGrpSpPr>
        <p:grpSpPr>
          <a:xfrm>
            <a:off x="838200" y="1330738"/>
            <a:ext cx="6458857" cy="1121474"/>
            <a:chOff x="94343" y="2343812"/>
            <a:chExt cx="6458857" cy="1121474"/>
          </a:xfrm>
        </p:grpSpPr>
        <p:pic>
          <p:nvPicPr>
            <p:cNvPr id="8" name="Picture 7" descr="A picture containing knife&#10;&#10;Description automatically generated">
              <a:extLst>
                <a:ext uri="{FF2B5EF4-FFF2-40B4-BE49-F238E27FC236}">
                  <a16:creationId xmlns:a16="http://schemas.microsoft.com/office/drawing/2014/main" id="{F523CEC2-D4D3-3D4B-922D-A1176AA5C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3" y="2343812"/>
              <a:ext cx="6458857" cy="1121474"/>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11298FC-27D2-E04E-9BA3-C322E3966642}"/>
                    </a:ext>
                  </a:extLst>
                </p14:cNvPr>
                <p14:cNvContentPartPr/>
                <p14:nvPr/>
              </p14:nvContentPartPr>
              <p14:xfrm>
                <a:off x="4604086" y="2974194"/>
                <a:ext cx="1901880" cy="45360"/>
              </p14:xfrm>
            </p:contentPart>
          </mc:Choice>
          <mc:Fallback xmlns="">
            <p:pic>
              <p:nvPicPr>
                <p:cNvPr id="9" name="Ink 8">
                  <a:extLst>
                    <a:ext uri="{FF2B5EF4-FFF2-40B4-BE49-F238E27FC236}">
                      <a16:creationId xmlns:a16="http://schemas.microsoft.com/office/drawing/2014/main" id="{711298FC-27D2-E04E-9BA3-C322E3966642}"/>
                    </a:ext>
                  </a:extLst>
                </p:cNvPr>
                <p:cNvPicPr/>
                <p:nvPr/>
              </p:nvPicPr>
              <p:blipFill>
                <a:blip r:embed="rId4"/>
                <a:stretch>
                  <a:fillRect/>
                </a:stretch>
              </p:blipFill>
              <p:spPr>
                <a:xfrm>
                  <a:off x="4550446" y="2866554"/>
                  <a:ext cx="20095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C9E2C97-8801-AC4F-9593-89ED560F2DC7}"/>
                    </a:ext>
                  </a:extLst>
                </p14:cNvPr>
                <p14:cNvContentPartPr/>
                <p14:nvPr/>
              </p14:nvContentPartPr>
              <p14:xfrm>
                <a:off x="241246" y="3233394"/>
                <a:ext cx="1720080" cy="93600"/>
              </p14:xfrm>
            </p:contentPart>
          </mc:Choice>
          <mc:Fallback xmlns="">
            <p:pic>
              <p:nvPicPr>
                <p:cNvPr id="10" name="Ink 9">
                  <a:extLst>
                    <a:ext uri="{FF2B5EF4-FFF2-40B4-BE49-F238E27FC236}">
                      <a16:creationId xmlns:a16="http://schemas.microsoft.com/office/drawing/2014/main" id="{4C9E2C97-8801-AC4F-9593-89ED560F2DC7}"/>
                    </a:ext>
                  </a:extLst>
                </p:cNvPr>
                <p:cNvPicPr/>
                <p:nvPr/>
              </p:nvPicPr>
              <p:blipFill>
                <a:blip r:embed="rId6"/>
                <a:stretch>
                  <a:fillRect/>
                </a:stretch>
              </p:blipFill>
              <p:spPr>
                <a:xfrm>
                  <a:off x="187246" y="3125394"/>
                  <a:ext cx="1827720" cy="309240"/>
                </a:xfrm>
                <a:prstGeom prst="rect">
                  <a:avLst/>
                </a:prstGeom>
              </p:spPr>
            </p:pic>
          </mc:Fallback>
        </mc:AlternateContent>
      </p:grpSp>
    </p:spTree>
    <p:extLst>
      <p:ext uri="{BB962C8B-B14F-4D97-AF65-F5344CB8AC3E}">
        <p14:creationId xmlns:p14="http://schemas.microsoft.com/office/powerpoint/2010/main" val="318377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9FF1-C6E8-4712-AFBC-0348F123FEDB}"/>
              </a:ext>
            </a:extLst>
          </p:cNvPr>
          <p:cNvSpPr>
            <a:spLocks noGrp="1"/>
          </p:cNvSpPr>
          <p:nvPr>
            <p:ph type="title"/>
          </p:nvPr>
        </p:nvSpPr>
        <p:spPr/>
        <p:txBody>
          <a:bodyPr/>
          <a:lstStyle/>
          <a:p>
            <a:pPr algn="ctr"/>
            <a:r>
              <a:rPr lang="en-US" dirty="0"/>
              <a:t>Contents</a:t>
            </a:r>
          </a:p>
        </p:txBody>
      </p:sp>
      <p:sp>
        <p:nvSpPr>
          <p:cNvPr id="3" name="Slide Number Placeholder 2">
            <a:extLst>
              <a:ext uri="{FF2B5EF4-FFF2-40B4-BE49-F238E27FC236}">
                <a16:creationId xmlns:a16="http://schemas.microsoft.com/office/drawing/2014/main" id="{983E0DD4-44D5-4BFF-B4A1-2348D3BF1F49}"/>
              </a:ext>
            </a:extLst>
          </p:cNvPr>
          <p:cNvSpPr>
            <a:spLocks noGrp="1"/>
          </p:cNvSpPr>
          <p:nvPr>
            <p:ph type="sldNum" sz="quarter" idx="12"/>
          </p:nvPr>
        </p:nvSpPr>
        <p:spPr/>
        <p:txBody>
          <a:bodyPr/>
          <a:lstStyle/>
          <a:p>
            <a:fld id="{5764DB34-3C2A-455B-A8D6-CC8CC2AAD5E7}" type="slidenum">
              <a:rPr lang="en-US" smtClean="0"/>
              <a:pPr/>
              <a:t>2</a:t>
            </a:fld>
            <a:endParaRPr lang="en-US" dirty="0"/>
          </a:p>
        </p:txBody>
      </p:sp>
      <p:sp>
        <p:nvSpPr>
          <p:cNvPr id="4" name="Text Placeholder 3">
            <a:extLst>
              <a:ext uri="{FF2B5EF4-FFF2-40B4-BE49-F238E27FC236}">
                <a16:creationId xmlns:a16="http://schemas.microsoft.com/office/drawing/2014/main" id="{2FA5A4E8-D37C-4F84-BA76-046E6794B2B0}"/>
              </a:ext>
            </a:extLst>
          </p:cNvPr>
          <p:cNvSpPr>
            <a:spLocks noGrp="1"/>
          </p:cNvSpPr>
          <p:nvPr>
            <p:ph type="body" sz="quarter" idx="13"/>
          </p:nvPr>
        </p:nvSpPr>
        <p:spPr>
          <a:xfrm>
            <a:off x="838200" y="1295400"/>
            <a:ext cx="8229600" cy="4953000"/>
          </a:xfrm>
        </p:spPr>
        <p:txBody>
          <a:bodyPr/>
          <a:lstStyle/>
          <a:p>
            <a:r>
              <a:rPr lang="en-US" sz="2000" dirty="0">
                <a:hlinkClick r:id="rId2" action="ppaction://hlinksldjump"/>
              </a:rPr>
              <a:t>Executive Summary</a:t>
            </a:r>
            <a:endParaRPr lang="en-US" sz="2000" dirty="0"/>
          </a:p>
          <a:p>
            <a:r>
              <a:rPr lang="en-US" sz="2000" dirty="0">
                <a:hlinkClick r:id="rId3" action="ppaction://hlinksldjump"/>
              </a:rPr>
              <a:t>NPS and Debrief Comments</a:t>
            </a:r>
            <a:endParaRPr lang="en-US" sz="2000" dirty="0"/>
          </a:p>
          <a:p>
            <a:r>
              <a:rPr lang="en-US" sz="2000" dirty="0">
                <a:hlinkClick r:id="rId4" action="ppaction://hlinksldjump"/>
              </a:rPr>
              <a:t>Study Details</a:t>
            </a:r>
            <a:endParaRPr lang="en-US" sz="2000" dirty="0"/>
          </a:p>
          <a:p>
            <a:r>
              <a:rPr lang="en-US" sz="2000" dirty="0">
                <a:hlinkClick r:id="rId5" action="ppaction://hlinksldjump"/>
              </a:rPr>
              <a:t>Application Description</a:t>
            </a:r>
            <a:endParaRPr lang="en-US" sz="2000" dirty="0"/>
          </a:p>
          <a:p>
            <a:r>
              <a:rPr lang="en-US" sz="2000" dirty="0">
                <a:hlinkClick r:id="rId6" action="ppaction://hlinksldjump"/>
              </a:rPr>
              <a:t>Study Objectives</a:t>
            </a:r>
            <a:endParaRPr lang="en-US" sz="2000" dirty="0"/>
          </a:p>
          <a:p>
            <a:r>
              <a:rPr lang="en-US" sz="2000" dirty="0">
                <a:hlinkClick r:id="rId7" action="ppaction://hlinksldjump"/>
              </a:rPr>
              <a:t>Method</a:t>
            </a:r>
            <a:endParaRPr lang="en-US" sz="2000" dirty="0"/>
          </a:p>
          <a:p>
            <a:r>
              <a:rPr lang="en-US" sz="2000" dirty="0">
                <a:hlinkClick r:id="rId8" action="ppaction://hlinksldjump"/>
              </a:rPr>
              <a:t>Detailed Task Findings</a:t>
            </a:r>
            <a:endParaRPr lang="en-US" sz="2000" dirty="0"/>
          </a:p>
          <a:p>
            <a:r>
              <a:rPr lang="en-US" sz="2000" dirty="0">
                <a:hlinkClick r:id="rId9" action="ppaction://hlinksldjump"/>
              </a:rPr>
              <a:t>Conclusion and Next Steps</a:t>
            </a:r>
            <a:endParaRPr lang="en-US" sz="2000" dirty="0"/>
          </a:p>
          <a:p>
            <a:endParaRPr lang="en-US" dirty="0"/>
          </a:p>
          <a:p>
            <a:endParaRPr lang="en-US" dirty="0"/>
          </a:p>
        </p:txBody>
      </p:sp>
    </p:spTree>
    <p:extLst>
      <p:ext uri="{BB962C8B-B14F-4D97-AF65-F5344CB8AC3E}">
        <p14:creationId xmlns:p14="http://schemas.microsoft.com/office/powerpoint/2010/main" val="288954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normAutofit/>
          </a:bodyPr>
          <a:lstStyle/>
          <a:p>
            <a:r>
              <a:rPr lang="en-US" dirty="0"/>
              <a:t>Kickoff Meeting Agenda Template </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20</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52400" y="2184401"/>
            <a:ext cx="8813800" cy="3987800"/>
          </a:xfrm>
        </p:spPr>
        <p:txBody>
          <a:bodyPr>
            <a:normAutofit fontScale="92500" lnSpcReduction="10000"/>
          </a:bodyPr>
          <a:lstStyle/>
          <a:p>
            <a:pPr>
              <a:lnSpc>
                <a:spcPct val="120000"/>
              </a:lnSpc>
              <a:spcBef>
                <a:spcPts val="1200"/>
              </a:spcBef>
            </a:pPr>
            <a:r>
              <a:rPr lang="en-US" sz="1400" dirty="0"/>
              <a:t>There were mixed comments about whether or not CACs would use this. Holding meetings depends on the project. Typically, questions are asked via email or phone call, not through meetings.</a:t>
            </a:r>
          </a:p>
          <a:p>
            <a:pPr>
              <a:lnSpc>
                <a:spcPct val="120000"/>
              </a:lnSpc>
              <a:spcBef>
                <a:spcPts val="1200"/>
              </a:spcBef>
            </a:pPr>
            <a:r>
              <a:rPr lang="en-US" sz="1400" dirty="0"/>
              <a:t>One participant said they would prefer to have the kickoff meeting in another format so they do not need to go to the website to find it.</a:t>
            </a:r>
          </a:p>
          <a:p>
            <a:pPr>
              <a:lnSpc>
                <a:spcPct val="90000"/>
              </a:lnSpc>
              <a:spcBef>
                <a:spcPts val="1200"/>
              </a:spcBef>
            </a:pPr>
            <a:r>
              <a:rPr lang="en-US" sz="1400" dirty="0"/>
              <a:t>Items to change (image above): </a:t>
            </a:r>
          </a:p>
          <a:p>
            <a:pPr lvl="1">
              <a:lnSpc>
                <a:spcPct val="90000"/>
              </a:lnSpc>
              <a:spcBef>
                <a:spcPts val="1200"/>
              </a:spcBef>
              <a:buFont typeface="Arial" panose="020B0604020202020204" pitchFamily="34" charset="0"/>
              <a:buChar char="•"/>
            </a:pPr>
            <a:r>
              <a:rPr lang="en-US" sz="1200" dirty="0"/>
              <a:t>Not sure what it is referring to. They suggested it be rephrased if the intent is to find out what type of data the staff intend to pull.</a:t>
            </a:r>
          </a:p>
          <a:p>
            <a:pPr lvl="1">
              <a:lnSpc>
                <a:spcPct val="90000"/>
              </a:lnSpc>
              <a:spcBef>
                <a:spcPts val="1200"/>
              </a:spcBef>
              <a:buFont typeface="Arial" panose="020B0604020202020204" pitchFamily="34" charset="0"/>
              <a:buChar char="•"/>
            </a:pPr>
            <a:r>
              <a:rPr lang="en-US" sz="1200" dirty="0"/>
              <a:t>Also comment that “This is your lane!” is unclear.  </a:t>
            </a:r>
          </a:p>
          <a:p>
            <a:pPr>
              <a:lnSpc>
                <a:spcPct val="90000"/>
              </a:lnSpc>
              <a:spcBef>
                <a:spcPts val="1200"/>
              </a:spcBef>
            </a:pPr>
            <a:r>
              <a:rPr lang="en-US" sz="1400" dirty="0"/>
              <a:t>Items to add:</a:t>
            </a:r>
          </a:p>
          <a:p>
            <a:pPr lvl="1">
              <a:lnSpc>
                <a:spcPct val="90000"/>
              </a:lnSpc>
              <a:spcBef>
                <a:spcPts val="1200"/>
              </a:spcBef>
              <a:buFont typeface="Arial" panose="020B0604020202020204" pitchFamily="34" charset="0"/>
              <a:buChar char="•"/>
            </a:pPr>
            <a:r>
              <a:rPr lang="en-US" sz="1200" dirty="0"/>
              <a:t>Questions about the logic of the reminder should be added. “When will they expect to have it completed?” “How it will be resolved.” “What do they want the health factors to be?”</a:t>
            </a:r>
          </a:p>
          <a:p>
            <a:pPr lvl="1">
              <a:lnSpc>
                <a:spcPct val="90000"/>
              </a:lnSpc>
              <a:spcBef>
                <a:spcPts val="1200"/>
              </a:spcBef>
              <a:buFont typeface="Arial" panose="020B0604020202020204" pitchFamily="34" charset="0"/>
              <a:buChar char="•"/>
            </a:pPr>
            <a:r>
              <a:rPr lang="en-US" sz="1200" dirty="0"/>
              <a:t>A question about urgency of the project with a scale and justification should be added. </a:t>
            </a:r>
          </a:p>
          <a:p>
            <a:pPr>
              <a:lnSpc>
                <a:spcPct val="90000"/>
              </a:lnSpc>
              <a:spcBef>
                <a:spcPts val="1200"/>
              </a:spcBef>
            </a:pPr>
            <a:r>
              <a:rPr lang="en-US" sz="1400" dirty="0"/>
              <a:t>4/7 participants showed interest in using the Kickoff meeting agenda.</a:t>
            </a:r>
          </a:p>
          <a:p>
            <a:pPr>
              <a:lnSpc>
                <a:spcPct val="120000"/>
              </a:lnSpc>
              <a:spcBef>
                <a:spcPts val="1200"/>
              </a:spcBef>
            </a:pPr>
            <a:r>
              <a:rPr lang="en-US" sz="1400" dirty="0"/>
              <a:t>2/7 participants indicated that these items should be added to the work request  in their facility.  LEAF and </a:t>
            </a:r>
            <a:r>
              <a:rPr lang="en-US" sz="1400" dirty="0" err="1"/>
              <a:t>Sharepoint</a:t>
            </a:r>
            <a:r>
              <a:rPr lang="en-US" sz="1400" dirty="0"/>
              <a:t>.</a:t>
            </a:r>
          </a:p>
        </p:txBody>
      </p:sp>
      <p:pic>
        <p:nvPicPr>
          <p:cNvPr id="7" name="Picture 6">
            <a:extLst>
              <a:ext uri="{FF2B5EF4-FFF2-40B4-BE49-F238E27FC236}">
                <a16:creationId xmlns:a16="http://schemas.microsoft.com/office/drawing/2014/main" id="{F8B508A8-D83C-D642-99BF-B2DBD56D7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75419"/>
            <a:ext cx="8813800" cy="774700"/>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2B32E54-2B60-D94A-9284-9A99DA4C542E}"/>
                  </a:ext>
                </a:extLst>
              </p14:cNvPr>
              <p14:cNvContentPartPr/>
              <p14:nvPr/>
            </p14:nvContentPartPr>
            <p14:xfrm>
              <a:off x="303749" y="1652617"/>
              <a:ext cx="1232280" cy="40680"/>
            </p14:xfrm>
          </p:contentPart>
        </mc:Choice>
        <mc:Fallback xmlns="">
          <p:pic>
            <p:nvPicPr>
              <p:cNvPr id="12" name="Ink 11">
                <a:extLst>
                  <a:ext uri="{FF2B5EF4-FFF2-40B4-BE49-F238E27FC236}">
                    <a16:creationId xmlns:a16="http://schemas.microsoft.com/office/drawing/2014/main" id="{E2B32E54-2B60-D94A-9284-9A99DA4C542E}"/>
                  </a:ext>
                </a:extLst>
              </p:cNvPr>
              <p:cNvPicPr/>
              <p:nvPr/>
            </p:nvPicPr>
            <p:blipFill>
              <a:blip r:embed="rId4"/>
              <a:stretch>
                <a:fillRect/>
              </a:stretch>
            </p:blipFill>
            <p:spPr>
              <a:xfrm>
                <a:off x="249749" y="1544617"/>
                <a:ext cx="1339920" cy="256320"/>
              </a:xfrm>
              <a:prstGeom prst="rect">
                <a:avLst/>
              </a:prstGeom>
            </p:spPr>
          </p:pic>
        </mc:Fallback>
      </mc:AlternateContent>
    </p:spTree>
    <p:extLst>
      <p:ext uri="{BB962C8B-B14F-4D97-AF65-F5344CB8AC3E}">
        <p14:creationId xmlns:p14="http://schemas.microsoft.com/office/powerpoint/2010/main" val="163855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normAutofit/>
          </a:bodyPr>
          <a:lstStyle/>
          <a:p>
            <a:r>
              <a:rPr lang="en-US" dirty="0"/>
              <a:t>User Interview Guide Template doc</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21</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228600" y="3465397"/>
            <a:ext cx="8229602" cy="2858055"/>
          </a:xfrm>
        </p:spPr>
        <p:txBody>
          <a:bodyPr>
            <a:noAutofit/>
          </a:bodyPr>
          <a:lstStyle/>
          <a:p>
            <a:pPr>
              <a:lnSpc>
                <a:spcPct val="90000"/>
              </a:lnSpc>
              <a:spcBef>
                <a:spcPts val="1200"/>
              </a:spcBef>
            </a:pPr>
            <a:r>
              <a:rPr lang="en-US" sz="1200" dirty="0"/>
              <a:t>2/7 participants said they would use this document. 3/7 were confused about the purpose of this document.  Participants did not grasp the difference since the questions are useful, but they thought the Kick Off agenda was a similar list.</a:t>
            </a:r>
          </a:p>
          <a:p>
            <a:pPr>
              <a:lnSpc>
                <a:spcPct val="90000"/>
              </a:lnSpc>
              <a:spcBef>
                <a:spcPts val="1200"/>
              </a:spcBef>
            </a:pPr>
            <a:r>
              <a:rPr lang="en-US" sz="1200" dirty="0"/>
              <a:t>Items to change (highlighted in images):</a:t>
            </a:r>
          </a:p>
          <a:p>
            <a:pPr lvl="1">
              <a:lnSpc>
                <a:spcPct val="90000"/>
              </a:lnSpc>
              <a:spcBef>
                <a:spcPts val="1200"/>
              </a:spcBef>
              <a:buFont typeface="Arial" panose="020B0604020202020204" pitchFamily="34" charset="0"/>
              <a:buChar char="•"/>
            </a:pPr>
            <a:r>
              <a:rPr lang="en-US" sz="1200" dirty="0"/>
              <a:t>Rephrase training background to ”Tell me about your professional background”</a:t>
            </a:r>
          </a:p>
          <a:p>
            <a:pPr lvl="1">
              <a:lnSpc>
                <a:spcPct val="90000"/>
              </a:lnSpc>
              <a:spcBef>
                <a:spcPts val="1200"/>
              </a:spcBef>
              <a:buFont typeface="Arial" panose="020B0604020202020204" pitchFamily="34" charset="0"/>
              <a:buChar char="•"/>
            </a:pPr>
            <a:r>
              <a:rPr lang="en-US" sz="1200" dirty="0"/>
              <a:t>Clarify what “same language” refers to.</a:t>
            </a:r>
          </a:p>
          <a:p>
            <a:pPr>
              <a:lnSpc>
                <a:spcPct val="90000"/>
              </a:lnSpc>
              <a:spcBef>
                <a:spcPts val="1200"/>
              </a:spcBef>
            </a:pPr>
            <a:r>
              <a:rPr lang="en-US" sz="1200" dirty="0"/>
              <a:t>Items to add:</a:t>
            </a:r>
          </a:p>
          <a:p>
            <a:pPr lvl="1">
              <a:lnSpc>
                <a:spcPct val="90000"/>
              </a:lnSpc>
              <a:spcBef>
                <a:spcPts val="1200"/>
              </a:spcBef>
              <a:buFont typeface="Arial" panose="020B0604020202020204" pitchFamily="34" charset="0"/>
              <a:buChar char="•"/>
            </a:pPr>
            <a:r>
              <a:rPr lang="en-US" sz="1200" dirty="0"/>
              <a:t>How the end-users are affected by the reminder.</a:t>
            </a:r>
          </a:p>
          <a:p>
            <a:pPr lvl="1">
              <a:lnSpc>
                <a:spcPct val="110000"/>
              </a:lnSpc>
              <a:spcBef>
                <a:spcPts val="1200"/>
              </a:spcBef>
              <a:buFont typeface="Arial" panose="020B0604020202020204" pitchFamily="34" charset="0"/>
              <a:buChar char="•"/>
            </a:pPr>
            <a:r>
              <a:rPr lang="en-US" sz="1200" dirty="0"/>
              <a:t>Questions related to reminder definition: Who is the cohort? Which patients will this apply to? How will it be resolved? When is it due? Will health factors be included and what will they be used to track?</a:t>
            </a:r>
          </a:p>
        </p:txBody>
      </p:sp>
      <p:pic>
        <p:nvPicPr>
          <p:cNvPr id="8" name="Picture 7" descr="A screenshot of a cell phone&#10;&#10;Description automatically generated">
            <a:extLst>
              <a:ext uri="{FF2B5EF4-FFF2-40B4-BE49-F238E27FC236}">
                <a16:creationId xmlns:a16="http://schemas.microsoft.com/office/drawing/2014/main" id="{3A173E5B-A722-DF4C-B06B-F10B68D1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764896"/>
            <a:ext cx="7531100" cy="1161135"/>
          </a:xfrm>
          <a:prstGeom prst="rect">
            <a:avLst/>
          </a:prstGeom>
          <a:ln>
            <a:solidFill>
              <a:schemeClr val="tx1"/>
            </a:solidFill>
          </a:ln>
        </p:spPr>
      </p:pic>
      <p:pic>
        <p:nvPicPr>
          <p:cNvPr id="10" name="Picture 9" descr="A screenshot of a cell phone&#10;&#10;Description automatically generated">
            <a:extLst>
              <a:ext uri="{FF2B5EF4-FFF2-40B4-BE49-F238E27FC236}">
                <a16:creationId xmlns:a16="http://schemas.microsoft.com/office/drawing/2014/main" id="{2ECF869F-932B-6F43-8AE1-E107B7740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2096055"/>
            <a:ext cx="7531100" cy="1296549"/>
          </a:xfrm>
          <a:prstGeom prst="rect">
            <a:avLst/>
          </a:prstGeom>
          <a:ln>
            <a:solidFill>
              <a:schemeClr val="tx1"/>
            </a:solidFill>
          </a:ln>
        </p:spPr>
      </p:pic>
    </p:spTree>
    <p:extLst>
      <p:ext uri="{BB962C8B-B14F-4D97-AF65-F5344CB8AC3E}">
        <p14:creationId xmlns:p14="http://schemas.microsoft.com/office/powerpoint/2010/main" val="209533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normAutofit fontScale="90000"/>
          </a:bodyPr>
          <a:lstStyle/>
          <a:p>
            <a:pPr algn="ctr"/>
            <a:r>
              <a:rPr lang="en-US" dirty="0"/>
              <a:t>User Interview Guide Template doc (cont’d)</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22</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52399" y="3886200"/>
            <a:ext cx="6705601" cy="2590800"/>
          </a:xfrm>
        </p:spPr>
        <p:txBody>
          <a:bodyPr>
            <a:noAutofit/>
          </a:bodyPr>
          <a:lstStyle/>
          <a:p>
            <a:pPr>
              <a:lnSpc>
                <a:spcPct val="90000"/>
              </a:lnSpc>
              <a:spcBef>
                <a:spcPts val="1200"/>
              </a:spcBef>
            </a:pPr>
            <a:r>
              <a:rPr lang="en-US" sz="1400" dirty="0"/>
              <a:t>Items to change (highlighted in images):</a:t>
            </a:r>
          </a:p>
          <a:p>
            <a:pPr lvl="1">
              <a:lnSpc>
                <a:spcPct val="90000"/>
              </a:lnSpc>
              <a:spcBef>
                <a:spcPts val="1200"/>
              </a:spcBef>
              <a:buFont typeface="Arial" panose="020B0604020202020204" pitchFamily="34" charset="0"/>
              <a:buChar char="•"/>
            </a:pPr>
            <a:r>
              <a:rPr lang="en-US" sz="1400" dirty="0"/>
              <a:t>Combine first and second times from workflow question into one item.</a:t>
            </a:r>
          </a:p>
          <a:p>
            <a:pPr lvl="1">
              <a:lnSpc>
                <a:spcPct val="110000"/>
              </a:lnSpc>
              <a:spcBef>
                <a:spcPts val="1200"/>
              </a:spcBef>
              <a:buFont typeface="Arial" panose="020B0604020202020204" pitchFamily="34" charset="0"/>
              <a:buChar char="•"/>
            </a:pPr>
            <a:r>
              <a:rPr lang="en-US" sz="1400" dirty="0"/>
              <a:t>Rephrase “What is understanding of problem…” to “Describe the problem that the product build will solve?”</a:t>
            </a:r>
          </a:p>
          <a:p>
            <a:pPr marL="173736" indent="0">
              <a:lnSpc>
                <a:spcPct val="90000"/>
              </a:lnSpc>
              <a:spcBef>
                <a:spcPts val="1200"/>
              </a:spcBef>
              <a:buNone/>
            </a:pPr>
            <a:endParaRPr lang="en-US" sz="800" dirty="0"/>
          </a:p>
        </p:txBody>
      </p:sp>
      <p:pic>
        <p:nvPicPr>
          <p:cNvPr id="12" name="Picture 11" descr="A screenshot of a cell phone&#10;&#10;Description automatically generated">
            <a:extLst>
              <a:ext uri="{FF2B5EF4-FFF2-40B4-BE49-F238E27FC236}">
                <a16:creationId xmlns:a16="http://schemas.microsoft.com/office/drawing/2014/main" id="{393AFD48-839D-024A-BCA0-6B84F9416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48112"/>
            <a:ext cx="2209800" cy="686449"/>
          </a:xfrm>
          <a:prstGeom prst="rect">
            <a:avLst/>
          </a:prstGeom>
          <a:ln>
            <a:solidFill>
              <a:schemeClr val="tx1"/>
            </a:solidFill>
          </a:ln>
        </p:spPr>
      </p:pic>
      <p:pic>
        <p:nvPicPr>
          <p:cNvPr id="14" name="Picture 13">
            <a:extLst>
              <a:ext uri="{FF2B5EF4-FFF2-40B4-BE49-F238E27FC236}">
                <a16:creationId xmlns:a16="http://schemas.microsoft.com/office/drawing/2014/main" id="{681D0DCB-3E5C-5D4B-BDFD-D6026B08FC12}"/>
              </a:ext>
            </a:extLst>
          </p:cNvPr>
          <p:cNvPicPr>
            <a:picLocks noChangeAspect="1"/>
          </p:cNvPicPr>
          <p:nvPr/>
        </p:nvPicPr>
        <p:blipFill rotWithShape="1">
          <a:blip r:embed="rId3">
            <a:extLst>
              <a:ext uri="{28A0092B-C50C-407E-A947-70E740481C1C}">
                <a14:useLocalDpi xmlns:a14="http://schemas.microsoft.com/office/drawing/2010/main" val="0"/>
              </a:ext>
            </a:extLst>
          </a:blip>
          <a:srcRect r="4473" b="10261"/>
          <a:stretch/>
        </p:blipFill>
        <p:spPr>
          <a:xfrm>
            <a:off x="533400" y="2527643"/>
            <a:ext cx="6705602" cy="265134"/>
          </a:xfrm>
          <a:prstGeom prst="rect">
            <a:avLst/>
          </a:prstGeom>
          <a:ln>
            <a:solidFill>
              <a:schemeClr val="tx1"/>
            </a:solidFill>
          </a:ln>
        </p:spPr>
      </p:pic>
    </p:spTree>
    <p:extLst>
      <p:ext uri="{BB962C8B-B14F-4D97-AF65-F5344CB8AC3E}">
        <p14:creationId xmlns:p14="http://schemas.microsoft.com/office/powerpoint/2010/main" val="294233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normAutofit/>
          </a:bodyPr>
          <a:lstStyle/>
          <a:p>
            <a:r>
              <a:rPr lang="en-US" dirty="0"/>
              <a:t>How to Interview Stakeholders  </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23</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52399" y="3886200"/>
            <a:ext cx="8382001" cy="2590800"/>
          </a:xfrm>
        </p:spPr>
        <p:txBody>
          <a:bodyPr>
            <a:noAutofit/>
          </a:bodyPr>
          <a:lstStyle/>
          <a:p>
            <a:pPr>
              <a:lnSpc>
                <a:spcPct val="90000"/>
              </a:lnSpc>
              <a:spcBef>
                <a:spcPts val="1200"/>
              </a:spcBef>
            </a:pPr>
            <a:r>
              <a:rPr lang="en-US" sz="1400" dirty="0"/>
              <a:t>One participant said: “I probably would have skipped this information because I feel like I already covered it in the interview doc.”</a:t>
            </a:r>
          </a:p>
          <a:p>
            <a:pPr>
              <a:lnSpc>
                <a:spcPct val="90000"/>
              </a:lnSpc>
              <a:spcBef>
                <a:spcPts val="1200"/>
              </a:spcBef>
            </a:pPr>
            <a:r>
              <a:rPr lang="en-US" sz="1400" dirty="0"/>
              <a:t>There was confusion about the links in Best for These Project Phases.</a:t>
            </a:r>
          </a:p>
          <a:p>
            <a:pPr>
              <a:lnSpc>
                <a:spcPct val="90000"/>
              </a:lnSpc>
              <a:spcBef>
                <a:spcPts val="1200"/>
              </a:spcBef>
            </a:pPr>
            <a:r>
              <a:rPr lang="en-US" sz="1400" dirty="0"/>
              <a:t>Items to add:</a:t>
            </a:r>
          </a:p>
          <a:p>
            <a:pPr lvl="1">
              <a:lnSpc>
                <a:spcPct val="90000"/>
              </a:lnSpc>
              <a:spcBef>
                <a:spcPts val="1200"/>
              </a:spcBef>
              <a:buFont typeface="Arial" panose="020B0604020202020204" pitchFamily="34" charset="0"/>
              <a:buChar char="•"/>
            </a:pPr>
            <a:r>
              <a:rPr lang="en-US" sz="1200" dirty="0"/>
              <a:t>Boxes like on the QSG landing page that stand out</a:t>
            </a:r>
          </a:p>
          <a:p>
            <a:pPr lvl="1">
              <a:lnSpc>
                <a:spcPct val="90000"/>
              </a:lnSpc>
              <a:spcBef>
                <a:spcPts val="1200"/>
              </a:spcBef>
              <a:buFont typeface="Arial" panose="020B0604020202020204" pitchFamily="34" charset="0"/>
              <a:buChar char="•"/>
            </a:pPr>
            <a:r>
              <a:rPr lang="en-US" sz="1200" dirty="0"/>
              <a:t>Step 2B Remember: “Don’t be afraid to do additional research if necessary.”</a:t>
            </a:r>
          </a:p>
        </p:txBody>
      </p:sp>
      <p:pic>
        <p:nvPicPr>
          <p:cNvPr id="7" name="Picture 6" descr="A picture containing indoor, bird&#10;&#10;Description automatically generated">
            <a:extLst>
              <a:ext uri="{FF2B5EF4-FFF2-40B4-BE49-F238E27FC236}">
                <a16:creationId xmlns:a16="http://schemas.microsoft.com/office/drawing/2014/main" id="{539C64CC-5FDF-4E41-A357-BAECBB871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3" y="1004495"/>
            <a:ext cx="5029200" cy="1796143"/>
          </a:xfrm>
          <a:prstGeom prst="rect">
            <a:avLst/>
          </a:prstGeom>
          <a:ln>
            <a:solidFill>
              <a:schemeClr val="tx1"/>
            </a:solidFill>
          </a:ln>
        </p:spPr>
      </p:pic>
      <p:pic>
        <p:nvPicPr>
          <p:cNvPr id="11" name="Picture 10">
            <a:extLst>
              <a:ext uri="{FF2B5EF4-FFF2-40B4-BE49-F238E27FC236}">
                <a16:creationId xmlns:a16="http://schemas.microsoft.com/office/drawing/2014/main" id="{00CABE80-5E90-E149-8D8B-1EF00D3BA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03" y="3089563"/>
            <a:ext cx="5003800" cy="393700"/>
          </a:xfrm>
          <a:prstGeom prst="rect">
            <a:avLst/>
          </a:prstGeom>
          <a:ln>
            <a:solidFill>
              <a:schemeClr val="tx1"/>
            </a:solidFill>
          </a:ln>
        </p:spPr>
      </p:pic>
    </p:spTree>
    <p:extLst>
      <p:ext uri="{BB962C8B-B14F-4D97-AF65-F5344CB8AC3E}">
        <p14:creationId xmlns:p14="http://schemas.microsoft.com/office/powerpoint/2010/main" val="2117778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normAutofit/>
          </a:bodyPr>
          <a:lstStyle/>
          <a:p>
            <a:pPr algn="ctr"/>
            <a:r>
              <a:rPr lang="en-US" dirty="0"/>
              <a:t>How to Interview Users  </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24</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152399" y="3600518"/>
            <a:ext cx="8763001" cy="2876482"/>
          </a:xfrm>
        </p:spPr>
        <p:txBody>
          <a:bodyPr>
            <a:noAutofit/>
          </a:bodyPr>
          <a:lstStyle/>
          <a:p>
            <a:pPr>
              <a:lnSpc>
                <a:spcPct val="90000"/>
              </a:lnSpc>
              <a:spcBef>
                <a:spcPts val="1200"/>
              </a:spcBef>
            </a:pPr>
            <a:r>
              <a:rPr lang="en-US" sz="1400" dirty="0"/>
              <a:t>Participants commented that they are not responsible for reaching out to the end-users. This is the role of the requester.</a:t>
            </a:r>
          </a:p>
          <a:p>
            <a:pPr>
              <a:lnSpc>
                <a:spcPct val="90000"/>
              </a:lnSpc>
              <a:spcBef>
                <a:spcPts val="1200"/>
              </a:spcBef>
            </a:pPr>
            <a:r>
              <a:rPr lang="en-US" sz="1400" dirty="0"/>
              <a:t>One participant commented that they thought this was the same thing as the User Interview Guide template.</a:t>
            </a:r>
          </a:p>
          <a:p>
            <a:pPr>
              <a:lnSpc>
                <a:spcPct val="90000"/>
              </a:lnSpc>
              <a:spcBef>
                <a:spcPts val="1200"/>
              </a:spcBef>
            </a:pPr>
            <a:r>
              <a:rPr lang="en-US" sz="1400" dirty="0"/>
              <a:t>There was confusion about the links in Best for These Project Phases. </a:t>
            </a:r>
          </a:p>
          <a:p>
            <a:pPr>
              <a:lnSpc>
                <a:spcPct val="90000"/>
              </a:lnSpc>
              <a:spcBef>
                <a:spcPts val="1200"/>
              </a:spcBef>
            </a:pPr>
            <a:r>
              <a:rPr lang="en-US" sz="1400" dirty="0"/>
              <a:t>Items to add:</a:t>
            </a:r>
          </a:p>
          <a:p>
            <a:pPr lvl="1">
              <a:lnSpc>
                <a:spcPct val="90000"/>
              </a:lnSpc>
              <a:spcBef>
                <a:spcPts val="1200"/>
              </a:spcBef>
              <a:buFont typeface="Arial" panose="020B0604020202020204" pitchFamily="34" charset="0"/>
              <a:buChar char="•"/>
            </a:pPr>
            <a:r>
              <a:rPr lang="en-US" sz="1400" dirty="0"/>
              <a:t>Examples of a completed User Interview Guide. (Throughout participants comment that more examples would be useful.)</a:t>
            </a:r>
          </a:p>
          <a:p>
            <a:pPr marL="457200" lvl="1" indent="0">
              <a:lnSpc>
                <a:spcPct val="90000"/>
              </a:lnSpc>
              <a:spcBef>
                <a:spcPts val="1200"/>
              </a:spcBef>
              <a:buNone/>
            </a:pPr>
            <a:endParaRPr lang="en-US" sz="1200" dirty="0"/>
          </a:p>
          <a:p>
            <a:pPr lvl="1">
              <a:lnSpc>
                <a:spcPct val="90000"/>
              </a:lnSpc>
              <a:spcBef>
                <a:spcPts val="1200"/>
              </a:spcBef>
            </a:pPr>
            <a:endParaRPr lang="en-US" sz="800" dirty="0"/>
          </a:p>
        </p:txBody>
      </p:sp>
      <p:pic>
        <p:nvPicPr>
          <p:cNvPr id="11" name="Picture 10">
            <a:extLst>
              <a:ext uri="{FF2B5EF4-FFF2-40B4-BE49-F238E27FC236}">
                <a16:creationId xmlns:a16="http://schemas.microsoft.com/office/drawing/2014/main" id="{00CABE80-5E90-E149-8D8B-1EF00D3BA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877128"/>
            <a:ext cx="5003800" cy="393700"/>
          </a:xfrm>
          <a:prstGeom prst="rect">
            <a:avLst/>
          </a:prstGeom>
          <a:ln>
            <a:solidFill>
              <a:schemeClr val="tx1"/>
            </a:solidFill>
          </a:ln>
        </p:spPr>
      </p:pic>
    </p:spTree>
    <p:extLst>
      <p:ext uri="{BB962C8B-B14F-4D97-AF65-F5344CB8AC3E}">
        <p14:creationId xmlns:p14="http://schemas.microsoft.com/office/powerpoint/2010/main" val="2202022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pPr algn="ctr"/>
            <a:r>
              <a:rPr lang="en-US" dirty="0"/>
              <a:t>Terminology</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25</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228600" y="4112973"/>
            <a:ext cx="8305800" cy="1527803"/>
          </a:xfrm>
        </p:spPr>
        <p:txBody>
          <a:bodyPr>
            <a:normAutofit/>
          </a:bodyPr>
          <a:lstStyle/>
          <a:p>
            <a:pPr>
              <a:lnSpc>
                <a:spcPct val="90000"/>
              </a:lnSpc>
              <a:spcBef>
                <a:spcPts val="1200"/>
              </a:spcBef>
            </a:pPr>
            <a:r>
              <a:rPr lang="en-US" sz="1400" dirty="0"/>
              <a:t>“Pain” in Pain Points has a different meaning in clinical setting. Consider changing this term. “Challenge” was offered as a substitute.</a:t>
            </a:r>
          </a:p>
          <a:p>
            <a:pPr>
              <a:lnSpc>
                <a:spcPct val="90000"/>
              </a:lnSpc>
              <a:spcBef>
                <a:spcPts val="1200"/>
              </a:spcBef>
            </a:pPr>
            <a:r>
              <a:rPr lang="en-US" sz="1400" dirty="0"/>
              <a:t>Clinical Reminder is different from Clinical Reminder Dialog Template. Refer to it as such.</a:t>
            </a:r>
          </a:p>
          <a:p>
            <a:pPr>
              <a:lnSpc>
                <a:spcPct val="90000"/>
              </a:lnSpc>
              <a:spcBef>
                <a:spcPts val="1200"/>
              </a:spcBef>
            </a:pPr>
            <a:r>
              <a:rPr lang="en-US" sz="1400" dirty="0"/>
              <a:t>Change “Groups” to “Groups and Elements” on CPRS Design Guide page.</a:t>
            </a:r>
          </a:p>
          <a:p>
            <a:pPr>
              <a:lnSpc>
                <a:spcPct val="90000"/>
              </a:lnSpc>
              <a:spcBef>
                <a:spcPts val="1200"/>
              </a:spcBef>
            </a:pPr>
            <a:endParaRPr lang="en-US" sz="1400" dirty="0"/>
          </a:p>
        </p:txBody>
      </p:sp>
      <p:pic>
        <p:nvPicPr>
          <p:cNvPr id="9" name="Picture 8" descr="A screenshot of a cell phone&#10;&#10;Description automatically generated">
            <a:extLst>
              <a:ext uri="{FF2B5EF4-FFF2-40B4-BE49-F238E27FC236}">
                <a16:creationId xmlns:a16="http://schemas.microsoft.com/office/drawing/2014/main" id="{A098ED64-A17E-D448-BA87-3AC21AFC4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49" y="922995"/>
            <a:ext cx="5397500" cy="1320800"/>
          </a:xfrm>
          <a:prstGeom prst="rect">
            <a:avLst/>
          </a:prstGeom>
          <a:ln>
            <a:solidFill>
              <a:schemeClr val="tx1"/>
            </a:solidFill>
          </a:ln>
        </p:spPr>
      </p:pic>
      <p:grpSp>
        <p:nvGrpSpPr>
          <p:cNvPr id="11" name="Group 10">
            <a:extLst>
              <a:ext uri="{FF2B5EF4-FFF2-40B4-BE49-F238E27FC236}">
                <a16:creationId xmlns:a16="http://schemas.microsoft.com/office/drawing/2014/main" id="{899C42CA-A418-C241-93D2-F4DA9D056700}"/>
              </a:ext>
            </a:extLst>
          </p:cNvPr>
          <p:cNvGrpSpPr/>
          <p:nvPr/>
        </p:nvGrpSpPr>
        <p:grpSpPr>
          <a:xfrm>
            <a:off x="1812924" y="2476349"/>
            <a:ext cx="5457825" cy="988202"/>
            <a:chOff x="167998" y="5980348"/>
            <a:chExt cx="4556402" cy="781731"/>
          </a:xfrm>
        </p:grpSpPr>
        <p:pic>
          <p:nvPicPr>
            <p:cNvPr id="7" name="Picture 6" descr="A screenshot of a cell phone&#10;&#10;Description automatically generated">
              <a:extLst>
                <a:ext uri="{FF2B5EF4-FFF2-40B4-BE49-F238E27FC236}">
                  <a16:creationId xmlns:a16="http://schemas.microsoft.com/office/drawing/2014/main" id="{A67C95F7-75A5-FB43-B765-38B0A7EC30B9}"/>
                </a:ext>
              </a:extLst>
            </p:cNvPr>
            <p:cNvPicPr>
              <a:picLocks noChangeAspect="1"/>
            </p:cNvPicPr>
            <p:nvPr/>
          </p:nvPicPr>
          <p:blipFill rotWithShape="1">
            <a:blip r:embed="rId3">
              <a:extLst>
                <a:ext uri="{28A0092B-C50C-407E-A947-70E740481C1C}">
                  <a14:useLocalDpi xmlns:a14="http://schemas.microsoft.com/office/drawing/2010/main" val="0"/>
                </a:ext>
              </a:extLst>
            </a:blip>
            <a:srcRect t="64420"/>
            <a:stretch/>
          </p:blipFill>
          <p:spPr>
            <a:xfrm>
              <a:off x="167998" y="5980348"/>
              <a:ext cx="4556402" cy="781731"/>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3EE15F8-31A2-8745-B413-38CED89F9442}"/>
                    </a:ext>
                  </a:extLst>
                </p14:cNvPr>
                <p14:cNvContentPartPr/>
                <p14:nvPr/>
              </p14:nvContentPartPr>
              <p14:xfrm>
                <a:off x="1244926" y="6493291"/>
                <a:ext cx="548640" cy="78480"/>
              </p14:xfrm>
            </p:contentPart>
          </mc:Choice>
          <mc:Fallback xmlns="">
            <p:pic>
              <p:nvPicPr>
                <p:cNvPr id="10" name="Ink 9">
                  <a:extLst>
                    <a:ext uri="{FF2B5EF4-FFF2-40B4-BE49-F238E27FC236}">
                      <a16:creationId xmlns:a16="http://schemas.microsoft.com/office/drawing/2014/main" id="{F3EE15F8-31A2-8745-B413-38CED89F9442}"/>
                    </a:ext>
                  </a:extLst>
                </p:cNvPr>
                <p:cNvPicPr/>
                <p:nvPr/>
              </p:nvPicPr>
              <p:blipFill>
                <a:blip r:embed="rId5"/>
                <a:stretch>
                  <a:fillRect/>
                </a:stretch>
              </p:blipFill>
              <p:spPr>
                <a:xfrm>
                  <a:off x="1199857" y="6408271"/>
                  <a:ext cx="638478" cy="248804"/>
                </a:xfrm>
                <a:prstGeom prst="rect">
                  <a:avLst/>
                </a:prstGeom>
              </p:spPr>
            </p:pic>
          </mc:Fallback>
        </mc:AlternateContent>
      </p:grpSp>
    </p:spTree>
    <p:extLst>
      <p:ext uri="{BB962C8B-B14F-4D97-AF65-F5344CB8AC3E}">
        <p14:creationId xmlns:p14="http://schemas.microsoft.com/office/powerpoint/2010/main" val="302851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pPr algn="ctr"/>
            <a:r>
              <a:rPr lang="en-US" dirty="0"/>
              <a:t>Printing</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26</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631592" y="3255964"/>
            <a:ext cx="6400800" cy="3509961"/>
          </a:xfrm>
        </p:spPr>
        <p:txBody>
          <a:bodyPr>
            <a:normAutofit/>
          </a:bodyPr>
          <a:lstStyle/>
          <a:p>
            <a:pPr>
              <a:lnSpc>
                <a:spcPct val="90000"/>
              </a:lnSpc>
              <a:spcBef>
                <a:spcPts val="1200"/>
              </a:spcBef>
            </a:pPr>
            <a:r>
              <a:rPr lang="en-US" sz="1400" dirty="0"/>
              <a:t>Participants said they would print sections over the whole page to build their own library.</a:t>
            </a:r>
          </a:p>
          <a:p>
            <a:pPr>
              <a:lnSpc>
                <a:spcPct val="90000"/>
              </a:lnSpc>
              <a:spcBef>
                <a:spcPts val="1200"/>
              </a:spcBef>
            </a:pPr>
            <a:r>
              <a:rPr lang="en-US" sz="1400" dirty="0"/>
              <a:t>Others said they would print the Kickoff meeting agenda and the User interview guide.</a:t>
            </a:r>
          </a:p>
          <a:p>
            <a:pPr>
              <a:lnSpc>
                <a:spcPct val="90000"/>
              </a:lnSpc>
              <a:spcBef>
                <a:spcPts val="1200"/>
              </a:spcBef>
            </a:pPr>
            <a:r>
              <a:rPr lang="en-US" sz="1400" dirty="0"/>
              <a:t>One participant said they would print examples of code snippets if site included these.</a:t>
            </a:r>
          </a:p>
          <a:p>
            <a:pPr>
              <a:lnSpc>
                <a:spcPct val="90000"/>
              </a:lnSpc>
              <a:spcBef>
                <a:spcPts val="1200"/>
              </a:spcBef>
            </a:pPr>
            <a:r>
              <a:rPr lang="en-US" sz="1400" dirty="0"/>
              <a:t>Another participant said that the print icon is not noticeable in its current location and would be more “user friendly” if it was in the top left corner. “I am used to the print function being under the File menu in the top left.”</a:t>
            </a:r>
          </a:p>
          <a:p>
            <a:pPr>
              <a:lnSpc>
                <a:spcPct val="90000"/>
              </a:lnSpc>
              <a:spcBef>
                <a:spcPts val="1200"/>
              </a:spcBef>
            </a:pPr>
            <a:r>
              <a:rPr lang="en-US" sz="1400" dirty="0"/>
              <a:t>One participant commented that the icons do not standout.</a:t>
            </a:r>
          </a:p>
        </p:txBody>
      </p:sp>
      <p:grpSp>
        <p:nvGrpSpPr>
          <p:cNvPr id="14" name="Group 13">
            <a:extLst>
              <a:ext uri="{FF2B5EF4-FFF2-40B4-BE49-F238E27FC236}">
                <a16:creationId xmlns:a16="http://schemas.microsoft.com/office/drawing/2014/main" id="{6A49DEA9-2F18-A74F-B7AB-B8EE88EFDC7D}"/>
              </a:ext>
            </a:extLst>
          </p:cNvPr>
          <p:cNvGrpSpPr/>
          <p:nvPr/>
        </p:nvGrpSpPr>
        <p:grpSpPr>
          <a:xfrm>
            <a:off x="1524000" y="829798"/>
            <a:ext cx="5508392" cy="1894114"/>
            <a:chOff x="304800" y="4689248"/>
            <a:chExt cx="5508392" cy="1894114"/>
          </a:xfrm>
        </p:grpSpPr>
        <p:pic>
          <p:nvPicPr>
            <p:cNvPr id="8" name="Picture 7" descr="A screenshot of a cell phone&#10;&#10;Description automatically generated">
              <a:extLst>
                <a:ext uri="{FF2B5EF4-FFF2-40B4-BE49-F238E27FC236}">
                  <a16:creationId xmlns:a16="http://schemas.microsoft.com/office/drawing/2014/main" id="{41D90E8E-94E8-134F-9E75-99ECAE31EE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4689248"/>
              <a:ext cx="5508392" cy="1894114"/>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C093164-AF29-F74F-8CA6-2A320DB57E25}"/>
                    </a:ext>
                  </a:extLst>
                </p14:cNvPr>
                <p14:cNvContentPartPr/>
                <p14:nvPr/>
              </p14:nvContentPartPr>
              <p14:xfrm>
                <a:off x="4633469" y="5616234"/>
                <a:ext cx="1013760" cy="463320"/>
              </p14:xfrm>
            </p:contentPart>
          </mc:Choice>
          <mc:Fallback xmlns="">
            <p:pic>
              <p:nvPicPr>
                <p:cNvPr id="12" name="Ink 11">
                  <a:extLst>
                    <a:ext uri="{FF2B5EF4-FFF2-40B4-BE49-F238E27FC236}">
                      <a16:creationId xmlns:a16="http://schemas.microsoft.com/office/drawing/2014/main" id="{BC093164-AF29-F74F-8CA6-2A320DB57E25}"/>
                    </a:ext>
                  </a:extLst>
                </p:cNvPr>
                <p:cNvPicPr/>
                <p:nvPr/>
              </p:nvPicPr>
              <p:blipFill>
                <a:blip r:embed="rId4"/>
                <a:stretch>
                  <a:fillRect/>
                </a:stretch>
              </p:blipFill>
              <p:spPr>
                <a:xfrm>
                  <a:off x="4615829" y="5598594"/>
                  <a:ext cx="104940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3F5F0C3-44D3-D545-AAA4-158339E50FFC}"/>
                    </a:ext>
                  </a:extLst>
                </p14:cNvPr>
                <p14:cNvContentPartPr/>
                <p14:nvPr/>
              </p14:nvContentPartPr>
              <p14:xfrm>
                <a:off x="354509" y="4967514"/>
                <a:ext cx="396000" cy="28440"/>
              </p14:xfrm>
            </p:contentPart>
          </mc:Choice>
          <mc:Fallback xmlns="">
            <p:pic>
              <p:nvPicPr>
                <p:cNvPr id="13" name="Ink 12">
                  <a:extLst>
                    <a:ext uri="{FF2B5EF4-FFF2-40B4-BE49-F238E27FC236}">
                      <a16:creationId xmlns:a16="http://schemas.microsoft.com/office/drawing/2014/main" id="{D3F5F0C3-44D3-D545-AAA4-158339E50FFC}"/>
                    </a:ext>
                  </a:extLst>
                </p:cNvPr>
                <p:cNvPicPr/>
                <p:nvPr/>
              </p:nvPicPr>
              <p:blipFill>
                <a:blip r:embed="rId6"/>
                <a:stretch>
                  <a:fillRect/>
                </a:stretch>
              </p:blipFill>
              <p:spPr>
                <a:xfrm>
                  <a:off x="336869" y="4949874"/>
                  <a:ext cx="431640" cy="64080"/>
                </a:xfrm>
                <a:prstGeom prst="rect">
                  <a:avLst/>
                </a:prstGeom>
              </p:spPr>
            </p:pic>
          </mc:Fallback>
        </mc:AlternateContent>
      </p:grpSp>
    </p:spTree>
    <p:extLst>
      <p:ext uri="{BB962C8B-B14F-4D97-AF65-F5344CB8AC3E}">
        <p14:creationId xmlns:p14="http://schemas.microsoft.com/office/powerpoint/2010/main" val="2867947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pPr algn="ctr"/>
            <a:r>
              <a:rPr lang="en-US" dirty="0"/>
              <a:t>Breadcrumbs and Back to Top</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27</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448056" y="3462528"/>
            <a:ext cx="8610600" cy="3048000"/>
          </a:xfrm>
        </p:spPr>
        <p:txBody>
          <a:bodyPr>
            <a:normAutofit/>
          </a:bodyPr>
          <a:lstStyle/>
          <a:p>
            <a:pPr>
              <a:lnSpc>
                <a:spcPct val="90000"/>
              </a:lnSpc>
              <a:spcBef>
                <a:spcPts val="1200"/>
              </a:spcBef>
            </a:pPr>
            <a:r>
              <a:rPr lang="en-US" sz="1400" dirty="0"/>
              <a:t>Several participants had difficulty finding the breadcrumbs depending on the page.</a:t>
            </a:r>
          </a:p>
          <a:p>
            <a:pPr lvl="1">
              <a:lnSpc>
                <a:spcPct val="90000"/>
              </a:lnSpc>
              <a:spcBef>
                <a:spcPts val="1200"/>
              </a:spcBef>
              <a:buFont typeface="Arial" panose="020B0604020202020204" pitchFamily="34" charset="0"/>
              <a:buChar char="•"/>
            </a:pPr>
            <a:r>
              <a:rPr lang="en-US" sz="1300" dirty="0"/>
              <a:t>Went to Home page from Stakeholder Interview page.</a:t>
            </a:r>
          </a:p>
          <a:p>
            <a:pPr lvl="1">
              <a:lnSpc>
                <a:spcPct val="90000"/>
              </a:lnSpc>
              <a:spcBef>
                <a:spcPts val="1200"/>
              </a:spcBef>
              <a:buFont typeface="Arial" panose="020B0604020202020204" pitchFamily="34" charset="0"/>
              <a:buChar char="•"/>
            </a:pPr>
            <a:r>
              <a:rPr lang="en-US" sz="1300" dirty="0"/>
              <a:t>Almost went to Method from Stakeholder Interview page, but then found the correct breadcrumb.</a:t>
            </a:r>
          </a:p>
          <a:p>
            <a:pPr lvl="1">
              <a:lnSpc>
                <a:spcPct val="90000"/>
              </a:lnSpc>
              <a:spcBef>
                <a:spcPts val="1200"/>
              </a:spcBef>
              <a:buFont typeface="Arial" panose="020B0604020202020204" pitchFamily="34" charset="0"/>
              <a:buChar char="•"/>
            </a:pPr>
            <a:r>
              <a:rPr lang="en-US" sz="1300" dirty="0"/>
              <a:t>Wanted to go to Resources from Stakeholder Interview page. Needed to be guided to correct breadcrumb.</a:t>
            </a:r>
          </a:p>
          <a:p>
            <a:pPr lvl="1">
              <a:lnSpc>
                <a:spcPct val="90000"/>
              </a:lnSpc>
              <a:spcBef>
                <a:spcPts val="1200"/>
              </a:spcBef>
              <a:buFont typeface="Arial" panose="020B0604020202020204" pitchFamily="34" charset="0"/>
              <a:buChar char="•"/>
            </a:pPr>
            <a:r>
              <a:rPr lang="en-US" sz="1300" dirty="0"/>
              <a:t>Used browser back button from CPRS  guide.</a:t>
            </a:r>
          </a:p>
          <a:p>
            <a:pPr lvl="1">
              <a:lnSpc>
                <a:spcPct val="90000"/>
              </a:lnSpc>
              <a:spcBef>
                <a:spcPts val="1200"/>
              </a:spcBef>
              <a:buFont typeface="Arial" panose="020B0604020202020204" pitchFamily="34" charset="0"/>
              <a:buChar char="•"/>
            </a:pPr>
            <a:r>
              <a:rPr lang="en-US" sz="1300" dirty="0"/>
              <a:t>Not sure which link to use from CPRS guide page (Quick Start Guide or Clinical Reminder Quick Start Guide)</a:t>
            </a:r>
          </a:p>
          <a:p>
            <a:pPr lvl="1">
              <a:lnSpc>
                <a:spcPct val="90000"/>
              </a:lnSpc>
              <a:spcBef>
                <a:spcPts val="1200"/>
              </a:spcBef>
              <a:buFont typeface="Arial" panose="020B0604020202020204" pitchFamily="34" charset="0"/>
              <a:buChar char="•"/>
            </a:pPr>
            <a:r>
              <a:rPr lang="en-US" sz="1300" dirty="0"/>
              <a:t>Participants wanted a quick way to get back to the top of the page. Recommend adding a Back to Top function. </a:t>
            </a:r>
          </a:p>
          <a:p>
            <a:pPr lvl="1">
              <a:lnSpc>
                <a:spcPct val="90000"/>
              </a:lnSpc>
              <a:spcBef>
                <a:spcPts val="1200"/>
              </a:spcBef>
            </a:pPr>
            <a:endParaRPr lang="en-US" sz="1400" dirty="0"/>
          </a:p>
        </p:txBody>
      </p:sp>
      <p:grpSp>
        <p:nvGrpSpPr>
          <p:cNvPr id="18" name="Group 17">
            <a:extLst>
              <a:ext uri="{FF2B5EF4-FFF2-40B4-BE49-F238E27FC236}">
                <a16:creationId xmlns:a16="http://schemas.microsoft.com/office/drawing/2014/main" id="{CBC3A453-FD75-C942-A663-2219930E74E4}"/>
              </a:ext>
            </a:extLst>
          </p:cNvPr>
          <p:cNvGrpSpPr/>
          <p:nvPr/>
        </p:nvGrpSpPr>
        <p:grpSpPr>
          <a:xfrm>
            <a:off x="1679117" y="2414002"/>
            <a:ext cx="5867400" cy="795484"/>
            <a:chOff x="1225301" y="2249584"/>
            <a:chExt cx="5867400" cy="795484"/>
          </a:xfrm>
        </p:grpSpPr>
        <p:pic>
          <p:nvPicPr>
            <p:cNvPr id="10" name="Picture 9" descr="A screenshot of a cell phone&#10;&#10;Description automatically generated">
              <a:extLst>
                <a:ext uri="{FF2B5EF4-FFF2-40B4-BE49-F238E27FC236}">
                  <a16:creationId xmlns:a16="http://schemas.microsoft.com/office/drawing/2014/main" id="{9DDC1EAC-3071-D140-9C64-8273F5FA0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5301" y="2249584"/>
              <a:ext cx="5867400" cy="795484"/>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9CE0DE2-7C02-3D42-A615-46EBE0A4ED48}"/>
                    </a:ext>
                  </a:extLst>
                </p14:cNvPr>
                <p14:cNvContentPartPr/>
                <p14:nvPr/>
              </p14:nvContentPartPr>
              <p14:xfrm>
                <a:off x="1879829" y="2405017"/>
                <a:ext cx="670320" cy="20880"/>
              </p14:xfrm>
            </p:contentPart>
          </mc:Choice>
          <mc:Fallback xmlns="">
            <p:pic>
              <p:nvPicPr>
                <p:cNvPr id="11" name="Ink 10">
                  <a:extLst>
                    <a:ext uri="{FF2B5EF4-FFF2-40B4-BE49-F238E27FC236}">
                      <a16:creationId xmlns:a16="http://schemas.microsoft.com/office/drawing/2014/main" id="{89CE0DE2-7C02-3D42-A615-46EBE0A4ED48}"/>
                    </a:ext>
                  </a:extLst>
                </p:cNvPr>
                <p:cNvPicPr/>
                <p:nvPr/>
              </p:nvPicPr>
              <p:blipFill>
                <a:blip r:embed="rId4"/>
                <a:stretch>
                  <a:fillRect/>
                </a:stretch>
              </p:blipFill>
              <p:spPr>
                <a:xfrm>
                  <a:off x="1826189" y="2297377"/>
                  <a:ext cx="7779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CF338572-B974-CF4D-A30C-7CCCA3C818BA}"/>
                    </a:ext>
                  </a:extLst>
                </p14:cNvPr>
                <p14:cNvContentPartPr/>
                <p14:nvPr/>
              </p14:nvContentPartPr>
              <p14:xfrm>
                <a:off x="2698469" y="2366497"/>
                <a:ext cx="1329120" cy="44640"/>
              </p14:xfrm>
            </p:contentPart>
          </mc:Choice>
          <mc:Fallback xmlns="">
            <p:pic>
              <p:nvPicPr>
                <p:cNvPr id="15" name="Ink 14">
                  <a:extLst>
                    <a:ext uri="{FF2B5EF4-FFF2-40B4-BE49-F238E27FC236}">
                      <a16:creationId xmlns:a16="http://schemas.microsoft.com/office/drawing/2014/main" id="{CF338572-B974-CF4D-A30C-7CCCA3C818BA}"/>
                    </a:ext>
                  </a:extLst>
                </p:cNvPr>
                <p:cNvPicPr/>
                <p:nvPr/>
              </p:nvPicPr>
              <p:blipFill>
                <a:blip r:embed="rId6"/>
                <a:stretch>
                  <a:fillRect/>
                </a:stretch>
              </p:blipFill>
              <p:spPr>
                <a:xfrm>
                  <a:off x="2644829" y="2258857"/>
                  <a:ext cx="1436760" cy="260280"/>
                </a:xfrm>
                <a:prstGeom prst="rect">
                  <a:avLst/>
                </a:prstGeom>
              </p:spPr>
            </p:pic>
          </mc:Fallback>
        </mc:AlternateContent>
      </p:grpSp>
      <p:grpSp>
        <p:nvGrpSpPr>
          <p:cNvPr id="17" name="Group 16">
            <a:extLst>
              <a:ext uri="{FF2B5EF4-FFF2-40B4-BE49-F238E27FC236}">
                <a16:creationId xmlns:a16="http://schemas.microsoft.com/office/drawing/2014/main" id="{0226283E-7580-3347-AD06-61E2F17D51E3}"/>
              </a:ext>
            </a:extLst>
          </p:cNvPr>
          <p:cNvGrpSpPr/>
          <p:nvPr/>
        </p:nvGrpSpPr>
        <p:grpSpPr>
          <a:xfrm>
            <a:off x="1679117" y="801011"/>
            <a:ext cx="4795656" cy="1357594"/>
            <a:chOff x="1761173" y="792658"/>
            <a:chExt cx="4795656" cy="1357594"/>
          </a:xfrm>
        </p:grpSpPr>
        <p:pic>
          <p:nvPicPr>
            <p:cNvPr id="7" name="Picture 6" descr="A screenshot of a cell phone&#10;&#10;Description automatically generated">
              <a:extLst>
                <a:ext uri="{FF2B5EF4-FFF2-40B4-BE49-F238E27FC236}">
                  <a16:creationId xmlns:a16="http://schemas.microsoft.com/office/drawing/2014/main" id="{B06CC48B-FC95-9941-A968-B3C5A0A9E4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61173" y="792658"/>
              <a:ext cx="4795656" cy="1357594"/>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7B27FD8-EF55-F440-9FB8-FF24B394BCE7}"/>
                    </a:ext>
                  </a:extLst>
                </p14:cNvPr>
                <p14:cNvContentPartPr/>
                <p14:nvPr/>
              </p14:nvContentPartPr>
              <p14:xfrm>
                <a:off x="2144069" y="1736137"/>
                <a:ext cx="1489680" cy="59400"/>
              </p14:xfrm>
            </p:contentPart>
          </mc:Choice>
          <mc:Fallback xmlns="">
            <p:pic>
              <p:nvPicPr>
                <p:cNvPr id="16" name="Ink 15">
                  <a:extLst>
                    <a:ext uri="{FF2B5EF4-FFF2-40B4-BE49-F238E27FC236}">
                      <a16:creationId xmlns:a16="http://schemas.microsoft.com/office/drawing/2014/main" id="{27B27FD8-EF55-F440-9FB8-FF24B394BCE7}"/>
                    </a:ext>
                  </a:extLst>
                </p:cNvPr>
                <p:cNvPicPr/>
                <p:nvPr/>
              </p:nvPicPr>
              <p:blipFill>
                <a:blip r:embed="rId9"/>
                <a:stretch>
                  <a:fillRect/>
                </a:stretch>
              </p:blipFill>
              <p:spPr>
                <a:xfrm>
                  <a:off x="2090429" y="1628137"/>
                  <a:ext cx="1597320" cy="275040"/>
                </a:xfrm>
                <a:prstGeom prst="rect">
                  <a:avLst/>
                </a:prstGeom>
              </p:spPr>
            </p:pic>
          </mc:Fallback>
        </mc:AlternateContent>
      </p:grpSp>
    </p:spTree>
    <p:extLst>
      <p:ext uri="{BB962C8B-B14F-4D97-AF65-F5344CB8AC3E}">
        <p14:creationId xmlns:p14="http://schemas.microsoft.com/office/powerpoint/2010/main" val="385784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608D-F6F3-D740-A560-9DA5E0F30CF7}"/>
              </a:ext>
            </a:extLst>
          </p:cNvPr>
          <p:cNvSpPr>
            <a:spLocks noGrp="1"/>
          </p:cNvSpPr>
          <p:nvPr>
            <p:ph type="title"/>
          </p:nvPr>
        </p:nvSpPr>
        <p:spPr/>
        <p:txBody>
          <a:bodyPr/>
          <a:lstStyle/>
          <a:p>
            <a:pPr algn="ctr"/>
            <a:r>
              <a:rPr lang="en-US" dirty="0"/>
              <a:t>Videos</a:t>
            </a:r>
          </a:p>
        </p:txBody>
      </p:sp>
      <p:sp>
        <p:nvSpPr>
          <p:cNvPr id="3" name="Slide Number Placeholder 2">
            <a:extLst>
              <a:ext uri="{FF2B5EF4-FFF2-40B4-BE49-F238E27FC236}">
                <a16:creationId xmlns:a16="http://schemas.microsoft.com/office/drawing/2014/main" id="{E387976C-39A0-3C49-B748-08863BBEDFA6}"/>
              </a:ext>
            </a:extLst>
          </p:cNvPr>
          <p:cNvSpPr>
            <a:spLocks noGrp="1"/>
          </p:cNvSpPr>
          <p:nvPr>
            <p:ph type="sldNum" sz="quarter" idx="12"/>
          </p:nvPr>
        </p:nvSpPr>
        <p:spPr/>
        <p:txBody>
          <a:bodyPr/>
          <a:lstStyle/>
          <a:p>
            <a:fld id="{5764DB34-3C2A-455B-A8D6-CC8CC2AAD5E7}" type="slidenum">
              <a:rPr lang="en-US" smtClean="0"/>
              <a:pPr/>
              <a:t>28</a:t>
            </a:fld>
            <a:endParaRPr lang="en-US" dirty="0"/>
          </a:p>
        </p:txBody>
      </p:sp>
      <p:sp>
        <p:nvSpPr>
          <p:cNvPr id="4" name="Text Placeholder 3">
            <a:extLst>
              <a:ext uri="{FF2B5EF4-FFF2-40B4-BE49-F238E27FC236}">
                <a16:creationId xmlns:a16="http://schemas.microsoft.com/office/drawing/2014/main" id="{19396376-7091-DF46-AA8B-F43D9978800F}"/>
              </a:ext>
            </a:extLst>
          </p:cNvPr>
          <p:cNvSpPr>
            <a:spLocks noGrp="1"/>
          </p:cNvSpPr>
          <p:nvPr>
            <p:ph type="body" sz="quarter" idx="13"/>
          </p:nvPr>
        </p:nvSpPr>
        <p:spPr>
          <a:xfrm>
            <a:off x="914400" y="4114800"/>
            <a:ext cx="6400800" cy="3048000"/>
          </a:xfrm>
        </p:spPr>
        <p:txBody>
          <a:bodyPr>
            <a:normAutofit/>
          </a:bodyPr>
          <a:lstStyle/>
          <a:p>
            <a:pPr>
              <a:lnSpc>
                <a:spcPct val="90000"/>
              </a:lnSpc>
              <a:spcBef>
                <a:spcPts val="1200"/>
              </a:spcBef>
            </a:pPr>
            <a:r>
              <a:rPr lang="en-US" sz="1400" dirty="0"/>
              <a:t>No actual videos were included in the wireframes.  The video placeholder drew attention and participants indicated that videos would be watched.</a:t>
            </a:r>
          </a:p>
          <a:p>
            <a:pPr>
              <a:lnSpc>
                <a:spcPct val="90000"/>
              </a:lnSpc>
              <a:spcBef>
                <a:spcPts val="1200"/>
              </a:spcBef>
            </a:pPr>
            <a:r>
              <a:rPr lang="en-US" sz="1400" dirty="0"/>
              <a:t>Participants commented that they would watch short and concise videos. Acceptable video length ranged from 2 minutes to 10 minutes.</a:t>
            </a:r>
          </a:p>
          <a:p>
            <a:pPr>
              <a:lnSpc>
                <a:spcPct val="90000"/>
              </a:lnSpc>
              <a:spcBef>
                <a:spcPts val="1200"/>
              </a:spcBef>
            </a:pPr>
            <a:r>
              <a:rPr lang="en-US" sz="1400" dirty="0"/>
              <a:t>Important that the video is short and concise, gets right to the point, and highlights the key points again at the end of the video.</a:t>
            </a:r>
          </a:p>
          <a:p>
            <a:pPr>
              <a:lnSpc>
                <a:spcPct val="90000"/>
              </a:lnSpc>
              <a:spcBef>
                <a:spcPts val="1200"/>
              </a:spcBef>
            </a:pPr>
            <a:r>
              <a:rPr lang="en-US" sz="1400" dirty="0"/>
              <a:t>Some participants said they would like to see video demonstrations of how to use these tools, e.g. Usability Walkthrough.</a:t>
            </a:r>
          </a:p>
        </p:txBody>
      </p:sp>
      <p:sp>
        <p:nvSpPr>
          <p:cNvPr id="5" name="TextBox 4">
            <a:extLst>
              <a:ext uri="{FF2B5EF4-FFF2-40B4-BE49-F238E27FC236}">
                <a16:creationId xmlns:a16="http://schemas.microsoft.com/office/drawing/2014/main" id="{662548ED-0756-BF46-A87A-50BD0143AC9F}"/>
              </a:ext>
            </a:extLst>
          </p:cNvPr>
          <p:cNvSpPr txBox="1"/>
          <p:nvPr/>
        </p:nvSpPr>
        <p:spPr>
          <a:xfrm>
            <a:off x="7070930" y="3144400"/>
            <a:ext cx="1828801" cy="754053"/>
          </a:xfrm>
          <a:prstGeom prst="rect">
            <a:avLst/>
          </a:prstGeom>
          <a:noFill/>
        </p:spPr>
        <p:txBody>
          <a:bodyPr wrap="square" rtlCol="0">
            <a:spAutoFit/>
          </a:bodyPr>
          <a:lstStyle/>
          <a:p>
            <a:r>
              <a:rPr lang="en-US" sz="2500" u="sng" dirty="0"/>
              <a:t>Action Plan</a:t>
            </a:r>
          </a:p>
          <a:p>
            <a:endParaRPr lang="en-US" dirty="0"/>
          </a:p>
        </p:txBody>
      </p:sp>
      <p:pic>
        <p:nvPicPr>
          <p:cNvPr id="6" name="Picture 5">
            <a:extLst>
              <a:ext uri="{FF2B5EF4-FFF2-40B4-BE49-F238E27FC236}">
                <a16:creationId xmlns:a16="http://schemas.microsoft.com/office/drawing/2014/main" id="{97D4AC36-3E62-499A-AE4B-F2D0461F2D31}"/>
              </a:ext>
            </a:extLst>
          </p:cNvPr>
          <p:cNvPicPr>
            <a:picLocks noChangeAspect="1"/>
          </p:cNvPicPr>
          <p:nvPr/>
        </p:nvPicPr>
        <p:blipFill>
          <a:blip r:embed="rId2"/>
          <a:stretch>
            <a:fillRect/>
          </a:stretch>
        </p:blipFill>
        <p:spPr>
          <a:xfrm>
            <a:off x="2133600" y="941138"/>
            <a:ext cx="4219575" cy="2695575"/>
          </a:xfrm>
          <a:prstGeom prst="rect">
            <a:avLst/>
          </a:prstGeom>
          <a:ln w="19050">
            <a:solidFill>
              <a:schemeClr val="tx1"/>
            </a:solidFill>
          </a:ln>
        </p:spPr>
      </p:pic>
    </p:spTree>
    <p:extLst>
      <p:ext uri="{BB962C8B-B14F-4D97-AF65-F5344CB8AC3E}">
        <p14:creationId xmlns:p14="http://schemas.microsoft.com/office/powerpoint/2010/main" val="137938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Tip and Learn More  </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29</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1219200" y="4226010"/>
            <a:ext cx="76200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Participants did not notice the Tip and Learn More areas on the page.  When directed to them in order to obtain feedback, the How To sections were the least likely to be found useful.  See slide 23-24 for detailed findings on How </a:t>
            </a:r>
            <a:r>
              <a:rPr lang="en-US" sz="1400" dirty="0" err="1"/>
              <a:t>Tos</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Template labels vs How To is not something that is easily grasped when skimming the page.  Possibly include the How To in the template, and then it can be printed, or not.  Or increase the differentiation in the item labels. </a:t>
            </a:r>
          </a:p>
        </p:txBody>
      </p:sp>
      <p:pic>
        <p:nvPicPr>
          <p:cNvPr id="4" name="Picture 3">
            <a:extLst>
              <a:ext uri="{FF2B5EF4-FFF2-40B4-BE49-F238E27FC236}">
                <a16:creationId xmlns:a16="http://schemas.microsoft.com/office/drawing/2014/main" id="{36A8226B-AD6F-4039-B6F9-2E8CC82B312E}"/>
              </a:ext>
            </a:extLst>
          </p:cNvPr>
          <p:cNvPicPr>
            <a:picLocks noChangeAspect="1"/>
          </p:cNvPicPr>
          <p:nvPr/>
        </p:nvPicPr>
        <p:blipFill>
          <a:blip r:embed="rId2"/>
          <a:stretch>
            <a:fillRect/>
          </a:stretch>
        </p:blipFill>
        <p:spPr>
          <a:xfrm>
            <a:off x="1752600" y="1069070"/>
            <a:ext cx="5943600" cy="3029008"/>
          </a:xfrm>
          <a:prstGeom prst="rect">
            <a:avLst/>
          </a:prstGeom>
          <a:ln w="28575">
            <a:solidFill>
              <a:schemeClr val="tx1"/>
            </a:solidFill>
          </a:ln>
        </p:spPr>
      </p:pic>
    </p:spTree>
    <p:extLst>
      <p:ext uri="{BB962C8B-B14F-4D97-AF65-F5344CB8AC3E}">
        <p14:creationId xmlns:p14="http://schemas.microsoft.com/office/powerpoint/2010/main" val="212751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3</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0" y="1093538"/>
            <a:ext cx="9144000" cy="4078039"/>
          </a:xfrm>
          <a:prstGeom prst="rect">
            <a:avLst/>
          </a:prstGeom>
          <a:noFill/>
        </p:spPr>
        <p:txBody>
          <a:bodyPr wrap="square" rtlCol="0">
            <a:spAutoFit/>
          </a:bodyPr>
          <a:lstStyle/>
          <a:p>
            <a:pPr lvl="1"/>
            <a:endParaRPr lang="en-US" dirty="0"/>
          </a:p>
          <a:p>
            <a:pPr marL="800100" lvl="1" indent="-342900">
              <a:lnSpc>
                <a:spcPct val="150000"/>
              </a:lnSpc>
              <a:buFont typeface="Arial" panose="020B0604020202020204" pitchFamily="34" charset="0"/>
              <a:buChar char="•"/>
            </a:pPr>
            <a:r>
              <a:rPr lang="en-US" dirty="0"/>
              <a:t>June 22 and 23 seven VISN 15 CACs participated in remote, moderated 1:1 sessions. </a:t>
            </a:r>
          </a:p>
          <a:p>
            <a:pPr marL="800100" lvl="1" indent="-342900">
              <a:lnSpc>
                <a:spcPct val="150000"/>
              </a:lnSpc>
              <a:buFont typeface="Arial" panose="020B0604020202020204" pitchFamily="34" charset="0"/>
              <a:buChar char="•"/>
            </a:pPr>
            <a:r>
              <a:rPr lang="en-US" dirty="0"/>
              <a:t>A semi-functional prototype, built in Figma, was used for the testing. </a:t>
            </a:r>
          </a:p>
          <a:p>
            <a:pPr marL="800100" lvl="1" indent="-342900">
              <a:lnSpc>
                <a:spcPct val="150000"/>
              </a:lnSpc>
              <a:buFont typeface="Arial" panose="020B0604020202020204" pitchFamily="34" charset="0"/>
              <a:buChar char="•"/>
            </a:pPr>
            <a:r>
              <a:rPr lang="en-US" dirty="0"/>
              <a:t>The most serious barrier to this being utilized is CAC agency.  If the UXG was recommended in an SOP, then the CACs would be more empowered to utilize the information and techniques. </a:t>
            </a:r>
          </a:p>
          <a:p>
            <a:pPr marL="800100" lvl="1" indent="-342900">
              <a:lnSpc>
                <a:spcPct val="150000"/>
              </a:lnSpc>
              <a:buFont typeface="Arial" panose="020B0604020202020204" pitchFamily="34" charset="0"/>
              <a:buChar char="•"/>
            </a:pPr>
            <a:r>
              <a:rPr lang="en-US" dirty="0"/>
              <a:t>No mobile use was evaluated.</a:t>
            </a:r>
          </a:p>
          <a:p>
            <a:pPr marL="800100" lvl="1" indent="-342900">
              <a:lnSpc>
                <a:spcPct val="150000"/>
              </a:lnSpc>
              <a:buFont typeface="Arial" panose="020B0604020202020204" pitchFamily="34" charset="0"/>
              <a:buChar char="•"/>
            </a:pPr>
            <a:r>
              <a:rPr lang="en-US" dirty="0"/>
              <a:t>No video content was available. </a:t>
            </a:r>
          </a:p>
          <a:p>
            <a:pPr lvl="1"/>
            <a:endParaRPr lang="en-US" sz="1400" dirty="0"/>
          </a:p>
          <a:p>
            <a:pPr lvl="1"/>
            <a:endParaRPr lang="en-US" sz="1400" dirty="0"/>
          </a:p>
          <a:p>
            <a:pPr marL="285750" indent="-285750">
              <a:buFont typeface="Arial" panose="020B0604020202020204" pitchFamily="34" charset="0"/>
              <a:buChar char="•"/>
            </a:pPr>
            <a:endParaRPr lang="en-US" sz="2400" dirty="0"/>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Executive Summary</a:t>
            </a:r>
          </a:p>
        </p:txBody>
      </p:sp>
    </p:spTree>
    <p:extLst>
      <p:ext uri="{BB962C8B-B14F-4D97-AF65-F5344CB8AC3E}">
        <p14:creationId xmlns:p14="http://schemas.microsoft.com/office/powerpoint/2010/main" val="300284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normAutofit/>
          </a:bodyPr>
          <a:lstStyle/>
          <a:p>
            <a:pPr algn="ctr"/>
            <a:r>
              <a:rPr lang="en-US" dirty="0"/>
              <a:t>Mock Up Usage  </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30</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1219200" y="1143000"/>
            <a:ext cx="76200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Use of mock-ups prior to CPRS configuration varied across participants.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participants differentiated between small, medium and large projects, and indicated that this assessment partly determines the use of a mock up.  However, several participants only configure in CPRS, put it in a test environment and work with the requestor on the design that way.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Tools in use:  Word, </a:t>
            </a:r>
            <a:r>
              <a:rPr lang="en-US" sz="1600" dirty="0" err="1"/>
              <a:t>Powerpoint</a:t>
            </a:r>
            <a:r>
              <a:rPr lang="en-US" sz="1600" dirty="0"/>
              <a:t>, Excel.  Several used to use Visio, but now that must be requested and it is not considered to be essential by participants.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is suggesting creating a mock-up somehow of the dialog or reminder. I don't do it in such a way that makes sense to the users but for what is organized for me. I just create a spreadsheet with the names of the groups and elements, the text and alt text and then build it so I don't have to go back and rework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Several participants would like to see a SOP that included the steps covered in the QSG.</a:t>
            </a:r>
          </a:p>
        </p:txBody>
      </p:sp>
    </p:spTree>
    <p:extLst>
      <p:ext uri="{BB962C8B-B14F-4D97-AF65-F5344CB8AC3E}">
        <p14:creationId xmlns:p14="http://schemas.microsoft.com/office/powerpoint/2010/main" val="1956843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a:xfrm>
            <a:off x="1066800" y="0"/>
            <a:ext cx="7315201" cy="1042069"/>
          </a:xfrm>
        </p:spPr>
        <p:txBody>
          <a:bodyPr>
            <a:normAutofit/>
          </a:bodyPr>
          <a:lstStyle/>
          <a:p>
            <a:pPr algn="ctr"/>
            <a:r>
              <a:rPr lang="en-US" dirty="0"/>
              <a:t>Pattern Library Enhancements</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31</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1167384" y="3651111"/>
            <a:ext cx="76200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Participants were not sure what to expect, but this link was of interest across all participants.</a:t>
            </a:r>
          </a:p>
          <a:p>
            <a:pPr marL="285750" indent="-285750">
              <a:buFont typeface="Arial" panose="020B0604020202020204" pitchFamily="34" charset="0"/>
              <a:buChar char="•"/>
            </a:pPr>
            <a:r>
              <a:rPr lang="en-US" sz="1400" dirty="0"/>
              <a:t>Participants liked the Best Practices, asked to have more included in that section, but the section itself takes a long time to scroll through. </a:t>
            </a:r>
          </a:p>
          <a:p>
            <a:pPr marL="285750" indent="-285750">
              <a:buFont typeface="Arial" panose="020B0604020202020204" pitchFamily="34" charset="0"/>
              <a:buChar char="•"/>
            </a:pPr>
            <a:r>
              <a:rPr lang="en-US" sz="1400" dirty="0"/>
              <a:t>Examples shown were deemed useful across 6/7 participants.   </a:t>
            </a:r>
          </a:p>
          <a:p>
            <a:pPr marL="285750" indent="-285750">
              <a:buFont typeface="Arial" panose="020B0604020202020204" pitchFamily="34" charset="0"/>
              <a:buChar char="•"/>
            </a:pPr>
            <a:r>
              <a:rPr lang="en-US" sz="1400" dirty="0"/>
              <a:t>Add Data Objects as a 4th Design Component. </a:t>
            </a:r>
          </a:p>
          <a:p>
            <a:pPr marL="285750" indent="-285750">
              <a:buFont typeface="Arial" panose="020B0604020202020204" pitchFamily="34" charset="0"/>
              <a:buChar char="•"/>
            </a:pPr>
            <a:endParaRPr lang="en-US" sz="1400" dirty="0"/>
          </a:p>
          <a:p>
            <a:r>
              <a:rPr lang="en-US" sz="1400" dirty="0"/>
              <a:t>Participant comments:</a:t>
            </a:r>
          </a:p>
          <a:p>
            <a:pPr marL="285750" indent="-285750">
              <a:buFont typeface="Arial" panose="020B0604020202020204" pitchFamily="34" charset="0"/>
              <a:buChar char="•"/>
            </a:pPr>
            <a:r>
              <a:rPr lang="en-US" sz="1400" dirty="0"/>
              <a:t>I wanted to see how the dialog will work within the environment itself. Maybe use it as a template for an issue that comes up.</a:t>
            </a:r>
          </a:p>
          <a:p>
            <a:pPr marL="285750" indent="-285750">
              <a:buFont typeface="Arial" panose="020B0604020202020204" pitchFamily="34" charset="0"/>
              <a:buChar char="•"/>
            </a:pPr>
            <a:r>
              <a:rPr lang="en-US" sz="1400" dirty="0"/>
              <a:t>I hope I’d get maybe a link to current CPRS technical guides or other types of CPRS info like patch information that is getting ready to be released, what's involved, updates that have been done, maybe a history.</a:t>
            </a:r>
          </a:p>
        </p:txBody>
      </p:sp>
      <p:pic>
        <p:nvPicPr>
          <p:cNvPr id="4" name="Picture 3">
            <a:extLst>
              <a:ext uri="{FF2B5EF4-FFF2-40B4-BE49-F238E27FC236}">
                <a16:creationId xmlns:a16="http://schemas.microsoft.com/office/drawing/2014/main" id="{3EABEE4A-7059-4641-A1E4-1E759DFA4DA6}"/>
              </a:ext>
            </a:extLst>
          </p:cNvPr>
          <p:cNvPicPr>
            <a:picLocks noChangeAspect="1"/>
          </p:cNvPicPr>
          <p:nvPr/>
        </p:nvPicPr>
        <p:blipFill>
          <a:blip r:embed="rId2"/>
          <a:stretch>
            <a:fillRect/>
          </a:stretch>
        </p:blipFill>
        <p:spPr>
          <a:xfrm>
            <a:off x="1883507" y="1045117"/>
            <a:ext cx="5376985" cy="2438400"/>
          </a:xfrm>
          <a:prstGeom prst="rect">
            <a:avLst/>
          </a:prstGeom>
          <a:ln w="19050">
            <a:solidFill>
              <a:schemeClr val="tx1"/>
            </a:solidFill>
          </a:ln>
        </p:spPr>
      </p:pic>
      <p:sp>
        <p:nvSpPr>
          <p:cNvPr id="5" name="TextBox 4">
            <a:extLst>
              <a:ext uri="{FF2B5EF4-FFF2-40B4-BE49-F238E27FC236}">
                <a16:creationId xmlns:a16="http://schemas.microsoft.com/office/drawing/2014/main" id="{3DF0D04C-0134-42D6-92EE-AFF0B94F2965}"/>
              </a:ext>
            </a:extLst>
          </p:cNvPr>
          <p:cNvSpPr txBox="1"/>
          <p:nvPr/>
        </p:nvSpPr>
        <p:spPr>
          <a:xfrm>
            <a:off x="4977384" y="2819400"/>
            <a:ext cx="1600200" cy="369332"/>
          </a:xfrm>
          <a:prstGeom prst="rect">
            <a:avLst/>
          </a:prstGeom>
          <a:noFill/>
        </p:spPr>
        <p:txBody>
          <a:bodyPr wrap="square" rtlCol="0">
            <a:spAutoFit/>
          </a:bodyPr>
          <a:lstStyle/>
          <a:p>
            <a:r>
              <a:rPr lang="en-US" u="sng" dirty="0">
                <a:solidFill>
                  <a:srgbClr val="0070C0"/>
                </a:solidFill>
              </a:rPr>
              <a:t>Data objects</a:t>
            </a:r>
          </a:p>
        </p:txBody>
      </p:sp>
    </p:spTree>
    <p:extLst>
      <p:ext uri="{BB962C8B-B14F-4D97-AF65-F5344CB8AC3E}">
        <p14:creationId xmlns:p14="http://schemas.microsoft.com/office/powerpoint/2010/main" val="3090154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a:xfrm>
            <a:off x="1066800" y="0"/>
            <a:ext cx="7315201" cy="1042069"/>
          </a:xfrm>
        </p:spPr>
        <p:txBody>
          <a:bodyPr>
            <a:normAutofit/>
          </a:bodyPr>
          <a:lstStyle/>
          <a:p>
            <a:pPr algn="ctr"/>
            <a:r>
              <a:rPr lang="en-US" dirty="0"/>
              <a:t>Pattern Library Enhancements cont’d</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32</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609600" y="3810000"/>
            <a:ext cx="7620000" cy="2246769"/>
          </a:xfrm>
          <a:prstGeom prst="rect">
            <a:avLst/>
          </a:prstGeom>
          <a:noFill/>
        </p:spPr>
        <p:txBody>
          <a:bodyPr wrap="square" rtlCol="0">
            <a:spAutoFit/>
          </a:bodyPr>
          <a:lstStyle/>
          <a:p>
            <a:r>
              <a:rPr lang="en-US" sz="1400" dirty="0"/>
              <a:t> Participant Comments:</a:t>
            </a:r>
          </a:p>
          <a:p>
            <a:pPr marL="285750" indent="-285750">
              <a:buFont typeface="Arial" panose="020B0604020202020204" pitchFamily="34" charset="0"/>
              <a:buChar char="•"/>
            </a:pPr>
            <a:r>
              <a:rPr lang="en-US" sz="1400" dirty="0"/>
              <a:t>I know this is for reminder dialogs but we do boiler plates and TXML (?) templates which are built in the template editor, it'd be nice in this before we get to reminder dialog if we could get a definition of each of those. Plus the pros and cons because there are things you can’t do in a boiler plate that you might be able to do in a TXML.</a:t>
            </a:r>
          </a:p>
          <a:p>
            <a:pPr marL="285750" indent="-285750">
              <a:buFont typeface="Arial" panose="020B0604020202020204" pitchFamily="34" charset="0"/>
              <a:buChar char="•"/>
            </a:pPr>
            <a:r>
              <a:rPr lang="en-US" sz="1400" dirty="0"/>
              <a:t>I don’t understand the first bullet for the “Cons” section, I can’t even say that it’s not true because I don’t know what they are trying to say.  </a:t>
            </a:r>
          </a:p>
          <a:p>
            <a:pPr marL="285750" indent="-285750">
              <a:buFont typeface="Arial" panose="020B0604020202020204" pitchFamily="34" charset="0"/>
              <a:buChar char="•"/>
            </a:pPr>
            <a:r>
              <a:rPr lang="en-US" sz="1400" dirty="0"/>
              <a:t>Suggestions for enhancing the pattern library include: </a:t>
            </a:r>
          </a:p>
          <a:p>
            <a:pPr marL="742950" lvl="1" indent="-285750">
              <a:buFont typeface="Arial" panose="020B0604020202020204" pitchFamily="34" charset="0"/>
              <a:buChar char="•"/>
            </a:pPr>
            <a:r>
              <a:rPr lang="en-US" sz="1400" dirty="0"/>
              <a:t>Add the Reminder Definition section (see </a:t>
            </a:r>
            <a:r>
              <a:rPr lang="en-US" sz="1400" dirty="0">
                <a:hlinkClick r:id="rId2" action="ppaction://hlinksldjump"/>
              </a:rPr>
              <a:t>Reminder Definition</a:t>
            </a:r>
            <a:r>
              <a:rPr lang="en-US" sz="1400" dirty="0"/>
              <a:t> for more detail)</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CD5B62EF-35AF-454A-8829-12E36F5E2461}"/>
              </a:ext>
            </a:extLst>
          </p:cNvPr>
          <p:cNvPicPr>
            <a:picLocks noChangeAspect="1"/>
          </p:cNvPicPr>
          <p:nvPr/>
        </p:nvPicPr>
        <p:blipFill rotWithShape="1">
          <a:blip r:embed="rId3"/>
          <a:srcRect t="53959"/>
          <a:stretch/>
        </p:blipFill>
        <p:spPr>
          <a:xfrm>
            <a:off x="1643208" y="1085088"/>
            <a:ext cx="6162383" cy="2362200"/>
          </a:xfrm>
          <a:prstGeom prst="rect">
            <a:avLst/>
          </a:prstGeom>
          <a:ln w="19050">
            <a:solidFill>
              <a:schemeClr val="tx1"/>
            </a:solidFill>
          </a:ln>
        </p:spPr>
      </p:pic>
    </p:spTree>
    <p:extLst>
      <p:ext uri="{BB962C8B-B14F-4D97-AF65-F5344CB8AC3E}">
        <p14:creationId xmlns:p14="http://schemas.microsoft.com/office/powerpoint/2010/main" val="389355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a:xfrm>
            <a:off x="1066800" y="0"/>
            <a:ext cx="7315201" cy="1042069"/>
          </a:xfrm>
        </p:spPr>
        <p:txBody>
          <a:bodyPr>
            <a:normAutofit/>
          </a:bodyPr>
          <a:lstStyle/>
          <a:p>
            <a:pPr algn="ctr"/>
            <a:r>
              <a:rPr lang="en-US" dirty="0"/>
              <a:t>Common Usability Issues</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33</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914400" y="1042069"/>
            <a:ext cx="7620000" cy="5262979"/>
          </a:xfrm>
          <a:prstGeom prst="rect">
            <a:avLst/>
          </a:prstGeom>
          <a:noFill/>
        </p:spPr>
        <p:txBody>
          <a:bodyPr wrap="square" rtlCol="0">
            <a:spAutoFit/>
          </a:bodyPr>
          <a:lstStyle/>
          <a:p>
            <a:r>
              <a:rPr lang="en-US" dirty="0"/>
              <a:t>Participants saw value in this content, and would like this section to include more examples, as well as the code snippet so they could follow along.   </a:t>
            </a:r>
          </a:p>
          <a:p>
            <a:endParaRPr lang="en-US" sz="1400" dirty="0"/>
          </a:p>
          <a:p>
            <a:r>
              <a:rPr lang="en-US" sz="1600" dirty="0"/>
              <a:t> Participant Comments:</a:t>
            </a:r>
          </a:p>
          <a:p>
            <a:pPr marL="285750" indent="-285750">
              <a:buFont typeface="Arial" panose="020B0604020202020204" pitchFamily="34" charset="0"/>
              <a:buChar char="•"/>
            </a:pPr>
            <a:r>
              <a:rPr lang="en-US" sz="1600" dirty="0"/>
              <a:t>I like the fact that these appear to have FAQs in them and that will help with issues with installation of reminder dialogs and that I think they are overlooked during deployment.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People have different issues. If there is a quick way to be able to go and pull up that information that is very useful and of value to the person building the reminder dialog.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 think they are all good. I don’t know if there are other ones that link from the in-depth guide. I think it'd help if there is other guidance that applies here.</a:t>
            </a:r>
          </a:p>
          <a:p>
            <a:r>
              <a:rPr lang="en-US" sz="1600" dirty="0"/>
              <a:t> </a:t>
            </a:r>
          </a:p>
          <a:p>
            <a:pPr marL="285750" indent="-285750">
              <a:buFont typeface="Arial" panose="020B0604020202020204" pitchFamily="34" charset="0"/>
              <a:buChar char="•"/>
            </a:pPr>
            <a:r>
              <a:rPr lang="en-US" sz="1600" dirty="0"/>
              <a:t>I would use this information. I'd be interested in seeing others listed here too.</a:t>
            </a:r>
          </a:p>
          <a:p>
            <a:r>
              <a:rPr lang="en-US" sz="1600" dirty="0"/>
              <a:t>	</a:t>
            </a:r>
          </a:p>
          <a:p>
            <a:pPr marL="285750" indent="-285750">
              <a:buFont typeface="Arial" panose="020B0604020202020204" pitchFamily="34" charset="0"/>
              <a:buChar char="•"/>
            </a:pPr>
            <a:r>
              <a:rPr lang="en-US" sz="1600" dirty="0"/>
              <a:t>It's all really useful and good information. I could use this. We have so many providers that don’t know how to get to clinical reminders. It would be helpful for the provider to know how to get to clinical reminders and how to use them. I guess this isn't the right location for that, but I guess we're assuming they already know that with this.</a:t>
            </a:r>
            <a:r>
              <a:rPr lang="en-US" sz="1200"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6874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a:xfrm>
            <a:off x="1066800" y="0"/>
            <a:ext cx="7315201" cy="1042069"/>
          </a:xfrm>
        </p:spPr>
        <p:txBody>
          <a:bodyPr>
            <a:normAutofit/>
          </a:bodyPr>
          <a:lstStyle/>
          <a:p>
            <a:pPr algn="ctr"/>
            <a:r>
              <a:rPr lang="en-US" dirty="0"/>
              <a:t>Common Usability Issues (cont’d)</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34</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762001" y="843724"/>
            <a:ext cx="7620000" cy="5509200"/>
          </a:xfrm>
          <a:prstGeom prst="rect">
            <a:avLst/>
          </a:prstGeom>
          <a:noFill/>
        </p:spPr>
        <p:txBody>
          <a:bodyPr wrap="square" rtlCol="0">
            <a:spAutoFit/>
          </a:bodyPr>
          <a:lstStyle/>
          <a:p>
            <a:r>
              <a:rPr lang="en-US" sz="1600" dirty="0"/>
              <a:t>Participants saw value in this content, and would like this section to include more examples, as well as the code snippet so they could follow along.  Bolded comment introduces a topic not yet covered in the UXG.</a:t>
            </a:r>
          </a:p>
          <a:p>
            <a:endParaRPr lang="en-US" sz="1600" dirty="0"/>
          </a:p>
          <a:p>
            <a:r>
              <a:rPr lang="en-US" sz="1600" dirty="0"/>
              <a:t> Participant Comments:</a:t>
            </a:r>
          </a:p>
          <a:p>
            <a:pPr marL="285750" indent="-285750">
              <a:buFont typeface="Arial" panose="020B0604020202020204" pitchFamily="34" charset="0"/>
              <a:buChar char="•"/>
            </a:pPr>
            <a:r>
              <a:rPr lang="en-US" sz="1600" dirty="0"/>
              <a:t>I'd like to have the code example next to it to show how it should look when someone runs into an issue. Just telling that it's an issue but not showing how to correct it is not helpful.</a:t>
            </a:r>
          </a:p>
          <a:p>
            <a:r>
              <a:rPr lang="en-US" sz="1600" dirty="0"/>
              <a:t>		</a:t>
            </a:r>
          </a:p>
          <a:p>
            <a:pPr marL="285750" indent="-285750">
              <a:buFont typeface="Arial" panose="020B0604020202020204" pitchFamily="34" charset="0"/>
              <a:buChar char="•"/>
            </a:pPr>
            <a:r>
              <a:rPr lang="en-US" sz="1600" dirty="0"/>
              <a:t>I think this is really good. A lot of people are very visual so seeing something like this is helpful to put an image in the mind to be able to think about how this goes and should look.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Very often the stance I take is, I put myself in the view of the provider to think about what they will see, then I put myself in the patient’s shoes to think of what the patient will see and how it'll read for them. I have a lot of conversations with my end-users to compare what they will see and what the patient will see if they ever request the record so they can understand what they will see. I think this would be a good place to cover that.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a:t>Consistency point is great. I don’t think this can be stated enough. I agree with that absolutely. I don’t think there is anything I can add to that. Very well stated.</a:t>
            </a:r>
          </a:p>
        </p:txBody>
      </p:sp>
    </p:spTree>
    <p:extLst>
      <p:ext uri="{BB962C8B-B14F-4D97-AF65-F5344CB8AC3E}">
        <p14:creationId xmlns:p14="http://schemas.microsoft.com/office/powerpoint/2010/main" val="2821374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a:xfrm>
            <a:off x="1066800" y="0"/>
            <a:ext cx="7315201" cy="1042069"/>
          </a:xfrm>
        </p:spPr>
        <p:txBody>
          <a:bodyPr>
            <a:normAutofit/>
          </a:bodyPr>
          <a:lstStyle/>
          <a:p>
            <a:pPr algn="ctr"/>
            <a:r>
              <a:rPr lang="en-US" dirty="0"/>
              <a:t>Visual Modeling</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35</a:t>
            </a:fld>
            <a:endParaRPr lang="en-US" dirty="0"/>
          </a:p>
        </p:txBody>
      </p:sp>
      <p:sp>
        <p:nvSpPr>
          <p:cNvPr id="8" name="TextBox 7">
            <a:extLst>
              <a:ext uri="{FF2B5EF4-FFF2-40B4-BE49-F238E27FC236}">
                <a16:creationId xmlns:a16="http://schemas.microsoft.com/office/drawing/2014/main" id="{B9D5582E-0B75-4807-ABA7-74F3B0F0C617}"/>
              </a:ext>
            </a:extLst>
          </p:cNvPr>
          <p:cNvSpPr txBox="1"/>
          <p:nvPr/>
        </p:nvSpPr>
        <p:spPr>
          <a:xfrm>
            <a:off x="780144" y="990600"/>
            <a:ext cx="7620000" cy="5262979"/>
          </a:xfrm>
          <a:prstGeom prst="rect">
            <a:avLst/>
          </a:prstGeom>
          <a:noFill/>
        </p:spPr>
        <p:txBody>
          <a:bodyPr wrap="square" rtlCol="0">
            <a:spAutoFit/>
          </a:bodyPr>
          <a:lstStyle/>
          <a:p>
            <a:r>
              <a:rPr lang="en-US" sz="1600" dirty="0"/>
              <a:t>Workflow mapping as a concept was well understood. The value in workflow modeling is recognized. </a:t>
            </a:r>
          </a:p>
          <a:p>
            <a:endParaRPr lang="en-US" sz="1600" dirty="0"/>
          </a:p>
          <a:p>
            <a:r>
              <a:rPr lang="en-US" sz="1600" dirty="0"/>
              <a:t> Participant Comments:</a:t>
            </a:r>
          </a:p>
          <a:p>
            <a:pPr marL="285750" indent="-285750">
              <a:buFont typeface="Arial" panose="020B0604020202020204" pitchFamily="34" charset="0"/>
              <a:buChar char="•"/>
            </a:pPr>
            <a:r>
              <a:rPr lang="en-US" sz="1600" dirty="0"/>
              <a:t>I use this. I don’t know that every CAC does that. I like mapping it out so I can find bottlenecks and help generate solutions or point me to someone who can help generate a solution.</a:t>
            </a:r>
          </a:p>
          <a:p>
            <a:r>
              <a:rPr lang="en-US" sz="1600" dirty="0"/>
              <a:t>	</a:t>
            </a:r>
          </a:p>
          <a:p>
            <a:pPr marL="285750" indent="-285750">
              <a:buFont typeface="Arial" panose="020B0604020202020204" pitchFamily="34" charset="0"/>
              <a:buChar char="•"/>
            </a:pPr>
            <a:r>
              <a:rPr lang="en-US" sz="1600" dirty="0"/>
              <a:t>I would be interested to see examples or demonstrations. But I may not have time to integrate this.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I could convince my facility leadership on how we could approach these things more constructively then it would be a really great tool. I have tried to use the approach that being proactive with creating tools that support our clinicians will make their jobs easier and give them back some time. I think that's what they would value. If we can make better tools for the clinicians that free up time, they should want us to be able to do that. </a:t>
            </a:r>
          </a:p>
          <a:p>
            <a:r>
              <a:rPr lang="en-US" sz="1600" dirty="0"/>
              <a:t>	</a:t>
            </a:r>
          </a:p>
          <a:p>
            <a:pPr marL="285750" indent="-285750">
              <a:buFont typeface="Arial" panose="020B0604020202020204" pitchFamily="34" charset="0"/>
              <a:buChar char="•"/>
            </a:pPr>
            <a:r>
              <a:rPr lang="en-US" sz="1600" dirty="0"/>
              <a:t>I guess an example would be whenever we share screens and show the end user and go over the functionality. Sometimes I'll do it differently [2 or more designs] to show a different format that might be more user friendly for them. </a:t>
            </a:r>
          </a:p>
        </p:txBody>
      </p:sp>
    </p:spTree>
    <p:extLst>
      <p:ext uri="{BB962C8B-B14F-4D97-AF65-F5344CB8AC3E}">
        <p14:creationId xmlns:p14="http://schemas.microsoft.com/office/powerpoint/2010/main" val="21978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86D5-BB86-46C7-87A7-8E6127BBFA58}"/>
              </a:ext>
            </a:extLst>
          </p:cNvPr>
          <p:cNvSpPr>
            <a:spLocks noGrp="1"/>
          </p:cNvSpPr>
          <p:nvPr>
            <p:ph type="title"/>
          </p:nvPr>
        </p:nvSpPr>
        <p:spPr/>
        <p:txBody>
          <a:bodyPr>
            <a:normAutofit/>
          </a:bodyPr>
          <a:lstStyle/>
          <a:p>
            <a:pPr algn="ctr"/>
            <a:r>
              <a:rPr lang="en-US" dirty="0"/>
              <a:t>Add Reminder Definition  </a:t>
            </a:r>
          </a:p>
        </p:txBody>
      </p:sp>
      <p:sp>
        <p:nvSpPr>
          <p:cNvPr id="3" name="Slide Number Placeholder 2">
            <a:extLst>
              <a:ext uri="{FF2B5EF4-FFF2-40B4-BE49-F238E27FC236}">
                <a16:creationId xmlns:a16="http://schemas.microsoft.com/office/drawing/2014/main" id="{B7B1C8ED-2090-46BB-82CC-613A3DD9714D}"/>
              </a:ext>
            </a:extLst>
          </p:cNvPr>
          <p:cNvSpPr>
            <a:spLocks noGrp="1"/>
          </p:cNvSpPr>
          <p:nvPr>
            <p:ph type="sldNum" sz="quarter" idx="12"/>
          </p:nvPr>
        </p:nvSpPr>
        <p:spPr/>
        <p:txBody>
          <a:bodyPr/>
          <a:lstStyle/>
          <a:p>
            <a:fld id="{5764DB34-3C2A-455B-A8D6-CC8CC2AAD5E7}" type="slidenum">
              <a:rPr lang="en-US" smtClean="0"/>
              <a:pPr/>
              <a:t>36</a:t>
            </a:fld>
            <a:endParaRPr lang="en-US" dirty="0"/>
          </a:p>
        </p:txBody>
      </p:sp>
      <p:sp>
        <p:nvSpPr>
          <p:cNvPr id="5" name="TextBox 4">
            <a:extLst>
              <a:ext uri="{FF2B5EF4-FFF2-40B4-BE49-F238E27FC236}">
                <a16:creationId xmlns:a16="http://schemas.microsoft.com/office/drawing/2014/main" id="{3EB3E0A7-2B0F-42EB-B1CC-D8B0DBC9DF3F}"/>
              </a:ext>
            </a:extLst>
          </p:cNvPr>
          <p:cNvSpPr txBox="1"/>
          <p:nvPr/>
        </p:nvSpPr>
        <p:spPr>
          <a:xfrm>
            <a:off x="1066800" y="1397674"/>
            <a:ext cx="7620000" cy="4555093"/>
          </a:xfrm>
          <a:prstGeom prst="rect">
            <a:avLst/>
          </a:prstGeom>
          <a:noFill/>
        </p:spPr>
        <p:txBody>
          <a:bodyPr wrap="square" rtlCol="0">
            <a:spAutoFit/>
          </a:bodyPr>
          <a:lstStyle/>
          <a:p>
            <a:r>
              <a:rPr lang="en-US" sz="2000" dirty="0"/>
              <a:t>Reminder Definition is done at the same time as the dialog build.</a:t>
            </a:r>
          </a:p>
          <a:p>
            <a:pPr marL="742950" lvl="1" indent="-285750">
              <a:buFont typeface="Arial" panose="020B0604020202020204" pitchFamily="34" charset="0"/>
              <a:buChar char="•"/>
            </a:pPr>
            <a:r>
              <a:rPr lang="en-US" sz="1600" dirty="0"/>
              <a:t>The Reminder Definition specifies the rules that are required to have the reminder dialog function correctly.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Participants expect the rules to be identified during the early meetings (with requester, end user or the kick-off meeting).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Some examples:</a:t>
            </a:r>
          </a:p>
          <a:p>
            <a:pPr marL="1200150" lvl="2" indent="-285750">
              <a:buFont typeface="Arial" panose="020B0604020202020204" pitchFamily="34" charset="0"/>
              <a:buChar char="•"/>
            </a:pPr>
            <a:r>
              <a:rPr lang="en-US" sz="1600" dirty="0"/>
              <a:t>Timing: when should it appear?</a:t>
            </a:r>
          </a:p>
          <a:p>
            <a:pPr marL="1200150" lvl="2" indent="-285750">
              <a:buFont typeface="Arial" panose="020B0604020202020204" pitchFamily="34" charset="0"/>
              <a:buChar char="•"/>
            </a:pPr>
            <a:r>
              <a:rPr lang="en-US" sz="1600" dirty="0"/>
              <a:t>Which populations should the dialog apply to?</a:t>
            </a:r>
          </a:p>
          <a:p>
            <a:pPr marL="1200150" lvl="2" indent="-285750">
              <a:buFont typeface="Arial" panose="020B0604020202020204" pitchFamily="34" charset="0"/>
              <a:buChar char="•"/>
            </a:pPr>
            <a:r>
              <a:rPr lang="en-US" sz="1600" dirty="0"/>
              <a:t>How will the reminder be resolved?</a:t>
            </a:r>
          </a:p>
          <a:p>
            <a:pPr marL="1200150" lvl="2" indent="-285750">
              <a:buFont typeface="Arial" panose="020B0604020202020204" pitchFamily="34" charset="0"/>
              <a:buChar char="•"/>
            </a:pPr>
            <a:r>
              <a:rPr lang="en-US" sz="1600" dirty="0"/>
              <a:t>Other rules as described by the requester.</a:t>
            </a:r>
          </a:p>
          <a:p>
            <a:pPr marL="1200150" lvl="2"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Recommend further research into the definitions to determine if they would be a part of </a:t>
            </a:r>
            <a:r>
              <a:rPr lang="en-US" sz="1600"/>
              <a:t>the UXG</a:t>
            </a:r>
            <a:r>
              <a:rPr lang="en-US" sz="1600" dirty="0"/>
              <a:t>.  If not a part of the UXG, the questions related to the definition should still be added to the Kick off agenda and user interview guide for completeness. </a:t>
            </a:r>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008481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0FC-448B-4443-846B-90D52397263F}"/>
              </a:ext>
            </a:extLst>
          </p:cNvPr>
          <p:cNvSpPr>
            <a:spLocks noGrp="1"/>
          </p:cNvSpPr>
          <p:nvPr>
            <p:ph type="title"/>
          </p:nvPr>
        </p:nvSpPr>
        <p:spPr/>
        <p:txBody>
          <a:bodyPr/>
          <a:lstStyle/>
          <a:p>
            <a:pPr algn="ctr"/>
            <a:r>
              <a:rPr lang="en-US" dirty="0"/>
              <a:t>Conclusion and Next Steps</a:t>
            </a:r>
          </a:p>
        </p:txBody>
      </p:sp>
      <p:sp>
        <p:nvSpPr>
          <p:cNvPr id="3" name="Slide Number Placeholder 2">
            <a:extLst>
              <a:ext uri="{FF2B5EF4-FFF2-40B4-BE49-F238E27FC236}">
                <a16:creationId xmlns:a16="http://schemas.microsoft.com/office/drawing/2014/main" id="{2BD32CA9-8CDB-43B3-90E9-CF18D86BB6C7}"/>
              </a:ext>
            </a:extLst>
          </p:cNvPr>
          <p:cNvSpPr>
            <a:spLocks noGrp="1"/>
          </p:cNvSpPr>
          <p:nvPr>
            <p:ph type="sldNum" sz="quarter" idx="12"/>
          </p:nvPr>
        </p:nvSpPr>
        <p:spPr/>
        <p:txBody>
          <a:bodyPr/>
          <a:lstStyle/>
          <a:p>
            <a:fld id="{5764DB34-3C2A-455B-A8D6-CC8CC2AAD5E7}" type="slidenum">
              <a:rPr lang="en-US" smtClean="0"/>
              <a:pPr/>
              <a:t>37</a:t>
            </a:fld>
            <a:endParaRPr lang="en-US" dirty="0"/>
          </a:p>
        </p:txBody>
      </p:sp>
      <p:sp>
        <p:nvSpPr>
          <p:cNvPr id="10" name="Rectangle 9">
            <a:extLst>
              <a:ext uri="{FF2B5EF4-FFF2-40B4-BE49-F238E27FC236}">
                <a16:creationId xmlns:a16="http://schemas.microsoft.com/office/drawing/2014/main" id="{71543B98-96BF-40EC-B954-660291D211C3}"/>
              </a:ext>
            </a:extLst>
          </p:cNvPr>
          <p:cNvSpPr/>
          <p:nvPr/>
        </p:nvSpPr>
        <p:spPr>
          <a:xfrm>
            <a:off x="533399" y="1295400"/>
            <a:ext cx="7848601" cy="3416320"/>
          </a:xfrm>
          <a:prstGeom prst="rect">
            <a:avLst/>
          </a:prstGeom>
        </p:spPr>
        <p:txBody>
          <a:bodyPr wrap="square">
            <a:spAutoFit/>
          </a:bodyPr>
          <a:lstStyle/>
          <a:p>
            <a:r>
              <a:rPr lang="en-US" dirty="0"/>
              <a:t>The Quick Start Guide format and content received a positive reception.  While many enhancements were recommended, the content provided was considered useful.</a:t>
            </a:r>
          </a:p>
          <a:p>
            <a:endParaRPr lang="en-US" dirty="0"/>
          </a:p>
          <a:p>
            <a:r>
              <a:rPr lang="en-US" dirty="0"/>
              <a:t>Two interviews were conducted on June 25 to provide the CHIO/management perspective on how the UXG could benefit the facility informaticists, and how the benefit would be measured. </a:t>
            </a:r>
          </a:p>
          <a:p>
            <a:endParaRPr lang="en-US" dirty="0"/>
          </a:p>
          <a:p>
            <a:r>
              <a:rPr lang="en-US" dirty="0"/>
              <a:t>The information collected in those interviews should be used in conjunction with the enhancements and issues identified in this readout.</a:t>
            </a:r>
          </a:p>
          <a:p>
            <a:endParaRPr lang="en-US" dirty="0"/>
          </a:p>
          <a:p>
            <a:r>
              <a:rPr lang="en-US" dirty="0"/>
              <a:t> </a:t>
            </a:r>
          </a:p>
        </p:txBody>
      </p:sp>
    </p:spTree>
    <p:extLst>
      <p:ext uri="{BB962C8B-B14F-4D97-AF65-F5344CB8AC3E}">
        <p14:creationId xmlns:p14="http://schemas.microsoft.com/office/powerpoint/2010/main" val="2304907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859F-E2C4-4843-8607-BAEE225BC316}"/>
              </a:ext>
            </a:extLst>
          </p:cNvPr>
          <p:cNvSpPr>
            <a:spLocks noGrp="1"/>
          </p:cNvSpPr>
          <p:nvPr>
            <p:ph type="title"/>
          </p:nvPr>
        </p:nvSpPr>
        <p:spPr/>
        <p:txBody>
          <a:bodyPr/>
          <a:lstStyle/>
          <a:p>
            <a:pPr algn="ctr"/>
            <a:r>
              <a:rPr lang="en-US" dirty="0"/>
              <a:t>Appendix - Severity Ranking System</a:t>
            </a:r>
          </a:p>
        </p:txBody>
      </p:sp>
      <p:sp>
        <p:nvSpPr>
          <p:cNvPr id="3" name="Slide Number Placeholder 2">
            <a:extLst>
              <a:ext uri="{FF2B5EF4-FFF2-40B4-BE49-F238E27FC236}">
                <a16:creationId xmlns:a16="http://schemas.microsoft.com/office/drawing/2014/main" id="{A1B79BF2-034B-4644-BE9E-7BEC3A64C2F2}"/>
              </a:ext>
            </a:extLst>
          </p:cNvPr>
          <p:cNvSpPr>
            <a:spLocks noGrp="1"/>
          </p:cNvSpPr>
          <p:nvPr>
            <p:ph type="sldNum" sz="quarter" idx="12"/>
          </p:nvPr>
        </p:nvSpPr>
        <p:spPr/>
        <p:txBody>
          <a:bodyPr/>
          <a:lstStyle/>
          <a:p>
            <a:fld id="{5764DB34-3C2A-455B-A8D6-CC8CC2AAD5E7}" type="slidenum">
              <a:rPr lang="en-US" smtClean="0"/>
              <a:pPr/>
              <a:t>38</a:t>
            </a:fld>
            <a:endParaRPr lang="en-US" dirty="0"/>
          </a:p>
        </p:txBody>
      </p:sp>
      <p:graphicFrame>
        <p:nvGraphicFramePr>
          <p:cNvPr id="6" name="Table 5">
            <a:extLst>
              <a:ext uri="{FF2B5EF4-FFF2-40B4-BE49-F238E27FC236}">
                <a16:creationId xmlns:a16="http://schemas.microsoft.com/office/drawing/2014/main" id="{FF1CF802-98D9-4DFC-A5AD-DEBBE9FE70DC}"/>
              </a:ext>
            </a:extLst>
          </p:cNvPr>
          <p:cNvGraphicFramePr>
            <a:graphicFrameLocks noGrp="1"/>
          </p:cNvGraphicFramePr>
          <p:nvPr>
            <p:extLst>
              <p:ext uri="{D42A27DB-BD31-4B8C-83A1-F6EECF244321}">
                <p14:modId xmlns:p14="http://schemas.microsoft.com/office/powerpoint/2010/main" val="591404834"/>
              </p:ext>
            </p:extLst>
          </p:nvPr>
        </p:nvGraphicFramePr>
        <p:xfrm>
          <a:off x="685800" y="1143000"/>
          <a:ext cx="7410778" cy="4983164"/>
        </p:xfrm>
        <a:graphic>
          <a:graphicData uri="http://schemas.openxmlformats.org/drawingml/2006/table">
            <a:tbl>
              <a:tblPr/>
              <a:tblGrid>
                <a:gridCol w="813686">
                  <a:extLst>
                    <a:ext uri="{9D8B030D-6E8A-4147-A177-3AD203B41FA5}">
                      <a16:colId xmlns:a16="http://schemas.microsoft.com/office/drawing/2014/main" val="2866580984"/>
                    </a:ext>
                  </a:extLst>
                </a:gridCol>
                <a:gridCol w="2123202">
                  <a:extLst>
                    <a:ext uri="{9D8B030D-6E8A-4147-A177-3AD203B41FA5}">
                      <a16:colId xmlns:a16="http://schemas.microsoft.com/office/drawing/2014/main" val="2776098550"/>
                    </a:ext>
                  </a:extLst>
                </a:gridCol>
                <a:gridCol w="2123202">
                  <a:extLst>
                    <a:ext uri="{9D8B030D-6E8A-4147-A177-3AD203B41FA5}">
                      <a16:colId xmlns:a16="http://schemas.microsoft.com/office/drawing/2014/main" val="1203796466"/>
                    </a:ext>
                  </a:extLst>
                </a:gridCol>
                <a:gridCol w="2350688">
                  <a:extLst>
                    <a:ext uri="{9D8B030D-6E8A-4147-A177-3AD203B41FA5}">
                      <a16:colId xmlns:a16="http://schemas.microsoft.com/office/drawing/2014/main" val="2032625264"/>
                    </a:ext>
                  </a:extLst>
                </a:gridCol>
              </a:tblGrid>
              <a:tr h="811213">
                <a:tc>
                  <a:txBody>
                    <a:bodyPr/>
                    <a:lstStyle/>
                    <a:p>
                      <a:pPr algn="l" fontAlgn="ctr"/>
                      <a:r>
                        <a:rPr lang="en-US" sz="700" b="1" i="0" u="none" strike="noStrike" dirty="0">
                          <a:solidFill>
                            <a:srgbClr val="000000"/>
                          </a:solidFill>
                          <a:effectLst/>
                          <a:latin typeface="Calibri" panose="020F0502020204030204" pitchFamily="34" charset="0"/>
                        </a:rPr>
                        <a:t>Minor</a:t>
                      </a:r>
                    </a:p>
                  </a:txBody>
                  <a:tcPr marL="3996" marR="3996" marT="3996"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One or more of the following:</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user hesitation, confusion, or slight irritation.</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Impedes task completion or decreases efficiency but does not cause task failure.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Presents small likelihood that the credibility of the VA HIT product will be diminished.</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Consider resolving this issue.</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Use of “Click here for more” to take user to an external link.</a:t>
                      </a:r>
                    </a:p>
                  </a:txBody>
                  <a:tcPr marL="3996" marR="3996" marT="3996"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833660399"/>
                  </a:ext>
                </a:extLst>
              </a:tr>
              <a:tr h="1274763">
                <a:tc>
                  <a:txBody>
                    <a:bodyPr/>
                    <a:lstStyle/>
                    <a:p>
                      <a:pPr algn="l" fontAlgn="ctr"/>
                      <a:r>
                        <a:rPr lang="en-US" sz="700" b="1" i="0" u="none" strike="noStrike" dirty="0">
                          <a:solidFill>
                            <a:srgbClr val="000000"/>
                          </a:solidFill>
                          <a:effectLst/>
                          <a:latin typeface="Calibri" panose="020F0502020204030204" pitchFamily="34" charset="0"/>
                        </a:rPr>
                        <a:t>Moderate</a:t>
                      </a:r>
                    </a:p>
                  </a:txBody>
                  <a:tcPr marL="3996" marR="3996" marT="3996"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One or more of the following:</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occasional task failure after which recovery is possible.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user delays and/or moderate dissatisfaction, but some users are able to recover in order to complete the task.</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Expected to negatively impact use, possibly leading to dissatisfaction at a level that users might opt to discontinue use. </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May diminish the credibility and/or reputation of the VA product.</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Give high priority to resolving this issue.</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Inconsistent access to app navigation (e.g., menu button alternates between the right and left side, depending on page).</a:t>
                      </a:r>
                    </a:p>
                  </a:txBody>
                  <a:tcPr marL="3996" marR="3996" marT="3996"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341083858"/>
                  </a:ext>
                </a:extLst>
              </a:tr>
              <a:tr h="1158875">
                <a:tc>
                  <a:txBody>
                    <a:bodyPr/>
                    <a:lstStyle/>
                    <a:p>
                      <a:pPr algn="l" fontAlgn="ctr"/>
                      <a:r>
                        <a:rPr lang="en-US" sz="700" b="1" i="0" u="none" strike="noStrike" dirty="0">
                          <a:solidFill>
                            <a:srgbClr val="000000"/>
                          </a:solidFill>
                          <a:effectLst/>
                          <a:latin typeface="Calibri" panose="020F0502020204030204" pitchFamily="34" charset="0"/>
                        </a:rPr>
                        <a:t>Serious</a:t>
                      </a:r>
                    </a:p>
                  </a:txBody>
                  <a:tcPr marL="3996" marR="3996" marT="3996"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All of the following:</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frequent task failure or occasional task failure from which recovery is not possible.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extreme user irritation and/or task abandonment. </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Likely to diminish the credibility or reputation of the VA product.</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Or:</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 Causes system/sub-system failure (i.e., produces system error or “crash”).</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Give highest priority to resolving this issue prior to further product testing or release.</a:t>
                      </a:r>
                      <a:br>
                        <a:rPr lang="en-US" sz="700" b="0" i="0" u="none" strike="noStrike" dirty="0">
                          <a:solidFill>
                            <a:srgbClr val="000000"/>
                          </a:solidFill>
                          <a:effectLst/>
                          <a:latin typeface="Calibri" panose="020F0502020204030204" pitchFamily="34" charset="0"/>
                        </a:rPr>
                      </a:b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HFE recommends resolution or mitigation for serious usability issues before deploying products.</a:t>
                      </a:r>
                      <a:br>
                        <a:rPr lang="en-US" sz="700" b="0" i="0" u="none" strike="noStrike" dirty="0">
                          <a:solidFill>
                            <a:srgbClr val="000000"/>
                          </a:solidFill>
                          <a:effectLst/>
                          <a:latin typeface="Calibri" panose="020F0502020204030204" pitchFamily="34" charset="0"/>
                        </a:rPr>
                      </a:br>
                      <a:endParaRPr lang="en-US" sz="700" b="0" i="0" u="none" strike="noStrike" dirty="0">
                        <a:solidFill>
                          <a:srgbClr val="000000"/>
                        </a:solidFill>
                        <a:effectLst/>
                        <a:latin typeface="Calibri" panose="020F0502020204030204" pitchFamily="34" charset="0"/>
                      </a:endParaRP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Blank page in app.</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Broken [external] web link (e.g., link has changed).</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Inaccessible web link (e.g., link is behind firewall, but app user is not).</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Use of language that is not easily comprehended by end users.</a:t>
                      </a:r>
                    </a:p>
                  </a:txBody>
                  <a:tcPr marL="3996" marR="3996" marT="3996"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59320558"/>
                  </a:ext>
                </a:extLst>
              </a:tr>
              <a:tr h="695325">
                <a:tc>
                  <a:txBody>
                    <a:bodyPr/>
                    <a:lstStyle/>
                    <a:p>
                      <a:pPr algn="l" fontAlgn="ctr"/>
                      <a:r>
                        <a:rPr lang="en-US" sz="700" b="1" i="0" u="none" strike="noStrike" dirty="0">
                          <a:solidFill>
                            <a:srgbClr val="000000"/>
                          </a:solidFill>
                          <a:effectLst/>
                          <a:latin typeface="Calibri" panose="020F0502020204030204" pitchFamily="34" charset="0"/>
                        </a:rPr>
                        <a:t>Not Applicable</a:t>
                      </a:r>
                    </a:p>
                  </a:txBody>
                  <a:tcPr marL="3996" marR="3996" marT="3996"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Strengths or Unsolicited Suggestions</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Any findings related to strengths in the system (or unsolicited suggestions for improvement, which are not related to a usability weakness).</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In UI Cert: Criteria not applied.</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Optional.</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UI Cert: </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If app does not have sound features, criteria S-01 is not applicable.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If app is 'read only,' criteria I-02 is not applicable.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If app does not support processing tasks, criteria C-07 is not applicable.</a:t>
                      </a:r>
                    </a:p>
                  </a:txBody>
                  <a:tcPr marL="3996" marR="3996" marT="3996"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48566074"/>
                  </a:ext>
                </a:extLst>
              </a:tr>
              <a:tr h="1042988">
                <a:tc>
                  <a:txBody>
                    <a:bodyPr/>
                    <a:lstStyle/>
                    <a:p>
                      <a:pPr algn="l" fontAlgn="ctr"/>
                      <a:r>
                        <a:rPr lang="en-US" sz="700" b="1" i="0" u="none" strike="noStrike" dirty="0">
                          <a:solidFill>
                            <a:srgbClr val="000000"/>
                          </a:solidFill>
                          <a:effectLst/>
                          <a:latin typeface="Calibri" panose="020F0502020204030204" pitchFamily="34" charset="0"/>
                        </a:rPr>
                        <a:t>Not Evaluated</a:t>
                      </a:r>
                    </a:p>
                  </a:txBody>
                  <a:tcPr marL="3996" marR="3996" marT="3996" marB="0" anchor="ctr">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In UI Cert: Reviewer did not come across (observe) criteria, so cannot say if criteria is met or not.  This can be because function is not working or reviewer could not create the circumstances to support evaluation.</a:t>
                      </a: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endParaRPr lang="en-US" sz="700" b="0" i="0" u="none" strike="noStrike" dirty="0">
                        <a:solidFill>
                          <a:srgbClr val="000000"/>
                        </a:solidFill>
                        <a:effectLst/>
                        <a:latin typeface="Calibri" panose="020F0502020204030204" pitchFamily="34" charset="0"/>
                      </a:endParaRPr>
                    </a:p>
                  </a:txBody>
                  <a:tcPr marL="3996" marR="3996" marT="3996" marB="0" anchor="ctr">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ctr"/>
                      <a:r>
                        <a:rPr lang="en-US" sz="700" b="0" i="0" u="none" strike="noStrike" dirty="0">
                          <a:solidFill>
                            <a:srgbClr val="000000"/>
                          </a:solidFill>
                          <a:effectLst/>
                          <a:latin typeface="Calibri" panose="020F0502020204030204" pitchFamily="34" charset="0"/>
                        </a:rPr>
                        <a:t>UI Cert:</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If reviewer does not come across error messages, criteria  E-02 is not evaluated (because a different set of key presses or network speed might allow for it to be evaluated at another time).</a:t>
                      </a:r>
                      <a:br>
                        <a:rPr lang="en-US" sz="700" b="0" i="0" u="none" strike="noStrike" dirty="0">
                          <a:solidFill>
                            <a:srgbClr val="000000"/>
                          </a:solidFill>
                          <a:effectLst/>
                          <a:latin typeface="Calibri" panose="020F0502020204030204" pitchFamily="34" charset="0"/>
                        </a:rPr>
                      </a:br>
                      <a:r>
                        <a:rPr lang="en-US" sz="700" b="0" i="0" u="none" strike="noStrike" dirty="0">
                          <a:solidFill>
                            <a:srgbClr val="000000"/>
                          </a:solidFill>
                          <a:effectLst/>
                          <a:latin typeface="Calibri" panose="020F0502020204030204" pitchFamily="34" charset="0"/>
                        </a:rPr>
                        <a:t>If reviewer does not come across pages that take 1-10 seconds to load, criteria C-06 is not evaluated (because a different set of devices + network speed might allow for it to be evaluated at another time).</a:t>
                      </a:r>
                    </a:p>
                  </a:txBody>
                  <a:tcPr marL="3996" marR="3996" marT="3996" marB="0" anchor="ctr">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52874311"/>
                  </a:ext>
                </a:extLst>
              </a:tr>
            </a:tbl>
          </a:graphicData>
        </a:graphic>
      </p:graphicFrame>
    </p:spTree>
    <p:extLst>
      <p:ext uri="{BB962C8B-B14F-4D97-AF65-F5344CB8AC3E}">
        <p14:creationId xmlns:p14="http://schemas.microsoft.com/office/powerpoint/2010/main" val="272907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4</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0" y="1093538"/>
            <a:ext cx="9144000" cy="4188839"/>
          </a:xfrm>
          <a:prstGeom prst="rect">
            <a:avLst/>
          </a:prstGeom>
          <a:noFill/>
        </p:spPr>
        <p:txBody>
          <a:bodyPr wrap="square" rtlCol="0">
            <a:spAutoFit/>
          </a:bodyPr>
          <a:lstStyle/>
          <a:p>
            <a:pPr marL="800100" lvl="1" indent="-342900">
              <a:lnSpc>
                <a:spcPct val="90000"/>
              </a:lnSpc>
              <a:spcBef>
                <a:spcPts val="1200"/>
              </a:spcBef>
              <a:buFont typeface="Arial" panose="020B0604020202020204" pitchFamily="34" charset="0"/>
              <a:buChar char="•"/>
            </a:pPr>
            <a:r>
              <a:rPr lang="en-US" dirty="0"/>
              <a:t>Enhancements recommended in multiple areas. </a:t>
            </a:r>
          </a:p>
          <a:p>
            <a:pPr marL="800100" lvl="1" indent="-342900">
              <a:lnSpc>
                <a:spcPct val="90000"/>
              </a:lnSpc>
              <a:spcBef>
                <a:spcPts val="1200"/>
              </a:spcBef>
              <a:buFont typeface="Arial" panose="020B0604020202020204" pitchFamily="34" charset="0"/>
              <a:buChar char="•"/>
            </a:pPr>
            <a:r>
              <a:rPr lang="en-US" dirty="0"/>
              <a:t>Participants (4/7) said the QSG would be useful for new CACs. As well as a resource for experienced CACs.</a:t>
            </a:r>
          </a:p>
          <a:p>
            <a:pPr marL="800100" lvl="1" indent="-342900">
              <a:lnSpc>
                <a:spcPct val="90000"/>
              </a:lnSpc>
              <a:spcBef>
                <a:spcPts val="1200"/>
              </a:spcBef>
              <a:buFont typeface="Arial" panose="020B0604020202020204" pitchFamily="34" charset="0"/>
              <a:buChar char="•"/>
            </a:pPr>
            <a:r>
              <a:rPr lang="en-US" dirty="0"/>
              <a:t>Generally positive attitudes toward using sections of the QSG. CPRS guide and Kick-off meeting agenda specifically.</a:t>
            </a:r>
          </a:p>
          <a:p>
            <a:pPr marL="800100" lvl="1" indent="-342900">
              <a:lnSpc>
                <a:spcPct val="90000"/>
              </a:lnSpc>
              <a:spcBef>
                <a:spcPts val="1200"/>
              </a:spcBef>
              <a:buFont typeface="Arial" panose="020B0604020202020204" pitchFamily="34" charset="0"/>
              <a:buChar char="•"/>
            </a:pPr>
            <a:r>
              <a:rPr lang="en-US" dirty="0"/>
              <a:t>Generally positive attitudes toward recommending the QSG to others.</a:t>
            </a:r>
          </a:p>
          <a:p>
            <a:pPr marL="800100" lvl="1" indent="-342900">
              <a:lnSpc>
                <a:spcPct val="90000"/>
              </a:lnSpc>
              <a:spcBef>
                <a:spcPts val="1200"/>
              </a:spcBef>
              <a:buFont typeface="Arial" panose="020B0604020202020204" pitchFamily="34" charset="0"/>
              <a:buChar char="•"/>
            </a:pPr>
            <a:r>
              <a:rPr lang="en-US" dirty="0"/>
              <a:t>Terminology: Pain points, reminder dialog vs reminder definition, clinical reminder vs clinical reminder dialog.</a:t>
            </a:r>
          </a:p>
          <a:p>
            <a:pPr marL="800100" lvl="1" indent="-342900">
              <a:lnSpc>
                <a:spcPct val="90000"/>
              </a:lnSpc>
              <a:spcBef>
                <a:spcPts val="1200"/>
              </a:spcBef>
              <a:buFont typeface="Arial" panose="020B0604020202020204" pitchFamily="34" charset="0"/>
              <a:buChar char="•"/>
            </a:pPr>
            <a:r>
              <a:rPr lang="en-US" dirty="0"/>
              <a:t>Mixed comments regarding the printing function.</a:t>
            </a:r>
          </a:p>
          <a:p>
            <a:pPr marL="800100" lvl="1" indent="-342900">
              <a:lnSpc>
                <a:spcPct val="90000"/>
              </a:lnSpc>
              <a:spcBef>
                <a:spcPts val="1200"/>
              </a:spcBef>
              <a:buFont typeface="Arial" panose="020B0604020202020204" pitchFamily="34" charset="0"/>
              <a:buChar char="•"/>
            </a:pPr>
            <a:r>
              <a:rPr lang="en-US" dirty="0"/>
              <a:t>Mixed comments about breadcrumbs and backward navigation.</a:t>
            </a:r>
          </a:p>
          <a:p>
            <a:pPr marL="800100" lvl="1" indent="-342900">
              <a:lnSpc>
                <a:spcPct val="90000"/>
              </a:lnSpc>
              <a:spcBef>
                <a:spcPts val="1200"/>
              </a:spcBef>
              <a:buFont typeface="Arial" panose="020B0604020202020204" pitchFamily="34" charset="0"/>
              <a:buChar char="•"/>
            </a:pPr>
            <a:r>
              <a:rPr lang="en-US" dirty="0"/>
              <a:t>Comments that short and concise videos would be useful</a:t>
            </a:r>
          </a:p>
          <a:p>
            <a:pPr lvl="1"/>
            <a:endParaRPr lang="en-US" dirty="0"/>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Executive Summary</a:t>
            </a:r>
          </a:p>
        </p:txBody>
      </p:sp>
    </p:spTree>
    <p:extLst>
      <p:ext uri="{BB962C8B-B14F-4D97-AF65-F5344CB8AC3E}">
        <p14:creationId xmlns:p14="http://schemas.microsoft.com/office/powerpoint/2010/main" val="154772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5</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0" y="1093538"/>
            <a:ext cx="9144000" cy="4219617"/>
          </a:xfrm>
          <a:prstGeom prst="rect">
            <a:avLst/>
          </a:prstGeom>
          <a:noFill/>
        </p:spPr>
        <p:txBody>
          <a:bodyPr wrap="square" rtlCol="0">
            <a:spAutoFit/>
          </a:bodyPr>
          <a:lstStyle/>
          <a:p>
            <a:pPr marL="800100" lvl="1" indent="-342900">
              <a:lnSpc>
                <a:spcPct val="90000"/>
              </a:lnSpc>
              <a:spcBef>
                <a:spcPts val="1200"/>
              </a:spcBef>
              <a:buFont typeface="Arial" panose="020B0604020202020204" pitchFamily="34" charset="0"/>
              <a:buChar char="•"/>
            </a:pPr>
            <a:r>
              <a:rPr lang="en-US" dirty="0"/>
              <a:t>On a scale of 1-5, where 1 is very unlikely and 5 is very likely, how would you rate the possibility of pulling QSG sections to use in different kinds of projects.</a:t>
            </a:r>
          </a:p>
          <a:p>
            <a:pPr marL="1257300" lvl="2" indent="-342900">
              <a:lnSpc>
                <a:spcPct val="90000"/>
              </a:lnSpc>
              <a:spcBef>
                <a:spcPts val="1200"/>
              </a:spcBef>
              <a:buFont typeface="Arial" panose="020B0604020202020204" pitchFamily="34" charset="0"/>
              <a:buChar char="•"/>
            </a:pPr>
            <a:r>
              <a:rPr lang="en-US" sz="1400" dirty="0"/>
              <a:t>Average rating = 4.5 or very likely</a:t>
            </a:r>
          </a:p>
          <a:p>
            <a:pPr marL="1257300" lvl="2" indent="-342900">
              <a:lnSpc>
                <a:spcPct val="90000"/>
              </a:lnSpc>
              <a:spcBef>
                <a:spcPts val="1200"/>
              </a:spcBef>
              <a:buFont typeface="Arial" panose="020B0604020202020204" pitchFamily="34" charset="0"/>
              <a:buChar char="•"/>
            </a:pPr>
            <a:endParaRPr lang="en-US" dirty="0"/>
          </a:p>
          <a:p>
            <a:pPr marL="800100" lvl="1" indent="-342900">
              <a:lnSpc>
                <a:spcPct val="90000"/>
              </a:lnSpc>
              <a:spcBef>
                <a:spcPts val="1200"/>
              </a:spcBef>
              <a:buFont typeface="Arial" panose="020B0604020202020204" pitchFamily="34" charset="0"/>
              <a:buChar char="•"/>
            </a:pPr>
            <a:r>
              <a:rPr lang="en-US" dirty="0"/>
              <a:t>Which sections are you most likely to use. Feel free to click around the prototype.</a:t>
            </a:r>
          </a:p>
          <a:p>
            <a:pPr marL="1200150" lvl="2" indent="-285750">
              <a:lnSpc>
                <a:spcPct val="90000"/>
              </a:lnSpc>
              <a:spcBef>
                <a:spcPts val="1200"/>
              </a:spcBef>
              <a:buFont typeface="Arial" panose="020B0604020202020204" pitchFamily="34" charset="0"/>
              <a:buChar char="•"/>
            </a:pPr>
            <a:r>
              <a:rPr lang="en-US" sz="1400" dirty="0"/>
              <a:t>I would only use the kickoff meeting. Maybe I'd go digging for issues but otherwise no.	</a:t>
            </a:r>
          </a:p>
          <a:p>
            <a:pPr marL="1200150" lvl="2" indent="-285750">
              <a:lnSpc>
                <a:spcPct val="90000"/>
              </a:lnSpc>
              <a:spcBef>
                <a:spcPts val="1200"/>
              </a:spcBef>
              <a:buFont typeface="Arial" panose="020B0604020202020204" pitchFamily="34" charset="0"/>
              <a:buChar char="•"/>
            </a:pPr>
            <a:r>
              <a:rPr lang="en-US" sz="1400" dirty="0"/>
              <a:t>All of them. (2)	</a:t>
            </a:r>
          </a:p>
          <a:p>
            <a:pPr marL="1200150" lvl="2" indent="-285750">
              <a:lnSpc>
                <a:spcPct val="90000"/>
              </a:lnSpc>
              <a:spcBef>
                <a:spcPts val="1200"/>
              </a:spcBef>
              <a:buFont typeface="Arial" panose="020B0604020202020204" pitchFamily="34" charset="0"/>
              <a:buChar char="•"/>
            </a:pPr>
            <a:r>
              <a:rPr lang="en-US" sz="1400" dirty="0"/>
              <a:t>The specific design guidance is the more useful to me right now because I'm still learning. Anything that specifically gave examples of what you can do and not do to make a reminder better. </a:t>
            </a:r>
          </a:p>
          <a:p>
            <a:pPr marL="1200150" lvl="2" indent="-285750">
              <a:lnSpc>
                <a:spcPct val="90000"/>
              </a:lnSpc>
              <a:spcBef>
                <a:spcPts val="1200"/>
              </a:spcBef>
              <a:buFont typeface="Arial" panose="020B0604020202020204" pitchFamily="34" charset="0"/>
              <a:buChar char="•"/>
            </a:pPr>
            <a:r>
              <a:rPr lang="en-US" sz="1400" dirty="0"/>
              <a:t>I think the higher level stuff going through the usability testing stuff was interesting.</a:t>
            </a:r>
          </a:p>
          <a:p>
            <a:pPr marL="1200150" lvl="2" indent="-285750">
              <a:lnSpc>
                <a:spcPct val="90000"/>
              </a:lnSpc>
              <a:spcBef>
                <a:spcPts val="1200"/>
              </a:spcBef>
              <a:buFont typeface="Arial" panose="020B0604020202020204" pitchFamily="34" charset="0"/>
              <a:buChar char="•"/>
            </a:pPr>
            <a:r>
              <a:rPr lang="en-US" sz="1400" dirty="0"/>
              <a:t>I’d use the visual modeling section. 		</a:t>
            </a:r>
          </a:p>
          <a:p>
            <a:pPr marL="1200150" lvl="2" indent="-285750">
              <a:lnSpc>
                <a:spcPct val="90000"/>
              </a:lnSpc>
              <a:spcBef>
                <a:spcPts val="1200"/>
              </a:spcBef>
              <a:buFont typeface="Arial" panose="020B0604020202020204" pitchFamily="34" charset="0"/>
              <a:buChar char="•"/>
            </a:pPr>
            <a:r>
              <a:rPr lang="en-US" sz="1400" dirty="0"/>
              <a:t>I would use the CPRS design guide, everything you had in there </a:t>
            </a:r>
            <a:r>
              <a:rPr lang="en-US" sz="1400" dirty="0" err="1"/>
              <a:t>i</a:t>
            </a:r>
            <a:r>
              <a:rPr lang="en-US" sz="1400" dirty="0"/>
              <a:t> can see doing training or presentations on each one of those.</a:t>
            </a:r>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NPS Ratings and Debrief Comments</a:t>
            </a:r>
          </a:p>
        </p:txBody>
      </p:sp>
    </p:spTree>
    <p:extLst>
      <p:ext uri="{BB962C8B-B14F-4D97-AF65-F5344CB8AC3E}">
        <p14:creationId xmlns:p14="http://schemas.microsoft.com/office/powerpoint/2010/main" val="4152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6</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0" y="1093538"/>
            <a:ext cx="8305800" cy="5198346"/>
          </a:xfrm>
          <a:prstGeom prst="rect">
            <a:avLst/>
          </a:prstGeom>
          <a:noFill/>
        </p:spPr>
        <p:txBody>
          <a:bodyPr wrap="square" rtlCol="0">
            <a:spAutoFit/>
          </a:bodyPr>
          <a:lstStyle/>
          <a:p>
            <a:pPr marL="800100" lvl="1" indent="-342900">
              <a:lnSpc>
                <a:spcPct val="90000"/>
              </a:lnSpc>
              <a:spcBef>
                <a:spcPts val="1200"/>
              </a:spcBef>
              <a:buFont typeface="Arial" panose="020B0604020202020204" pitchFamily="34" charset="0"/>
              <a:buChar char="•"/>
            </a:pPr>
            <a:r>
              <a:rPr lang="en-US" dirty="0"/>
              <a:t>What else might be included or removed that would make the site more useful or valuable to you? </a:t>
            </a:r>
          </a:p>
          <a:p>
            <a:pPr marL="1257300" lvl="2" indent="-342900">
              <a:lnSpc>
                <a:spcPct val="90000"/>
              </a:lnSpc>
              <a:spcBef>
                <a:spcPts val="1200"/>
              </a:spcBef>
              <a:buFont typeface="Arial" panose="020B0604020202020204" pitchFamily="34" charset="0"/>
              <a:buChar char="•"/>
            </a:pPr>
            <a:r>
              <a:rPr lang="en-US" sz="1400" dirty="0"/>
              <a:t>Code snippets, nothing else.	</a:t>
            </a:r>
          </a:p>
          <a:p>
            <a:pPr marL="1257300" lvl="2" indent="-342900">
              <a:lnSpc>
                <a:spcPct val="90000"/>
              </a:lnSpc>
              <a:spcBef>
                <a:spcPts val="1200"/>
              </a:spcBef>
              <a:buFont typeface="Arial" panose="020B0604020202020204" pitchFamily="34" charset="0"/>
              <a:buChar char="•"/>
            </a:pPr>
            <a:r>
              <a:rPr lang="en-US" sz="1400" dirty="0"/>
              <a:t>Not for me, but making it standard practice of the group provides a syllabus for the build and allows us to show the process of development and that’s important. It shows the workload and what's involved in building a clinical reminder.	</a:t>
            </a:r>
          </a:p>
          <a:p>
            <a:pPr marL="1257300" lvl="2" indent="-342900">
              <a:lnSpc>
                <a:spcPct val="90000"/>
              </a:lnSpc>
              <a:spcBef>
                <a:spcPts val="1200"/>
              </a:spcBef>
              <a:buFont typeface="Arial" panose="020B0604020202020204" pitchFamily="34" charset="0"/>
              <a:buChar char="•"/>
            </a:pPr>
            <a:r>
              <a:rPr lang="en-US" sz="1400" dirty="0"/>
              <a:t>Creating a reminder definition (the logic behind a clinical reminder); don’t have to have a definition to have a dialog, but if you want it smarter you have a definition; they're in a separate part of CPRS when you start a note that says reminders and if you click on it. The definition shows what is due; if the end user wants something more than a dialog (which can just be a template) with rules then it'd be developed at the same time as the dialog. I don't know much about definitions but it is complex. Even just for a beginning on how to make a definition and basic rules like timeframe based on age and gender; a how to on making a reminder definition would be good. </a:t>
            </a:r>
          </a:p>
          <a:p>
            <a:pPr marL="1257300" lvl="2" indent="-342900">
              <a:lnSpc>
                <a:spcPct val="90000"/>
              </a:lnSpc>
              <a:spcBef>
                <a:spcPts val="1200"/>
              </a:spcBef>
              <a:buFont typeface="Arial" panose="020B0604020202020204" pitchFamily="34" charset="0"/>
              <a:buChar char="•"/>
            </a:pPr>
            <a:r>
              <a:rPr lang="en-US" sz="1400" dirty="0"/>
              <a:t>I'd expect to see code snippets on both the dialog and definition. If you're a new user you need to see all of that	</a:t>
            </a:r>
          </a:p>
          <a:p>
            <a:pPr marL="1257300" lvl="2" indent="-342900">
              <a:lnSpc>
                <a:spcPct val="90000"/>
              </a:lnSpc>
              <a:spcBef>
                <a:spcPts val="1200"/>
              </a:spcBef>
              <a:buFont typeface="Arial" panose="020B0604020202020204" pitchFamily="34" charset="0"/>
              <a:buChar char="•"/>
            </a:pPr>
            <a:r>
              <a:rPr lang="en-US" sz="1400" dirty="0"/>
              <a:t>Include a discussion board for people to pose questions or FAQs or a forum type thing for people to converse on their experiences.</a:t>
            </a:r>
          </a:p>
          <a:p>
            <a:pPr marL="1257300" lvl="2" indent="-342900">
              <a:lnSpc>
                <a:spcPct val="90000"/>
              </a:lnSpc>
              <a:spcBef>
                <a:spcPts val="1200"/>
              </a:spcBef>
              <a:buFont typeface="Arial" panose="020B0604020202020204" pitchFamily="34" charset="0"/>
              <a:buChar char="•"/>
            </a:pPr>
            <a:r>
              <a:rPr lang="en-US" sz="1400" dirty="0"/>
              <a:t>I like everything that I see here. I'd like a search for anything. I want to be able to put the data object in the search line and it give me the places where I could find it so I'm not looking through the whole guide. One note search functionality.</a:t>
            </a:r>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NPS Ratings and Debrief Comments</a:t>
            </a:r>
          </a:p>
        </p:txBody>
      </p:sp>
    </p:spTree>
    <p:extLst>
      <p:ext uri="{BB962C8B-B14F-4D97-AF65-F5344CB8AC3E}">
        <p14:creationId xmlns:p14="http://schemas.microsoft.com/office/powerpoint/2010/main" val="41632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7</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0" y="1093538"/>
            <a:ext cx="8305800" cy="3825663"/>
          </a:xfrm>
          <a:prstGeom prst="rect">
            <a:avLst/>
          </a:prstGeom>
          <a:noFill/>
        </p:spPr>
        <p:txBody>
          <a:bodyPr wrap="square" rtlCol="0">
            <a:spAutoFit/>
          </a:bodyPr>
          <a:lstStyle/>
          <a:p>
            <a:pPr marL="800100" lvl="1" indent="-342900">
              <a:lnSpc>
                <a:spcPct val="90000"/>
              </a:lnSpc>
              <a:spcBef>
                <a:spcPts val="1200"/>
              </a:spcBef>
              <a:buFont typeface="Arial" panose="020B0604020202020204" pitchFamily="34" charset="0"/>
              <a:buChar char="•"/>
            </a:pPr>
            <a:r>
              <a:rPr lang="en-US" dirty="0"/>
              <a:t>Who else do you think could benefit from this site? </a:t>
            </a:r>
            <a:r>
              <a:rPr lang="en-US" sz="1200" dirty="0"/>
              <a:t> 	</a:t>
            </a:r>
          </a:p>
          <a:p>
            <a:pPr marL="1257300" lvl="2" indent="-342900">
              <a:lnSpc>
                <a:spcPct val="90000"/>
              </a:lnSpc>
              <a:spcBef>
                <a:spcPts val="1200"/>
              </a:spcBef>
              <a:buFont typeface="Arial" panose="020B0604020202020204" pitchFamily="34" charset="0"/>
              <a:buChar char="•"/>
            </a:pPr>
            <a:r>
              <a:rPr lang="en-US" sz="1400" dirty="0"/>
              <a:t>New CACs, the chiefs in each department might be able to use this. I think others could benefit from it. The basics of what the reminder dialogs can and cannot do and the kickoff meeting guide could be useful. </a:t>
            </a:r>
          </a:p>
          <a:p>
            <a:pPr marL="1257300" lvl="2" indent="-342900">
              <a:lnSpc>
                <a:spcPct val="90000"/>
              </a:lnSpc>
              <a:spcBef>
                <a:spcPts val="1200"/>
              </a:spcBef>
              <a:buFont typeface="Arial" panose="020B0604020202020204" pitchFamily="34" charset="0"/>
              <a:buChar char="•"/>
            </a:pPr>
            <a:r>
              <a:rPr lang="en-US" sz="1400" dirty="0"/>
              <a:t>A good overview of any meeting could be useful. 		</a:t>
            </a:r>
          </a:p>
          <a:p>
            <a:pPr marL="1257300" lvl="2" indent="-342900">
              <a:lnSpc>
                <a:spcPct val="90000"/>
              </a:lnSpc>
              <a:spcBef>
                <a:spcPts val="1200"/>
              </a:spcBef>
              <a:buFont typeface="Arial" panose="020B0604020202020204" pitchFamily="34" charset="0"/>
              <a:buChar char="•"/>
            </a:pPr>
            <a:r>
              <a:rPr lang="en-US" sz="1400" dirty="0"/>
              <a:t>ADPACs who work with different packages within Vista and CPRS. Lab informatics management roles maybe. Not sure how far into creating menus they get. Different facilities have different people responsible for orders and such.	</a:t>
            </a:r>
          </a:p>
          <a:p>
            <a:pPr marL="1257300" lvl="2" indent="-342900">
              <a:lnSpc>
                <a:spcPct val="90000"/>
              </a:lnSpc>
              <a:spcBef>
                <a:spcPts val="1200"/>
              </a:spcBef>
              <a:buFont typeface="Arial" panose="020B0604020202020204" pitchFamily="34" charset="0"/>
              <a:buChar char="•"/>
            </a:pPr>
            <a:r>
              <a:rPr lang="en-US" sz="1400" dirty="0"/>
              <a:t>Clinical ADPACs would benefit. I've noticed locally that we've had so many experienced ADPACs that have retired so new people don’t have the same knowledge base and we don’t have the means of re-training them. A lot of the time they are submitting the requests but don't understand what we need or why we need it. They'd benefit from the user interview guides.	</a:t>
            </a:r>
          </a:p>
          <a:p>
            <a:pPr marL="1257300" lvl="2" indent="-342900">
              <a:lnSpc>
                <a:spcPct val="90000"/>
              </a:lnSpc>
              <a:spcBef>
                <a:spcPts val="1200"/>
              </a:spcBef>
              <a:buFont typeface="Arial" panose="020B0604020202020204" pitchFamily="34" charset="0"/>
              <a:buChar char="•"/>
            </a:pPr>
            <a:r>
              <a:rPr lang="en-US" sz="1400" dirty="0"/>
              <a:t>NI, ADPACs. It'll vary based on what their roles really are. Maybe for clinic builds too. They are also built into CPRS like the reminders and order sets. </a:t>
            </a:r>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NPS Ratings and Debrief Comments</a:t>
            </a:r>
          </a:p>
        </p:txBody>
      </p:sp>
    </p:spTree>
    <p:extLst>
      <p:ext uri="{BB962C8B-B14F-4D97-AF65-F5344CB8AC3E}">
        <p14:creationId xmlns:p14="http://schemas.microsoft.com/office/powerpoint/2010/main" val="418570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8FC63F-6C7F-4F47-8D05-D5F642C889CD}"/>
              </a:ext>
            </a:extLst>
          </p:cNvPr>
          <p:cNvSpPr>
            <a:spLocks noGrp="1"/>
          </p:cNvSpPr>
          <p:nvPr>
            <p:ph type="sldNum" sz="quarter" idx="12"/>
          </p:nvPr>
        </p:nvSpPr>
        <p:spPr/>
        <p:txBody>
          <a:bodyPr/>
          <a:lstStyle/>
          <a:p>
            <a:fld id="{5764DB34-3C2A-455B-A8D6-CC8CC2AAD5E7}" type="slidenum">
              <a:rPr lang="en-US" smtClean="0"/>
              <a:pPr/>
              <a:t>8</a:t>
            </a:fld>
            <a:endParaRPr lang="en-US" dirty="0"/>
          </a:p>
        </p:txBody>
      </p:sp>
      <p:sp>
        <p:nvSpPr>
          <p:cNvPr id="7" name="TextBox 6">
            <a:extLst>
              <a:ext uri="{FF2B5EF4-FFF2-40B4-BE49-F238E27FC236}">
                <a16:creationId xmlns:a16="http://schemas.microsoft.com/office/drawing/2014/main" id="{2FD897F1-AB3E-474C-9BF1-39DE44AEE7BB}"/>
              </a:ext>
            </a:extLst>
          </p:cNvPr>
          <p:cNvSpPr txBox="1"/>
          <p:nvPr/>
        </p:nvSpPr>
        <p:spPr>
          <a:xfrm>
            <a:off x="76200" y="838200"/>
            <a:ext cx="8458199" cy="5518434"/>
          </a:xfrm>
          <a:prstGeom prst="rect">
            <a:avLst/>
          </a:prstGeom>
          <a:noFill/>
        </p:spPr>
        <p:txBody>
          <a:bodyPr wrap="square" rtlCol="0">
            <a:spAutoFit/>
          </a:bodyPr>
          <a:lstStyle/>
          <a:p>
            <a:pPr marL="800100" lvl="1" indent="-342900">
              <a:lnSpc>
                <a:spcPct val="90000"/>
              </a:lnSpc>
              <a:spcBef>
                <a:spcPts val="1200"/>
              </a:spcBef>
              <a:buFont typeface="Arial" panose="020B0604020202020204" pitchFamily="34" charset="0"/>
              <a:buChar char="•"/>
            </a:pPr>
            <a:r>
              <a:rPr lang="en-US" dirty="0"/>
              <a:t>On a scale from 0-10, where 0 is not at all likely, and 10 is extremely likely, how likely are you to recommend this site to other (CACs, NIs)?  Follow up: What would you tell them when recommending it to them?</a:t>
            </a:r>
            <a:r>
              <a:rPr lang="en-US" sz="1200" dirty="0"/>
              <a:t>	</a:t>
            </a:r>
          </a:p>
          <a:p>
            <a:pPr marL="1257300" lvl="2" indent="-342900">
              <a:lnSpc>
                <a:spcPct val="90000"/>
              </a:lnSpc>
              <a:spcBef>
                <a:spcPts val="1200"/>
              </a:spcBef>
              <a:buFont typeface="Arial" panose="020B0604020202020204" pitchFamily="34" charset="0"/>
              <a:buChar char="•"/>
            </a:pPr>
            <a:r>
              <a:rPr lang="en-US" sz="1300" dirty="0"/>
              <a:t>This depends on the CAC, but 7 or 8. I'd definitely recommend it to a newer CAC to learn about it, but a more experienced CAC would laugh at me. They don’t need it.	</a:t>
            </a:r>
          </a:p>
          <a:p>
            <a:pPr marL="1257300" lvl="2" indent="-342900">
              <a:lnSpc>
                <a:spcPct val="90000"/>
              </a:lnSpc>
              <a:spcBef>
                <a:spcPts val="1200"/>
              </a:spcBef>
              <a:buFont typeface="Arial" panose="020B0604020202020204" pitchFamily="34" charset="0"/>
              <a:buChar char="•"/>
            </a:pPr>
            <a:r>
              <a:rPr lang="en-US" sz="1300" dirty="0"/>
              <a:t>9 or 10, especially if they are new. I'd tell them it is an excellent guide and resource for building a reminder or using it for usability in other areas. I can see it applying to other builds as well.	</a:t>
            </a:r>
          </a:p>
          <a:p>
            <a:pPr marL="1257300" lvl="2" indent="-342900">
              <a:lnSpc>
                <a:spcPct val="90000"/>
              </a:lnSpc>
              <a:spcBef>
                <a:spcPts val="1200"/>
              </a:spcBef>
              <a:buFont typeface="Arial" panose="020B0604020202020204" pitchFamily="34" charset="0"/>
              <a:buChar char="•"/>
            </a:pPr>
            <a:r>
              <a:rPr lang="en-US" sz="1300" dirty="0"/>
              <a:t>10. I would let them know that the site has really great guidance on creating reminder dialogs. And even if you have experience you can learn something new from this site.	</a:t>
            </a:r>
          </a:p>
          <a:p>
            <a:pPr marL="1257300" lvl="2" indent="-342900">
              <a:lnSpc>
                <a:spcPct val="90000"/>
              </a:lnSpc>
              <a:spcBef>
                <a:spcPts val="1200"/>
              </a:spcBef>
              <a:buFont typeface="Arial" panose="020B0604020202020204" pitchFamily="34" charset="0"/>
              <a:buChar char="•"/>
            </a:pPr>
            <a:r>
              <a:rPr lang="en-US" sz="1300" dirty="0"/>
              <a:t>10 definitely. I’d say that if you need guidance on how to build or make sure that you're getting the right information from your end users that this is a great place with resources to help you to develop your tool kit appropriately and effectively.	</a:t>
            </a:r>
          </a:p>
          <a:p>
            <a:pPr marL="1257300" lvl="2" indent="-342900">
              <a:lnSpc>
                <a:spcPct val="90000"/>
              </a:lnSpc>
              <a:spcBef>
                <a:spcPts val="1200"/>
              </a:spcBef>
              <a:buFont typeface="Arial" panose="020B0604020202020204" pitchFamily="34" charset="0"/>
              <a:buChar char="•"/>
            </a:pPr>
            <a:r>
              <a:rPr lang="en-US" sz="1300" dirty="0"/>
              <a:t>7. I’d tell them that it would be a great place to find processes for gathering information for their clinical reminder or order set builds.	</a:t>
            </a:r>
          </a:p>
          <a:p>
            <a:pPr marL="1257300" lvl="2" indent="-342900">
              <a:lnSpc>
                <a:spcPct val="90000"/>
              </a:lnSpc>
              <a:spcBef>
                <a:spcPts val="1200"/>
              </a:spcBef>
              <a:buFont typeface="Arial" panose="020B0604020202020204" pitchFamily="34" charset="0"/>
              <a:buChar char="•"/>
            </a:pPr>
            <a:r>
              <a:rPr lang="en-US" sz="1300" dirty="0"/>
              <a:t>In the current state, 7, because some content needs tweaking but I think this has potential to easily be a 10. I’d say if you use any one thing from this, use the kickoff meeting agenda and the how to user interview guide. Those are pieces that would improve development everywhere. We don't have a lot of opportunity to learn those skills.	</a:t>
            </a:r>
          </a:p>
          <a:p>
            <a:pPr marL="1257300" lvl="2" indent="-342900">
              <a:lnSpc>
                <a:spcPct val="90000"/>
              </a:lnSpc>
              <a:spcBef>
                <a:spcPts val="1200"/>
              </a:spcBef>
              <a:buFont typeface="Arial" panose="020B0604020202020204" pitchFamily="34" charset="0"/>
              <a:buChar char="•"/>
            </a:pPr>
            <a:r>
              <a:rPr lang="en-US" sz="1300" dirty="0"/>
              <a:t>10 easy. I would tell them that there is a lot of good information in this guide. There are great tips on how to get a project meeting started, on how to work through that plan stuff. I would tell them the CPRS design guide is extremely informative and has great tips especially for beginning CACs and would be a good place for them to start when their skillset is developing still on how to put reminder dialogs together. This is something we can go back to for our own library</a:t>
            </a:r>
          </a:p>
        </p:txBody>
      </p:sp>
      <p:sp>
        <p:nvSpPr>
          <p:cNvPr id="8" name="Title 1">
            <a:extLst>
              <a:ext uri="{FF2B5EF4-FFF2-40B4-BE49-F238E27FC236}">
                <a16:creationId xmlns:a16="http://schemas.microsoft.com/office/drawing/2014/main" id="{38EED045-EC0F-45DE-91E2-678C43B7E317}"/>
              </a:ext>
            </a:extLst>
          </p:cNvPr>
          <p:cNvSpPr>
            <a:spLocks noGrp="1"/>
          </p:cNvSpPr>
          <p:nvPr>
            <p:ph type="title"/>
          </p:nvPr>
        </p:nvSpPr>
        <p:spPr>
          <a:xfrm>
            <a:off x="1066800" y="-100931"/>
            <a:ext cx="7315201" cy="1042069"/>
          </a:xfrm>
        </p:spPr>
        <p:txBody>
          <a:bodyPr/>
          <a:lstStyle/>
          <a:p>
            <a:pPr algn="ctr"/>
            <a:r>
              <a:rPr lang="en-US" dirty="0"/>
              <a:t>NPS Ratings and Debrief Comments</a:t>
            </a:r>
          </a:p>
        </p:txBody>
      </p:sp>
    </p:spTree>
    <p:extLst>
      <p:ext uri="{BB962C8B-B14F-4D97-AF65-F5344CB8AC3E}">
        <p14:creationId xmlns:p14="http://schemas.microsoft.com/office/powerpoint/2010/main" val="275003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2ADD-8DBD-455A-8C10-49A3AA6FFE1E}"/>
              </a:ext>
            </a:extLst>
          </p:cNvPr>
          <p:cNvSpPr>
            <a:spLocks noGrp="1"/>
          </p:cNvSpPr>
          <p:nvPr>
            <p:ph type="title"/>
          </p:nvPr>
        </p:nvSpPr>
        <p:spPr/>
        <p:txBody>
          <a:bodyPr/>
          <a:lstStyle/>
          <a:p>
            <a:pPr algn="ctr"/>
            <a:r>
              <a:rPr lang="en-US" dirty="0"/>
              <a:t>Study Details</a:t>
            </a:r>
          </a:p>
        </p:txBody>
      </p:sp>
      <p:sp>
        <p:nvSpPr>
          <p:cNvPr id="3" name="Slide Number Placeholder 2">
            <a:extLst>
              <a:ext uri="{FF2B5EF4-FFF2-40B4-BE49-F238E27FC236}">
                <a16:creationId xmlns:a16="http://schemas.microsoft.com/office/drawing/2014/main" id="{0D0F9E7C-2821-4FBE-99ED-C747E7EAFB69}"/>
              </a:ext>
            </a:extLst>
          </p:cNvPr>
          <p:cNvSpPr>
            <a:spLocks noGrp="1"/>
          </p:cNvSpPr>
          <p:nvPr>
            <p:ph type="sldNum" sz="quarter" idx="12"/>
          </p:nvPr>
        </p:nvSpPr>
        <p:spPr/>
        <p:txBody>
          <a:bodyPr/>
          <a:lstStyle/>
          <a:p>
            <a:fld id="{5764DB34-3C2A-455B-A8D6-CC8CC2AAD5E7}" type="slidenum">
              <a:rPr lang="en-US" smtClean="0"/>
              <a:pPr/>
              <a:t>9</a:t>
            </a:fld>
            <a:endParaRPr lang="en-US" dirty="0"/>
          </a:p>
        </p:txBody>
      </p:sp>
      <p:sp>
        <p:nvSpPr>
          <p:cNvPr id="4" name="Text Placeholder 3">
            <a:extLst>
              <a:ext uri="{FF2B5EF4-FFF2-40B4-BE49-F238E27FC236}">
                <a16:creationId xmlns:a16="http://schemas.microsoft.com/office/drawing/2014/main" id="{E66F6AEC-C42A-49BC-8A9E-BAB07028FDE9}"/>
              </a:ext>
            </a:extLst>
          </p:cNvPr>
          <p:cNvSpPr>
            <a:spLocks noGrp="1"/>
          </p:cNvSpPr>
          <p:nvPr>
            <p:ph type="body" sz="quarter" idx="13"/>
          </p:nvPr>
        </p:nvSpPr>
        <p:spPr>
          <a:xfrm>
            <a:off x="424543" y="1194469"/>
            <a:ext cx="8229600" cy="4953000"/>
          </a:xfrm>
        </p:spPr>
        <p:txBody>
          <a:bodyPr>
            <a:normAutofit/>
          </a:bodyPr>
          <a:lstStyle/>
          <a:p>
            <a:pPr lvl="0"/>
            <a:r>
              <a:rPr lang="en-US" sz="2000" dirty="0"/>
              <a:t>Study authors: Teri Brooks, Nina </a:t>
            </a:r>
            <a:r>
              <a:rPr lang="en-US" sz="2000" dirty="0" err="1"/>
              <a:t>Ferreri</a:t>
            </a:r>
            <a:endParaRPr lang="en-US" sz="2000" dirty="0"/>
          </a:p>
          <a:p>
            <a:pPr lvl="0"/>
            <a:r>
              <a:rPr lang="en-US" sz="2000" dirty="0"/>
              <a:t>VA Contact: Stephanie </a:t>
            </a:r>
            <a:r>
              <a:rPr lang="en-US" sz="2000" dirty="0" err="1"/>
              <a:t>Tallett</a:t>
            </a:r>
            <a:endParaRPr lang="en-US" sz="2000" dirty="0"/>
          </a:p>
          <a:p>
            <a:pPr lvl="0"/>
            <a:r>
              <a:rPr lang="en-US" sz="2000" dirty="0"/>
              <a:t>Stimuli: User Experience Guide website prototype</a:t>
            </a:r>
          </a:p>
          <a:p>
            <a:pPr lvl="0"/>
            <a:r>
              <a:rPr lang="en-US" sz="2000" dirty="0"/>
              <a:t>Division of Human Factors Engineering, CIDMO</a:t>
            </a:r>
          </a:p>
          <a:p>
            <a:pPr lvl="0"/>
            <a:r>
              <a:rPr lang="en-US" sz="2000" dirty="0"/>
              <a:t>Figma Prototype running on Chrome – Desktop version only tested</a:t>
            </a:r>
          </a:p>
          <a:p>
            <a:endParaRPr lang="en-US" sz="2000" dirty="0"/>
          </a:p>
        </p:txBody>
      </p:sp>
    </p:spTree>
    <p:extLst>
      <p:ext uri="{BB962C8B-B14F-4D97-AF65-F5344CB8AC3E}">
        <p14:creationId xmlns:p14="http://schemas.microsoft.com/office/powerpoint/2010/main" val="428728184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FE_PowerPoint_Template_Internal - Working.pptx" id="{7F217CFC-6A8C-4668-836D-A487C50F57E7}" vid="{A1406E10-E218-4A2E-BEC2-511F35947B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Persona_x0020_Section xmlns="e850f931-d11b-4f3d-8ad0-2bc4edddf0bd" xsi:nil="true"/>
    <g4fa5506b19d47d681b08f7a189f5f84 xmlns="c762a992-b10e-4ab4-ae32-c7bb7e6dbe19">
      <Terms xmlns="http://schemas.microsoft.com/office/infopath/2007/PartnerControls">
        <TermInfo xmlns="http://schemas.microsoft.com/office/infopath/2007/PartnerControls">
          <TermName xmlns="http://schemas.microsoft.com/office/infopath/2007/PartnerControls">Report</TermName>
          <TermId xmlns="http://schemas.microsoft.com/office/infopath/2007/PartnerControls">d1901cf0-4f76-48dd-b26e-08cd4ce3ac45</TermId>
        </TermInfo>
      </Terms>
    </g4fa5506b19d47d681b08f7a189f5f84>
    <TaxCatchAll xmlns="c762a992-b10e-4ab4-ae32-c7bb7e6dbe19">
      <Value>173</Value>
      <Value>253</Value>
      <Value>252</Value>
      <Value>161</Value>
      <Value>243</Value>
      <Value>238</Value>
      <Value>222</Value>
      <Value>213</Value>
      <Value>212</Value>
      <Value>211</Value>
      <Value>209</Value>
      <Value>207</Value>
      <Value>206</Value>
      <Value>205</Value>
      <Value>204</Value>
      <Value>203</Value>
      <Value>198</Value>
      <Value>197</Value>
      <Value>193</Value>
      <Value>192</Value>
      <Value>189</Value>
      <Value>188</Value>
      <Value>108</Value>
      <Value>184</Value>
      <Value>182</Value>
      <Value>180</Value>
      <Value>356</Value>
    </TaxCatchAll>
    <BoK_x0020_WF_x0020_Instance_x0020_Counter xmlns="c762a992-b10e-4ab4-ae32-c7bb7e6dbe19" xsi:nil="true"/>
    <IconOverlay xmlns="http://schemas.microsoft.com/sharepoint/v4" xsi:nil="true"/>
    <a70043cdc59e4aac8fe9334391d0f98b xmlns="c762a992-b10e-4ab4-ae32-c7bb7e6dbe19">
      <Terms xmlns="http://schemas.microsoft.com/office/infopath/2007/PartnerControls">
        <TermInfo xmlns="http://schemas.microsoft.com/office/infopath/2007/PartnerControls">
          <TermName xmlns="http://schemas.microsoft.com/office/infopath/2007/PartnerControls">Heuristic Evaluation</TermName>
          <TermId xmlns="http://schemas.microsoft.com/office/infopath/2007/PartnerControls">0b23835d-9092-49d9-993e-9c1a69660a3e</TermId>
        </TermInfo>
        <TermInfo xmlns="http://schemas.microsoft.com/office/infopath/2007/PartnerControls">
          <TermName xmlns="http://schemas.microsoft.com/office/infopath/2007/PartnerControls">Applied Cognitive Task Analysis (ACTA)</TermName>
          <TermId xmlns="http://schemas.microsoft.com/office/infopath/2007/PartnerControls">3e320b3b-91d0-41fd-9d6a-cb7bd38a1b5f</TermId>
        </TermInfo>
        <TermInfo xmlns="http://schemas.microsoft.com/office/infopath/2007/PartnerControls">
          <TermName xmlns="http://schemas.microsoft.com/office/infopath/2007/PartnerControls">Card Sorting</TermName>
          <TermId xmlns="http://schemas.microsoft.com/office/infopath/2007/PartnerControls">adc3e471-1884-4dd4-8079-b6c1914e8b8f</TermId>
        </TermInfo>
        <TermInfo xmlns="http://schemas.microsoft.com/office/infopath/2007/PartnerControls">
          <TermName xmlns="http://schemas.microsoft.com/office/infopath/2007/PartnerControls">Certification Review</TermName>
          <TermId xmlns="http://schemas.microsoft.com/office/infopath/2007/PartnerControls">1f986c94-41d3-4b72-8911-83d36085535b</TermId>
        </TermInfo>
        <TermInfo xmlns="http://schemas.microsoft.com/office/infopath/2007/PartnerControls">
          <TermName xmlns="http://schemas.microsoft.com/office/infopath/2007/PartnerControls">Cognitive Walkthrough</TermName>
          <TermId xmlns="http://schemas.microsoft.com/office/infopath/2007/PartnerControls">74403591-33e9-4ede-9a0d-7b910c25fdda</TermId>
        </TermInfo>
        <TermInfo xmlns="http://schemas.microsoft.com/office/infopath/2007/PartnerControls">
          <TermName xmlns="http://schemas.microsoft.com/office/infopath/2007/PartnerControls">Consultation</TermName>
          <TermId xmlns="http://schemas.microsoft.com/office/infopath/2007/PartnerControls">3883c149-67db-42c9-90c6-5f2466f37570</TermId>
        </TermInfo>
        <TermInfo xmlns="http://schemas.microsoft.com/office/infopath/2007/PartnerControls">
          <TermName xmlns="http://schemas.microsoft.com/office/infopath/2007/PartnerControls">Ethnographic Study</TermName>
          <TermId xmlns="http://schemas.microsoft.com/office/infopath/2007/PartnerControls">7d0cde6b-8047-41df-813b-d1e952843f72</TermId>
        </TermInfo>
        <TermInfo xmlns="http://schemas.microsoft.com/office/infopath/2007/PartnerControls">
          <TermName xmlns="http://schemas.microsoft.com/office/infopath/2007/PartnerControls">Focus Group</TermName>
          <TermId xmlns="http://schemas.microsoft.com/office/infopath/2007/PartnerControls">aed88725-4238-4aa0-af3f-ae1aef177dcb</TermId>
        </TermInfo>
        <TermInfo xmlns="http://schemas.microsoft.com/office/infopath/2007/PartnerControls">
          <TermName xmlns="http://schemas.microsoft.com/office/infopath/2007/PartnerControls">Formative Usability Test</TermName>
          <TermId xmlns="http://schemas.microsoft.com/office/infopath/2007/PartnerControls">99802abf-4aed-43b4-be56-7c626e9ea13b</TermId>
        </TermInfo>
        <TermInfo xmlns="http://schemas.microsoft.com/office/infopath/2007/PartnerControls">
          <TermName xmlns="http://schemas.microsoft.com/office/infopath/2007/PartnerControls">Gap Analysis/User Needs Analysis</TermName>
          <TermId xmlns="http://schemas.microsoft.com/office/infopath/2007/PartnerControls">03ff961f-15ca-404f-ae14-3b29b32a9c05</TermId>
        </TermInfo>
        <TermInfo xmlns="http://schemas.microsoft.com/office/infopath/2007/PartnerControls">
          <TermName xmlns="http://schemas.microsoft.com/office/infopath/2007/PartnerControls">Keystroke-based Cognitive Modeling</TermName>
          <TermId xmlns="http://schemas.microsoft.com/office/infopath/2007/PartnerControls">d049ad52-1b92-4384-85f3-5bc16879f46e</TermId>
        </TermInfo>
        <TermInfo xmlns="http://schemas.microsoft.com/office/infopath/2007/PartnerControls">
          <TermName xmlns="http://schemas.microsoft.com/office/infopath/2007/PartnerControls">Knowledge Management/Development</TermName>
          <TermId xmlns="http://schemas.microsoft.com/office/infopath/2007/PartnerControls">985fd6ac-d590-4a76-9e71-e3cabc7ab613</TermId>
        </TermInfo>
        <TermInfo xmlns="http://schemas.microsoft.com/office/infopath/2007/PartnerControls">
          <TermName xmlns="http://schemas.microsoft.com/office/infopath/2007/PartnerControls">Participatory Heuristic Evaluation</TermName>
          <TermId xmlns="http://schemas.microsoft.com/office/infopath/2007/PartnerControls">0188b28f-8e63-4021-b63d-fa1b13e0e2af</TermId>
        </TermInfo>
        <TermInfo xmlns="http://schemas.microsoft.com/office/infopath/2007/PartnerControls">
          <TermName xmlns="http://schemas.microsoft.com/office/infopath/2007/PartnerControls">Pluralistic Usability Walkthrough</TermName>
          <TermId xmlns="http://schemas.microsoft.com/office/infopath/2007/PartnerControls">39e1432c-b838-4b9c-bd6a-f4752a361e64</TermId>
        </TermInfo>
        <TermInfo xmlns="http://schemas.microsoft.com/office/infopath/2007/PartnerControls">
          <TermName xmlns="http://schemas.microsoft.com/office/infopath/2007/PartnerControls">Screen Consultation</TermName>
          <TermId xmlns="http://schemas.microsoft.com/office/infopath/2007/PartnerControls">01c5d75f-7333-48d6-972d-f33ff4f4bef7</TermId>
        </TermInfo>
        <TermInfo xmlns="http://schemas.microsoft.com/office/infopath/2007/PartnerControls">
          <TermName xmlns="http://schemas.microsoft.com/office/infopath/2007/PartnerControls">Summative Usability Test</TermName>
          <TermId xmlns="http://schemas.microsoft.com/office/infopath/2007/PartnerControls">00267986-cd54-4ec9-8a21-599f5ec3a37d</TermId>
        </TermInfo>
        <TermInfo xmlns="http://schemas.microsoft.com/office/infopath/2007/PartnerControls">
          <TermName xmlns="http://schemas.microsoft.com/office/infopath/2007/PartnerControls">UI Design Audit</TermName>
          <TermId xmlns="http://schemas.microsoft.com/office/infopath/2007/PartnerControls">6d359c30-6e64-48d3-adda-7825191b02de</TermId>
        </TermInfo>
        <TermInfo xmlns="http://schemas.microsoft.com/office/infopath/2007/PartnerControls">
          <TermName xmlns="http://schemas.microsoft.com/office/infopath/2007/PartnerControls">Rapid Ethnography</TermName>
          <TermId xmlns="http://schemas.microsoft.com/office/infopath/2007/PartnerControls">dc5fb8a0-2ec0-4ee9-881c-66e8b563d997</TermId>
        </TermInfo>
        <TermInfo xmlns="http://schemas.microsoft.com/office/infopath/2007/PartnerControls">
          <TermName xmlns="http://schemas.microsoft.com/office/infopath/2007/PartnerControls">Unmoderated Usability Review</TermName>
          <TermId xmlns="http://schemas.microsoft.com/office/infopath/2007/PartnerControls">1ec1732a-7a95-4d27-ad33-6f5e145bbd1f</TermId>
        </TermInfo>
        <TermInfo xmlns="http://schemas.microsoft.com/office/infopath/2007/PartnerControls">
          <TermName xmlns="http://schemas.microsoft.com/office/infopath/2007/PartnerControls">User Experience Assessment</TermName>
          <TermId xmlns="http://schemas.microsoft.com/office/infopath/2007/PartnerControls">f604e374-634c-4df9-b176-dd520a837446</TermId>
        </TermInfo>
        <TermInfo xmlns="http://schemas.microsoft.com/office/infopath/2007/PartnerControls">
          <TermName xmlns="http://schemas.microsoft.com/office/infopath/2007/PartnerControls">User Interview</TermName>
          <TermId xmlns="http://schemas.microsoft.com/office/infopath/2007/PartnerControls">6504d544-4e1a-4f2a-9b86-a646e45c8afc</TermId>
        </TermInfo>
        <TermInfo xmlns="http://schemas.microsoft.com/office/infopath/2007/PartnerControls">
          <TermName xmlns="http://schemas.microsoft.com/office/infopath/2007/PartnerControls">User Survey</TermName>
          <TermId xmlns="http://schemas.microsoft.com/office/infopath/2007/PartnerControls">263c3a0e-7d1b-48f2-9fe3-eb495331c1ce</TermId>
        </TermInfo>
        <TermInfo xmlns="http://schemas.microsoft.com/office/infopath/2007/PartnerControls">
          <TermName xmlns="http://schemas.microsoft.com/office/infopath/2007/PartnerControls">Visual Modeling</TermName>
          <TermId xmlns="http://schemas.microsoft.com/office/infopath/2007/PartnerControls">a94801bc-2a55-4f0e-8201-3cd3b187525c</TermId>
        </TermInfo>
      </Terms>
    </a70043cdc59e4aac8fe9334391d0f98b>
    <Ratings xmlns="http://schemas.microsoft.com/sharepoint/v3" xsi:nil="true"/>
    <Date1 xmlns="c762a992-b10e-4ab4-ae32-c7bb7e6dbe19">2020-03-31T05:00:00+00:00</Date1>
    <LikedBy xmlns="http://schemas.microsoft.com/sharepoint/v3">
      <UserInfo>
        <DisplayName/>
        <AccountId xsi:nil="true"/>
        <AccountType/>
      </UserInfo>
    </LikedBy>
    <HFE_x0020_Recommendation xmlns="c762a992-b10e-4ab4-ae32-c7bb7e6dbe19">N/A</HFE_x0020_Recommendation>
    <Summary xmlns="c762a992-b10e-4ab4-ae32-c7bb7e6dbe19">&lt;p&gt;​This PPT report template is to be used for delivery of study&amp;#160;briefings.&amp;#160;&lt;br&gt;&lt;br&gt;&lt;/p&gt;</Summary>
    <cc07ac5202ad4fe698e80824dbb1c2b1 xmlns="c762a992-b10e-4ab4-ae32-c7bb7e6dbe19">
      <Terms xmlns="http://schemas.microsoft.com/office/infopath/2007/PartnerControls">
        <TermInfo xmlns="http://schemas.microsoft.com/office/infopath/2007/PartnerControls">
          <TermName xmlns="http://schemas.microsoft.com/office/infopath/2007/PartnerControls">Templates and Examples</TermName>
          <TermId xmlns="http://schemas.microsoft.com/office/infopath/2007/PartnerControls">88f5794c-fb9f-44c1-89c1-18cb0dba4cb6</TermId>
        </TermInfo>
        <TermInfo xmlns="http://schemas.microsoft.com/office/infopath/2007/PartnerControls">
          <TermName xmlns="http://schemas.microsoft.com/office/infopath/2007/PartnerControls">Template</TermName>
          <TermId xmlns="http://schemas.microsoft.com/office/infopath/2007/PartnerControls">9f1c5571-e433-4f91-ac62-3497e3aa35cd</TermId>
        </TermInfo>
        <TermInfo xmlns="http://schemas.microsoft.com/office/infopath/2007/PartnerControls">
          <TermName xmlns="http://schemas.microsoft.com/office/infopath/2007/PartnerControls">Reporting Findings</TermName>
          <TermId xmlns="http://schemas.microsoft.com/office/infopath/2007/PartnerControls">6d985914-c0e8-4ccb-b1d2-c826990f08ca</TermId>
        </TermInfo>
      </Terms>
    </cc07ac5202ad4fe698e80824dbb1c2b1>
    <External_x0020_URL xmlns="c762a992-b10e-4ab4-ae32-c7bb7e6dbe19">
      <Url xsi:nil="true"/>
      <Description xsi:nil="true"/>
    </External_x0020_URL>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oK Document" ma:contentTypeID="0x01010032494C70A53C3142B9019C5F09738C7F00E3D52B7452B3EE44BAFFB6692AE4FDF5" ma:contentTypeVersion="29" ma:contentTypeDescription="Generic document (cannot be categorized)" ma:contentTypeScope="" ma:versionID="9454f8fa2709a0ec5a429b1e13935824">
  <xsd:schema xmlns:xsd="http://www.w3.org/2001/XMLSchema" xmlns:xs="http://www.w3.org/2001/XMLSchema" xmlns:p="http://schemas.microsoft.com/office/2006/metadata/properties" xmlns:ns1="c762a992-b10e-4ab4-ae32-c7bb7e6dbe19" xmlns:ns2="http://schemas.microsoft.com/sharepoint/v3" xmlns:ns4="http://schemas.microsoft.com/sharepoint/v4" xmlns:ns5="e850f931-d11b-4f3d-8ad0-2bc4edddf0bd" targetNamespace="http://schemas.microsoft.com/office/2006/metadata/properties" ma:root="true" ma:fieldsID="0eda95c4700a4ca4b2cdcab7ee8e94b5" ns1:_="" ns2:_="" ns4:_="" ns5:_="">
    <xsd:import namespace="c762a992-b10e-4ab4-ae32-c7bb7e6dbe19"/>
    <xsd:import namespace="http://schemas.microsoft.com/sharepoint/v3"/>
    <xsd:import namespace="http://schemas.microsoft.com/sharepoint/v4"/>
    <xsd:import namespace="e850f931-d11b-4f3d-8ad0-2bc4edddf0bd"/>
    <xsd:element name="properties">
      <xsd:complexType>
        <xsd:sequence>
          <xsd:element name="documentManagement">
            <xsd:complexType>
              <xsd:all>
                <xsd:element ref="ns1:Summary" minOccurs="0"/>
                <xsd:element ref="ns1:Date1" minOccurs="0"/>
                <xsd:element ref="ns1:HFE_x0020_Recommendation" minOccurs="0"/>
                <xsd:element ref="ns2:AverageRating" minOccurs="0"/>
                <xsd:element ref="ns2:RatingCount" minOccurs="0"/>
                <xsd:element ref="ns1:BoK_x0020_WF_x0020_Instance_x0020_Counter" minOccurs="0"/>
                <xsd:element ref="ns1:g4fa5506b19d47d681b08f7a189f5f84" minOccurs="0"/>
                <xsd:element ref="ns1:TaxCatchAll" minOccurs="0"/>
                <xsd:element ref="ns1:TaxCatchAllLabel" minOccurs="0"/>
                <xsd:element ref="ns1:External_x0020_URL" minOccurs="0"/>
                <xsd:element ref="ns1:cc07ac5202ad4fe698e80824dbb1c2b1" minOccurs="0"/>
                <xsd:element ref="ns4:IconOverlay" minOccurs="0"/>
                <xsd:element ref="ns1:a70043cdc59e4aac8fe9334391d0f98b" minOccurs="0"/>
                <xsd:element ref="ns5:Persona_x0020_Section" minOccurs="0"/>
                <xsd:element ref="ns2:RatedBy" minOccurs="0"/>
                <xsd:element ref="ns2:Ratings" minOccurs="0"/>
                <xsd:element ref="ns2:LikesCount" minOccurs="0"/>
                <xsd:element ref="ns2: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2a992-b10e-4ab4-ae32-c7bb7e6dbe19" elementFormDefault="qualified">
    <xsd:import namespace="http://schemas.microsoft.com/office/2006/documentManagement/types"/>
    <xsd:import namespace="http://schemas.microsoft.com/office/infopath/2007/PartnerControls"/>
    <xsd:element name="Summary" ma:index="3" nillable="true" ma:displayName="Summary" ma:description="Summarize the content, such as the abstract of a report" ma:internalName="Summary">
      <xsd:simpleType>
        <xsd:restriction base="dms:Note"/>
      </xsd:simpleType>
    </xsd:element>
    <xsd:element name="Date1" ma:index="5" nillable="true" ma:displayName="Date" ma:description="Date published, completed, contributed and or the most relevant date for this content item" ma:format="DateOnly" ma:indexed="true" ma:internalName="Date1">
      <xsd:simpleType>
        <xsd:restriction base="dms:DateTime"/>
      </xsd:simpleType>
    </xsd:element>
    <xsd:element name="HFE_x0020_Recommendation" ma:index="6" nillable="true" ma:displayName="HFE Recommendation" ma:default="N/A" ma:description="Indicate if this item is something recommended by HFE (e.g. recommended font sizes for mobile apps, etc). Many items will be &quot;not applicable&quot;." ma:format="Dropdown" ma:internalName="HFE_x0020_Recommendation" ma:readOnly="false">
      <xsd:simpleType>
        <xsd:restriction base="dms:Choice">
          <xsd:enumeration value="N/A"/>
          <xsd:enumeration value="Recommended"/>
          <xsd:enumeration value="Not Recommendation"/>
          <xsd:enumeration value="Recommendation Pending"/>
        </xsd:restriction>
      </xsd:simpleType>
    </xsd:element>
    <xsd:element name="BoK_x0020_WF_x0020_Instance_x0020_Counter" ma:index="11" nillable="true" ma:displayName="BoK WF Instance Counter" ma:description="Technical column used for managing BoK workflows." ma:hidden="true" ma:internalName="BoK_x0020_WF_x0020_Instance_x0020_Counter" ma:readOnly="false">
      <xsd:simpleType>
        <xsd:restriction base="dms:Text">
          <xsd:maxLength value="10"/>
        </xsd:restriction>
      </xsd:simpleType>
    </xsd:element>
    <xsd:element name="g4fa5506b19d47d681b08f7a189f5f84" ma:index="12" ma:taxonomy="true" ma:internalName="g4fa5506b19d47d681b08f7a189f5f84" ma:taxonomyFieldName="Document_x0020_Type" ma:displayName="Document Type" ma:indexed="true" ma:readOnly="false" ma:default="" ma:fieldId="{04fa5506-b19d-47d6-81b0-8f7a189f5f84}" ma:sspId="53c7ddf3-a75d-4fdc-9809-66779c20b1f1" ma:termSetId="794227e3-5fbc-4dbf-8dd0-98c85d19bf59"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939bef3-242e-430a-a740-10e157ab5e82}" ma:internalName="TaxCatchAll" ma:showField="CatchAllData" ma:web="c762a992-b10e-4ab4-ae32-c7bb7e6dbe1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939bef3-242e-430a-a740-10e157ab5e82}" ma:internalName="TaxCatchAllLabel" ma:readOnly="true" ma:showField="CatchAllDataLabel" ma:web="c762a992-b10e-4ab4-ae32-c7bb7e6dbe19">
      <xsd:complexType>
        <xsd:complexContent>
          <xsd:extension base="dms:MultiChoiceLookup">
            <xsd:sequence>
              <xsd:element name="Value" type="dms:Lookup" maxOccurs="unbounded" minOccurs="0" nillable="true"/>
            </xsd:sequence>
          </xsd:extension>
        </xsd:complexContent>
      </xsd:complexType>
    </xsd:element>
    <xsd:element name="External_x0020_URL" ma:index="16" nillable="true" ma:displayName="External URL" ma:description="Link to external source" ma:format="Hyperlink" ma:hidden="true" ma:internalName="External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c07ac5202ad4fe698e80824dbb1c2b1" ma:index="18" nillable="true" ma:taxonomy="true" ma:internalName="cc07ac5202ad4fe698e80824dbb1c2b1" ma:taxonomyFieldName="Topics" ma:displayName="Topics" ma:readOnly="false" ma:default="" ma:fieldId="{cc07ac52-02ad-4fe6-98e8-0824dbb1c2b1}" ma:taxonomyMulti="true" ma:sspId="53c7ddf3-a75d-4fdc-9809-66779c20b1f1" ma:termSetId="ac286c98-9b15-4a06-b87e-018f60d13978" ma:anchorId="00000000-0000-0000-0000-000000000000" ma:open="false" ma:isKeyword="false">
      <xsd:complexType>
        <xsd:sequence>
          <xsd:element ref="pc:Terms" minOccurs="0" maxOccurs="1"/>
        </xsd:sequence>
      </xsd:complexType>
    </xsd:element>
    <xsd:element name="a70043cdc59e4aac8fe9334391d0f98b" ma:index="23" nillable="true" ma:taxonomy="true" ma:internalName="a70043cdc59e4aac8fe9334391d0f98b" ma:taxonomyFieldName="Related_x0020_Method" ma:displayName="Related Method" ma:readOnly="false" ma:default="" ma:fieldId="{a70043cd-c59e-4aac-8fe9-334391d0f98b}" ma:taxonomyMulti="true" ma:sspId="53c7ddf3-a75d-4fdc-9809-66779c20b1f1" ma:termSetId="8693b3ba-8c41-42a9-8da7-08578da6d99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2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7" nillable="true" ma:displayName="User ratings" ma:description="User ratings for the item" ma:hidden="true" ma:internalName="Ratings">
      <xsd:simpleType>
        <xsd:restriction base="dms:Note"/>
      </xsd:simpleType>
    </xsd:element>
    <xsd:element name="LikesCount" ma:index="28" nillable="true" ma:displayName="Number of Likes" ma:internalName="LikesCount">
      <xsd:simpleType>
        <xsd:restriction base="dms:Unknown"/>
      </xsd:simpleType>
    </xsd:element>
    <xsd:element name="LikedBy" ma:index="2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50f931-d11b-4f3d-8ad0-2bc4edddf0bd" elementFormDefault="qualified">
    <xsd:import namespace="http://schemas.microsoft.com/office/2006/documentManagement/types"/>
    <xsd:import namespace="http://schemas.microsoft.com/office/infopath/2007/PartnerControls"/>
    <xsd:element name="Persona_x0020_Section" ma:index="25" nillable="true" ma:displayName="Persona Section" ma:format="Dropdown" ma:internalName="Persona_x0020_Section">
      <xsd:simpleType>
        <xsd:restriction base="dms:Choice">
          <xsd:enumeration value="Learning About and Using Personas"/>
          <xsd:enumeration value="HFE Resources"/>
          <xsd:enumeration value="High Resolution HFE Persona Downloads for Printing"/>
          <xsd:enumeration value="Other VA Personas"/>
          <xsd:enumeration value="Research Papers and Presentations"/>
          <xsd:enumeration value="Non-Persona Document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15"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2B39C7-BDDC-415C-BDC4-5220A4E2DC89}">
  <ds:schemaRefs>
    <ds:schemaRef ds:uri="http://purl.org/dc/elements/1.1/"/>
    <ds:schemaRef ds:uri="http://schemas.microsoft.com/sharepoint/v3"/>
    <ds:schemaRef ds:uri="http://schemas.microsoft.com/office/infopath/2007/PartnerControls"/>
    <ds:schemaRef ds:uri="c762a992-b10e-4ab4-ae32-c7bb7e6dbe19"/>
    <ds:schemaRef ds:uri="http://purl.org/dc/dcmitype/"/>
    <ds:schemaRef ds:uri="http://www.w3.org/XML/1998/namespace"/>
    <ds:schemaRef ds:uri="http://schemas.openxmlformats.org/package/2006/metadata/core-properties"/>
    <ds:schemaRef ds:uri="http://schemas.microsoft.com/office/2006/documentManagement/types"/>
    <ds:schemaRef ds:uri="e850f931-d11b-4f3d-8ad0-2bc4edddf0bd"/>
    <ds:schemaRef ds:uri="http://schemas.microsoft.com/sharepoint/v4"/>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184EFF1-CCD2-4FF6-B7B3-8341E5892E1A}">
  <ds:schemaRefs>
    <ds:schemaRef ds:uri="http://schemas.microsoft.com/sharepoint/v3/contenttype/forms"/>
  </ds:schemaRefs>
</ds:datastoreItem>
</file>

<file path=customXml/itemProps3.xml><?xml version="1.0" encoding="utf-8"?>
<ds:datastoreItem xmlns:ds="http://schemas.openxmlformats.org/officeDocument/2006/customXml" ds:itemID="{199DE298-ED58-4632-B7E7-694E77861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2a992-b10e-4ab4-ae32-c7bb7e6dbe19"/>
    <ds:schemaRef ds:uri="http://schemas.microsoft.com/sharepoint/v3"/>
    <ds:schemaRef ds:uri="http://schemas.microsoft.com/sharepoint/v4"/>
    <ds:schemaRef ds:uri="e850f931-d11b-4f3d-8ad0-2bc4edddf0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2360</TotalTime>
  <Words>5324</Words>
  <Application>Microsoft Office PowerPoint</Application>
  <PresentationFormat>On-screen Show (4:3)</PresentationFormat>
  <Paragraphs>328</Paragraphs>
  <Slides>38</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Garamond</vt:lpstr>
      <vt:lpstr>Georgia</vt:lpstr>
      <vt:lpstr>Microsoft Sans Serif</vt:lpstr>
      <vt:lpstr>Theme1</vt:lpstr>
      <vt:lpstr> User Experience Guide Wireframe Feedback Round 2 – Quick Start Guide</vt:lpstr>
      <vt:lpstr>Contents</vt:lpstr>
      <vt:lpstr>Executive Summary</vt:lpstr>
      <vt:lpstr>Executive Summary</vt:lpstr>
      <vt:lpstr>NPS Ratings and Debrief Comments</vt:lpstr>
      <vt:lpstr>NPS Ratings and Debrief Comments</vt:lpstr>
      <vt:lpstr>NPS Ratings and Debrief Comments</vt:lpstr>
      <vt:lpstr>NPS Ratings and Debrief Comments</vt:lpstr>
      <vt:lpstr>Study Details</vt:lpstr>
      <vt:lpstr>Application Description</vt:lpstr>
      <vt:lpstr>Study Objectives</vt:lpstr>
      <vt:lpstr>Method</vt:lpstr>
      <vt:lpstr>Method: Consent Agreement</vt:lpstr>
      <vt:lpstr>Detailed Task Findings</vt:lpstr>
      <vt:lpstr>CAC Agency– Serious Impact</vt:lpstr>
      <vt:lpstr>CAC Agency– Serious Impact</vt:lpstr>
      <vt:lpstr>Strengths</vt:lpstr>
      <vt:lpstr>QSG Landing Page</vt:lpstr>
      <vt:lpstr>Clinical Reminder QSG landing page</vt:lpstr>
      <vt:lpstr>Kickoff Meeting Agenda Template </vt:lpstr>
      <vt:lpstr>User Interview Guide Template doc</vt:lpstr>
      <vt:lpstr>User Interview Guide Template doc (cont’d)</vt:lpstr>
      <vt:lpstr>How to Interview Stakeholders  </vt:lpstr>
      <vt:lpstr>How to Interview Users  </vt:lpstr>
      <vt:lpstr>Terminology</vt:lpstr>
      <vt:lpstr>Printing</vt:lpstr>
      <vt:lpstr>Breadcrumbs and Back to Top</vt:lpstr>
      <vt:lpstr>Videos</vt:lpstr>
      <vt:lpstr>Tip and Learn More  </vt:lpstr>
      <vt:lpstr>Mock Up Usage  </vt:lpstr>
      <vt:lpstr>Pattern Library Enhancements</vt:lpstr>
      <vt:lpstr>Pattern Library Enhancements cont’d</vt:lpstr>
      <vt:lpstr>Common Usability Issues</vt:lpstr>
      <vt:lpstr>Common Usability Issues (cont’d)</vt:lpstr>
      <vt:lpstr>Visual Modeling</vt:lpstr>
      <vt:lpstr>Add Reminder Definition  </vt:lpstr>
      <vt:lpstr>Conclusion and Next Steps</vt:lpstr>
      <vt:lpstr>Appendix - Severity Ranking System</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HFE Report PowerPoint template</dc:title>
  <dc:creator>Plew, Bill</dc:creator>
  <cp:lastModifiedBy>Teri Brooks</cp:lastModifiedBy>
  <cp:revision>222</cp:revision>
  <dcterms:created xsi:type="dcterms:W3CDTF">2017-08-18T14:52:38Z</dcterms:created>
  <dcterms:modified xsi:type="dcterms:W3CDTF">2020-07-09T12:27:01Z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0x01010032494C70A53C3142B9019C5F09738C7F00E3D52B7452B3EE44BAFFB6692AE4FDF5</vt:lpwstr>
  </property>
  <property fmtid="{D5CDD505-2E9C-101B-9397-08002B2CF9AE}" pid="3" name="Topics">
    <vt:lpwstr>182;#Templates and Examples|88f5794c-fb9f-44c1-89c1-18cb0dba4cb6;#205;#Template|9f1c5571-e433-4f91-ac62-3497e3aa35cd;#206;#Reporting Findings|6d985914-c0e8-4ccb-b1d2-c826990f08ca</vt:lpwstr>
  </property>
  <property fmtid="{D5CDD505-2E9C-101B-9397-08002B2CF9AE}" pid="4" name="Document Type">
    <vt:lpwstr>108;#Report|d1901cf0-4f76-48dd-b26e-08cd4ce3ac45</vt:lpwstr>
  </property>
  <property fmtid="{D5CDD505-2E9C-101B-9397-08002B2CF9AE}" pid="5" name="Related Method">
    <vt:lpwstr>204;#Heuristic Evaluation|0b23835d-9092-49d9-993e-9c1a69660a3e;#356;#Applied Cognitive Task Analysis (ACTA)|3e320b3b-91d0-41fd-9d6a-cb7bd38a1b5f;#203;#Card Sorting|adc3e471-1884-4dd4-8079-b6c1914e8b8f;#238;#Certification Review|1f986c94-41d3-4b72-8911-83d</vt:lpwstr>
  </property>
</Properties>
</file>