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5" r:id="rId4"/>
    <p:sldId id="299" r:id="rId5"/>
    <p:sldId id="300" r:id="rId6"/>
    <p:sldId id="301" r:id="rId7"/>
    <p:sldId id="302" r:id="rId8"/>
    <p:sldId id="303" r:id="rId9"/>
    <p:sldId id="307" r:id="rId10"/>
    <p:sldId id="308" r:id="rId11"/>
    <p:sldId id="309" r:id="rId12"/>
    <p:sldId id="267" r:id="rId13"/>
    <p:sldId id="304" r:id="rId14"/>
    <p:sldId id="305" r:id="rId15"/>
    <p:sldId id="306" r:id="rId16"/>
    <p:sldId id="268" r:id="rId17"/>
    <p:sldId id="266" r:id="rId18"/>
    <p:sldId id="270" r:id="rId19"/>
    <p:sldId id="294" r:id="rId20"/>
    <p:sldId id="296" r:id="rId21"/>
    <p:sldId id="295" r:id="rId22"/>
    <p:sldId id="297" r:id="rId23"/>
    <p:sldId id="298" r:id="rId24"/>
    <p:sldId id="271" r:id="rId25"/>
    <p:sldId id="273" r:id="rId26"/>
    <p:sldId id="264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F4E"/>
    <a:srgbClr val="55C0AF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2023/7/13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4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69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9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67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72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23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78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9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32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73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6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72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10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0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8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5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4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9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1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0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2023/7/13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6222333" y="2278927"/>
            <a:ext cx="5555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MIPS</a:t>
            </a:r>
            <a:endParaRPr lang="zh-CN" altLang="en-US" sz="7200" b="1" dirty="0"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EA1519-73E9-4B4D-B90B-7A63B77D465D}"/>
              </a:ext>
            </a:extLst>
          </p:cNvPr>
          <p:cNvSpPr/>
          <p:nvPr/>
        </p:nvSpPr>
        <p:spPr>
          <a:xfrm>
            <a:off x="6222333" y="3534523"/>
            <a:ext cx="6000750" cy="39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spc="600" dirty="0">
                <a:solidFill>
                  <a:srgbClr val="113F4E"/>
                </a:solidFill>
                <a:latin typeface="+mj-lt"/>
                <a:ea typeface="微软雅黑" panose="020B0503020204020204" pitchFamily="34" charset="-122"/>
              </a:rPr>
              <a:t>Tudusciuc Cristian-Rafael</a:t>
            </a:r>
            <a:endParaRPr lang="zh-CN" altLang="en-US" sz="2400" spc="600" dirty="0">
              <a:solidFill>
                <a:srgbClr val="113F4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6336351" y="4324350"/>
            <a:ext cx="4045899" cy="36101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github.com/RCTd/AMD_SummerPractice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6EC5490F-017E-30CB-1AAC-D0FD059074BB}"/>
              </a:ext>
            </a:extLst>
          </p:cNvPr>
          <p:cNvGrpSpPr/>
          <p:nvPr/>
        </p:nvGrpSpPr>
        <p:grpSpPr>
          <a:xfrm>
            <a:off x="509695" y="265509"/>
            <a:ext cx="4553075" cy="609415"/>
            <a:chOff x="956666" y="3460807"/>
            <a:chExt cx="4553075" cy="609415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ABC358CF-44CF-4878-5E7C-31A0133C2907}"/>
                </a:ext>
              </a:extLst>
            </p:cNvPr>
            <p:cNvSpPr txBox="1"/>
            <p:nvPr/>
          </p:nvSpPr>
          <p:spPr>
            <a:xfrm>
              <a:off x="1625343" y="3460807"/>
              <a:ext cx="3884398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Verilog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02779570-97BE-C32A-2446-9D4E875A06C8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D27C6843-BC15-0163-4165-9F13ABF07618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20">
            <a:extLst>
              <a:ext uri="{FF2B5EF4-FFF2-40B4-BE49-F238E27FC236}">
                <a16:creationId xmlns:a16="http://schemas.microsoft.com/office/drawing/2014/main" id="{4BA2B10E-6721-1DA2-9202-F415D43A7AB6}"/>
              </a:ext>
            </a:extLst>
          </p:cNvPr>
          <p:cNvSpPr txBox="1"/>
          <p:nvPr/>
        </p:nvSpPr>
        <p:spPr>
          <a:xfrm>
            <a:off x="7571574" y="1905506"/>
            <a:ext cx="4241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START: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0x28:beq $t0,$t1,DONE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0x38:sw $s1,($t2)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0x3c:addi $t2,$t2,4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0x40:addi $t1,$t1,1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0x44:j START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DONE: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0x48:addi $s1,$zero,2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02562-D641-8837-81E1-841C25F4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5" y="1066656"/>
            <a:ext cx="6344535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95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6EC5490F-017E-30CB-1AAC-D0FD059074BB}"/>
              </a:ext>
            </a:extLst>
          </p:cNvPr>
          <p:cNvGrpSpPr/>
          <p:nvPr/>
        </p:nvGrpSpPr>
        <p:grpSpPr>
          <a:xfrm>
            <a:off x="509695" y="265509"/>
            <a:ext cx="4553075" cy="609415"/>
            <a:chOff x="956666" y="3460807"/>
            <a:chExt cx="4553075" cy="609415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ABC358CF-44CF-4878-5E7C-31A0133C2907}"/>
                </a:ext>
              </a:extLst>
            </p:cNvPr>
            <p:cNvSpPr txBox="1"/>
            <p:nvPr/>
          </p:nvSpPr>
          <p:spPr>
            <a:xfrm>
              <a:off x="1625343" y="3460807"/>
              <a:ext cx="3884398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Verilog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02779570-97BE-C32A-2446-9D4E875A06C8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D27C6843-BC15-0163-4165-9F13ABF07618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20">
            <a:extLst>
              <a:ext uri="{FF2B5EF4-FFF2-40B4-BE49-F238E27FC236}">
                <a16:creationId xmlns:a16="http://schemas.microsoft.com/office/drawing/2014/main" id="{4BA2B10E-6721-1DA2-9202-F415D43A7AB6}"/>
              </a:ext>
            </a:extLst>
          </p:cNvPr>
          <p:cNvSpPr txBox="1"/>
          <p:nvPr/>
        </p:nvSpPr>
        <p:spPr>
          <a:xfrm>
            <a:off x="8582973" y="2329155"/>
            <a:ext cx="3609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addi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$s1,$zero,2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sllv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$s1,$s1,$s1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addi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$t1,$t1,1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addi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$s2,$zero,43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xor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$s2,$s2,$s1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nor $s2,$s1,$s2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or $s2,$s2,$s1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sll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$s1,$s1,2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4300E-8B0B-2E1A-3005-6210DA09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5" y="980461"/>
            <a:ext cx="7783011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3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4" y="1880707"/>
            <a:ext cx="5631755" cy="1326466"/>
            <a:chOff x="6081486" y="800550"/>
            <a:chExt cx="4348468" cy="1326466"/>
          </a:xfrm>
        </p:grpSpPr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55C0AF"/>
                  </a:solidFill>
                  <a:latin typeface="+mj-lt"/>
                  <a:ea typeface="微软雅黑" panose="020B0503020204020204" pitchFamily="34" charset="-122"/>
                </a:rPr>
                <a:t>Implementare</a:t>
              </a:r>
              <a:endParaRPr lang="zh-CN" altLang="en-US" sz="4000" dirty="0">
                <a:solidFill>
                  <a:srgbClr val="55C0AF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spc="600" dirty="0">
                  <a:solidFill>
                    <a:srgbClr val="113F4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Compilator</a:t>
              </a:r>
              <a:endParaRPr lang="zh-CN" altLang="en-US" sz="4800" b="1" spc="600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8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0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tr-TR" altLang="zh-CN" sz="5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5273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929928-A8A1-348A-8D23-1E03840F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813" y="0"/>
            <a:ext cx="398206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1F8884-EB3F-5692-4848-7B97B2312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4" y="4148908"/>
            <a:ext cx="4115374" cy="1667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9E208-EF32-FCA0-111A-EC421B428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639" y="394864"/>
            <a:ext cx="3810532" cy="6068272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EBE5EA6-05CD-935F-BAF8-62CB139B053F}"/>
              </a:ext>
            </a:extLst>
          </p:cNvPr>
          <p:cNvSpPr txBox="1"/>
          <p:nvPr/>
        </p:nvSpPr>
        <p:spPr>
          <a:xfrm>
            <a:off x="521419" y="1428452"/>
            <a:ext cx="3609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Puncte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atinse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-Functional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Usor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extins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Contine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taguri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Contine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toate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instructiunile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pot fi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executate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implementarea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din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verilog</a:t>
            </a:r>
            <a:endParaRPr lang="tr-TR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组合 6">
            <a:extLst>
              <a:ext uri="{FF2B5EF4-FFF2-40B4-BE49-F238E27FC236}">
                <a16:creationId xmlns:a16="http://schemas.microsoft.com/office/drawing/2014/main" id="{38D79597-0D6C-0C0A-1CFF-D06D0CA64AC7}"/>
              </a:ext>
            </a:extLst>
          </p:cNvPr>
          <p:cNvGrpSpPr/>
          <p:nvPr/>
        </p:nvGrpSpPr>
        <p:grpSpPr>
          <a:xfrm>
            <a:off x="509695" y="265509"/>
            <a:ext cx="3722186" cy="609415"/>
            <a:chOff x="956666" y="3460807"/>
            <a:chExt cx="3722186" cy="609415"/>
          </a:xfrm>
        </p:grpSpPr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id="{E70FB910-8564-836C-3116-B08E0A8DCA07}"/>
                </a:ext>
              </a:extLst>
            </p:cNvPr>
            <p:cNvSpPr txBox="1"/>
            <p:nvPr/>
          </p:nvSpPr>
          <p:spPr>
            <a:xfrm>
              <a:off x="1777096" y="3460807"/>
              <a:ext cx="2901756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Compilator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3" name="矩形 8">
              <a:extLst>
                <a:ext uri="{FF2B5EF4-FFF2-40B4-BE49-F238E27FC236}">
                  <a16:creationId xmlns:a16="http://schemas.microsoft.com/office/drawing/2014/main" id="{64B7BC25-F434-7675-428D-2A1AC057931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4" name="矩形 9">
              <a:extLst>
                <a:ext uri="{FF2B5EF4-FFF2-40B4-BE49-F238E27FC236}">
                  <a16:creationId xmlns:a16="http://schemas.microsoft.com/office/drawing/2014/main" id="{0AB0E897-FA04-823D-9710-D4C558A03B4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06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6">
            <a:extLst>
              <a:ext uri="{FF2B5EF4-FFF2-40B4-BE49-F238E27FC236}">
                <a16:creationId xmlns:a16="http://schemas.microsoft.com/office/drawing/2014/main" id="{38D79597-0D6C-0C0A-1CFF-D06D0CA64AC7}"/>
              </a:ext>
            </a:extLst>
          </p:cNvPr>
          <p:cNvGrpSpPr/>
          <p:nvPr/>
        </p:nvGrpSpPr>
        <p:grpSpPr>
          <a:xfrm>
            <a:off x="509695" y="265509"/>
            <a:ext cx="3722186" cy="609415"/>
            <a:chOff x="956666" y="3460807"/>
            <a:chExt cx="3722186" cy="609415"/>
          </a:xfrm>
        </p:grpSpPr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id="{E70FB910-8564-836C-3116-B08E0A8DCA07}"/>
                </a:ext>
              </a:extLst>
            </p:cNvPr>
            <p:cNvSpPr txBox="1"/>
            <p:nvPr/>
          </p:nvSpPr>
          <p:spPr>
            <a:xfrm>
              <a:off x="1777096" y="3460807"/>
              <a:ext cx="2901756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Compilator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3" name="矩形 8">
              <a:extLst>
                <a:ext uri="{FF2B5EF4-FFF2-40B4-BE49-F238E27FC236}">
                  <a16:creationId xmlns:a16="http://schemas.microsoft.com/office/drawing/2014/main" id="{64B7BC25-F434-7675-428D-2A1AC057931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4" name="矩形 9">
              <a:extLst>
                <a:ext uri="{FF2B5EF4-FFF2-40B4-BE49-F238E27FC236}">
                  <a16:creationId xmlns:a16="http://schemas.microsoft.com/office/drawing/2014/main" id="{0AB0E897-FA04-823D-9710-D4C558A03B4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35E169C-F4E6-EFF7-CAE5-3B9D6DF7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5" y="1786298"/>
            <a:ext cx="6201640" cy="4591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CA39D-06BA-C727-EDE1-A9F21D232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236" y="1357613"/>
            <a:ext cx="2591162" cy="857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69EB27-E43F-654E-1669-FB8D3712B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236" y="3171923"/>
            <a:ext cx="3620005" cy="2772162"/>
          </a:xfrm>
          <a:prstGeom prst="rect">
            <a:avLst/>
          </a:prstGeom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id="{693C92C6-72C9-6039-74B2-DC7E8100C2B4}"/>
              </a:ext>
            </a:extLst>
          </p:cNvPr>
          <p:cNvSpPr txBox="1"/>
          <p:nvPr/>
        </p:nvSpPr>
        <p:spPr>
          <a:xfrm>
            <a:off x="919910" y="1066656"/>
            <a:ext cx="4752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Tratarea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fiecarui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tip de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instructiune</a:t>
            </a:r>
            <a:endParaRPr lang="tr-TR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38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6">
            <a:extLst>
              <a:ext uri="{FF2B5EF4-FFF2-40B4-BE49-F238E27FC236}">
                <a16:creationId xmlns:a16="http://schemas.microsoft.com/office/drawing/2014/main" id="{38D79597-0D6C-0C0A-1CFF-D06D0CA64AC7}"/>
              </a:ext>
            </a:extLst>
          </p:cNvPr>
          <p:cNvGrpSpPr/>
          <p:nvPr/>
        </p:nvGrpSpPr>
        <p:grpSpPr>
          <a:xfrm>
            <a:off x="509695" y="265509"/>
            <a:ext cx="3722186" cy="609415"/>
            <a:chOff x="956666" y="3460807"/>
            <a:chExt cx="3722186" cy="609415"/>
          </a:xfrm>
        </p:grpSpPr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id="{E70FB910-8564-836C-3116-B08E0A8DCA07}"/>
                </a:ext>
              </a:extLst>
            </p:cNvPr>
            <p:cNvSpPr txBox="1"/>
            <p:nvPr/>
          </p:nvSpPr>
          <p:spPr>
            <a:xfrm>
              <a:off x="1777096" y="3460807"/>
              <a:ext cx="2901756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Compilator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3" name="矩形 8">
              <a:extLst>
                <a:ext uri="{FF2B5EF4-FFF2-40B4-BE49-F238E27FC236}">
                  <a16:creationId xmlns:a16="http://schemas.microsoft.com/office/drawing/2014/main" id="{64B7BC25-F434-7675-428D-2A1AC057931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4" name="矩形 9">
              <a:extLst>
                <a:ext uri="{FF2B5EF4-FFF2-40B4-BE49-F238E27FC236}">
                  <a16:creationId xmlns:a16="http://schemas.microsoft.com/office/drawing/2014/main" id="{0AB0E897-FA04-823D-9710-D4C558A03B4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6CD0153-0D04-0FCB-B5C9-55B2234F4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326" y="1201729"/>
            <a:ext cx="2753109" cy="5020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D0107F-68A9-647D-01B4-FF0D127B17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366"/>
          <a:stretch/>
        </p:blipFill>
        <p:spPr>
          <a:xfrm>
            <a:off x="6376714" y="1472906"/>
            <a:ext cx="5476619" cy="3762900"/>
          </a:xfrm>
          <a:prstGeom prst="rect">
            <a:avLst/>
          </a:prstGeom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C1A3BB1A-CC12-9496-A4E5-BD7798FEB2C6}"/>
              </a:ext>
            </a:extLst>
          </p:cNvPr>
          <p:cNvSpPr txBox="1"/>
          <p:nvPr/>
        </p:nvSpPr>
        <p:spPr>
          <a:xfrm>
            <a:off x="2171958" y="3198167"/>
            <a:ext cx="83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=&gt;</a:t>
            </a:r>
            <a:endParaRPr lang="tr-TR" altLang="zh-CN" sz="2400" b="1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4A71C185-193D-A076-0B1F-049306D039BA}"/>
              </a:ext>
            </a:extLst>
          </p:cNvPr>
          <p:cNvSpPr txBox="1"/>
          <p:nvPr/>
        </p:nvSpPr>
        <p:spPr>
          <a:xfrm>
            <a:off x="5608435" y="3198167"/>
            <a:ext cx="83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sau</a:t>
            </a:r>
            <a:endParaRPr lang="tr-TR" altLang="zh-CN" sz="2400" b="1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017D10-A380-E651-B113-848784A28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95" y="1631791"/>
            <a:ext cx="1524213" cy="4172532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10F11E3E-F4D4-5E9B-2C93-E8DE24E3DCEC}"/>
              </a:ext>
            </a:extLst>
          </p:cNvPr>
          <p:cNvSpPr txBox="1"/>
          <p:nvPr/>
        </p:nvSpPr>
        <p:spPr>
          <a:xfrm>
            <a:off x="883126" y="1072796"/>
            <a:ext cx="4752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Rezultat</a:t>
            </a:r>
            <a:endParaRPr lang="tr-TR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82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4" y="1880707"/>
            <a:ext cx="5631755" cy="1326466"/>
            <a:chOff x="6081486" y="800550"/>
            <a:chExt cx="4348468" cy="1326466"/>
          </a:xfrm>
        </p:grpSpPr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55C0AF"/>
                  </a:solidFill>
                  <a:latin typeface="+mj-lt"/>
                  <a:ea typeface="微软雅黑" panose="020B0503020204020204" pitchFamily="34" charset="-122"/>
                </a:rPr>
                <a:t>Implementare</a:t>
              </a:r>
              <a:endParaRPr lang="zh-CN" altLang="en-US" sz="4000" dirty="0">
                <a:solidFill>
                  <a:srgbClr val="55C0AF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spc="600" dirty="0" err="1">
                  <a:solidFill>
                    <a:srgbClr val="113F4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Mips</a:t>
              </a:r>
              <a:r>
                <a:rPr lang="en-US" altLang="zh-CN" sz="4800" b="1" spc="600" dirty="0">
                  <a:solidFill>
                    <a:srgbClr val="113F4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in C</a:t>
              </a:r>
              <a:endParaRPr lang="zh-CN" altLang="en-US" sz="4800" b="1" spc="600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8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0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tr-TR" altLang="zh-CN" sz="5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1849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346206"/>
            <a:ext cx="3136020" cy="572136"/>
            <a:chOff x="956666" y="3498086"/>
            <a:chExt cx="3136020" cy="572136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625343" y="3499235"/>
              <a:ext cx="246734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GB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GB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C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Oval 2">
            <a:extLst>
              <a:ext uri="{FF2B5EF4-FFF2-40B4-BE49-F238E27FC236}">
                <a16:creationId xmlns:a16="http://schemas.microsoft.com/office/drawing/2014/main" id="{80C9FCDA-D0A0-0162-D934-4CB89A67DDA9}"/>
              </a:ext>
            </a:extLst>
          </p:cNvPr>
          <p:cNvSpPr/>
          <p:nvPr/>
        </p:nvSpPr>
        <p:spPr>
          <a:xfrm>
            <a:off x="1687126" y="4501262"/>
            <a:ext cx="1550169" cy="1547730"/>
          </a:xfrm>
          <a:prstGeom prst="ellipse">
            <a:avLst/>
          </a:prstGeom>
          <a:solidFill>
            <a:srgbClr val="113F4E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13" name="矩形 32">
            <a:extLst>
              <a:ext uri="{FF2B5EF4-FFF2-40B4-BE49-F238E27FC236}">
                <a16:creationId xmlns:a16="http://schemas.microsoft.com/office/drawing/2014/main" id="{82BF731C-6F0B-33EB-7E58-0AF9CCD2AFC7}"/>
              </a:ext>
            </a:extLst>
          </p:cNvPr>
          <p:cNvSpPr/>
          <p:nvPr/>
        </p:nvSpPr>
        <p:spPr>
          <a:xfrm>
            <a:off x="2129426" y="5015087"/>
            <a:ext cx="665567" cy="523220"/>
          </a:xfrm>
          <a:prstGeom prst="rect">
            <a:avLst/>
          </a:prstGeom>
          <a:solidFill>
            <a:srgbClr val="113F4E"/>
          </a:solidFill>
        </p:spPr>
        <p:txBody>
          <a:bodyPr wrap="none">
            <a:spAutoFit/>
          </a:bodyPr>
          <a:lstStyle/>
          <a:p>
            <a:r>
              <a:rPr lang="en-GB" altLang="zh-CN" sz="2800" b="1" dirty="0">
                <a:solidFill>
                  <a:schemeClr val="bg1"/>
                </a:solidFill>
                <a:latin typeface="+mj-lt"/>
                <a:ea typeface="方正兰亭中黑_GBK" pitchFamily="2" charset="-122"/>
              </a:rPr>
              <a:t>PC</a:t>
            </a:r>
            <a:endParaRPr lang="zh-CN" altLang="en-US" sz="2800" b="1" dirty="0">
              <a:solidFill>
                <a:schemeClr val="bg1"/>
              </a:solidFill>
              <a:latin typeface="+mj-lt"/>
              <a:ea typeface="方正兰亭中黑_GBK" pitchFamily="2" charset="-122"/>
            </a:endParaRPr>
          </a:p>
        </p:txBody>
      </p:sp>
      <p:sp>
        <p:nvSpPr>
          <p:cNvPr id="114" name="Oval 2">
            <a:extLst>
              <a:ext uri="{FF2B5EF4-FFF2-40B4-BE49-F238E27FC236}">
                <a16:creationId xmlns:a16="http://schemas.microsoft.com/office/drawing/2014/main" id="{FE6E332F-22A0-250E-54A7-346CFA7FF1D2}"/>
              </a:ext>
            </a:extLst>
          </p:cNvPr>
          <p:cNvSpPr/>
          <p:nvPr/>
        </p:nvSpPr>
        <p:spPr>
          <a:xfrm>
            <a:off x="4252564" y="4501262"/>
            <a:ext cx="1550169" cy="1547730"/>
          </a:xfrm>
          <a:prstGeom prst="ellipse">
            <a:avLst/>
          </a:prstGeom>
          <a:solidFill>
            <a:srgbClr val="113F4E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15" name="矩形 32">
            <a:extLst>
              <a:ext uri="{FF2B5EF4-FFF2-40B4-BE49-F238E27FC236}">
                <a16:creationId xmlns:a16="http://schemas.microsoft.com/office/drawing/2014/main" id="{34E3F0EA-F8BE-B8BD-5EB0-0FB5C1526D90}"/>
              </a:ext>
            </a:extLst>
          </p:cNvPr>
          <p:cNvSpPr/>
          <p:nvPr/>
        </p:nvSpPr>
        <p:spPr>
          <a:xfrm>
            <a:off x="4722917" y="5006460"/>
            <a:ext cx="609462" cy="523220"/>
          </a:xfrm>
          <a:prstGeom prst="rect">
            <a:avLst/>
          </a:prstGeom>
          <a:solidFill>
            <a:srgbClr val="113F4E"/>
          </a:solidFill>
        </p:spPr>
        <p:txBody>
          <a:bodyPr wrap="none">
            <a:spAutoFit/>
          </a:bodyPr>
          <a:lstStyle/>
          <a:p>
            <a:r>
              <a:rPr lang="en-GB" altLang="zh-CN" sz="2800" b="1" dirty="0">
                <a:solidFill>
                  <a:schemeClr val="bg1"/>
                </a:solidFill>
                <a:latin typeface="+mj-lt"/>
                <a:ea typeface="方正兰亭中黑_GBK" pitchFamily="2" charset="-122"/>
              </a:rPr>
              <a:t>IM</a:t>
            </a:r>
            <a:endParaRPr lang="zh-CN" altLang="en-US" sz="2800" b="1" dirty="0">
              <a:solidFill>
                <a:schemeClr val="bg1"/>
              </a:solidFill>
              <a:latin typeface="+mj-lt"/>
              <a:ea typeface="方正兰亭中黑_GBK" pitchFamily="2" charset="-122"/>
            </a:endParaRPr>
          </a:p>
        </p:txBody>
      </p:sp>
      <p:sp>
        <p:nvSpPr>
          <p:cNvPr id="116" name="Oval 2">
            <a:extLst>
              <a:ext uri="{FF2B5EF4-FFF2-40B4-BE49-F238E27FC236}">
                <a16:creationId xmlns:a16="http://schemas.microsoft.com/office/drawing/2014/main" id="{DBE5CDA3-5033-B63E-CEA5-5C233393BC7C}"/>
              </a:ext>
            </a:extLst>
          </p:cNvPr>
          <p:cNvSpPr/>
          <p:nvPr/>
        </p:nvSpPr>
        <p:spPr>
          <a:xfrm>
            <a:off x="6389269" y="4501262"/>
            <a:ext cx="1550169" cy="1547730"/>
          </a:xfrm>
          <a:prstGeom prst="ellipse">
            <a:avLst/>
          </a:prstGeom>
          <a:solidFill>
            <a:srgbClr val="113F4E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17" name="矩形 32">
            <a:extLst>
              <a:ext uri="{FF2B5EF4-FFF2-40B4-BE49-F238E27FC236}">
                <a16:creationId xmlns:a16="http://schemas.microsoft.com/office/drawing/2014/main" id="{58114BD8-FBA7-5409-8D41-7095CE1CD704}"/>
              </a:ext>
            </a:extLst>
          </p:cNvPr>
          <p:cNvSpPr/>
          <p:nvPr/>
        </p:nvSpPr>
        <p:spPr>
          <a:xfrm>
            <a:off x="6853210" y="5013517"/>
            <a:ext cx="622286" cy="523220"/>
          </a:xfrm>
          <a:prstGeom prst="rect">
            <a:avLst/>
          </a:prstGeom>
          <a:solidFill>
            <a:srgbClr val="113F4E"/>
          </a:solidFill>
        </p:spPr>
        <p:txBody>
          <a:bodyPr wrap="none">
            <a:spAutoFit/>
          </a:bodyPr>
          <a:lstStyle/>
          <a:p>
            <a:r>
              <a:rPr lang="en-GB" altLang="zh-CN" sz="2800" b="1" dirty="0">
                <a:solidFill>
                  <a:schemeClr val="bg1"/>
                </a:solidFill>
                <a:latin typeface="+mj-lt"/>
                <a:ea typeface="方正兰亭中黑_GBK" pitchFamily="2" charset="-122"/>
              </a:rPr>
              <a:t>DE</a:t>
            </a:r>
            <a:endParaRPr lang="zh-CN" altLang="en-US" sz="2800" b="1" dirty="0">
              <a:solidFill>
                <a:schemeClr val="bg1"/>
              </a:solidFill>
              <a:latin typeface="+mj-lt"/>
              <a:ea typeface="方正兰亭中黑_GBK" pitchFamily="2" charset="-122"/>
            </a:endParaRPr>
          </a:p>
        </p:txBody>
      </p:sp>
      <p:sp>
        <p:nvSpPr>
          <p:cNvPr id="118" name="Oval 2">
            <a:extLst>
              <a:ext uri="{FF2B5EF4-FFF2-40B4-BE49-F238E27FC236}">
                <a16:creationId xmlns:a16="http://schemas.microsoft.com/office/drawing/2014/main" id="{C148B7CF-E9DC-E5F3-4E0B-9BBC44D3307A}"/>
              </a:ext>
            </a:extLst>
          </p:cNvPr>
          <p:cNvSpPr/>
          <p:nvPr/>
        </p:nvSpPr>
        <p:spPr>
          <a:xfrm>
            <a:off x="8954706" y="4501262"/>
            <a:ext cx="1550169" cy="1547730"/>
          </a:xfrm>
          <a:prstGeom prst="ellipse">
            <a:avLst/>
          </a:prstGeom>
          <a:solidFill>
            <a:srgbClr val="113F4E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19" name="矩形 32">
            <a:extLst>
              <a:ext uri="{FF2B5EF4-FFF2-40B4-BE49-F238E27FC236}">
                <a16:creationId xmlns:a16="http://schemas.microsoft.com/office/drawing/2014/main" id="{8090F1BB-02C3-E216-ACF4-D747B5C99CC8}"/>
              </a:ext>
            </a:extLst>
          </p:cNvPr>
          <p:cNvSpPr/>
          <p:nvPr/>
        </p:nvSpPr>
        <p:spPr>
          <a:xfrm>
            <a:off x="9422654" y="5013517"/>
            <a:ext cx="614271" cy="523220"/>
          </a:xfrm>
          <a:prstGeom prst="rect">
            <a:avLst/>
          </a:prstGeom>
          <a:solidFill>
            <a:srgbClr val="113F4E"/>
          </a:solidFill>
        </p:spPr>
        <p:txBody>
          <a:bodyPr wrap="none">
            <a:spAutoFit/>
          </a:bodyPr>
          <a:lstStyle/>
          <a:p>
            <a:r>
              <a:rPr lang="en-GB" altLang="zh-CN" sz="2800" b="1" dirty="0">
                <a:solidFill>
                  <a:schemeClr val="bg1"/>
                </a:solidFill>
                <a:latin typeface="+mj-lt"/>
                <a:ea typeface="方正兰亭中黑_GBK" pitchFamily="2" charset="-122"/>
              </a:rPr>
              <a:t>EX</a:t>
            </a:r>
            <a:endParaRPr lang="zh-CN" altLang="en-US" sz="2800" b="1" dirty="0">
              <a:solidFill>
                <a:schemeClr val="bg1"/>
              </a:solidFill>
              <a:latin typeface="+mj-lt"/>
              <a:ea typeface="方正兰亭中黑_GBK" pitchFamily="2" charset="-122"/>
            </a:endParaRPr>
          </a:p>
        </p:txBody>
      </p:sp>
      <p:cxnSp>
        <p:nvCxnSpPr>
          <p:cNvPr id="120" name="Elbow Connector 15">
            <a:extLst>
              <a:ext uri="{FF2B5EF4-FFF2-40B4-BE49-F238E27FC236}">
                <a16:creationId xmlns:a16="http://schemas.microsoft.com/office/drawing/2014/main" id="{9DF1FE1F-D847-8BE8-0171-4F50757703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5951" y="3689917"/>
            <a:ext cx="847607" cy="7750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5">
            <a:extLst>
              <a:ext uri="{FF2B5EF4-FFF2-40B4-BE49-F238E27FC236}">
                <a16:creationId xmlns:a16="http://schemas.microsoft.com/office/drawing/2014/main" id="{3417650F-52C0-F133-87A3-9631DD157F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5877" y="3729488"/>
            <a:ext cx="847607" cy="6959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5">
            <a:extLst>
              <a:ext uri="{FF2B5EF4-FFF2-40B4-BE49-F238E27FC236}">
                <a16:creationId xmlns:a16="http://schemas.microsoft.com/office/drawing/2014/main" id="{722934BF-C231-710F-6887-65B9DF4F376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18447" y="3689917"/>
            <a:ext cx="847607" cy="775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2">
            <a:extLst>
              <a:ext uri="{FF2B5EF4-FFF2-40B4-BE49-F238E27FC236}">
                <a16:creationId xmlns:a16="http://schemas.microsoft.com/office/drawing/2014/main" id="{AAADC6F5-EA14-7143-8924-272C959DFA4A}"/>
              </a:ext>
            </a:extLst>
          </p:cNvPr>
          <p:cNvSpPr/>
          <p:nvPr/>
        </p:nvSpPr>
        <p:spPr>
          <a:xfrm>
            <a:off x="5332379" y="323443"/>
            <a:ext cx="1550169" cy="1547730"/>
          </a:xfrm>
          <a:prstGeom prst="ellipse">
            <a:avLst/>
          </a:prstGeom>
          <a:solidFill>
            <a:srgbClr val="113F4E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24" name="矩形 32">
            <a:extLst>
              <a:ext uri="{FF2B5EF4-FFF2-40B4-BE49-F238E27FC236}">
                <a16:creationId xmlns:a16="http://schemas.microsoft.com/office/drawing/2014/main" id="{5F6CD42B-9F01-4E75-59A8-2991B1642003}"/>
              </a:ext>
            </a:extLst>
          </p:cNvPr>
          <p:cNvSpPr/>
          <p:nvPr/>
        </p:nvSpPr>
        <p:spPr>
          <a:xfrm>
            <a:off x="5576708" y="835698"/>
            <a:ext cx="1061509" cy="523220"/>
          </a:xfrm>
          <a:prstGeom prst="rect">
            <a:avLst/>
          </a:prstGeom>
          <a:solidFill>
            <a:srgbClr val="113F4E"/>
          </a:solidFill>
        </p:spPr>
        <p:txBody>
          <a:bodyPr wrap="none">
            <a:spAutoFit/>
          </a:bodyPr>
          <a:lstStyle/>
          <a:p>
            <a:r>
              <a:rPr lang="en-GB" altLang="zh-CN" sz="2800" b="1" dirty="0">
                <a:solidFill>
                  <a:schemeClr val="bg1"/>
                </a:solidFill>
                <a:latin typeface="+mj-lt"/>
                <a:ea typeface="方正兰亭中黑_GBK" pitchFamily="2" charset="-122"/>
              </a:rPr>
              <a:t>main</a:t>
            </a:r>
            <a:endParaRPr lang="zh-CN" altLang="en-US" sz="2800" b="1" dirty="0">
              <a:solidFill>
                <a:schemeClr val="bg1"/>
              </a:solidFill>
              <a:latin typeface="+mj-lt"/>
              <a:ea typeface="方正兰亭中黑_GBK" pitchFamily="2" charset="-122"/>
            </a:endParaRPr>
          </a:p>
        </p:txBody>
      </p:sp>
      <p:sp>
        <p:nvSpPr>
          <p:cNvPr id="125" name="Oval 29">
            <a:extLst>
              <a:ext uri="{FF2B5EF4-FFF2-40B4-BE49-F238E27FC236}">
                <a16:creationId xmlns:a16="http://schemas.microsoft.com/office/drawing/2014/main" id="{99875A99-43C7-99D0-DAEE-FF716D0DB5EB}"/>
              </a:ext>
            </a:extLst>
          </p:cNvPr>
          <p:cNvSpPr/>
          <p:nvPr/>
        </p:nvSpPr>
        <p:spPr>
          <a:xfrm>
            <a:off x="3010637" y="2332584"/>
            <a:ext cx="1547732" cy="1547730"/>
          </a:xfrm>
          <a:prstGeom prst="ellipse">
            <a:avLst/>
          </a:prstGeom>
          <a:solidFill>
            <a:srgbClr val="55C0AF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26" name="矩形 34">
            <a:extLst>
              <a:ext uri="{FF2B5EF4-FFF2-40B4-BE49-F238E27FC236}">
                <a16:creationId xmlns:a16="http://schemas.microsoft.com/office/drawing/2014/main" id="{FAB3BF3A-8F04-638C-0C8E-9EAA7174A0D9}"/>
              </a:ext>
            </a:extLst>
          </p:cNvPr>
          <p:cNvSpPr/>
          <p:nvPr/>
        </p:nvSpPr>
        <p:spPr>
          <a:xfrm>
            <a:off x="3117493" y="2844839"/>
            <a:ext cx="1334020" cy="523220"/>
          </a:xfrm>
          <a:prstGeom prst="rect">
            <a:avLst/>
          </a:prstGeom>
          <a:solidFill>
            <a:srgbClr val="55C0AF"/>
          </a:solidFill>
        </p:spPr>
        <p:txBody>
          <a:bodyPr wrap="none">
            <a:spAutoFit/>
          </a:bodyPr>
          <a:lstStyle/>
          <a:p>
            <a:r>
              <a:rPr lang="en-GB" altLang="zh-CN" sz="2800" b="1" dirty="0">
                <a:solidFill>
                  <a:schemeClr val="bg1"/>
                </a:solidFill>
                <a:latin typeface="+mj-lt"/>
                <a:ea typeface="方正兰亭中黑_GBK" pitchFamily="2" charset="-122"/>
              </a:rPr>
              <a:t>PC&amp;IM</a:t>
            </a:r>
            <a:endParaRPr lang="zh-CN" altLang="en-US" sz="2800" b="1" dirty="0">
              <a:solidFill>
                <a:schemeClr val="bg1"/>
              </a:solidFill>
              <a:latin typeface="+mj-lt"/>
              <a:ea typeface="方正兰亭中黑_GBK" pitchFamily="2" charset="-122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1522E25-DFDB-B4E1-8FDB-04E816A11889}"/>
              </a:ext>
            </a:extLst>
          </p:cNvPr>
          <p:cNvSpPr/>
          <p:nvPr/>
        </p:nvSpPr>
        <p:spPr>
          <a:xfrm>
            <a:off x="7633635" y="2332584"/>
            <a:ext cx="1547732" cy="1547730"/>
          </a:xfrm>
          <a:prstGeom prst="ellipse">
            <a:avLst/>
          </a:prstGeom>
          <a:solidFill>
            <a:srgbClr val="55C0AF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28" name="矩形 34">
            <a:extLst>
              <a:ext uri="{FF2B5EF4-FFF2-40B4-BE49-F238E27FC236}">
                <a16:creationId xmlns:a16="http://schemas.microsoft.com/office/drawing/2014/main" id="{82D39031-C3DB-C009-65E5-973C2D1F6A30}"/>
              </a:ext>
            </a:extLst>
          </p:cNvPr>
          <p:cNvSpPr/>
          <p:nvPr/>
        </p:nvSpPr>
        <p:spPr>
          <a:xfrm>
            <a:off x="7759727" y="2844839"/>
            <a:ext cx="1295547" cy="523220"/>
          </a:xfrm>
          <a:prstGeom prst="rect">
            <a:avLst/>
          </a:prstGeom>
          <a:solidFill>
            <a:srgbClr val="55C0AF"/>
          </a:solidFill>
        </p:spPr>
        <p:txBody>
          <a:bodyPr wrap="none">
            <a:spAutoFit/>
          </a:bodyPr>
          <a:lstStyle/>
          <a:p>
            <a:r>
              <a:rPr lang="en-GB" altLang="zh-CN" sz="2800" b="1" dirty="0">
                <a:solidFill>
                  <a:schemeClr val="bg1"/>
                </a:solidFill>
                <a:latin typeface="+mj-lt"/>
                <a:ea typeface="方正兰亭中黑_GBK" pitchFamily="2" charset="-122"/>
              </a:rPr>
              <a:t>DE&amp;EX</a:t>
            </a:r>
            <a:endParaRPr lang="zh-CN" altLang="en-US" sz="2800" b="1" dirty="0">
              <a:solidFill>
                <a:schemeClr val="bg1"/>
              </a:solidFill>
              <a:latin typeface="+mj-lt"/>
              <a:ea typeface="方正兰亭中黑_GBK" pitchFamily="2" charset="-122"/>
            </a:endParaRPr>
          </a:p>
        </p:txBody>
      </p:sp>
      <p:cxnSp>
        <p:nvCxnSpPr>
          <p:cNvPr id="129" name="Elbow Connector 15">
            <a:extLst>
              <a:ext uri="{FF2B5EF4-FFF2-40B4-BE49-F238E27FC236}">
                <a16:creationId xmlns:a16="http://schemas.microsoft.com/office/drawing/2014/main" id="{5389F11F-C0BC-2916-64E3-A6EFEDE02986}"/>
              </a:ext>
            </a:extLst>
          </p:cNvPr>
          <p:cNvCxnSpPr>
            <a:cxnSpLocks/>
            <a:stCxn id="125" idx="7"/>
            <a:endCxn id="123" idx="3"/>
          </p:cNvCxnSpPr>
          <p:nvPr/>
        </p:nvCxnSpPr>
        <p:spPr>
          <a:xfrm rot="5400000" flipH="1" flipV="1">
            <a:off x="4488187" y="1488036"/>
            <a:ext cx="914731" cy="122768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5">
            <a:extLst>
              <a:ext uri="{FF2B5EF4-FFF2-40B4-BE49-F238E27FC236}">
                <a16:creationId xmlns:a16="http://schemas.microsoft.com/office/drawing/2014/main" id="{848F63D6-F89A-1D84-16E1-5095A488D630}"/>
              </a:ext>
            </a:extLst>
          </p:cNvPr>
          <p:cNvCxnSpPr>
            <a:cxnSpLocks/>
            <a:stCxn id="127" idx="1"/>
            <a:endCxn id="123" idx="5"/>
          </p:cNvCxnSpPr>
          <p:nvPr/>
        </p:nvCxnSpPr>
        <p:spPr>
          <a:xfrm rot="16200000" flipV="1">
            <a:off x="6800548" y="1499497"/>
            <a:ext cx="914731" cy="12047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5">
            <a:extLst>
              <a:ext uri="{FF2B5EF4-FFF2-40B4-BE49-F238E27FC236}">
                <a16:creationId xmlns:a16="http://schemas.microsoft.com/office/drawing/2014/main" id="{8B20A453-A18B-3CDF-7105-E97A200C4742}"/>
              </a:ext>
            </a:extLst>
          </p:cNvPr>
          <p:cNvCxnSpPr>
            <a:cxnSpLocks/>
            <a:endCxn id="127" idx="3"/>
          </p:cNvCxnSpPr>
          <p:nvPr/>
        </p:nvCxnSpPr>
        <p:spPr>
          <a:xfrm rot="5400000" flipH="1" flipV="1">
            <a:off x="7088522" y="3729489"/>
            <a:ext cx="847607" cy="69593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9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6FEC9A7-F735-F605-469F-A898408F6C90}"/>
              </a:ext>
            </a:extLst>
          </p:cNvPr>
          <p:cNvGrpSpPr/>
          <p:nvPr/>
        </p:nvGrpSpPr>
        <p:grpSpPr>
          <a:xfrm>
            <a:off x="509695" y="346206"/>
            <a:ext cx="3136020" cy="572136"/>
            <a:chOff x="956666" y="3498086"/>
            <a:chExt cx="3136020" cy="572136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96566091-6CEE-5E63-C6E2-48BD791A5E4A}"/>
                </a:ext>
              </a:extLst>
            </p:cNvPr>
            <p:cNvSpPr txBox="1"/>
            <p:nvPr/>
          </p:nvSpPr>
          <p:spPr>
            <a:xfrm>
              <a:off x="1625343" y="3499235"/>
              <a:ext cx="246734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GB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GB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C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EA1931-13E1-ACE6-A978-85EC28FA073B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D7ECC4F-EB68-7CE6-1AE5-293A14E6FDDB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FFEEB11-3197-D6ED-55E2-63DC1939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28" y="537938"/>
            <a:ext cx="6744641" cy="6020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797B0-D5AE-FAC3-2942-054D97CF5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18" y="1515944"/>
            <a:ext cx="530616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6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9C2CF111-DFAA-DA8D-215E-26CAFE9D9488}"/>
              </a:ext>
            </a:extLst>
          </p:cNvPr>
          <p:cNvGrpSpPr/>
          <p:nvPr/>
        </p:nvGrpSpPr>
        <p:grpSpPr>
          <a:xfrm>
            <a:off x="509695" y="346206"/>
            <a:ext cx="3136020" cy="572136"/>
            <a:chOff x="956666" y="3498086"/>
            <a:chExt cx="3136020" cy="572136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1397F033-14E3-9028-33E2-3B70991CD18B}"/>
                </a:ext>
              </a:extLst>
            </p:cNvPr>
            <p:cNvSpPr txBox="1"/>
            <p:nvPr/>
          </p:nvSpPr>
          <p:spPr>
            <a:xfrm>
              <a:off x="1625343" y="3499235"/>
              <a:ext cx="246734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GB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GB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C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07563326-6C29-0DFA-C330-7DA77694D2B8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3573B1F4-B499-DC27-8320-076EABB78076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307795B-95B1-0160-246C-F08FC27E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00" y="2031519"/>
            <a:ext cx="6782747" cy="4344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96814-6569-C5D6-2746-3DBF3B6A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031" y="794868"/>
            <a:ext cx="6849431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17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9F4370B8-4BB7-4F84-8898-F3ACBE1C820D}"/>
              </a:ext>
            </a:extLst>
          </p:cNvPr>
          <p:cNvSpPr txBox="1"/>
          <p:nvPr/>
        </p:nvSpPr>
        <p:spPr>
          <a:xfrm>
            <a:off x="600482" y="1922728"/>
            <a:ext cx="1114530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In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aceste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saptamani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 am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finalizat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urmatoarele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cerinte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时尚中黑简体" panose="01010104010101010101" pitchFamily="2" charset="-122"/>
              </a:rPr>
              <a:t>: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34DB-E40F-46D4-8687-3D333166B945}"/>
              </a:ext>
            </a:extLst>
          </p:cNvPr>
          <p:cNvSpPr txBox="1"/>
          <p:nvPr/>
        </p:nvSpPr>
        <p:spPr>
          <a:xfrm>
            <a:off x="600482" y="958009"/>
            <a:ext cx="205216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+mj-lt"/>
                <a:ea typeface="微软雅黑" panose="020B0503020204020204" pitchFamily="34" charset="-122"/>
              </a:rPr>
              <a:t>Cuprins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C3792E-9E97-413A-A518-3D321BD201A9}"/>
              </a:ext>
            </a:extLst>
          </p:cNvPr>
          <p:cNvCxnSpPr>
            <a:cxnSpLocks/>
          </p:cNvCxnSpPr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D9FCFE-43E1-4B82-BFA7-76F8AC0FFBE7}"/>
              </a:ext>
            </a:extLst>
          </p:cNvPr>
          <p:cNvGrpSpPr/>
          <p:nvPr/>
        </p:nvGrpSpPr>
        <p:grpSpPr>
          <a:xfrm>
            <a:off x="1903067" y="3271402"/>
            <a:ext cx="4601120" cy="622368"/>
            <a:chOff x="956666" y="3447854"/>
            <a:chExt cx="4601120" cy="622368"/>
          </a:xfrm>
        </p:grpSpPr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B7A15251-DE66-460C-8C79-B3BE886E888E}"/>
                </a:ext>
              </a:extLst>
            </p:cNvPr>
            <p:cNvSpPr txBox="1"/>
            <p:nvPr/>
          </p:nvSpPr>
          <p:spPr>
            <a:xfrm>
              <a:off x="1673389" y="3447854"/>
              <a:ext cx="3884397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Verilog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623F95A-0BD1-402B-A571-CA42A6B1C5FC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7A18B9C-92F9-415C-AB7D-300EBBFD88D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6CAFAAB-DF05-4E70-8049-58A795772E95}"/>
              </a:ext>
            </a:extLst>
          </p:cNvPr>
          <p:cNvGrpSpPr/>
          <p:nvPr/>
        </p:nvGrpSpPr>
        <p:grpSpPr>
          <a:xfrm>
            <a:off x="6772247" y="3271402"/>
            <a:ext cx="3618480" cy="622368"/>
            <a:chOff x="956666" y="3447854"/>
            <a:chExt cx="3618480" cy="622368"/>
          </a:xfrm>
        </p:grpSpPr>
        <p:sp>
          <p:nvSpPr>
            <p:cNvPr id="35" name="TextBox 38">
              <a:extLst>
                <a:ext uri="{FF2B5EF4-FFF2-40B4-BE49-F238E27FC236}">
                  <a16:creationId xmlns:a16="http://schemas.microsoft.com/office/drawing/2014/main" id="{022D715D-C24C-4216-BD56-4DA343A7984C}"/>
                </a:ext>
              </a:extLst>
            </p:cNvPr>
            <p:cNvSpPr txBox="1"/>
            <p:nvPr/>
          </p:nvSpPr>
          <p:spPr>
            <a:xfrm>
              <a:off x="1673390" y="3447854"/>
              <a:ext cx="2901756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Compilator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B8F9EE2-39E2-4801-92B3-F8ABE9652C1E}"/>
              </a:ext>
            </a:extLst>
          </p:cNvPr>
          <p:cNvGrpSpPr/>
          <p:nvPr/>
        </p:nvGrpSpPr>
        <p:grpSpPr>
          <a:xfrm>
            <a:off x="4529247" y="4596719"/>
            <a:ext cx="3287773" cy="609415"/>
            <a:chOff x="956666" y="3460807"/>
            <a:chExt cx="3287773" cy="609415"/>
          </a:xfrm>
        </p:grpSpPr>
        <p:sp>
          <p:nvSpPr>
            <p:cNvPr id="43" name="TextBox 38">
              <a:extLst>
                <a:ext uri="{FF2B5EF4-FFF2-40B4-BE49-F238E27FC236}">
                  <a16:creationId xmlns:a16="http://schemas.microsoft.com/office/drawing/2014/main" id="{E9236958-5BB3-4CEC-8AD2-EA36786D83A2}"/>
                </a:ext>
              </a:extLst>
            </p:cNvPr>
            <p:cNvSpPr txBox="1"/>
            <p:nvPr/>
          </p:nvSpPr>
          <p:spPr>
            <a:xfrm>
              <a:off x="1777096" y="3460807"/>
              <a:ext cx="246734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C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08C5610-28F3-4356-83AA-9AA51537763E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2F344E-0C63-4D72-9385-E56BA487FF12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AE84B-BE4E-64E9-BCA5-12E77AED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42" y="228153"/>
            <a:ext cx="7763958" cy="6401693"/>
          </a:xfrm>
          <a:prstGeom prst="rect">
            <a:avLst/>
          </a:prstGeom>
        </p:spPr>
      </p:pic>
      <p:grpSp>
        <p:nvGrpSpPr>
          <p:cNvPr id="4" name="组合 6">
            <a:extLst>
              <a:ext uri="{FF2B5EF4-FFF2-40B4-BE49-F238E27FC236}">
                <a16:creationId xmlns:a16="http://schemas.microsoft.com/office/drawing/2014/main" id="{A969B544-1749-6C2D-94D1-ED39A685D199}"/>
              </a:ext>
            </a:extLst>
          </p:cNvPr>
          <p:cNvGrpSpPr/>
          <p:nvPr/>
        </p:nvGrpSpPr>
        <p:grpSpPr>
          <a:xfrm>
            <a:off x="509695" y="321492"/>
            <a:ext cx="3136020" cy="572136"/>
            <a:chOff x="956666" y="3498086"/>
            <a:chExt cx="3136020" cy="572136"/>
          </a:xfrm>
        </p:grpSpPr>
        <p:sp>
          <p:nvSpPr>
            <p:cNvPr id="5" name="TextBox 38">
              <a:extLst>
                <a:ext uri="{FF2B5EF4-FFF2-40B4-BE49-F238E27FC236}">
                  <a16:creationId xmlns:a16="http://schemas.microsoft.com/office/drawing/2014/main" id="{7A51E5A5-C983-2929-3A3D-2D9B30A03088}"/>
                </a:ext>
              </a:extLst>
            </p:cNvPr>
            <p:cNvSpPr txBox="1"/>
            <p:nvPr/>
          </p:nvSpPr>
          <p:spPr>
            <a:xfrm>
              <a:off x="1625343" y="3499235"/>
              <a:ext cx="246734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GB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GB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C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7" name="矩形 8">
              <a:extLst>
                <a:ext uri="{FF2B5EF4-FFF2-40B4-BE49-F238E27FC236}">
                  <a16:creationId xmlns:a16="http://schemas.microsoft.com/office/drawing/2014/main" id="{ACF7F0E8-F3DD-A74E-19DF-80014CF45FAE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矩形 9">
              <a:extLst>
                <a:ext uri="{FF2B5EF4-FFF2-40B4-BE49-F238E27FC236}">
                  <a16:creationId xmlns:a16="http://schemas.microsoft.com/office/drawing/2014/main" id="{C7BF68C7-5DA0-9CDB-EF17-31AE851012E4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98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6C6BB471-DDFF-D1AE-4DFC-525433E9F187}"/>
              </a:ext>
            </a:extLst>
          </p:cNvPr>
          <p:cNvGrpSpPr/>
          <p:nvPr/>
        </p:nvGrpSpPr>
        <p:grpSpPr>
          <a:xfrm>
            <a:off x="509695" y="296779"/>
            <a:ext cx="3136020" cy="572136"/>
            <a:chOff x="956666" y="3498086"/>
            <a:chExt cx="3136020" cy="572136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ED67CCF6-CB3E-A243-5D2B-8F32D0CE6B08}"/>
                </a:ext>
              </a:extLst>
            </p:cNvPr>
            <p:cNvSpPr txBox="1"/>
            <p:nvPr/>
          </p:nvSpPr>
          <p:spPr>
            <a:xfrm>
              <a:off x="1625343" y="3499235"/>
              <a:ext cx="246734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GB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GB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C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E14E0D89-E8DC-3E0D-A65A-276CD0816AD2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B7D31F90-EFF4-04FA-202E-6DF574C2851B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E8B8B7B-0B90-390B-C49A-0B2CF240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2" y="1029141"/>
            <a:ext cx="8516539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92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63030E7F-DAC4-8348-7137-61A943372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" y="1134979"/>
            <a:ext cx="13369789" cy="1836855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749A3E2-DD7E-80D1-37DA-3BD097881D16}"/>
              </a:ext>
            </a:extLst>
          </p:cNvPr>
          <p:cNvSpPr/>
          <p:nvPr/>
        </p:nvSpPr>
        <p:spPr>
          <a:xfrm>
            <a:off x="304800" y="0"/>
            <a:ext cx="11582400" cy="1134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F5DDA1C1-AA53-D8F0-50F1-B45EE135E6BB}"/>
              </a:ext>
            </a:extLst>
          </p:cNvPr>
          <p:cNvGrpSpPr/>
          <p:nvPr/>
        </p:nvGrpSpPr>
        <p:grpSpPr>
          <a:xfrm>
            <a:off x="509695" y="296779"/>
            <a:ext cx="3136020" cy="572136"/>
            <a:chOff x="956666" y="3498086"/>
            <a:chExt cx="3136020" cy="572136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888EA3F2-6063-C0D6-C2EA-850976B4331A}"/>
                </a:ext>
              </a:extLst>
            </p:cNvPr>
            <p:cNvSpPr txBox="1"/>
            <p:nvPr/>
          </p:nvSpPr>
          <p:spPr>
            <a:xfrm>
              <a:off x="1625343" y="3499235"/>
              <a:ext cx="246734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GB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GB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C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13BDDE4E-6BC5-1559-CEC7-5E3620FE2BD6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2DFC35C9-FF04-629E-F9AD-93A7F73A7E02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7B16DFB-24E4-9F9A-0DC5-9B84DEF32A2E}"/>
              </a:ext>
            </a:extLst>
          </p:cNvPr>
          <p:cNvSpPr/>
          <p:nvPr/>
        </p:nvSpPr>
        <p:spPr>
          <a:xfrm>
            <a:off x="186267" y="6140972"/>
            <a:ext cx="11582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097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3.7037E-7 L 0.00079 -0.7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079 -0.73449 L 0.00365 -1.443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3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365 -1.44352 L 0.00209 -2.15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2C4EEF-539D-69C6-4401-AEA75BE3D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" y="1012881"/>
            <a:ext cx="9622192" cy="184425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49521D-340E-3848-9683-EF76D2A30D49}"/>
              </a:ext>
            </a:extLst>
          </p:cNvPr>
          <p:cNvSpPr/>
          <p:nvPr/>
        </p:nvSpPr>
        <p:spPr>
          <a:xfrm>
            <a:off x="219075" y="6369489"/>
            <a:ext cx="11582400" cy="488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6EAC99-D2B3-1BC6-1045-4AEC595B2832}"/>
              </a:ext>
            </a:extLst>
          </p:cNvPr>
          <p:cNvSpPr/>
          <p:nvPr/>
        </p:nvSpPr>
        <p:spPr>
          <a:xfrm>
            <a:off x="304800" y="1"/>
            <a:ext cx="11582400" cy="101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" name="组合 6">
            <a:extLst>
              <a:ext uri="{FF2B5EF4-FFF2-40B4-BE49-F238E27FC236}">
                <a16:creationId xmlns:a16="http://schemas.microsoft.com/office/drawing/2014/main" id="{24C9D0A5-0948-3459-3C4F-7D6A3B71F03A}"/>
              </a:ext>
            </a:extLst>
          </p:cNvPr>
          <p:cNvGrpSpPr/>
          <p:nvPr/>
        </p:nvGrpSpPr>
        <p:grpSpPr>
          <a:xfrm>
            <a:off x="509695" y="296779"/>
            <a:ext cx="3136020" cy="572136"/>
            <a:chOff x="956666" y="3498086"/>
            <a:chExt cx="3136020" cy="572136"/>
          </a:xfrm>
        </p:grpSpPr>
        <p:sp>
          <p:nvSpPr>
            <p:cNvPr id="4" name="TextBox 38">
              <a:extLst>
                <a:ext uri="{FF2B5EF4-FFF2-40B4-BE49-F238E27FC236}">
                  <a16:creationId xmlns:a16="http://schemas.microsoft.com/office/drawing/2014/main" id="{01F40121-5757-0452-4481-E75F46000378}"/>
                </a:ext>
              </a:extLst>
            </p:cNvPr>
            <p:cNvSpPr txBox="1"/>
            <p:nvPr/>
          </p:nvSpPr>
          <p:spPr>
            <a:xfrm>
              <a:off x="1625343" y="3499235"/>
              <a:ext cx="246734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GB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GB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C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5" name="矩形 8">
              <a:extLst>
                <a:ext uri="{FF2B5EF4-FFF2-40B4-BE49-F238E27FC236}">
                  <a16:creationId xmlns:a16="http://schemas.microsoft.com/office/drawing/2014/main" id="{09C5EA4E-3587-4C36-1224-0672D054AA12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588072D6-E491-E9DA-EB48-7F9837E6DC4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8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00195 -0.806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80602 L 0.00508 -1.6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1.60046 L 0.01055 -1.95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B91C5-05BD-E609-689C-B66A04739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3"/>
          <a:stretch/>
        </p:blipFill>
        <p:spPr>
          <a:xfrm>
            <a:off x="356812" y="1685925"/>
            <a:ext cx="5382376" cy="3514972"/>
          </a:xfrm>
          <a:prstGeom prst="rect">
            <a:avLst/>
          </a:prstGeom>
        </p:spPr>
      </p:pic>
      <p:grpSp>
        <p:nvGrpSpPr>
          <p:cNvPr id="4" name="组合 6">
            <a:extLst>
              <a:ext uri="{FF2B5EF4-FFF2-40B4-BE49-F238E27FC236}">
                <a16:creationId xmlns:a16="http://schemas.microsoft.com/office/drawing/2014/main" id="{990B80D0-97AE-8B29-CADF-709C6B1B9700}"/>
              </a:ext>
            </a:extLst>
          </p:cNvPr>
          <p:cNvGrpSpPr/>
          <p:nvPr/>
        </p:nvGrpSpPr>
        <p:grpSpPr>
          <a:xfrm>
            <a:off x="509695" y="296779"/>
            <a:ext cx="3136020" cy="572136"/>
            <a:chOff x="956666" y="3498086"/>
            <a:chExt cx="3136020" cy="572136"/>
          </a:xfrm>
        </p:grpSpPr>
        <p:sp>
          <p:nvSpPr>
            <p:cNvPr id="5" name="TextBox 38">
              <a:extLst>
                <a:ext uri="{FF2B5EF4-FFF2-40B4-BE49-F238E27FC236}">
                  <a16:creationId xmlns:a16="http://schemas.microsoft.com/office/drawing/2014/main" id="{E524E62B-28AC-287A-22E4-D8621665FBF1}"/>
                </a:ext>
              </a:extLst>
            </p:cNvPr>
            <p:cNvSpPr txBox="1"/>
            <p:nvPr/>
          </p:nvSpPr>
          <p:spPr>
            <a:xfrm>
              <a:off x="1625343" y="3499235"/>
              <a:ext cx="246734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GB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GB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C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7" name="矩形 8">
              <a:extLst>
                <a:ext uri="{FF2B5EF4-FFF2-40B4-BE49-F238E27FC236}">
                  <a16:creationId xmlns:a16="http://schemas.microsoft.com/office/drawing/2014/main" id="{07E1C447-A95B-DA84-7AAC-E9735AAD2087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矩形 9">
              <a:extLst>
                <a:ext uri="{FF2B5EF4-FFF2-40B4-BE49-F238E27FC236}">
                  <a16:creationId xmlns:a16="http://schemas.microsoft.com/office/drawing/2014/main" id="{11D4E53D-C116-75E2-7446-0D00EF2A2C7D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18CC3F9-E10A-C7CB-CF69-1D9D5A06E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48" y="656837"/>
            <a:ext cx="5191850" cy="200052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F408FFC-D1A2-FCFF-9831-C5B6892E2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054" y="3428999"/>
            <a:ext cx="384863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723F7-5415-0B5C-22AE-8CA142C2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2" y="1039967"/>
            <a:ext cx="9249976" cy="581803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1F745F7-9949-56CD-EA43-3E0A99B3AA59}"/>
              </a:ext>
            </a:extLst>
          </p:cNvPr>
          <p:cNvGrpSpPr/>
          <p:nvPr/>
        </p:nvGrpSpPr>
        <p:grpSpPr>
          <a:xfrm>
            <a:off x="509695" y="296779"/>
            <a:ext cx="3136020" cy="572136"/>
            <a:chOff x="956666" y="3498086"/>
            <a:chExt cx="3136020" cy="572136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8486ABB1-8635-4B06-9F3D-A2EF3B9EC9F9}"/>
                </a:ext>
              </a:extLst>
            </p:cNvPr>
            <p:cNvSpPr txBox="1"/>
            <p:nvPr/>
          </p:nvSpPr>
          <p:spPr>
            <a:xfrm>
              <a:off x="1625343" y="3499235"/>
              <a:ext cx="246734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GB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GB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C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CE6CB87-1EC0-CEAB-3E2A-DB52A857D65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82EE13-2E7A-739D-7B92-5106948001E9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20">
            <a:extLst>
              <a:ext uri="{FF2B5EF4-FFF2-40B4-BE49-F238E27FC236}">
                <a16:creationId xmlns:a16="http://schemas.microsoft.com/office/drawing/2014/main" id="{835E7AC4-EC80-4FD4-4706-D995807772C9}"/>
              </a:ext>
            </a:extLst>
          </p:cNvPr>
          <p:cNvSpPr txBox="1"/>
          <p:nvPr/>
        </p:nvSpPr>
        <p:spPr>
          <a:xfrm>
            <a:off x="8212858" y="327064"/>
            <a:ext cx="360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0556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6222332" y="2278927"/>
            <a:ext cx="5836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7200" b="1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THANK YOU !</a:t>
            </a:r>
            <a:endParaRPr lang="zh-CN" altLang="en-US" sz="7200" b="1" dirty="0">
              <a:solidFill>
                <a:srgbClr val="113F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7" name="矩形 15">
            <a:extLst>
              <a:ext uri="{FF2B5EF4-FFF2-40B4-BE49-F238E27FC236}">
                <a16:creationId xmlns:a16="http://schemas.microsoft.com/office/drawing/2014/main" id="{58EA1519-73E9-4B4D-B90B-7A63B77D465D}"/>
              </a:ext>
            </a:extLst>
          </p:cNvPr>
          <p:cNvSpPr/>
          <p:nvPr/>
        </p:nvSpPr>
        <p:spPr>
          <a:xfrm>
            <a:off x="6222333" y="3534523"/>
            <a:ext cx="6000750" cy="39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113F4E"/>
                </a:solidFill>
                <a:latin typeface="+mj-lt"/>
                <a:ea typeface="微软雅黑" panose="020B0503020204020204" pitchFamily="34" charset="-122"/>
              </a:rPr>
              <a:t>Tudusciuc Cristian-Rafael</a:t>
            </a:r>
            <a:endParaRPr lang="zh-CN" altLang="en-US" sz="2800" dirty="0">
              <a:solidFill>
                <a:srgbClr val="113F4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9" name="圆角矩形 17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6336351" y="4324350"/>
            <a:ext cx="4045899" cy="36101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altLang="zh-CN" sz="1400" dirty="0">
                <a:solidFill>
                  <a:schemeClr val="bg1"/>
                </a:solidFill>
                <a:ea typeface="微软雅黑" panose="020B0503020204020204" pitchFamily="34" charset="-122"/>
              </a:rPr>
              <a:t>github.com/RCTd/AMD_SummerPractice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4" y="1880707"/>
            <a:ext cx="5708734" cy="1326466"/>
            <a:chOff x="6081488" y="800550"/>
            <a:chExt cx="4407907" cy="132646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55C0AF"/>
                  </a:solidFill>
                  <a:latin typeface="+mj-lt"/>
                  <a:ea typeface="微软雅黑" panose="020B0503020204020204" pitchFamily="34" charset="-122"/>
                </a:rPr>
                <a:t>Implementare</a:t>
              </a:r>
              <a:endParaRPr lang="zh-CN" altLang="en-US" sz="4000" dirty="0">
                <a:solidFill>
                  <a:srgbClr val="55C0AF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8" y="1296019"/>
              <a:ext cx="44079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spc="600" dirty="0" err="1">
                  <a:solidFill>
                    <a:srgbClr val="113F4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Mips</a:t>
              </a:r>
              <a:r>
                <a:rPr lang="en-US" altLang="zh-CN" sz="4800" b="1" spc="600" dirty="0">
                  <a:solidFill>
                    <a:srgbClr val="113F4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in Verilog</a:t>
              </a:r>
              <a:endParaRPr lang="zh-CN" altLang="en-US" sz="4800" b="1" spc="600" dirty="0">
                <a:solidFill>
                  <a:srgbClr val="113F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8205CFF5-7C73-B4CB-F85C-1E4AC7882375}"/>
              </a:ext>
            </a:extLst>
          </p:cNvPr>
          <p:cNvGrpSpPr/>
          <p:nvPr/>
        </p:nvGrpSpPr>
        <p:grpSpPr>
          <a:xfrm>
            <a:off x="509695" y="265509"/>
            <a:ext cx="4553075" cy="609415"/>
            <a:chOff x="956666" y="3460807"/>
            <a:chExt cx="4553075" cy="609415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C59D3F1B-0156-9748-F101-18135C62740E}"/>
                </a:ext>
              </a:extLst>
            </p:cNvPr>
            <p:cNvSpPr txBox="1"/>
            <p:nvPr/>
          </p:nvSpPr>
          <p:spPr>
            <a:xfrm>
              <a:off x="1625343" y="3460807"/>
              <a:ext cx="3884398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Verilog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1F5DD11A-A133-9B68-B009-917014697707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BCE317E7-595E-683D-9561-D16155693E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A0D8D03-034B-4908-11F4-63C0BFD1E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00" y="874924"/>
            <a:ext cx="8233000" cy="59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49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8205CFF5-7C73-B4CB-F85C-1E4AC7882375}"/>
              </a:ext>
            </a:extLst>
          </p:cNvPr>
          <p:cNvGrpSpPr/>
          <p:nvPr/>
        </p:nvGrpSpPr>
        <p:grpSpPr>
          <a:xfrm>
            <a:off x="509695" y="265509"/>
            <a:ext cx="4553075" cy="609415"/>
            <a:chOff x="956666" y="3460807"/>
            <a:chExt cx="4553075" cy="609415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C59D3F1B-0156-9748-F101-18135C62740E}"/>
                </a:ext>
              </a:extLst>
            </p:cNvPr>
            <p:cNvSpPr txBox="1"/>
            <p:nvPr/>
          </p:nvSpPr>
          <p:spPr>
            <a:xfrm>
              <a:off x="1625343" y="3460807"/>
              <a:ext cx="3884398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Verilog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1F5DD11A-A133-9B68-B009-917014697707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BCE317E7-595E-683D-9561-D16155693E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F5BB64-1262-928C-83E3-9A5D510F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2" y="3937941"/>
            <a:ext cx="2676899" cy="197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6BB74B-63B7-42BC-25D6-F767FDBDD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027" y="1470621"/>
            <a:ext cx="3724795" cy="4439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BB7AF5-C850-D36D-0EC3-06C70033A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06" y="1576129"/>
            <a:ext cx="3315163" cy="3705742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9D13FA90-E931-DE60-61AA-9FC26AC2B96D}"/>
              </a:ext>
            </a:extLst>
          </p:cNvPr>
          <p:cNvSpPr txBox="1"/>
          <p:nvPr/>
        </p:nvSpPr>
        <p:spPr>
          <a:xfrm>
            <a:off x="729707" y="1007779"/>
            <a:ext cx="360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Calea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 date</a:t>
            </a:r>
            <a:endParaRPr lang="tr-TR" altLang="zh-CN" sz="2400" b="1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2ADB0-7BB0-B050-B746-6A9E0EBC8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42" y="1733840"/>
            <a:ext cx="229584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4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8205CFF5-7C73-B4CB-F85C-1E4AC7882375}"/>
              </a:ext>
            </a:extLst>
          </p:cNvPr>
          <p:cNvGrpSpPr/>
          <p:nvPr/>
        </p:nvGrpSpPr>
        <p:grpSpPr>
          <a:xfrm>
            <a:off x="509695" y="265509"/>
            <a:ext cx="4553075" cy="609415"/>
            <a:chOff x="956666" y="3460807"/>
            <a:chExt cx="4553075" cy="609415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C59D3F1B-0156-9748-F101-18135C62740E}"/>
                </a:ext>
              </a:extLst>
            </p:cNvPr>
            <p:cNvSpPr txBox="1"/>
            <p:nvPr/>
          </p:nvSpPr>
          <p:spPr>
            <a:xfrm>
              <a:off x="1625343" y="3460807"/>
              <a:ext cx="3884398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Verilog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1F5DD11A-A133-9B68-B009-917014697707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BCE317E7-595E-683D-9561-D16155693E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6CECE2C-57A9-4791-6C83-C6BB36BB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6" y="956459"/>
            <a:ext cx="5982535" cy="5782482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3D013056-2195-421A-8371-3D9CDFF7E83B}"/>
              </a:ext>
            </a:extLst>
          </p:cNvPr>
          <p:cNvSpPr txBox="1"/>
          <p:nvPr/>
        </p:nvSpPr>
        <p:spPr>
          <a:xfrm>
            <a:off x="7335780" y="933425"/>
            <a:ext cx="360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Testbench</a:t>
            </a:r>
            <a:endParaRPr lang="tr-TR" altLang="zh-CN" sz="2400" b="1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B5F576-FFD4-54D2-A46C-3A610787B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91" y="1513749"/>
            <a:ext cx="3515216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5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8205CFF5-7C73-B4CB-F85C-1E4AC7882375}"/>
              </a:ext>
            </a:extLst>
          </p:cNvPr>
          <p:cNvGrpSpPr/>
          <p:nvPr/>
        </p:nvGrpSpPr>
        <p:grpSpPr>
          <a:xfrm>
            <a:off x="509695" y="265509"/>
            <a:ext cx="4553075" cy="609415"/>
            <a:chOff x="956666" y="3460807"/>
            <a:chExt cx="4553075" cy="609415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C59D3F1B-0156-9748-F101-18135C62740E}"/>
                </a:ext>
              </a:extLst>
            </p:cNvPr>
            <p:cNvSpPr txBox="1"/>
            <p:nvPr/>
          </p:nvSpPr>
          <p:spPr>
            <a:xfrm>
              <a:off x="1625343" y="3460807"/>
              <a:ext cx="3884398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Verilog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1F5DD11A-A133-9B68-B009-917014697707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BCE317E7-595E-683D-9561-D16155693E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3A98E5B-DC91-07C0-7D16-E89FCE46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23" y="1492643"/>
            <a:ext cx="6211167" cy="5068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55C78C-FC24-3E9D-3741-F4229987C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497" y="1292949"/>
            <a:ext cx="5753903" cy="4477375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B766B54F-7518-9D68-2C3B-AEC9F014E3BC}"/>
              </a:ext>
            </a:extLst>
          </p:cNvPr>
          <p:cNvSpPr txBox="1"/>
          <p:nvPr/>
        </p:nvSpPr>
        <p:spPr>
          <a:xfrm>
            <a:off x="729707" y="1007779"/>
            <a:ext cx="360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Calea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 control</a:t>
            </a:r>
            <a:endParaRPr lang="tr-TR" altLang="zh-CN" sz="2400" b="1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5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9A0E03C-908E-C8C4-98C6-AE9A30240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182"/>
            <a:ext cx="12192000" cy="7911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25C12D-770A-A4D1-1E08-6CFAD6BA0BB8}"/>
              </a:ext>
            </a:extLst>
          </p:cNvPr>
          <p:cNvSpPr/>
          <p:nvPr/>
        </p:nvSpPr>
        <p:spPr>
          <a:xfrm>
            <a:off x="-207948" y="-435246"/>
            <a:ext cx="12607895" cy="140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8205CFF5-7C73-B4CB-F85C-1E4AC7882375}"/>
              </a:ext>
            </a:extLst>
          </p:cNvPr>
          <p:cNvGrpSpPr/>
          <p:nvPr/>
        </p:nvGrpSpPr>
        <p:grpSpPr>
          <a:xfrm>
            <a:off x="509695" y="265509"/>
            <a:ext cx="4553075" cy="609415"/>
            <a:chOff x="956666" y="3460807"/>
            <a:chExt cx="4553075" cy="609415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C59D3F1B-0156-9748-F101-18135C62740E}"/>
                </a:ext>
              </a:extLst>
            </p:cNvPr>
            <p:cNvSpPr txBox="1"/>
            <p:nvPr/>
          </p:nvSpPr>
          <p:spPr>
            <a:xfrm>
              <a:off x="1625343" y="3460807"/>
              <a:ext cx="3884398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Verilog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1F5DD11A-A133-9B68-B009-917014697707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BCE317E7-595E-683D-9561-D16155693E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20">
            <a:extLst>
              <a:ext uri="{FF2B5EF4-FFF2-40B4-BE49-F238E27FC236}">
                <a16:creationId xmlns:a16="http://schemas.microsoft.com/office/drawing/2014/main" id="{78DC4188-A7A6-69BA-FDDE-740AB0F81586}"/>
              </a:ext>
            </a:extLst>
          </p:cNvPr>
          <p:cNvSpPr txBox="1"/>
          <p:nvPr/>
        </p:nvSpPr>
        <p:spPr>
          <a:xfrm>
            <a:off x="8212858" y="327064"/>
            <a:ext cx="360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Waveform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BB64FB-E7A0-1ACD-7DAB-6762EAE8AC49}"/>
              </a:ext>
            </a:extLst>
          </p:cNvPr>
          <p:cNvSpPr/>
          <p:nvPr/>
        </p:nvSpPr>
        <p:spPr>
          <a:xfrm>
            <a:off x="-122490" y="6439137"/>
            <a:ext cx="12607895" cy="418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1936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3458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6EC5490F-017E-30CB-1AAC-D0FD059074BB}"/>
              </a:ext>
            </a:extLst>
          </p:cNvPr>
          <p:cNvGrpSpPr/>
          <p:nvPr/>
        </p:nvGrpSpPr>
        <p:grpSpPr>
          <a:xfrm>
            <a:off x="509695" y="265509"/>
            <a:ext cx="4553075" cy="609415"/>
            <a:chOff x="956666" y="3460807"/>
            <a:chExt cx="4553075" cy="609415"/>
          </a:xfrm>
        </p:grpSpPr>
        <p:sp>
          <p:nvSpPr>
            <p:cNvPr id="3" name="TextBox 38">
              <a:extLst>
                <a:ext uri="{FF2B5EF4-FFF2-40B4-BE49-F238E27FC236}">
                  <a16:creationId xmlns:a16="http://schemas.microsoft.com/office/drawing/2014/main" id="{ABC358CF-44CF-4878-5E7C-31A0133C2907}"/>
                </a:ext>
              </a:extLst>
            </p:cNvPr>
            <p:cNvSpPr txBox="1"/>
            <p:nvPr/>
          </p:nvSpPr>
          <p:spPr>
            <a:xfrm>
              <a:off x="1625343" y="3460807"/>
              <a:ext cx="3884398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en-US" altLang="zh-CN" sz="2800" b="1" spc="600" dirty="0" err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Mips</a:t>
              </a:r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  <a:cs typeface="Poppins SemiBold" charset="0"/>
                </a:rPr>
                <a:t> in Verilog</a:t>
              </a:r>
              <a:endParaRPr lang="zh-CN" altLang="en-US" sz="800" b="1" spc="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" name="矩形 8">
              <a:extLst>
                <a:ext uri="{FF2B5EF4-FFF2-40B4-BE49-F238E27FC236}">
                  <a16:creationId xmlns:a16="http://schemas.microsoft.com/office/drawing/2014/main" id="{02779570-97BE-C32A-2446-9D4E875A06C8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D27C6843-BC15-0163-4165-9F13ABF07618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20">
            <a:extLst>
              <a:ext uri="{FF2B5EF4-FFF2-40B4-BE49-F238E27FC236}">
                <a16:creationId xmlns:a16="http://schemas.microsoft.com/office/drawing/2014/main" id="{4BA2B10E-6721-1DA2-9202-F415D43A7AB6}"/>
              </a:ext>
            </a:extLst>
          </p:cNvPr>
          <p:cNvSpPr txBox="1"/>
          <p:nvPr/>
        </p:nvSpPr>
        <p:spPr>
          <a:xfrm>
            <a:off x="8887975" y="1905506"/>
            <a:ext cx="3609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addi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$s0, $zero, 6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addi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$s1, $zero, 8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sw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$s0,0($zero)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lw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$t0,0($zero)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sw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$s1,0($zero)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sw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$s1,4($zero)</a:t>
            </a:r>
          </a:p>
          <a:p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lw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$t2,4($zero)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add $s0,$zero,$zero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C2351-D5AC-4D18-D30B-9B4FEB50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9" y="1016034"/>
            <a:ext cx="8340695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51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Formal Presentation Template，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341</Words>
  <Application>Microsoft Office PowerPoint</Application>
  <PresentationFormat>Widescreen</PresentationFormat>
  <Paragraphs>112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微软雅黑</vt:lpstr>
      <vt:lpstr>Arial</vt:lpstr>
      <vt:lpstr>Calibri</vt:lpstr>
      <vt:lpstr>Century Gothic</vt:lpstr>
      <vt:lpstr>Formal Presentation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Presentation Template</dc:title>
  <dc:subject>Powerpoint Template</dc:subject>
  <dc:creator>Freepptbackgrounds.net</dc:creator>
  <cp:keywords>Formal Presentation Template</cp:keywords>
  <dc:description>Formal Presentation Template_x000d_
www.freepptbackgrounds.net</dc:description>
  <cp:lastModifiedBy>Rafael Tudusciuc</cp:lastModifiedBy>
  <cp:revision>258</cp:revision>
  <dcterms:created xsi:type="dcterms:W3CDTF">2018-02-23T07:21:57Z</dcterms:created>
  <dcterms:modified xsi:type="dcterms:W3CDTF">2023-07-13T07:06:13Z</dcterms:modified>
</cp:coreProperties>
</file>