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4"/>
  </p:sldMasterIdLst>
  <p:notesMasterIdLst>
    <p:notesMasterId r:id="rId61"/>
  </p:notesMasterIdLst>
  <p:sldIdLst>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05" r:id="rId48"/>
    <p:sldId id="307" r:id="rId49"/>
    <p:sldId id="306" r:id="rId50"/>
    <p:sldId id="308" r:id="rId51"/>
    <p:sldId id="309" r:id="rId52"/>
    <p:sldId id="310" r:id="rId53"/>
    <p:sldId id="315" r:id="rId54"/>
    <p:sldId id="316" r:id="rId55"/>
    <p:sldId id="311" r:id="rId56"/>
    <p:sldId id="312" r:id="rId57"/>
    <p:sldId id="313" r:id="rId58"/>
    <p:sldId id="314" r:id="rId59"/>
    <p:sldId id="295"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84" charset="0"/>
        <a:ea typeface="ヒラギノ角ゴ Pro W3" pitchFamily="84" charset="-128"/>
        <a:cs typeface="ヒラギノ角ゴ Pro W3" pitchFamily="84" charset="-128"/>
      </a:defRPr>
    </a:lvl1pPr>
    <a:lvl2pPr marL="457200" algn="l" rtl="0" fontAlgn="base">
      <a:spcBef>
        <a:spcPct val="0"/>
      </a:spcBef>
      <a:spcAft>
        <a:spcPct val="0"/>
      </a:spcAft>
      <a:defRPr kern="1200">
        <a:solidFill>
          <a:schemeClr val="tx1"/>
        </a:solidFill>
        <a:latin typeface="Arial" pitchFamily="84" charset="0"/>
        <a:ea typeface="ヒラギノ角ゴ Pro W3" pitchFamily="84" charset="-128"/>
        <a:cs typeface="ヒラギノ角ゴ Pro W3" pitchFamily="84" charset="-128"/>
      </a:defRPr>
    </a:lvl2pPr>
    <a:lvl3pPr marL="914400" algn="l" rtl="0" fontAlgn="base">
      <a:spcBef>
        <a:spcPct val="0"/>
      </a:spcBef>
      <a:spcAft>
        <a:spcPct val="0"/>
      </a:spcAft>
      <a:defRPr kern="1200">
        <a:solidFill>
          <a:schemeClr val="tx1"/>
        </a:solidFill>
        <a:latin typeface="Arial" pitchFamily="84" charset="0"/>
        <a:ea typeface="ヒラギノ角ゴ Pro W3" pitchFamily="84" charset="-128"/>
        <a:cs typeface="ヒラギノ角ゴ Pro W3" pitchFamily="84" charset="-128"/>
      </a:defRPr>
    </a:lvl3pPr>
    <a:lvl4pPr marL="1371600" algn="l" rtl="0" fontAlgn="base">
      <a:spcBef>
        <a:spcPct val="0"/>
      </a:spcBef>
      <a:spcAft>
        <a:spcPct val="0"/>
      </a:spcAft>
      <a:defRPr kern="1200">
        <a:solidFill>
          <a:schemeClr val="tx1"/>
        </a:solidFill>
        <a:latin typeface="Arial" pitchFamily="84" charset="0"/>
        <a:ea typeface="ヒラギノ角ゴ Pro W3" pitchFamily="84" charset="-128"/>
        <a:cs typeface="ヒラギノ角ゴ Pro W3" pitchFamily="84" charset="-128"/>
      </a:defRPr>
    </a:lvl4pPr>
    <a:lvl5pPr marL="1828800" algn="l" rtl="0" fontAlgn="base">
      <a:spcBef>
        <a:spcPct val="0"/>
      </a:spcBef>
      <a:spcAft>
        <a:spcPct val="0"/>
      </a:spcAft>
      <a:defRPr kern="1200">
        <a:solidFill>
          <a:schemeClr val="tx1"/>
        </a:solidFill>
        <a:latin typeface="Arial" pitchFamily="84" charset="0"/>
        <a:ea typeface="ヒラギノ角ゴ Pro W3" pitchFamily="84" charset="-128"/>
        <a:cs typeface="ヒラギノ角ゴ Pro W3" pitchFamily="84" charset="-128"/>
      </a:defRPr>
    </a:lvl5pPr>
    <a:lvl6pPr marL="2286000" algn="l" defTabSz="457200" rtl="0" eaLnBrk="1" latinLnBrk="0" hangingPunct="1">
      <a:defRPr kern="1200">
        <a:solidFill>
          <a:schemeClr val="tx1"/>
        </a:solidFill>
        <a:latin typeface="Arial" pitchFamily="84" charset="0"/>
        <a:ea typeface="ヒラギノ角ゴ Pro W3" pitchFamily="84" charset="-128"/>
        <a:cs typeface="ヒラギノ角ゴ Pro W3" pitchFamily="84" charset="-128"/>
      </a:defRPr>
    </a:lvl6pPr>
    <a:lvl7pPr marL="2743200" algn="l" defTabSz="457200" rtl="0" eaLnBrk="1" latinLnBrk="0" hangingPunct="1">
      <a:defRPr kern="1200">
        <a:solidFill>
          <a:schemeClr val="tx1"/>
        </a:solidFill>
        <a:latin typeface="Arial" pitchFamily="84" charset="0"/>
        <a:ea typeface="ヒラギノ角ゴ Pro W3" pitchFamily="84" charset="-128"/>
        <a:cs typeface="ヒラギノ角ゴ Pro W3" pitchFamily="84" charset="-128"/>
      </a:defRPr>
    </a:lvl7pPr>
    <a:lvl8pPr marL="3200400" algn="l" defTabSz="457200" rtl="0" eaLnBrk="1" latinLnBrk="0" hangingPunct="1">
      <a:defRPr kern="1200">
        <a:solidFill>
          <a:schemeClr val="tx1"/>
        </a:solidFill>
        <a:latin typeface="Arial" pitchFamily="84" charset="0"/>
        <a:ea typeface="ヒラギノ角ゴ Pro W3" pitchFamily="84" charset="-128"/>
        <a:cs typeface="ヒラギノ角ゴ Pro W3" pitchFamily="84" charset="-128"/>
      </a:defRPr>
    </a:lvl8pPr>
    <a:lvl9pPr marL="3657600" algn="l" defTabSz="457200" rtl="0" eaLnBrk="1" latinLnBrk="0" hangingPunct="1">
      <a:defRPr kern="1200">
        <a:solidFill>
          <a:schemeClr val="tx1"/>
        </a:solidFill>
        <a:latin typeface="Arial" pitchFamily="84" charset="0"/>
        <a:ea typeface="ヒラギノ角ゴ Pro W3" pitchFamily="84" charset="-128"/>
        <a:cs typeface="ヒラギノ角ゴ Pro W3" pitchFamily="8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707" autoAdjust="0"/>
  </p:normalViewPr>
  <p:slideViewPr>
    <p:cSldViewPr>
      <p:cViewPr varScale="1">
        <p:scale>
          <a:sx n="103" d="100"/>
          <a:sy n="103" d="100"/>
        </p:scale>
        <p:origin x="-2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BB6C79C1-2A9D-46B5-9E0B-0FA3C4F07AE9}" type="datetimeFigureOut">
              <a:rPr lang="en-US"/>
              <a:pPr>
                <a:defRPr/>
              </a:pPr>
              <a:t>11/23/2015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60ACAF60-504B-45A3-BDB1-1B7938EC939B}" type="slidenum">
              <a:rPr lang="en-US"/>
              <a:pPr>
                <a:defRPr/>
              </a:pPr>
              <a:t>‹#›</a:t>
            </a:fld>
            <a:endParaRPr lang="en-US"/>
          </a:p>
        </p:txBody>
      </p:sp>
    </p:spTree>
    <p:extLst>
      <p:ext uri="{BB962C8B-B14F-4D97-AF65-F5344CB8AC3E}">
        <p14:creationId xmlns:p14="http://schemas.microsoft.com/office/powerpoint/2010/main" val="29777916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ヒラギノ角ゴ Pro W3" pitchFamily="84" charset="-128"/>
        <a:cs typeface="ヒラギノ角ゴ Pro W3" pitchFamily="84" charset="-128"/>
      </a:defRPr>
    </a:lvl1pPr>
    <a:lvl2pPr marL="457200" algn="l" rtl="0" fontAlgn="base">
      <a:spcBef>
        <a:spcPct val="30000"/>
      </a:spcBef>
      <a:spcAft>
        <a:spcPct val="0"/>
      </a:spcAft>
      <a:defRPr sz="1200" kern="1200">
        <a:solidFill>
          <a:schemeClr val="tx1"/>
        </a:solidFill>
        <a:latin typeface="+mn-lt"/>
        <a:ea typeface="ヒラギノ角ゴ Pro W3" pitchFamily="84" charset="-128"/>
        <a:cs typeface="+mn-cs"/>
      </a:defRPr>
    </a:lvl2pPr>
    <a:lvl3pPr marL="914400" algn="l" rtl="0" fontAlgn="base">
      <a:spcBef>
        <a:spcPct val="30000"/>
      </a:spcBef>
      <a:spcAft>
        <a:spcPct val="0"/>
      </a:spcAft>
      <a:defRPr sz="1200" kern="1200">
        <a:solidFill>
          <a:schemeClr val="tx1"/>
        </a:solidFill>
        <a:latin typeface="+mn-lt"/>
        <a:ea typeface="ヒラギノ角ゴ Pro W3" pitchFamily="84" charset="-128"/>
        <a:cs typeface="+mn-cs"/>
      </a:defRPr>
    </a:lvl3pPr>
    <a:lvl4pPr marL="1371600" algn="l" rtl="0" fontAlgn="base">
      <a:spcBef>
        <a:spcPct val="30000"/>
      </a:spcBef>
      <a:spcAft>
        <a:spcPct val="0"/>
      </a:spcAft>
      <a:defRPr sz="1200" kern="1200">
        <a:solidFill>
          <a:schemeClr val="tx1"/>
        </a:solidFill>
        <a:latin typeface="+mn-lt"/>
        <a:ea typeface="ヒラギノ角ゴ Pro W3" pitchFamily="84" charset="-128"/>
        <a:cs typeface="+mn-cs"/>
      </a:defRPr>
    </a:lvl4pPr>
    <a:lvl5pPr marL="1828800" algn="l" rtl="0" fontAlgn="base">
      <a:spcBef>
        <a:spcPct val="30000"/>
      </a:spcBef>
      <a:spcAft>
        <a:spcPct val="0"/>
      </a:spcAft>
      <a:defRPr sz="1200" kern="1200">
        <a:solidFill>
          <a:schemeClr val="tx1"/>
        </a:solidFill>
        <a:latin typeface="+mn-lt"/>
        <a:ea typeface="ヒラギノ角ゴ Pro W3"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8000" y="2132856"/>
            <a:ext cx="7633648" cy="2084543"/>
          </a:xfrm>
          <a:ln>
            <a:noFill/>
          </a:ln>
        </p:spPr>
        <p:txBody>
          <a:bodyPr anchor="t">
            <a:noAutofit/>
          </a:bodyPr>
          <a:lstStyle>
            <a:lvl1pPr algn="l">
              <a:defRPr sz="4500" baseline="0">
                <a:solidFill>
                  <a:schemeClr val="bg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8000" y="5949280"/>
            <a:ext cx="7633648" cy="410344"/>
          </a:xfrm>
        </p:spPr>
        <p:txBody>
          <a:bodyPr anchor="b">
            <a:normAutofit/>
          </a:bodyPr>
          <a:lstStyle>
            <a:lvl1pPr marL="0" indent="0" algn="l">
              <a:spcBef>
                <a:spcPts val="0"/>
              </a:spcBef>
              <a:buNone/>
              <a:defRPr sz="2000" b="0" i="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pic>
        <p:nvPicPr>
          <p:cNvPr id="5" name="Picture 4" descr="\\colhpafil004\Colindale_Data\HQ Group and LARS\Group Data\Design\Branding and logos\PHE logos with strapline\Small without Old French text\PHE small logo for A4.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574"/>
            <a:ext cx="3674110" cy="18122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1 lin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28000" cy="576064"/>
          </a:xfrm>
        </p:spPr>
        <p:txBody>
          <a:bodyPr anchor="t" anchorCtr="0"/>
          <a:lstStyle>
            <a:lvl1pPr>
              <a:defRPr sz="4000" baseline="0">
                <a:solidFill>
                  <a:srgbClr val="00AE9E"/>
                </a:solidFill>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558000" y="1340768"/>
            <a:ext cx="8028000" cy="4608512"/>
          </a:xfrm>
        </p:spPr>
        <p:txBody>
          <a:bodyPr/>
          <a:lstStyle>
            <a:lvl1pPr>
              <a:spcBef>
                <a:spcPts val="1200"/>
              </a:spcBef>
              <a:defRPr sz="1800" b="0" baseline="0">
                <a:solidFill>
                  <a:schemeClr val="tx1"/>
                </a:solidFill>
              </a:defRPr>
            </a:lvl1pPr>
          </a:lstStyle>
          <a:p>
            <a:pPr lvl="0"/>
            <a:r>
              <a:rPr lang="en-US" dirty="0" smtClean="0"/>
              <a:t>Use 12-18pt Arial for text. Do not use other fonts.</a:t>
            </a:r>
          </a:p>
        </p:txBody>
      </p:sp>
      <p:sp>
        <p:nvSpPr>
          <p:cNvPr id="5" name="Slide Number Placeholder 5"/>
          <p:cNvSpPr>
            <a:spLocks noGrp="1"/>
          </p:cNvSpPr>
          <p:nvPr>
            <p:ph type="sldNum" sz="quarter" idx="10"/>
          </p:nvPr>
        </p:nvSpPr>
        <p:spPr>
          <a:xfrm>
            <a:off x="467544" y="6308725"/>
            <a:ext cx="8604448" cy="549275"/>
          </a:xfrm>
          <a:solidFill>
            <a:schemeClr val="bg1"/>
          </a:solidFill>
        </p:spPr>
        <p:txBody>
          <a:bodyPr/>
          <a:lstStyle>
            <a:lvl1pPr>
              <a:defRPr>
                <a:solidFill>
                  <a:schemeClr val="bg2"/>
                </a:solidFill>
              </a:defRPr>
            </a:lvl1pPr>
          </a:lstStyle>
          <a:p>
            <a:r>
              <a:rPr lang="en-US" dirty="0" smtClean="0"/>
              <a:t>  </a:t>
            </a:r>
            <a:fld id="{11CAC823-C914-47A8-B1E8-ECC3F565C632}" type="slidenum">
              <a:rPr lang="en-US" smtClean="0"/>
              <a:pPr/>
              <a:t>‹#›</a:t>
            </a:fld>
            <a:endParaRPr lang="en-US" dirty="0"/>
          </a:p>
        </p:txBody>
      </p:sp>
      <p:sp>
        <p:nvSpPr>
          <p:cNvPr id="6" name="Footer Placeholder 5"/>
          <p:cNvSpPr>
            <a:spLocks noGrp="1"/>
          </p:cNvSpPr>
          <p:nvPr>
            <p:ph type="ftr" sz="quarter" idx="11"/>
          </p:nvPr>
        </p:nvSpPr>
        <p:spPr/>
        <p:txBody>
          <a:bodyPr/>
          <a:lstStyle>
            <a:lvl1pPr algn="l">
              <a:defRPr sz="1200" baseline="0" dirty="0" smtClean="0">
                <a:solidFill>
                  <a:schemeClr val="bg2"/>
                </a:solidFill>
                <a:latin typeface="Arial" pitchFamily="34" charset="0"/>
              </a:defRPr>
            </a:lvl1pPr>
          </a:lstStyle>
          <a:p>
            <a:pPr>
              <a:defRPr/>
            </a:pPr>
            <a:r>
              <a:rPr lang="en-GB" smtClean="0"/>
              <a:t>Making the best use of SPOT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308725"/>
          </a:xfrm>
        </p:spPr>
        <p:txBody>
          <a:bodyPr rtlCol="0">
            <a:normAutofit/>
          </a:bodyPr>
          <a:lstStyle/>
          <a:p>
            <a:pPr lvl="0"/>
            <a:endParaRPr lang="en-US" noProof="0"/>
          </a:p>
        </p:txBody>
      </p:sp>
      <p:sp>
        <p:nvSpPr>
          <p:cNvPr id="5" name="Slide Number Placeholder 5"/>
          <p:cNvSpPr>
            <a:spLocks noGrp="1"/>
          </p:cNvSpPr>
          <p:nvPr>
            <p:ph type="sldNum" sz="quarter" idx="10"/>
          </p:nvPr>
        </p:nvSpPr>
        <p:spPr>
          <a:xfrm>
            <a:off x="467544" y="6308725"/>
            <a:ext cx="8604448" cy="549275"/>
          </a:xfrm>
          <a:solidFill>
            <a:schemeClr val="bg1"/>
          </a:solidFill>
        </p:spPr>
        <p:txBody>
          <a:bodyPr/>
          <a:lstStyle>
            <a:lvl1pPr>
              <a:defRPr>
                <a:solidFill>
                  <a:schemeClr val="bg2"/>
                </a:solidFill>
              </a:defRPr>
            </a:lvl1pPr>
          </a:lstStyle>
          <a:p>
            <a:r>
              <a:rPr lang="en-US" dirty="0" smtClean="0"/>
              <a:t>  </a:t>
            </a:r>
            <a:fld id="{11CAC823-C914-47A8-B1E8-ECC3F565C632}" type="slidenum">
              <a:rPr lang="en-US" smtClean="0"/>
              <a:pPr/>
              <a:t>‹#›</a:t>
            </a:fld>
            <a:endParaRPr lang="en-US" dirty="0"/>
          </a:p>
        </p:txBody>
      </p:sp>
      <p:sp>
        <p:nvSpPr>
          <p:cNvPr id="6" name="Footer Placeholder 5"/>
          <p:cNvSpPr>
            <a:spLocks noGrp="1"/>
          </p:cNvSpPr>
          <p:nvPr>
            <p:ph type="ftr" sz="quarter" idx="11"/>
          </p:nvPr>
        </p:nvSpPr>
        <p:spPr>
          <a:xfrm>
            <a:off x="900113" y="6308725"/>
            <a:ext cx="7704137" cy="549275"/>
          </a:xfrm>
        </p:spPr>
        <p:txBody>
          <a:bodyPr/>
          <a:lstStyle>
            <a:lvl1pPr algn="l">
              <a:defRPr sz="1200" baseline="0" dirty="0" smtClean="0">
                <a:solidFill>
                  <a:schemeClr val="bg2"/>
                </a:solidFill>
                <a:latin typeface="Arial" pitchFamily="34" charset="0"/>
              </a:defRPr>
            </a:lvl1pPr>
          </a:lstStyle>
          <a:p>
            <a:pPr>
              <a:defRPr/>
            </a:pPr>
            <a:r>
              <a:rPr lang="en-GB" smtClean="0"/>
              <a:t>Making the best use of SPOT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213" y="274638"/>
            <a:ext cx="8029575" cy="1143000"/>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557213" y="1600200"/>
            <a:ext cx="8029575" cy="45259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0" y="6308725"/>
            <a:ext cx="9144000" cy="549275"/>
          </a:xfrm>
          <a:prstGeom prst="rect">
            <a:avLst/>
          </a:prstGeom>
          <a:solidFill>
            <a:schemeClr val="bg2"/>
          </a:solidFill>
        </p:spPr>
        <p:txBody>
          <a:bodyPr vert="horz" wrap="square" lIns="0" tIns="0" rIns="91440" bIns="0" numCol="1" anchor="ctr" anchorCtr="0" compatLnSpc="1">
            <a:prstTxWarp prst="textNoShape">
              <a:avLst/>
            </a:prstTxWarp>
          </a:bodyPr>
          <a:lstStyle>
            <a:lvl1pPr>
              <a:defRPr sz="1200">
                <a:solidFill>
                  <a:schemeClr val="bg1"/>
                </a:solidFill>
              </a:defRPr>
            </a:lvl1pPr>
          </a:lstStyle>
          <a:p>
            <a:r>
              <a:rPr lang="en-US" dirty="0" smtClean="0"/>
              <a:t>  </a:t>
            </a:r>
            <a:fld id="{2184E3F7-0A6D-402E-9A10-86793C1DC96E}" type="slidenum">
              <a:rPr lang="en-US" smtClean="0"/>
              <a:pPr/>
              <a:t>‹#›</a:t>
            </a:fld>
            <a:r>
              <a:rPr lang="en-US" dirty="0" smtClean="0"/>
              <a:t> </a:t>
            </a:r>
            <a:endParaRPr lang="en-US" dirty="0"/>
          </a:p>
        </p:txBody>
      </p:sp>
      <p:sp>
        <p:nvSpPr>
          <p:cNvPr id="6" name="Footer Placeholder 5"/>
          <p:cNvSpPr>
            <a:spLocks noGrp="1"/>
          </p:cNvSpPr>
          <p:nvPr>
            <p:ph type="ftr" sz="quarter" idx="3"/>
          </p:nvPr>
        </p:nvSpPr>
        <p:spPr>
          <a:xfrm>
            <a:off x="900113" y="6308725"/>
            <a:ext cx="7704137" cy="549275"/>
          </a:xfrm>
          <a:prstGeom prst="rect">
            <a:avLst/>
          </a:prstGeom>
        </p:spPr>
        <p:txBody>
          <a:bodyPr vert="horz" lIns="0" tIns="0" rIns="0" bIns="0" rtlCol="0" anchor="ctr"/>
          <a:lstStyle>
            <a:lvl1pPr algn="l" fontAlgn="auto">
              <a:spcBef>
                <a:spcPts val="0"/>
              </a:spcBef>
              <a:spcAft>
                <a:spcPts val="0"/>
              </a:spcAft>
              <a:defRPr sz="1200" baseline="0" smtClean="0">
                <a:solidFill>
                  <a:schemeClr val="bg1"/>
                </a:solidFill>
                <a:latin typeface="Arial" pitchFamily="34" charset="0"/>
                <a:ea typeface="+mn-ea"/>
                <a:cs typeface="+mn-cs"/>
              </a:defRPr>
            </a:lvl1pPr>
          </a:lstStyle>
          <a:p>
            <a:pPr>
              <a:defRPr/>
            </a:pPr>
            <a:r>
              <a:rPr lang="en-GB" smtClean="0"/>
              <a:t>Making the best use of SPOT</a:t>
            </a:r>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62" r:id="rId3"/>
  </p:sldLayoutIdLst>
  <p:hf hdr="0" dt="0"/>
  <p:txStyles>
    <p:titleStyle>
      <a:lvl1pPr algn="l" rtl="0" fontAlgn="base">
        <a:spcBef>
          <a:spcPct val="0"/>
        </a:spcBef>
        <a:spcAft>
          <a:spcPct val="0"/>
        </a:spcAft>
        <a:defRPr sz="4000" kern="1200" spc="-150">
          <a:solidFill>
            <a:srgbClr val="00AE9E"/>
          </a:solidFill>
          <a:latin typeface="+mj-lt"/>
          <a:ea typeface="ヒラギノ角ゴ Pro W3" pitchFamily="84" charset="-128"/>
          <a:cs typeface="ヒラギノ角ゴ Pro W3" pitchFamily="84" charset="-128"/>
        </a:defRPr>
      </a:lvl1pPr>
      <a:lvl2pPr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2pPr>
      <a:lvl3pPr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3pPr>
      <a:lvl4pPr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4pPr>
      <a:lvl5pPr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5pPr>
      <a:lvl6pPr marL="457200"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6pPr>
      <a:lvl7pPr marL="914400"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7pPr>
      <a:lvl8pPr marL="1371600"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8pPr>
      <a:lvl9pPr marL="1828800" algn="l" rtl="0" fontAlgn="base">
        <a:spcBef>
          <a:spcPct val="0"/>
        </a:spcBef>
        <a:spcAft>
          <a:spcPct val="0"/>
        </a:spcAft>
        <a:defRPr sz="4000">
          <a:solidFill>
            <a:schemeClr val="tx2"/>
          </a:solidFill>
          <a:latin typeface="Arial" pitchFamily="84" charset="0"/>
          <a:ea typeface="ヒラギノ角ゴ Pro W3" pitchFamily="84" charset="-128"/>
          <a:cs typeface="ヒラギノ角ゴ Pro W3" pitchFamily="84" charset="-128"/>
        </a:defRPr>
      </a:lvl9pPr>
    </p:titleStyle>
    <p:bodyStyle>
      <a:lvl1pPr algn="l" rtl="0" fontAlgn="base">
        <a:spcBef>
          <a:spcPts val="1200"/>
        </a:spcBef>
        <a:spcAft>
          <a:spcPct val="0"/>
        </a:spcAft>
        <a:buFont typeface="Arial" pitchFamily="84" charset="0"/>
        <a:defRPr kern="1200">
          <a:solidFill>
            <a:srgbClr val="00AE9E"/>
          </a:solidFill>
          <a:latin typeface="Arial" pitchFamily="34" charset="0"/>
          <a:ea typeface="ヒラギノ角ゴ Pro W3" pitchFamily="84" charset="-128"/>
          <a:cs typeface="ヒラギノ角ゴ Pro W3" pitchFamily="84" charset="-128"/>
        </a:defRPr>
      </a:lvl1pPr>
      <a:lvl2pPr algn="l" rtl="0" fontAlgn="base">
        <a:spcBef>
          <a:spcPts val="600"/>
        </a:spcBef>
        <a:spcAft>
          <a:spcPct val="0"/>
        </a:spcAft>
        <a:defRPr kern="1200">
          <a:solidFill>
            <a:schemeClr val="tx1"/>
          </a:solidFill>
          <a:latin typeface="Arial" pitchFamily="34" charset="0"/>
          <a:ea typeface="ヒラギノ角ゴ Pro W3" pitchFamily="84" charset="-128"/>
          <a:cs typeface="+mn-cs"/>
        </a:defRPr>
      </a:lvl2pPr>
      <a:lvl3pPr marL="215900" indent="-215900" algn="l" rtl="0" fontAlgn="base">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898525" indent="-287338" algn="l" rtl="0" fontAlgn="base">
        <a:spcBef>
          <a:spcPts val="600"/>
        </a:spcBef>
        <a:spcAft>
          <a:spcPct val="0"/>
        </a:spcAft>
        <a:buFont typeface="Arial" pitchFamily="84" charset="0"/>
        <a:buChar char="–"/>
        <a:defRPr sz="1600" kern="1200">
          <a:solidFill>
            <a:schemeClr val="tx1"/>
          </a:solidFill>
          <a:latin typeface="Arial" pitchFamily="34" charset="0"/>
          <a:ea typeface="ヒラギノ角ゴ Pro W3" pitchFamily="84" charset="-128"/>
          <a:cs typeface="+mn-cs"/>
        </a:defRPr>
      </a:lvl4pPr>
      <a:lvl5pPr marL="1431925" indent="-263525" algn="l" rtl="0" fontAlgn="base">
        <a:spcBef>
          <a:spcPct val="20000"/>
        </a:spcBef>
        <a:spcAft>
          <a:spcPct val="0"/>
        </a:spcAft>
        <a:buFontTx/>
        <a:buNone/>
        <a:defRPr sz="1600" kern="1200">
          <a:solidFill>
            <a:schemeClr val="tx1"/>
          </a:solidFill>
          <a:latin typeface="Arial" pitchFamily="34" charset="0"/>
          <a:ea typeface="ヒラギノ角ゴ Pro W3"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5" Type="http://schemas.openxmlformats.org/officeDocument/2006/relationships/image" Target="../media/image23.tmp"/><Relationship Id="rId4" Type="http://schemas.openxmlformats.org/officeDocument/2006/relationships/image" Target="../media/image22.tmp"/></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hpho.org.uk/spo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A guide to making the best use of SPOT </a:t>
            </a:r>
            <a:br>
              <a:rPr lang="en-GB" dirty="0" smtClean="0"/>
            </a:br>
            <a:r>
              <a:rPr lang="en-GB" dirty="0" smtClean="0"/>
              <a:t>(spend and outcome tool)</a:t>
            </a:r>
            <a:endParaRPr lang="en-GB" dirty="0"/>
          </a:p>
        </p:txBody>
      </p:sp>
      <p:sp>
        <p:nvSpPr>
          <p:cNvPr id="3" name="Subtitle 2"/>
          <p:cNvSpPr>
            <a:spLocks noGrp="1"/>
          </p:cNvSpPr>
          <p:nvPr>
            <p:ph type="subTitle" idx="1"/>
          </p:nvPr>
        </p:nvSpPr>
        <p:spPr>
          <a:xfrm>
            <a:off x="558000" y="5373216"/>
            <a:ext cx="7633648" cy="986408"/>
          </a:xfrm>
        </p:spPr>
        <p:txBody>
          <a:bodyPr>
            <a:normAutofit/>
          </a:bodyPr>
          <a:lstStyle/>
          <a:p>
            <a:r>
              <a:rPr lang="en-GB" dirty="0" smtClean="0"/>
              <a:t>Dr Rory </a:t>
            </a:r>
            <a:r>
              <a:rPr lang="en-GB" dirty="0" err="1" smtClean="0"/>
              <a:t>O’Conor</a:t>
            </a:r>
            <a:r>
              <a:rPr lang="en-GB" dirty="0" smtClean="0"/>
              <a:t/>
            </a:r>
            <a:br>
              <a:rPr lang="en-GB" dirty="0" smtClean="0"/>
            </a:br>
            <a:r>
              <a:rPr lang="en-GB" dirty="0" smtClean="0"/>
              <a:t>PHE Health Economics team</a:t>
            </a:r>
            <a:br>
              <a:rPr lang="en-GB" dirty="0" smtClean="0"/>
            </a:br>
            <a:r>
              <a:rPr lang="en-GB" dirty="0" smtClean="0"/>
              <a:t>15-Oct-2015 </a:t>
            </a:r>
            <a:r>
              <a:rPr lang="en-GB" smtClean="0"/>
              <a:t>/ </a:t>
            </a:r>
            <a:r>
              <a:rPr lang="en-GB" smtClean="0"/>
              <a:t>23-Nov-2015</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spine chart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340768"/>
            <a:ext cx="6746012"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10</a:t>
            </a:fld>
            <a:endParaRPr lang="en-US" dirty="0"/>
          </a:p>
        </p:txBody>
      </p:sp>
      <p:sp>
        <p:nvSpPr>
          <p:cNvPr id="5" name="Footer Placeholder 4"/>
          <p:cNvSpPr>
            <a:spLocks noGrp="1"/>
          </p:cNvSpPr>
          <p:nvPr>
            <p:ph type="ftr" sz="quarter" idx="11"/>
          </p:nvPr>
        </p:nvSpPr>
        <p:spPr/>
        <p:txBody>
          <a:bodyPr/>
          <a:lstStyle/>
          <a:p>
            <a:pPr>
              <a:defRPr/>
            </a:pPr>
            <a:r>
              <a:rPr lang="en-GB" dirty="0" smtClean="0"/>
              <a:t>Making the best use of SPOT</a:t>
            </a:r>
            <a:endParaRPr lang="en-US" dirty="0"/>
          </a:p>
        </p:txBody>
      </p:sp>
      <p:sp>
        <p:nvSpPr>
          <p:cNvPr id="7" name="TextBox 6"/>
          <p:cNvSpPr txBox="1"/>
          <p:nvPr/>
        </p:nvSpPr>
        <p:spPr>
          <a:xfrm>
            <a:off x="107504" y="2780928"/>
            <a:ext cx="2326689" cy="2031325"/>
          </a:xfrm>
          <a:prstGeom prst="rect">
            <a:avLst/>
          </a:prstGeom>
          <a:solidFill>
            <a:schemeClr val="bg1"/>
          </a:solidFill>
          <a:ln>
            <a:solidFill>
              <a:schemeClr val="accent1"/>
            </a:solidFill>
          </a:ln>
        </p:spPr>
        <p:txBody>
          <a:bodyPr wrap="square" rtlCol="0">
            <a:spAutoFit/>
          </a:bodyPr>
          <a:lstStyle/>
          <a:p>
            <a:r>
              <a:rPr lang="en-GB" dirty="0" smtClean="0"/>
              <a:t>£130 on central services</a:t>
            </a:r>
            <a:br>
              <a:rPr lang="en-GB" dirty="0" smtClean="0"/>
            </a:br>
            <a:r>
              <a:rPr lang="en-GB" dirty="0" smtClean="0"/>
              <a:t>compared with £60.</a:t>
            </a:r>
            <a:br>
              <a:rPr lang="en-GB" dirty="0" smtClean="0"/>
            </a:br>
            <a:r>
              <a:rPr lang="en-GB" dirty="0" smtClean="0"/>
              <a:t>£65 on retirement </a:t>
            </a:r>
            <a:br>
              <a:rPr lang="en-GB" dirty="0" smtClean="0"/>
            </a:br>
            <a:r>
              <a:rPr lang="en-GB" dirty="0" smtClean="0"/>
              <a:t>compared with £15.</a:t>
            </a:r>
            <a:br>
              <a:rPr lang="en-GB" dirty="0" smtClean="0"/>
            </a:br>
            <a:r>
              <a:rPr lang="en-GB" dirty="0" smtClean="0"/>
              <a:t>£37 on tax collection</a:t>
            </a:r>
            <a:br>
              <a:rPr lang="en-GB" dirty="0" smtClean="0"/>
            </a:br>
            <a:r>
              <a:rPr lang="en-GB" dirty="0" smtClean="0"/>
              <a:t>compared with £10</a:t>
            </a:r>
            <a:endParaRPr lang="en-GB" dirty="0"/>
          </a:p>
        </p:txBody>
      </p:sp>
      <p:sp>
        <p:nvSpPr>
          <p:cNvPr id="8" name="TextBox 7"/>
          <p:cNvSpPr txBox="1"/>
          <p:nvPr/>
        </p:nvSpPr>
        <p:spPr>
          <a:xfrm>
            <a:off x="179512" y="5373216"/>
            <a:ext cx="2634054" cy="923330"/>
          </a:xfrm>
          <a:prstGeom prst="rect">
            <a:avLst/>
          </a:prstGeom>
          <a:noFill/>
          <a:ln>
            <a:solidFill>
              <a:schemeClr val="accent1"/>
            </a:solidFill>
          </a:ln>
        </p:spPr>
        <p:txBody>
          <a:bodyPr wrap="none" rtlCol="0">
            <a:spAutoFit/>
          </a:bodyPr>
          <a:lstStyle/>
          <a:p>
            <a:r>
              <a:rPr lang="en-GB" dirty="0" smtClean="0"/>
              <a:t>The only outcome</a:t>
            </a:r>
            <a:br>
              <a:rPr lang="en-GB" dirty="0" smtClean="0"/>
            </a:br>
            <a:r>
              <a:rPr lang="en-GB" dirty="0" smtClean="0"/>
              <a:t>measure is employment</a:t>
            </a:r>
            <a:br>
              <a:rPr lang="en-GB" dirty="0" smtClean="0"/>
            </a:br>
            <a:r>
              <a:rPr lang="en-GB" dirty="0" smtClean="0"/>
              <a:t>which is low</a:t>
            </a:r>
            <a:endParaRPr lang="en-GB" dirty="0"/>
          </a:p>
        </p:txBody>
      </p:sp>
    </p:spTree>
    <p:extLst>
      <p:ext uri="{BB962C8B-B14F-4D97-AF65-F5344CB8AC3E}">
        <p14:creationId xmlns:p14="http://schemas.microsoft.com/office/powerpoint/2010/main" val="30155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Outlier summary</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67" y="1052736"/>
            <a:ext cx="8029575" cy="2406198"/>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11</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49" y="3501008"/>
            <a:ext cx="8164065" cy="1448002"/>
          </a:xfrm>
          <a:prstGeom prst="rect">
            <a:avLst/>
          </a:prstGeom>
        </p:spPr>
      </p:pic>
      <p:sp>
        <p:nvSpPr>
          <p:cNvPr id="8" name="TextBox 7"/>
          <p:cNvSpPr txBox="1"/>
          <p:nvPr/>
        </p:nvSpPr>
        <p:spPr>
          <a:xfrm>
            <a:off x="1547664" y="5301208"/>
            <a:ext cx="5673413" cy="646331"/>
          </a:xfrm>
          <a:prstGeom prst="rect">
            <a:avLst/>
          </a:prstGeom>
          <a:noFill/>
          <a:ln>
            <a:solidFill>
              <a:schemeClr val="accent1"/>
            </a:solidFill>
          </a:ln>
        </p:spPr>
        <p:txBody>
          <a:bodyPr wrap="none" rtlCol="0">
            <a:spAutoFit/>
          </a:bodyPr>
          <a:lstStyle/>
          <a:p>
            <a:r>
              <a:rPr lang="en-GB" dirty="0" smtClean="0"/>
              <a:t>A number of spend lines within central services where</a:t>
            </a:r>
            <a:br>
              <a:rPr lang="en-GB" dirty="0" smtClean="0"/>
            </a:br>
            <a:r>
              <a:rPr lang="en-GB" dirty="0" smtClean="0"/>
              <a:t>Liverpool is an outlier</a:t>
            </a:r>
            <a:endParaRPr lang="en-GB" dirty="0"/>
          </a:p>
        </p:txBody>
      </p:sp>
    </p:spTree>
    <p:extLst>
      <p:ext uri="{BB962C8B-B14F-4D97-AF65-F5344CB8AC3E}">
        <p14:creationId xmlns:p14="http://schemas.microsoft.com/office/powerpoint/2010/main" val="219669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looking at the detail</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We used the home page, quadrant chart and spine chart to identify Central services as an area to review</a:t>
            </a:r>
          </a:p>
          <a:p>
            <a:pPr marL="285750" indent="-285750">
              <a:buFont typeface="Arial" panose="020B0604020202020204" pitchFamily="34" charset="0"/>
              <a:buChar char="•"/>
            </a:pPr>
            <a:r>
              <a:rPr lang="en-GB" dirty="0" smtClean="0"/>
              <a:t>We used the service-specific spine chart and outlier summary to gain more insight into the issues within this area</a:t>
            </a:r>
          </a:p>
          <a:p>
            <a:pPr marL="501650" lvl="2" indent="-285750">
              <a:buFont typeface="Arial" panose="020B0604020202020204" pitchFamily="34" charset="0"/>
              <a:buChar char="•"/>
            </a:pPr>
            <a:r>
              <a:rPr lang="en-GB" dirty="0" smtClean="0"/>
              <a:t>A number of high spend line items</a:t>
            </a:r>
          </a:p>
          <a:p>
            <a:pPr marL="285750" lvl="1" indent="-285750">
              <a:buFont typeface="Arial" panose="020B0604020202020204" pitchFamily="34" charset="0"/>
              <a:buChar char="•"/>
            </a:pPr>
            <a:r>
              <a:rPr lang="en-GB" dirty="0" smtClean="0"/>
              <a:t>We can now use the spend and outcome boxplots, and the detailed quadrant chart to explore these indicators further</a:t>
            </a:r>
          </a:p>
          <a:p>
            <a:pPr marL="501650" lvl="2" indent="-285750">
              <a:buFont typeface="Arial" panose="020B0604020202020204" pitchFamily="34" charset="0"/>
              <a:buChar char="•"/>
            </a:pPr>
            <a:r>
              <a:rPr lang="en-GB" dirty="0" smtClean="0"/>
              <a:t>Let us look at spend on retirement and outcome on employment</a:t>
            </a:r>
          </a:p>
          <a:p>
            <a:pPr marL="501650" lvl="2" indent="-285750">
              <a:buFont typeface="Arial" panose="020B0604020202020204" pitchFamily="34" charset="0"/>
              <a:buChar char="•"/>
            </a:pPr>
            <a:r>
              <a:rPr lang="en-GB" dirty="0" smtClean="0"/>
              <a:t>Let us look at the same elements on the detailed quadrant chart</a:t>
            </a:r>
          </a:p>
          <a:p>
            <a:pPr marL="1184275" lvl="3" indent="-285750">
              <a:buFont typeface="Arial" panose="020B0604020202020204" pitchFamily="34" charset="0"/>
              <a:buChar char="•"/>
            </a:pPr>
            <a:r>
              <a:rPr lang="en-GB" dirty="0" smtClean="0"/>
              <a:t>And choose deprivation </a:t>
            </a:r>
            <a:r>
              <a:rPr lang="en-GB" dirty="0" err="1" smtClean="0"/>
              <a:t>decile</a:t>
            </a:r>
            <a:r>
              <a:rPr lang="en-GB" dirty="0" smtClean="0"/>
              <a:t> as the comparator</a:t>
            </a:r>
          </a:p>
          <a:p>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12</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5423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spend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491" y="1341438"/>
            <a:ext cx="6633018"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13</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6300193" y="4437112"/>
            <a:ext cx="2592288" cy="1477328"/>
          </a:xfrm>
          <a:prstGeom prst="rect">
            <a:avLst/>
          </a:prstGeom>
          <a:noFill/>
          <a:ln>
            <a:solidFill>
              <a:schemeClr val="accent1"/>
            </a:solidFill>
          </a:ln>
        </p:spPr>
        <p:txBody>
          <a:bodyPr wrap="square" rtlCol="0">
            <a:spAutoFit/>
          </a:bodyPr>
          <a:lstStyle/>
          <a:p>
            <a:r>
              <a:rPr lang="en-GB" dirty="0" smtClean="0"/>
              <a:t>£66 on retirement benefits</a:t>
            </a:r>
            <a:br>
              <a:rPr lang="en-GB" dirty="0" smtClean="0"/>
            </a:br>
            <a:r>
              <a:rPr lang="en-GB" dirty="0" smtClean="0"/>
              <a:t>is a significant outlier. £20 might be an aspiration.</a:t>
            </a:r>
            <a:endParaRPr lang="en-GB" dirty="0"/>
          </a:p>
        </p:txBody>
      </p:sp>
    </p:spTree>
    <p:extLst>
      <p:ext uri="{BB962C8B-B14F-4D97-AF65-F5344CB8AC3E}">
        <p14:creationId xmlns:p14="http://schemas.microsoft.com/office/powerpoint/2010/main" val="256136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outcome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185" y="1341438"/>
            <a:ext cx="6643631"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14</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6156177" y="4437112"/>
            <a:ext cx="2880320" cy="1800200"/>
          </a:xfrm>
          <a:prstGeom prst="rect">
            <a:avLst/>
          </a:prstGeom>
          <a:noFill/>
          <a:ln>
            <a:solidFill>
              <a:schemeClr val="accent1"/>
            </a:solidFill>
          </a:ln>
        </p:spPr>
        <p:txBody>
          <a:bodyPr wrap="square" rtlCol="0">
            <a:spAutoFit/>
          </a:bodyPr>
          <a:lstStyle/>
          <a:p>
            <a:r>
              <a:rPr lang="en-GB" dirty="0" smtClean="0"/>
              <a:t>The employment rate is</a:t>
            </a:r>
            <a:br>
              <a:rPr lang="en-GB" dirty="0" smtClean="0"/>
            </a:br>
            <a:r>
              <a:rPr lang="en-GB" dirty="0" smtClean="0"/>
              <a:t>low in those authorities in</a:t>
            </a:r>
            <a:br>
              <a:rPr lang="en-GB" dirty="0" smtClean="0"/>
            </a:br>
            <a:r>
              <a:rPr lang="en-GB" dirty="0" smtClean="0"/>
              <a:t>the most deprived </a:t>
            </a:r>
            <a:r>
              <a:rPr lang="en-GB" dirty="0" err="1" smtClean="0"/>
              <a:t>decile</a:t>
            </a:r>
            <a:r>
              <a:rPr lang="en-GB" dirty="0" smtClean="0"/>
              <a:t> but</a:t>
            </a:r>
            <a:br>
              <a:rPr lang="en-GB" dirty="0" smtClean="0"/>
            </a:br>
            <a:r>
              <a:rPr lang="en-GB" dirty="0" smtClean="0"/>
              <a:t>Liverpool is doing badly</a:t>
            </a:r>
            <a:br>
              <a:rPr lang="en-GB" dirty="0" smtClean="0"/>
            </a:br>
            <a:r>
              <a:rPr lang="en-GB" dirty="0" smtClean="0"/>
              <a:t>even by these standards.</a:t>
            </a:r>
            <a:endParaRPr lang="en-GB" dirty="0"/>
          </a:p>
        </p:txBody>
      </p:sp>
    </p:spTree>
    <p:extLst>
      <p:ext uri="{BB962C8B-B14F-4D97-AF65-F5344CB8AC3E}">
        <p14:creationId xmlns:p14="http://schemas.microsoft.com/office/powerpoint/2010/main" val="87467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detail quadrant chart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64" y="1341438"/>
            <a:ext cx="6372872"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15</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313061" y="1772816"/>
            <a:ext cx="1800493" cy="3139321"/>
          </a:xfrm>
          <a:prstGeom prst="rect">
            <a:avLst/>
          </a:prstGeom>
          <a:solidFill>
            <a:schemeClr val="bg1"/>
          </a:solidFill>
          <a:ln>
            <a:solidFill>
              <a:schemeClr val="accent1"/>
            </a:solidFill>
          </a:ln>
        </p:spPr>
        <p:txBody>
          <a:bodyPr wrap="none" rtlCol="0">
            <a:spAutoFit/>
          </a:bodyPr>
          <a:lstStyle/>
          <a:p>
            <a:r>
              <a:rPr lang="en-GB" dirty="0" smtClean="0"/>
              <a:t>There are</a:t>
            </a:r>
            <a:br>
              <a:rPr lang="en-GB" dirty="0" smtClean="0"/>
            </a:br>
            <a:r>
              <a:rPr lang="en-GB" dirty="0" smtClean="0"/>
              <a:t>about 10-15</a:t>
            </a:r>
            <a:br>
              <a:rPr lang="en-GB" dirty="0" smtClean="0"/>
            </a:br>
            <a:r>
              <a:rPr lang="en-GB" dirty="0" smtClean="0"/>
              <a:t>authorities with</a:t>
            </a:r>
            <a:br>
              <a:rPr lang="en-GB" dirty="0" smtClean="0"/>
            </a:br>
            <a:r>
              <a:rPr lang="en-GB" dirty="0" smtClean="0"/>
              <a:t>high retirement</a:t>
            </a:r>
            <a:br>
              <a:rPr lang="en-GB" dirty="0" smtClean="0"/>
            </a:br>
            <a:r>
              <a:rPr lang="en-GB" dirty="0" smtClean="0"/>
              <a:t>benefits.</a:t>
            </a:r>
            <a:br>
              <a:rPr lang="en-GB" dirty="0" smtClean="0"/>
            </a:br>
            <a:r>
              <a:rPr lang="en-GB" dirty="0" smtClean="0"/>
              <a:t>Clicking on the</a:t>
            </a:r>
            <a:br>
              <a:rPr lang="en-GB" dirty="0" smtClean="0"/>
            </a:br>
            <a:r>
              <a:rPr lang="en-GB" dirty="0" smtClean="0"/>
              <a:t>chart and using</a:t>
            </a:r>
            <a:br>
              <a:rPr lang="en-GB" dirty="0" smtClean="0"/>
            </a:br>
            <a:r>
              <a:rPr lang="en-GB" dirty="0" smtClean="0"/>
              <a:t>mouse to check</a:t>
            </a:r>
            <a:br>
              <a:rPr lang="en-GB" dirty="0" smtClean="0"/>
            </a:br>
            <a:r>
              <a:rPr lang="en-GB" dirty="0" smtClean="0"/>
              <a:t>identifies a mix</a:t>
            </a:r>
            <a:br>
              <a:rPr lang="en-GB" dirty="0" smtClean="0"/>
            </a:br>
            <a:r>
              <a:rPr lang="en-GB" dirty="0" smtClean="0"/>
              <a:t>from NW, NE</a:t>
            </a:r>
            <a:br>
              <a:rPr lang="en-GB" dirty="0" smtClean="0"/>
            </a:br>
            <a:r>
              <a:rPr lang="en-GB" dirty="0" smtClean="0"/>
              <a:t>and London</a:t>
            </a:r>
            <a:endParaRPr lang="en-GB" dirty="0"/>
          </a:p>
        </p:txBody>
      </p:sp>
      <p:sp>
        <p:nvSpPr>
          <p:cNvPr id="8" name="TextBox 7"/>
          <p:cNvSpPr txBox="1"/>
          <p:nvPr/>
        </p:nvSpPr>
        <p:spPr>
          <a:xfrm>
            <a:off x="179512" y="2492896"/>
            <a:ext cx="2236510" cy="2031325"/>
          </a:xfrm>
          <a:prstGeom prst="rect">
            <a:avLst/>
          </a:prstGeom>
          <a:solidFill>
            <a:schemeClr val="bg1"/>
          </a:solidFill>
          <a:ln>
            <a:solidFill>
              <a:schemeClr val="accent1"/>
            </a:solidFill>
          </a:ln>
        </p:spPr>
        <p:txBody>
          <a:bodyPr wrap="none" rtlCol="0">
            <a:spAutoFit/>
          </a:bodyPr>
          <a:lstStyle/>
          <a:p>
            <a:r>
              <a:rPr lang="en-GB" dirty="0" smtClean="0"/>
              <a:t>Looking at</a:t>
            </a:r>
            <a:br>
              <a:rPr lang="en-GB" dirty="0" smtClean="0"/>
            </a:br>
            <a:r>
              <a:rPr lang="en-GB" dirty="0" smtClean="0"/>
              <a:t>authorities with</a:t>
            </a:r>
            <a:br>
              <a:rPr lang="en-GB" dirty="0" smtClean="0"/>
            </a:br>
            <a:r>
              <a:rPr lang="en-GB" dirty="0" smtClean="0"/>
              <a:t>better employment</a:t>
            </a:r>
            <a:br>
              <a:rPr lang="en-GB" dirty="0" smtClean="0"/>
            </a:br>
            <a:r>
              <a:rPr lang="en-GB" dirty="0" smtClean="0"/>
              <a:t>but in same </a:t>
            </a:r>
            <a:br>
              <a:rPr lang="en-GB" dirty="0" smtClean="0"/>
            </a:br>
            <a:r>
              <a:rPr lang="en-GB" dirty="0" smtClean="0"/>
              <a:t>deprivation</a:t>
            </a:r>
            <a:br>
              <a:rPr lang="en-GB" dirty="0" smtClean="0"/>
            </a:br>
            <a:r>
              <a:rPr lang="en-GB" dirty="0" err="1" smtClean="0"/>
              <a:t>decile</a:t>
            </a:r>
            <a:r>
              <a:rPr lang="en-GB" dirty="0" smtClean="0"/>
              <a:t> identifies</a:t>
            </a:r>
            <a:br>
              <a:rPr lang="en-GB" dirty="0" smtClean="0"/>
            </a:br>
            <a:r>
              <a:rPr lang="en-GB" dirty="0" smtClean="0"/>
              <a:t>Stoke as doing well.</a:t>
            </a:r>
            <a:endParaRPr lang="en-GB" dirty="0"/>
          </a:p>
        </p:txBody>
      </p:sp>
    </p:spTree>
    <p:extLst>
      <p:ext uri="{BB962C8B-B14F-4D97-AF65-F5344CB8AC3E}">
        <p14:creationId xmlns:p14="http://schemas.microsoft.com/office/powerpoint/2010/main" val="141044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so far</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So we have looked at central service</a:t>
            </a:r>
          </a:p>
          <a:p>
            <a:pPr marL="501650" lvl="2" indent="-285750">
              <a:buFont typeface="Arial" panose="020B0604020202020204" pitchFamily="34" charset="0"/>
              <a:buChar char="•"/>
            </a:pPr>
            <a:r>
              <a:rPr lang="en-GB" dirty="0" smtClean="0"/>
              <a:t>Found a number of high spend lines such as</a:t>
            </a:r>
          </a:p>
          <a:p>
            <a:pPr marL="1184275" lvl="3" indent="-285750">
              <a:buFont typeface="Arial" panose="020B0604020202020204" pitchFamily="34" charset="0"/>
              <a:buChar char="•"/>
            </a:pPr>
            <a:r>
              <a:rPr lang="en-GB" dirty="0" smtClean="0"/>
              <a:t>Retirement benefits and tax collection</a:t>
            </a:r>
          </a:p>
          <a:p>
            <a:pPr marL="501650" lvl="2" indent="-285750">
              <a:buFont typeface="Arial" panose="020B0604020202020204" pitchFamily="34" charset="0"/>
              <a:buChar char="•"/>
            </a:pPr>
            <a:r>
              <a:rPr lang="en-GB" dirty="0" smtClean="0"/>
              <a:t>Found no very good story that this is a group issue – deprivation, geography </a:t>
            </a:r>
            <a:r>
              <a:rPr lang="en-GB" dirty="0" err="1" smtClean="0"/>
              <a:t>etc</a:t>
            </a:r>
            <a:endParaRPr lang="en-GB" dirty="0" smtClean="0"/>
          </a:p>
          <a:p>
            <a:pPr marL="501650" lvl="2" indent="-285750">
              <a:buFont typeface="Arial" panose="020B0604020202020204" pitchFamily="34" charset="0"/>
              <a:buChar char="•"/>
            </a:pPr>
            <a:r>
              <a:rPr lang="en-GB" dirty="0" smtClean="0"/>
              <a:t>Identified some authorities in a similar position and also other authorities which seem to be doing better</a:t>
            </a:r>
          </a:p>
          <a:p>
            <a:pPr marL="285750" lvl="1" indent="-285750">
              <a:buFont typeface="Arial" panose="020B0604020202020204" pitchFamily="34" charset="0"/>
              <a:buChar char="•"/>
            </a:pPr>
            <a:r>
              <a:rPr lang="en-GB" dirty="0" smtClean="0"/>
              <a:t>Let us go back and look at one of the big spend areas</a:t>
            </a:r>
          </a:p>
          <a:p>
            <a:pPr marL="501650" lvl="2" indent="-285750">
              <a:buFont typeface="Arial" panose="020B0604020202020204" pitchFamily="34" charset="0"/>
              <a:buChar char="•"/>
            </a:pPr>
            <a:r>
              <a:rPr lang="en-GB" dirty="0" smtClean="0"/>
              <a:t>Education</a:t>
            </a:r>
          </a:p>
          <a:p>
            <a:pPr marL="1184275" lvl="3" indent="-285750">
              <a:buFont typeface="Arial" panose="020B0604020202020204" pitchFamily="34" charset="0"/>
              <a:buChar char="•"/>
            </a:pPr>
            <a:r>
              <a:rPr lang="en-GB" dirty="0" smtClean="0"/>
              <a:t>Spend £673 per person per year</a:t>
            </a:r>
          </a:p>
          <a:p>
            <a:pPr marL="1184275" lvl="3" indent="-285750">
              <a:buFont typeface="Arial" panose="020B0604020202020204" pitchFamily="34" charset="0"/>
              <a:buChar char="•"/>
            </a:pPr>
            <a:r>
              <a:rPr lang="en-GB" dirty="0" smtClean="0"/>
              <a:t>The main quadrant chart shows reasonable spend and outcomes</a:t>
            </a:r>
          </a:p>
          <a:p>
            <a:pPr marL="1184275" lvl="3" indent="-285750">
              <a:buFont typeface="Arial" panose="020B0604020202020204" pitchFamily="34" charset="0"/>
              <a:buChar char="•"/>
            </a:pPr>
            <a:r>
              <a:rPr lang="en-GB" dirty="0" smtClean="0"/>
              <a:t>As does the main spine chart</a:t>
            </a:r>
          </a:p>
          <a:p>
            <a:pPr marL="1717675" lvl="4" indent="-285750">
              <a:buFont typeface="Arial" panose="020B0604020202020204" pitchFamily="34" charset="0"/>
              <a:buChar char="•"/>
            </a:pPr>
            <a:r>
              <a:rPr lang="en-GB" dirty="0" smtClean="0"/>
              <a:t>DFE spend includes academies</a:t>
            </a:r>
          </a:p>
          <a:p>
            <a:pPr marL="1184275" lvl="3" indent="-285750">
              <a:buFont typeface="Arial" panose="020B0604020202020204" pitchFamily="34" charset="0"/>
              <a:buChar char="•"/>
            </a:pPr>
            <a:r>
              <a:rPr lang="en-GB" dirty="0" smtClean="0"/>
              <a:t>The service-specific spine chart gives more detail</a:t>
            </a:r>
          </a:p>
          <a:p>
            <a:pPr marL="1184275" lvl="3" indent="-285750">
              <a:buFont typeface="Arial" panose="020B0604020202020204" pitchFamily="34" charset="0"/>
              <a:buChar char="•"/>
            </a:pPr>
            <a:r>
              <a:rPr lang="en-GB" dirty="0" smtClean="0"/>
              <a:t>And the outlier summary may be helpful</a:t>
            </a:r>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16</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20102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30" y="4661972"/>
            <a:ext cx="7200800" cy="2065803"/>
          </a:xfrm>
          <a:prstGeom prst="rect">
            <a:avLst/>
          </a:prstGeom>
        </p:spPr>
      </p:pic>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877" y="908720"/>
            <a:ext cx="7174053" cy="3916821"/>
          </a:xfrm>
        </p:spPr>
      </p:pic>
      <p:sp>
        <p:nvSpPr>
          <p:cNvPr id="2" name="Title 1"/>
          <p:cNvSpPr>
            <a:spLocks noGrp="1"/>
          </p:cNvSpPr>
          <p:nvPr>
            <p:ph type="title"/>
          </p:nvPr>
        </p:nvSpPr>
        <p:spPr/>
        <p:txBody>
          <a:bodyPr>
            <a:normAutofit fontScale="90000"/>
          </a:bodyPr>
          <a:lstStyle/>
          <a:p>
            <a:r>
              <a:rPr lang="en-GB" dirty="0" smtClean="0"/>
              <a:t>Liverpool review - Education spine chart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17</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8" name="TextBox 7"/>
          <p:cNvSpPr txBox="1"/>
          <p:nvPr/>
        </p:nvSpPr>
        <p:spPr>
          <a:xfrm>
            <a:off x="7524328" y="2204864"/>
            <a:ext cx="1505540" cy="3139321"/>
          </a:xfrm>
          <a:prstGeom prst="rect">
            <a:avLst/>
          </a:prstGeom>
          <a:noFill/>
          <a:ln>
            <a:solidFill>
              <a:schemeClr val="accent1"/>
            </a:solidFill>
          </a:ln>
        </p:spPr>
        <p:txBody>
          <a:bodyPr wrap="none" rtlCol="0">
            <a:spAutoFit/>
          </a:bodyPr>
          <a:lstStyle/>
          <a:p>
            <a:r>
              <a:rPr lang="en-GB" dirty="0" smtClean="0"/>
              <a:t>Lots of</a:t>
            </a:r>
            <a:br>
              <a:rPr lang="en-GB" dirty="0" smtClean="0"/>
            </a:br>
            <a:r>
              <a:rPr lang="en-GB" dirty="0" smtClean="0"/>
              <a:t>indicators in</a:t>
            </a:r>
            <a:br>
              <a:rPr lang="en-GB" dirty="0" smtClean="0"/>
            </a:br>
            <a:r>
              <a:rPr lang="en-GB" dirty="0" smtClean="0"/>
              <a:t>interquartile</a:t>
            </a:r>
            <a:br>
              <a:rPr lang="en-GB" dirty="0" smtClean="0"/>
            </a:br>
            <a:r>
              <a:rPr lang="en-GB" dirty="0" smtClean="0"/>
              <a:t>range.</a:t>
            </a:r>
            <a:br>
              <a:rPr lang="en-GB" dirty="0" smtClean="0"/>
            </a:br>
            <a:r>
              <a:rPr lang="en-GB" dirty="0" smtClean="0"/>
              <a:t>Outliers:</a:t>
            </a:r>
            <a:br>
              <a:rPr lang="en-GB" dirty="0" smtClean="0"/>
            </a:br>
            <a:r>
              <a:rPr lang="en-GB" dirty="0" smtClean="0"/>
              <a:t>overall </a:t>
            </a:r>
            <a:br>
              <a:rPr lang="en-GB" dirty="0" smtClean="0"/>
            </a:br>
            <a:r>
              <a:rPr lang="en-GB" dirty="0" smtClean="0"/>
              <a:t>absence and</a:t>
            </a:r>
            <a:br>
              <a:rPr lang="en-GB" dirty="0" smtClean="0"/>
            </a:br>
            <a:r>
              <a:rPr lang="en-GB" dirty="0" smtClean="0"/>
              <a:t>secondary</a:t>
            </a:r>
            <a:br>
              <a:rPr lang="en-GB" dirty="0" smtClean="0"/>
            </a:br>
            <a:r>
              <a:rPr lang="en-GB" dirty="0" smtClean="0"/>
              <a:t>pupils</a:t>
            </a:r>
            <a:br>
              <a:rPr lang="en-GB" dirty="0" smtClean="0"/>
            </a:br>
            <a:r>
              <a:rPr lang="en-GB" dirty="0" smtClean="0"/>
              <a:t>missing</a:t>
            </a:r>
            <a:br>
              <a:rPr lang="en-GB" dirty="0" smtClean="0"/>
            </a:br>
            <a:r>
              <a:rPr lang="en-GB" dirty="0" smtClean="0"/>
              <a:t>sessions</a:t>
            </a:r>
            <a:endParaRPr lang="en-GB" dirty="0"/>
          </a:p>
        </p:txBody>
      </p:sp>
    </p:spTree>
    <p:extLst>
      <p:ext uri="{BB962C8B-B14F-4D97-AF65-F5344CB8AC3E}">
        <p14:creationId xmlns:p14="http://schemas.microsoft.com/office/powerpoint/2010/main" val="399456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Education – outlier summary</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124744"/>
            <a:ext cx="8029575" cy="2411551"/>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18</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20" y="3645024"/>
            <a:ext cx="8487960" cy="724001"/>
          </a:xfrm>
          <a:prstGeom prst="rect">
            <a:avLst/>
          </a:prstGeom>
        </p:spPr>
      </p:pic>
      <p:sp>
        <p:nvSpPr>
          <p:cNvPr id="8" name="TextBox 7"/>
          <p:cNvSpPr txBox="1"/>
          <p:nvPr/>
        </p:nvSpPr>
        <p:spPr>
          <a:xfrm>
            <a:off x="1187624" y="4797152"/>
            <a:ext cx="6571030" cy="646331"/>
          </a:xfrm>
          <a:prstGeom prst="rect">
            <a:avLst/>
          </a:prstGeom>
          <a:noFill/>
          <a:ln>
            <a:solidFill>
              <a:schemeClr val="accent1"/>
            </a:solidFill>
          </a:ln>
        </p:spPr>
        <p:txBody>
          <a:bodyPr wrap="none" rtlCol="0">
            <a:spAutoFit/>
          </a:bodyPr>
          <a:lstStyle/>
          <a:p>
            <a:r>
              <a:rPr lang="en-GB" dirty="0" smtClean="0"/>
              <a:t>The same two educational outcome indicators are identified as</a:t>
            </a:r>
            <a:br>
              <a:rPr lang="en-GB" dirty="0" smtClean="0"/>
            </a:br>
            <a:r>
              <a:rPr lang="en-GB" dirty="0" smtClean="0"/>
              <a:t>outliers.</a:t>
            </a:r>
            <a:endParaRPr lang="en-GB" dirty="0"/>
          </a:p>
        </p:txBody>
      </p:sp>
    </p:spTree>
    <p:extLst>
      <p:ext uri="{BB962C8B-B14F-4D97-AF65-F5344CB8AC3E}">
        <p14:creationId xmlns:p14="http://schemas.microsoft.com/office/powerpoint/2010/main" val="404165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28000" cy="792088"/>
          </a:xfrm>
        </p:spPr>
        <p:txBody>
          <a:bodyPr>
            <a:normAutofit fontScale="90000"/>
          </a:bodyPr>
          <a:lstStyle/>
          <a:p>
            <a:r>
              <a:rPr lang="en-GB" dirty="0" smtClean="0"/>
              <a:t>Liverpool review - Education – outcome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556792"/>
            <a:ext cx="6621510"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19</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179512" y="2060848"/>
            <a:ext cx="1595309" cy="3416320"/>
          </a:xfrm>
          <a:prstGeom prst="rect">
            <a:avLst/>
          </a:prstGeom>
          <a:noFill/>
          <a:ln>
            <a:solidFill>
              <a:schemeClr val="accent1"/>
            </a:solidFill>
          </a:ln>
        </p:spPr>
        <p:txBody>
          <a:bodyPr wrap="none" rtlCol="0">
            <a:spAutoFit/>
          </a:bodyPr>
          <a:lstStyle/>
          <a:p>
            <a:r>
              <a:rPr lang="en-GB" dirty="0" smtClean="0"/>
              <a:t>It might be</a:t>
            </a:r>
            <a:br>
              <a:rPr lang="en-GB" dirty="0" smtClean="0"/>
            </a:br>
            <a:r>
              <a:rPr lang="en-GB" dirty="0" smtClean="0"/>
              <a:t>appropriate</a:t>
            </a:r>
            <a:br>
              <a:rPr lang="en-GB" dirty="0" smtClean="0"/>
            </a:br>
            <a:r>
              <a:rPr lang="en-GB" dirty="0" smtClean="0"/>
              <a:t>to look further</a:t>
            </a:r>
            <a:br>
              <a:rPr lang="en-GB" dirty="0" smtClean="0"/>
            </a:br>
            <a:r>
              <a:rPr lang="en-GB" dirty="0" smtClean="0"/>
              <a:t>at absence</a:t>
            </a:r>
            <a:br>
              <a:rPr lang="en-GB" dirty="0" smtClean="0"/>
            </a:br>
            <a:r>
              <a:rPr lang="en-GB" dirty="0" smtClean="0"/>
              <a:t>rates, but</a:t>
            </a:r>
            <a:br>
              <a:rPr lang="en-GB" dirty="0" smtClean="0"/>
            </a:br>
            <a:r>
              <a:rPr lang="en-GB" dirty="0" smtClean="0"/>
              <a:t>overall the</a:t>
            </a:r>
            <a:br>
              <a:rPr lang="en-GB" dirty="0" smtClean="0"/>
            </a:br>
            <a:r>
              <a:rPr lang="en-GB" dirty="0" smtClean="0"/>
              <a:t>position on</a:t>
            </a:r>
            <a:br>
              <a:rPr lang="en-GB" dirty="0" smtClean="0"/>
            </a:br>
            <a:r>
              <a:rPr lang="en-GB" dirty="0" smtClean="0"/>
              <a:t>Education, a</a:t>
            </a:r>
            <a:br>
              <a:rPr lang="en-GB" dirty="0" smtClean="0"/>
            </a:br>
            <a:r>
              <a:rPr lang="en-GB" dirty="0" smtClean="0"/>
              <a:t>high spend</a:t>
            </a:r>
            <a:br>
              <a:rPr lang="en-GB" dirty="0" smtClean="0"/>
            </a:br>
            <a:r>
              <a:rPr lang="en-GB" dirty="0" smtClean="0"/>
              <a:t>area seems</a:t>
            </a:r>
            <a:br>
              <a:rPr lang="en-GB" dirty="0" smtClean="0"/>
            </a:br>
            <a:r>
              <a:rPr lang="en-GB" dirty="0" smtClean="0"/>
              <a:t>consistently</a:t>
            </a:r>
            <a:br>
              <a:rPr lang="en-GB" dirty="0" smtClean="0"/>
            </a:br>
            <a:r>
              <a:rPr lang="en-GB" dirty="0" smtClean="0"/>
              <a:t>average.</a:t>
            </a:r>
            <a:endParaRPr lang="en-GB" dirty="0"/>
          </a:p>
        </p:txBody>
      </p:sp>
    </p:spTree>
    <p:extLst>
      <p:ext uri="{BB962C8B-B14F-4D97-AF65-F5344CB8AC3E}">
        <p14:creationId xmlns:p14="http://schemas.microsoft.com/office/powerpoint/2010/main" val="189773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Overview</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Resources</a:t>
            </a:r>
          </a:p>
          <a:p>
            <a:pPr marL="285750" indent="-285750">
              <a:buFont typeface="Arial" panose="020B0604020202020204" pitchFamily="34" charset="0"/>
              <a:buChar char="•"/>
            </a:pPr>
            <a:r>
              <a:rPr lang="en-GB" dirty="0" smtClean="0"/>
              <a:t>Assistance</a:t>
            </a:r>
          </a:p>
          <a:p>
            <a:pPr marL="285750" indent="-285750">
              <a:buFont typeface="Arial" panose="020B0604020202020204" pitchFamily="34" charset="0"/>
              <a:buChar char="•"/>
            </a:pPr>
            <a:r>
              <a:rPr lang="en-GB" dirty="0" smtClean="0"/>
              <a:t>Scenario 1 – an organisation would like to review their overall spend and outcomes</a:t>
            </a:r>
          </a:p>
          <a:p>
            <a:pPr marL="285750" indent="-285750">
              <a:buFont typeface="Arial" panose="020B0604020202020204" pitchFamily="34" charset="0"/>
              <a:buChar char="•"/>
            </a:pPr>
            <a:r>
              <a:rPr lang="en-GB" dirty="0" smtClean="0"/>
              <a:t>Scenario 2 – an LA commissioner wants information to assist in commissioning a specific service</a:t>
            </a:r>
          </a:p>
          <a:p>
            <a:pPr marL="285750" indent="-285750">
              <a:buFont typeface="Arial" panose="020B0604020202020204" pitchFamily="34" charset="0"/>
              <a:buChar char="•"/>
            </a:pPr>
            <a:r>
              <a:rPr lang="en-GB" dirty="0" smtClean="0"/>
              <a:t>Scenario 3 – a CCG commissioner / PH lead working with CCG wants information to assist in commissioning a specific service</a:t>
            </a:r>
          </a:p>
          <a:p>
            <a:pPr marL="285750" indent="-285750">
              <a:buFont typeface="Arial" panose="020B0604020202020204" pitchFamily="34" charset="0"/>
              <a:buChar char="•"/>
            </a:pPr>
            <a:r>
              <a:rPr lang="en-GB" dirty="0" smtClean="0"/>
              <a:t>You may want to use the Excel tool whilst following through the scenarios.</a:t>
            </a:r>
          </a:p>
          <a:p>
            <a:pPr marL="285750" indent="-285750">
              <a:buFont typeface="Arial" panose="020B0604020202020204" pitchFamily="34" charset="0"/>
              <a:buChar char="•"/>
            </a:pPr>
            <a:r>
              <a:rPr lang="en-GB" dirty="0" smtClean="0"/>
              <a:t>Note: the scenarios are purely for demonstration purposes.  The commentary is that of the author and has not been checked by those with local knowledge.  There may well be local knowledge, data issues or other information which might mean that some of the commentary could be modified.</a:t>
            </a:r>
          </a:p>
          <a:p>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a:t>
            </a:fld>
            <a:endParaRPr lang="en-US" dirty="0"/>
          </a:p>
        </p:txBody>
      </p:sp>
      <p:sp>
        <p:nvSpPr>
          <p:cNvPr id="5" name="Footer Placeholder 4"/>
          <p:cNvSpPr>
            <a:spLocks noGrp="1"/>
          </p:cNvSpPr>
          <p:nvPr>
            <p:ph type="ftr" sz="quarter" idx="11"/>
          </p:nvPr>
        </p:nvSpPr>
        <p:spPr/>
        <p:txBody>
          <a:bodyPr/>
          <a:lstStyle/>
          <a:p>
            <a:pPr>
              <a:defRPr/>
            </a:pPr>
            <a:r>
              <a:rPr lang="en-US" dirty="0" smtClean="0"/>
              <a:t>Making the best use of SPOT</a:t>
            </a:r>
            <a:endParaRPr lang="en-US" dirty="0"/>
          </a:p>
        </p:txBody>
      </p:sp>
    </p:spTree>
    <p:extLst>
      <p:ext uri="{BB962C8B-B14F-4D97-AF65-F5344CB8AC3E}">
        <p14:creationId xmlns:p14="http://schemas.microsoft.com/office/powerpoint/2010/main" val="356419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End of scenario 1 – Liverpool review</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We have looked at an authority – Liverpool</a:t>
            </a:r>
          </a:p>
          <a:p>
            <a:pPr marL="285750" indent="-285750">
              <a:buFont typeface="Arial" panose="020B0604020202020204" pitchFamily="34" charset="0"/>
              <a:buChar char="•"/>
            </a:pPr>
            <a:r>
              <a:rPr lang="en-GB" dirty="0" smtClean="0"/>
              <a:t>We have identified services with high spend and higher than expected spend</a:t>
            </a:r>
          </a:p>
          <a:p>
            <a:pPr marL="285750" indent="-285750">
              <a:buFont typeface="Arial" panose="020B0604020202020204" pitchFamily="34" charset="0"/>
              <a:buChar char="•"/>
            </a:pPr>
            <a:r>
              <a:rPr lang="en-GB" dirty="0" smtClean="0"/>
              <a:t>We have explored some of the elements of this high spend</a:t>
            </a:r>
          </a:p>
          <a:p>
            <a:pPr marL="285750" indent="-285750">
              <a:buFont typeface="Arial" panose="020B0604020202020204" pitchFamily="34" charset="0"/>
              <a:buChar char="•"/>
            </a:pPr>
            <a:r>
              <a:rPr lang="en-GB" dirty="0" smtClean="0"/>
              <a:t>We have identified some areas which might need addressing</a:t>
            </a:r>
          </a:p>
          <a:p>
            <a:pPr marL="285750" indent="-285750">
              <a:buFont typeface="Arial" panose="020B0604020202020204" pitchFamily="34" charset="0"/>
              <a:buChar char="•"/>
            </a:pPr>
            <a:r>
              <a:rPr lang="en-GB" dirty="0" smtClean="0"/>
              <a:t>We have identified possible peers with similar issues</a:t>
            </a:r>
          </a:p>
          <a:p>
            <a:pPr marL="285750" indent="-285750">
              <a:buFont typeface="Arial" panose="020B0604020202020204" pitchFamily="34" charset="0"/>
              <a:buChar char="•"/>
            </a:pPr>
            <a:r>
              <a:rPr lang="en-GB" dirty="0" smtClean="0"/>
              <a:t>We have identified possible exemplar peers who don’t seem to have the same issues</a:t>
            </a:r>
          </a:p>
          <a:p>
            <a:pPr marL="285750" indent="-285750">
              <a:buFont typeface="Arial" panose="020B0604020202020204" pitchFamily="34" charset="0"/>
              <a:buChar char="•"/>
            </a:pPr>
            <a:r>
              <a:rPr lang="en-GB" dirty="0" smtClean="0"/>
              <a:t>We can potentially go to the source data and explore trends over time in that data</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20</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391557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Scenario 2 – </a:t>
            </a:r>
            <a:r>
              <a:rPr lang="en-GB" sz="3600" dirty="0" smtClean="0"/>
              <a:t>a LA </a:t>
            </a:r>
            <a:r>
              <a:rPr lang="en-GB" sz="3600" dirty="0"/>
              <a:t>commissioner wants information to assist in commissioning a specific </a:t>
            </a:r>
            <a:r>
              <a:rPr lang="en-GB" sz="3600" dirty="0" smtClean="0"/>
              <a:t>service</a:t>
            </a:r>
            <a:endParaRPr lang="en-GB" sz="3600" dirty="0"/>
          </a:p>
        </p:txBody>
      </p:sp>
      <p:sp>
        <p:nvSpPr>
          <p:cNvPr id="3" name="Content Placeholder 2"/>
          <p:cNvSpPr>
            <a:spLocks noGrp="1"/>
          </p:cNvSpPr>
          <p:nvPr>
            <p:ph idx="1"/>
          </p:nvPr>
        </p:nvSpPr>
        <p:spPr>
          <a:xfrm>
            <a:off x="558000" y="2132856"/>
            <a:ext cx="8028000" cy="3816424"/>
          </a:xfrm>
        </p:spPr>
        <p:txBody>
          <a:bodyPr/>
          <a:lstStyle/>
          <a:p>
            <a:pPr marL="285750" indent="-285750">
              <a:buFont typeface="Arial" panose="020B0604020202020204" pitchFamily="34" charset="0"/>
              <a:buChar char="•"/>
            </a:pPr>
            <a:r>
              <a:rPr lang="en-GB" dirty="0" smtClean="0"/>
              <a:t>Spot will only be useful if it contains data relating to the specific service</a:t>
            </a:r>
          </a:p>
          <a:p>
            <a:pPr marL="285750" indent="-285750">
              <a:buFont typeface="Arial" panose="020B0604020202020204" pitchFamily="34" charset="0"/>
              <a:buChar char="•"/>
            </a:pPr>
            <a:r>
              <a:rPr lang="en-GB" dirty="0" smtClean="0"/>
              <a:t>SPOT contains publically available data covering many areas, particularly Public Health</a:t>
            </a:r>
          </a:p>
          <a:p>
            <a:pPr marL="285750" indent="-285750">
              <a:buFont typeface="Arial" panose="020B0604020202020204" pitchFamily="34" charset="0"/>
              <a:buChar char="•"/>
            </a:pPr>
            <a:r>
              <a:rPr lang="en-GB" dirty="0" smtClean="0"/>
              <a:t>If relevant data exists but has not been included in SPOT, then contact the team</a:t>
            </a:r>
          </a:p>
          <a:p>
            <a:pPr marL="285750" indent="-285750">
              <a:buFont typeface="Arial" panose="020B0604020202020204" pitchFamily="34" charset="0"/>
              <a:buChar char="•"/>
            </a:pPr>
            <a:r>
              <a:rPr lang="en-GB" dirty="0" smtClean="0"/>
              <a:t>Let us look at the information available to a commissioner looking at Sexual Health services in a London authority, Lambeth.</a:t>
            </a:r>
          </a:p>
          <a:p>
            <a:pPr marL="501650" lvl="2" indent="-285750">
              <a:buFont typeface="Arial" panose="020B0604020202020204" pitchFamily="34" charset="0"/>
              <a:buChar char="•"/>
            </a:pPr>
            <a:r>
              <a:rPr lang="en-GB" dirty="0" smtClean="0"/>
              <a:t>As well as local authority data within Public Health, there may be helpful data in CCG SPOT – programmes – Genitourinary, Maternity and Neonates</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21</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2404780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quadrant chart 2</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052736"/>
            <a:ext cx="6532945"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22</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020272" y="1340768"/>
            <a:ext cx="1872208" cy="3139321"/>
          </a:xfrm>
          <a:prstGeom prst="rect">
            <a:avLst/>
          </a:prstGeom>
          <a:noFill/>
          <a:ln>
            <a:solidFill>
              <a:schemeClr val="accent1"/>
            </a:solidFill>
          </a:ln>
        </p:spPr>
        <p:txBody>
          <a:bodyPr wrap="square" rtlCol="0">
            <a:spAutoFit/>
          </a:bodyPr>
          <a:lstStyle/>
          <a:p>
            <a:r>
              <a:rPr lang="en-GB" dirty="0" smtClean="0"/>
              <a:t>The Public health quadrant chart shows Lambeth spending significantly more than others on Sexual Health (and healthcare public health)</a:t>
            </a:r>
            <a:endParaRPr lang="en-GB" dirty="0"/>
          </a:p>
        </p:txBody>
      </p:sp>
    </p:spTree>
    <p:extLst>
      <p:ext uri="{BB962C8B-B14F-4D97-AF65-F5344CB8AC3E}">
        <p14:creationId xmlns:p14="http://schemas.microsoft.com/office/powerpoint/2010/main" val="152486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Reference detail for the quadrant chart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052736"/>
            <a:ext cx="8029575" cy="331458"/>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23</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97" y="1426412"/>
            <a:ext cx="7896700" cy="4392488"/>
          </a:xfrm>
          <a:prstGeom prst="rect">
            <a:avLst/>
          </a:prstGeom>
        </p:spPr>
      </p:pic>
      <p:sp>
        <p:nvSpPr>
          <p:cNvPr id="8" name="TextBox 7"/>
          <p:cNvSpPr txBox="1"/>
          <p:nvPr/>
        </p:nvSpPr>
        <p:spPr>
          <a:xfrm>
            <a:off x="649897" y="3068960"/>
            <a:ext cx="3634071" cy="2031325"/>
          </a:xfrm>
          <a:prstGeom prst="rect">
            <a:avLst/>
          </a:prstGeom>
          <a:noFill/>
          <a:ln>
            <a:solidFill>
              <a:schemeClr val="accent1"/>
            </a:solidFill>
          </a:ln>
        </p:spPr>
        <p:txBody>
          <a:bodyPr wrap="square" rtlCol="0">
            <a:spAutoFit/>
          </a:bodyPr>
          <a:lstStyle/>
          <a:p>
            <a:r>
              <a:rPr lang="en-GB" dirty="0" smtClean="0"/>
              <a:t>The sexual health spend value on the quadrant chart is the sum of several lines.  There are about 25 outcome indicators all equally weighted in the outcome value.  If the weighting could be improved, contact the SPOT team.</a:t>
            </a:r>
            <a:endParaRPr lang="en-GB" dirty="0"/>
          </a:p>
        </p:txBody>
      </p:sp>
    </p:spTree>
    <p:extLst>
      <p:ext uri="{BB962C8B-B14F-4D97-AF65-F5344CB8AC3E}">
        <p14:creationId xmlns:p14="http://schemas.microsoft.com/office/powerpoint/2010/main" val="1541141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PH spine chart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1" y="1052736"/>
            <a:ext cx="7704856" cy="1393526"/>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24</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420887"/>
            <a:ext cx="7776864" cy="3145189"/>
          </a:xfrm>
          <a:prstGeom prst="rect">
            <a:avLst/>
          </a:prstGeom>
        </p:spPr>
      </p:pic>
      <p:sp>
        <p:nvSpPr>
          <p:cNvPr id="8" name="TextBox 7"/>
          <p:cNvSpPr txBox="1"/>
          <p:nvPr/>
        </p:nvSpPr>
        <p:spPr>
          <a:xfrm>
            <a:off x="395536" y="5661248"/>
            <a:ext cx="7848872" cy="646331"/>
          </a:xfrm>
          <a:prstGeom prst="rect">
            <a:avLst/>
          </a:prstGeom>
          <a:noFill/>
          <a:ln>
            <a:solidFill>
              <a:schemeClr val="accent1"/>
            </a:solidFill>
          </a:ln>
        </p:spPr>
        <p:txBody>
          <a:bodyPr wrap="square" rtlCol="0">
            <a:spAutoFit/>
          </a:bodyPr>
          <a:lstStyle/>
          <a:p>
            <a:r>
              <a:rPr lang="en-GB" dirty="0" smtClean="0"/>
              <a:t>The spine chart shows high spend on treatment and contraception, and also issues with Chlamydia.</a:t>
            </a:r>
            <a:endParaRPr lang="en-GB" dirty="0"/>
          </a:p>
        </p:txBody>
      </p:sp>
    </p:spTree>
    <p:extLst>
      <p:ext uri="{BB962C8B-B14F-4D97-AF65-F5344CB8AC3E}">
        <p14:creationId xmlns:p14="http://schemas.microsoft.com/office/powerpoint/2010/main" val="236287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outlier summary</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980728"/>
            <a:ext cx="8029575" cy="2837653"/>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25</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78" y="3789040"/>
            <a:ext cx="7840170" cy="904979"/>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4694019"/>
            <a:ext cx="7411132" cy="1143638"/>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5837657"/>
            <a:ext cx="7051092" cy="222572"/>
          </a:xfrm>
          <a:prstGeom prst="rect">
            <a:avLst/>
          </a:prstGeom>
        </p:spPr>
      </p:pic>
      <p:sp>
        <p:nvSpPr>
          <p:cNvPr id="10" name="TextBox 9"/>
          <p:cNvSpPr txBox="1"/>
          <p:nvPr/>
        </p:nvSpPr>
        <p:spPr>
          <a:xfrm>
            <a:off x="179512" y="3789040"/>
            <a:ext cx="1296144" cy="2308324"/>
          </a:xfrm>
          <a:prstGeom prst="rect">
            <a:avLst/>
          </a:prstGeom>
          <a:noFill/>
          <a:ln>
            <a:solidFill>
              <a:schemeClr val="accent1"/>
            </a:solidFill>
          </a:ln>
        </p:spPr>
        <p:txBody>
          <a:bodyPr wrap="square" rtlCol="0">
            <a:spAutoFit/>
          </a:bodyPr>
          <a:lstStyle/>
          <a:p>
            <a:r>
              <a:rPr lang="en-GB" dirty="0" smtClean="0"/>
              <a:t>One spend line and 10 sexual health outcomes seem to be outliers</a:t>
            </a:r>
            <a:endParaRPr lang="en-GB" dirty="0"/>
          </a:p>
        </p:txBody>
      </p:sp>
    </p:spTree>
    <p:extLst>
      <p:ext uri="{BB962C8B-B14F-4D97-AF65-F5344CB8AC3E}">
        <p14:creationId xmlns:p14="http://schemas.microsoft.com/office/powerpoint/2010/main" val="328568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spend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052736"/>
            <a:ext cx="6583588"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26</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164288" y="1196752"/>
            <a:ext cx="1728192" cy="3693319"/>
          </a:xfrm>
          <a:prstGeom prst="rect">
            <a:avLst/>
          </a:prstGeom>
          <a:noFill/>
          <a:ln>
            <a:solidFill>
              <a:schemeClr val="accent1"/>
            </a:solidFill>
          </a:ln>
        </p:spPr>
        <p:txBody>
          <a:bodyPr wrap="square" rtlCol="0">
            <a:spAutoFit/>
          </a:bodyPr>
          <a:lstStyle/>
          <a:p>
            <a:r>
              <a:rPr lang="en-GB" dirty="0" smtClean="0"/>
              <a:t>Whilst Lambeth is an outlier on sexual health treatment spend, this seems to be an inner London cosmopolitan centre issue, unrelated to deprivation.</a:t>
            </a:r>
            <a:endParaRPr lang="en-GB" dirty="0"/>
          </a:p>
        </p:txBody>
      </p:sp>
    </p:spTree>
    <p:extLst>
      <p:ext uri="{BB962C8B-B14F-4D97-AF65-F5344CB8AC3E}">
        <p14:creationId xmlns:p14="http://schemas.microsoft.com/office/powerpoint/2010/main" val="1238613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outcome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980728"/>
            <a:ext cx="6621510"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27</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092280" y="1196752"/>
            <a:ext cx="1800200" cy="4801314"/>
          </a:xfrm>
          <a:prstGeom prst="rect">
            <a:avLst/>
          </a:prstGeom>
          <a:noFill/>
          <a:ln>
            <a:solidFill>
              <a:schemeClr val="accent1"/>
            </a:solidFill>
          </a:ln>
        </p:spPr>
        <p:txBody>
          <a:bodyPr wrap="square" rtlCol="0">
            <a:spAutoFit/>
          </a:bodyPr>
          <a:lstStyle/>
          <a:p>
            <a:r>
              <a:rPr lang="en-GB" dirty="0" smtClean="0"/>
              <a:t>The gonorrhoea diagnosis rate seems high even by the standards of inner London. (as does the Syphilis diagnosis rate).</a:t>
            </a:r>
          </a:p>
          <a:p>
            <a:r>
              <a:rPr lang="en-GB" dirty="0" smtClean="0"/>
              <a:t>At least the rates for genital herpes and warts are in line with inner London (not shown).</a:t>
            </a:r>
            <a:endParaRPr lang="en-GB" dirty="0"/>
          </a:p>
        </p:txBody>
      </p:sp>
    </p:spTree>
    <p:extLst>
      <p:ext uri="{BB962C8B-B14F-4D97-AF65-F5344CB8AC3E}">
        <p14:creationId xmlns:p14="http://schemas.microsoft.com/office/powerpoint/2010/main" val="2400477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outcome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052736"/>
            <a:ext cx="6679002"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28</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164288" y="1124744"/>
            <a:ext cx="1800200" cy="3693319"/>
          </a:xfrm>
          <a:prstGeom prst="rect">
            <a:avLst/>
          </a:prstGeom>
          <a:noFill/>
          <a:ln>
            <a:solidFill>
              <a:schemeClr val="accent1"/>
            </a:solidFill>
          </a:ln>
        </p:spPr>
        <p:txBody>
          <a:bodyPr wrap="square" rtlCol="0">
            <a:spAutoFit/>
          </a:bodyPr>
          <a:lstStyle/>
          <a:p>
            <a:r>
              <a:rPr lang="en-GB" dirty="0" smtClean="0"/>
              <a:t>The HIV prevalence rate is also high even by inner London standards.  But there don’t seem to be issues with HIV late presentation or HIV testing. (not shown)</a:t>
            </a:r>
            <a:endParaRPr lang="en-GB" dirty="0"/>
          </a:p>
        </p:txBody>
      </p:sp>
    </p:spTree>
    <p:extLst>
      <p:ext uri="{BB962C8B-B14F-4D97-AF65-F5344CB8AC3E}">
        <p14:creationId xmlns:p14="http://schemas.microsoft.com/office/powerpoint/2010/main" val="2802742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outcome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124744"/>
            <a:ext cx="6679002"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29</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020272" y="1196752"/>
            <a:ext cx="1872208" cy="2308324"/>
          </a:xfrm>
          <a:prstGeom prst="rect">
            <a:avLst/>
          </a:prstGeom>
          <a:noFill/>
          <a:ln>
            <a:solidFill>
              <a:schemeClr val="accent1"/>
            </a:solidFill>
          </a:ln>
        </p:spPr>
        <p:txBody>
          <a:bodyPr wrap="square" rtlCol="0">
            <a:spAutoFit/>
          </a:bodyPr>
          <a:lstStyle/>
          <a:p>
            <a:r>
              <a:rPr lang="en-GB" dirty="0" smtClean="0"/>
              <a:t>Lots of young adults have been screened for Chlamydia (not shown) and large numbers of them have Chlamydia.</a:t>
            </a:r>
            <a:endParaRPr lang="en-GB" dirty="0"/>
          </a:p>
        </p:txBody>
      </p:sp>
    </p:spTree>
    <p:extLst>
      <p:ext uri="{BB962C8B-B14F-4D97-AF65-F5344CB8AC3E}">
        <p14:creationId xmlns:p14="http://schemas.microsoft.com/office/powerpoint/2010/main" val="230308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Resources</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The SPOT products are all available at </a:t>
            </a:r>
            <a:r>
              <a:rPr lang="en-GB" dirty="0" smtClean="0">
                <a:hlinkClick r:id="rId2"/>
              </a:rPr>
              <a:t>www.yhpho.org.uk/spot</a:t>
            </a:r>
            <a:r>
              <a:rPr lang="en-GB" dirty="0" smtClean="0"/>
              <a:t> or google “PHE SPOT”</a:t>
            </a:r>
          </a:p>
          <a:p>
            <a:pPr marL="285750" indent="-285750">
              <a:buFont typeface="Arial" panose="020B0604020202020204" pitchFamily="34" charset="0"/>
              <a:buChar char="•"/>
            </a:pPr>
            <a:r>
              <a:rPr lang="en-GB" dirty="0" smtClean="0"/>
              <a:t>These include:</a:t>
            </a:r>
          </a:p>
          <a:p>
            <a:pPr marL="501650" lvl="2" indent="-285750">
              <a:buFont typeface="Arial" panose="020B0604020202020204" pitchFamily="34" charset="0"/>
              <a:buChar char="•"/>
            </a:pPr>
            <a:r>
              <a:rPr lang="en-GB" dirty="0" smtClean="0"/>
              <a:t>pdf profiles for organisations: Upper tier local authorities and CCGs in England</a:t>
            </a:r>
          </a:p>
          <a:p>
            <a:pPr marL="501650" lvl="2" indent="-285750">
              <a:buFont typeface="Arial" panose="020B0604020202020204" pitchFamily="34" charset="0"/>
              <a:buChar char="•"/>
            </a:pPr>
            <a:r>
              <a:rPr lang="en-GB" dirty="0" smtClean="0"/>
              <a:t>An Excel spreadsheet tool</a:t>
            </a:r>
          </a:p>
          <a:p>
            <a:pPr marL="501650" lvl="2" indent="-285750">
              <a:buFont typeface="Arial" panose="020B0604020202020204" pitchFamily="34" charset="0"/>
              <a:buChar char="•"/>
            </a:pPr>
            <a:r>
              <a:rPr lang="en-GB" dirty="0" smtClean="0"/>
              <a:t>Support documentation including an introductory video</a:t>
            </a:r>
          </a:p>
          <a:p>
            <a:pPr marL="285750" lvl="1" indent="-285750">
              <a:buFont typeface="Arial" panose="020B0604020202020204" pitchFamily="34" charset="0"/>
              <a:buChar char="•"/>
            </a:pPr>
            <a:r>
              <a:rPr lang="en-GB" dirty="0" smtClean="0"/>
              <a:t>Advanced users may be able to access a more up-to-date beta version of the product by contacting the team</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2070235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outcome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052736"/>
            <a:ext cx="6660856"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30</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092280" y="1268760"/>
            <a:ext cx="1944216" cy="2585323"/>
          </a:xfrm>
          <a:prstGeom prst="rect">
            <a:avLst/>
          </a:prstGeom>
          <a:noFill/>
          <a:ln>
            <a:solidFill>
              <a:schemeClr val="accent1"/>
            </a:solidFill>
          </a:ln>
        </p:spPr>
        <p:txBody>
          <a:bodyPr wrap="square" rtlCol="0">
            <a:spAutoFit/>
          </a:bodyPr>
          <a:lstStyle/>
          <a:p>
            <a:r>
              <a:rPr lang="en-GB" dirty="0" smtClean="0"/>
              <a:t>In terms of teenage pregnancy and abortions, the position in Lambeth appears similar to that in the rest of London.</a:t>
            </a:r>
            <a:endParaRPr lang="en-GB" dirty="0"/>
          </a:p>
        </p:txBody>
      </p:sp>
    </p:spTree>
    <p:extLst>
      <p:ext uri="{BB962C8B-B14F-4D97-AF65-F5344CB8AC3E}">
        <p14:creationId xmlns:p14="http://schemas.microsoft.com/office/powerpoint/2010/main" val="1600690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story so far</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Lambeth appears to have issues with sexual health</a:t>
            </a:r>
          </a:p>
          <a:p>
            <a:pPr marL="285750" indent="-285750">
              <a:buFont typeface="Arial" panose="020B0604020202020204" pitchFamily="34" charset="0"/>
              <a:buChar char="•"/>
            </a:pPr>
            <a:r>
              <a:rPr lang="en-GB" dirty="0" smtClean="0"/>
              <a:t>This may be partially a London issue, particularly an inner London cosmopolitan issue</a:t>
            </a:r>
          </a:p>
          <a:p>
            <a:pPr marL="285750" indent="-285750">
              <a:buFont typeface="Arial" panose="020B0604020202020204" pitchFamily="34" charset="0"/>
              <a:buChar char="•"/>
            </a:pPr>
            <a:r>
              <a:rPr lang="en-GB" dirty="0" smtClean="0"/>
              <a:t>Spending is high, particularly on treatment</a:t>
            </a:r>
          </a:p>
          <a:p>
            <a:pPr marL="285750" indent="-285750">
              <a:buFont typeface="Arial" panose="020B0604020202020204" pitchFamily="34" charset="0"/>
              <a:buChar char="•"/>
            </a:pPr>
            <a:r>
              <a:rPr lang="en-GB" dirty="0" smtClean="0"/>
              <a:t>Diagnosis rates, HIV and Chlamydia rates are high or outlier even by inner London standards</a:t>
            </a:r>
          </a:p>
          <a:p>
            <a:pPr marL="285750" indent="-285750">
              <a:buFont typeface="Arial" panose="020B0604020202020204" pitchFamily="34" charset="0"/>
              <a:buChar char="•"/>
            </a:pPr>
            <a:r>
              <a:rPr lang="en-GB" dirty="0" smtClean="0"/>
              <a:t>Teenage pregnancy and abortion seems less of a problem in Lambeth and London.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Maybe the detailed quadrant chart will allow us to gain further insight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31</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1087345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detailed quadrant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052736"/>
            <a:ext cx="6378294"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32</a:t>
            </a:fld>
            <a:endParaRPr lang="en-US" dirty="0"/>
          </a:p>
        </p:txBody>
      </p:sp>
      <p:sp>
        <p:nvSpPr>
          <p:cNvPr id="5" name="Footer Placeholder 4"/>
          <p:cNvSpPr>
            <a:spLocks noGrp="1"/>
          </p:cNvSpPr>
          <p:nvPr>
            <p:ph type="ftr" sz="quarter" idx="11"/>
          </p:nvPr>
        </p:nvSpPr>
        <p:spPr/>
        <p:txBody>
          <a:bodyPr/>
          <a:lstStyle/>
          <a:p>
            <a:pPr>
              <a:defRPr/>
            </a:pPr>
            <a:r>
              <a:rPr lang="en-GB" dirty="0" smtClean="0"/>
              <a:t>Making the best use of SPOT</a:t>
            </a:r>
            <a:endParaRPr lang="en-US" dirty="0"/>
          </a:p>
        </p:txBody>
      </p:sp>
      <p:sp>
        <p:nvSpPr>
          <p:cNvPr id="7" name="TextBox 6"/>
          <p:cNvSpPr txBox="1"/>
          <p:nvPr/>
        </p:nvSpPr>
        <p:spPr>
          <a:xfrm>
            <a:off x="6660232" y="1196752"/>
            <a:ext cx="2376264" cy="3416320"/>
          </a:xfrm>
          <a:prstGeom prst="rect">
            <a:avLst/>
          </a:prstGeom>
          <a:noFill/>
          <a:ln>
            <a:solidFill>
              <a:schemeClr val="accent1"/>
            </a:solidFill>
          </a:ln>
        </p:spPr>
        <p:txBody>
          <a:bodyPr wrap="square" rtlCol="0">
            <a:spAutoFit/>
          </a:bodyPr>
          <a:lstStyle/>
          <a:p>
            <a:r>
              <a:rPr lang="en-GB" dirty="0" smtClean="0"/>
              <a:t>Most of the London cosmopolitan authorities are spending outliers on sexual health treatment and HIV prevalence.</a:t>
            </a:r>
            <a:br>
              <a:rPr lang="en-GB" dirty="0" smtClean="0"/>
            </a:br>
            <a:r>
              <a:rPr lang="en-GB" dirty="0" smtClean="0"/>
              <a:t>Highlighting the chart and moving the mouse, identifies Haringey as spending the least.</a:t>
            </a:r>
            <a:endParaRPr lang="en-GB" dirty="0"/>
          </a:p>
        </p:txBody>
      </p:sp>
    </p:spTree>
    <p:extLst>
      <p:ext uri="{BB962C8B-B14F-4D97-AF65-F5344CB8AC3E}">
        <p14:creationId xmlns:p14="http://schemas.microsoft.com/office/powerpoint/2010/main" val="4225101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Lambeth sexual health – detailed quadrant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052736"/>
            <a:ext cx="6372872"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33</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6732240" y="1196752"/>
            <a:ext cx="2304256" cy="4320480"/>
          </a:xfrm>
          <a:prstGeom prst="rect">
            <a:avLst/>
          </a:prstGeom>
          <a:noFill/>
          <a:ln>
            <a:solidFill>
              <a:schemeClr val="accent1"/>
            </a:solidFill>
          </a:ln>
        </p:spPr>
        <p:txBody>
          <a:bodyPr wrap="square" rtlCol="0">
            <a:spAutoFit/>
          </a:bodyPr>
          <a:lstStyle/>
          <a:p>
            <a:r>
              <a:rPr lang="en-GB" dirty="0" smtClean="0"/>
              <a:t>Changing the peer comparator group from ONS cluster to deprivation </a:t>
            </a:r>
            <a:r>
              <a:rPr lang="en-GB" dirty="0" err="1" smtClean="0"/>
              <a:t>decile</a:t>
            </a:r>
            <a:r>
              <a:rPr lang="en-GB" dirty="0" smtClean="0"/>
              <a:t>, highlights that this does not appear to be in the first instance, a problem of deprivation but is more a London cosmopolitan issue.</a:t>
            </a:r>
          </a:p>
          <a:p>
            <a:r>
              <a:rPr lang="en-GB" dirty="0" smtClean="0"/>
              <a:t>Redcar &amp; Cleveland does not have the same sexual health profile.</a:t>
            </a:r>
            <a:endParaRPr lang="en-GB" dirty="0"/>
          </a:p>
        </p:txBody>
      </p:sp>
    </p:spTree>
    <p:extLst>
      <p:ext uri="{BB962C8B-B14F-4D97-AF65-F5344CB8AC3E}">
        <p14:creationId xmlns:p14="http://schemas.microsoft.com/office/powerpoint/2010/main" val="3353648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End of scenario 2 – Lambeth sexual health</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We have looked at a specific service within an authority</a:t>
            </a:r>
          </a:p>
          <a:p>
            <a:pPr marL="501650" lvl="2" indent="-285750">
              <a:buFont typeface="Arial" panose="020B0604020202020204" pitchFamily="34" charset="0"/>
              <a:buChar char="•"/>
            </a:pPr>
            <a:r>
              <a:rPr lang="en-GB" dirty="0" smtClean="0"/>
              <a:t>Sexual health services in Lambeth</a:t>
            </a:r>
          </a:p>
          <a:p>
            <a:pPr marL="285750" lvl="1" indent="-285750">
              <a:buFont typeface="Arial" panose="020B0604020202020204" pitchFamily="34" charset="0"/>
              <a:buChar char="•"/>
            </a:pPr>
            <a:r>
              <a:rPr lang="en-GB" dirty="0" smtClean="0"/>
              <a:t>We have reviewed the relevant quadrant and spine charts</a:t>
            </a:r>
          </a:p>
          <a:p>
            <a:pPr marL="501650" lvl="2" indent="-285750">
              <a:buFont typeface="Arial" panose="020B0604020202020204" pitchFamily="34" charset="0"/>
              <a:buChar char="•"/>
            </a:pPr>
            <a:r>
              <a:rPr lang="en-GB" dirty="0" smtClean="0"/>
              <a:t>Lambeth spends a lot on sexual health services and has a lot of STI</a:t>
            </a:r>
          </a:p>
          <a:p>
            <a:pPr marL="285750" lvl="1" indent="-285750">
              <a:buFont typeface="Arial" panose="020B0604020202020204" pitchFamily="34" charset="0"/>
              <a:buChar char="•"/>
            </a:pPr>
            <a:r>
              <a:rPr lang="en-GB" dirty="0" smtClean="0"/>
              <a:t>We have reviewed the outlier summary</a:t>
            </a:r>
          </a:p>
          <a:p>
            <a:pPr marL="501650" lvl="2" indent="-285750">
              <a:buFont typeface="Arial" panose="020B0604020202020204" pitchFamily="34" charset="0"/>
              <a:buChar char="•"/>
            </a:pPr>
            <a:r>
              <a:rPr lang="en-GB" dirty="0" smtClean="0"/>
              <a:t>Lambeth is an outlier on many sexual health outcome indicators</a:t>
            </a:r>
          </a:p>
          <a:p>
            <a:pPr marL="285750" lvl="1" indent="-285750">
              <a:buFont typeface="Arial" panose="020B0604020202020204" pitchFamily="34" charset="0"/>
              <a:buChar char="•"/>
            </a:pPr>
            <a:r>
              <a:rPr lang="en-GB" dirty="0" smtClean="0"/>
              <a:t>For indicators within the relevant thematic area, particularly those which are outliers, we have reviewed the boxplots</a:t>
            </a:r>
          </a:p>
          <a:p>
            <a:pPr marL="501650" lvl="2" indent="-285750">
              <a:buFont typeface="Arial" panose="020B0604020202020204" pitchFamily="34" charset="0"/>
              <a:buChar char="•"/>
            </a:pPr>
            <a:r>
              <a:rPr lang="en-GB" dirty="0" smtClean="0"/>
              <a:t>Sexual health spend is high, and sexually transmitted disease is high in London cosmopolitan authorities</a:t>
            </a:r>
          </a:p>
          <a:p>
            <a:pPr marL="501650" lvl="2" indent="-285750">
              <a:buFont typeface="Arial" panose="020B0604020202020204" pitchFamily="34" charset="0"/>
              <a:buChar char="•"/>
            </a:pPr>
            <a:r>
              <a:rPr lang="en-GB" dirty="0" smtClean="0"/>
              <a:t>For several sexual conditions, the values in Lambeth are high even by London standards</a:t>
            </a:r>
          </a:p>
          <a:p>
            <a:pPr marL="285750" lvl="1" indent="-285750">
              <a:buFont typeface="Arial" panose="020B0604020202020204" pitchFamily="34" charset="0"/>
              <a:buChar char="•"/>
            </a:pPr>
            <a:r>
              <a:rPr lang="en-GB" dirty="0" smtClean="0"/>
              <a:t>We have made use of the detailed quadrant chart</a:t>
            </a:r>
          </a:p>
          <a:p>
            <a:pPr marL="501650" lvl="2" indent="-285750">
              <a:buFont typeface="Arial" panose="020B0604020202020204" pitchFamily="34" charset="0"/>
              <a:buChar char="•"/>
            </a:pPr>
            <a:r>
              <a:rPr lang="en-GB" dirty="0" smtClean="0"/>
              <a:t>The issues are London cosmopolitan rather than deprivation related</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34</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1120886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Scenario 3 – A CCG commissioner or PH lead wants information to assist in commissioning a healthcare service</a:t>
            </a:r>
            <a:endParaRPr lang="en-GB" dirty="0"/>
          </a:p>
        </p:txBody>
      </p:sp>
      <p:sp>
        <p:nvSpPr>
          <p:cNvPr id="3" name="Content Placeholder 2"/>
          <p:cNvSpPr>
            <a:spLocks noGrp="1"/>
          </p:cNvSpPr>
          <p:nvPr>
            <p:ph idx="1"/>
          </p:nvPr>
        </p:nvSpPr>
        <p:spPr>
          <a:xfrm>
            <a:off x="558000" y="2276872"/>
            <a:ext cx="8028000" cy="3672408"/>
          </a:xfrm>
        </p:spPr>
        <p:txBody>
          <a:bodyPr/>
          <a:lstStyle/>
          <a:p>
            <a:pPr marL="285750" indent="-285750">
              <a:buFont typeface="Arial" panose="020B0604020202020204" pitchFamily="34" charset="0"/>
              <a:buChar char="•"/>
            </a:pPr>
            <a:r>
              <a:rPr lang="en-GB" dirty="0"/>
              <a:t>Spot will only be useful if it contains data relating to the specific service</a:t>
            </a:r>
          </a:p>
          <a:p>
            <a:pPr marL="285750" indent="-285750">
              <a:buFont typeface="Arial" panose="020B0604020202020204" pitchFamily="34" charset="0"/>
              <a:buChar char="•"/>
            </a:pPr>
            <a:r>
              <a:rPr lang="en-GB" dirty="0"/>
              <a:t>SPOT contains publically available data covering many areas, particularly Public Health</a:t>
            </a:r>
          </a:p>
          <a:p>
            <a:pPr marL="285750" indent="-285750">
              <a:buFont typeface="Arial" panose="020B0604020202020204" pitchFamily="34" charset="0"/>
              <a:buChar char="•"/>
            </a:pPr>
            <a:r>
              <a:rPr lang="en-GB" dirty="0"/>
              <a:t>If relevant data exists but has not been included in SPOT, then contact the team</a:t>
            </a:r>
          </a:p>
          <a:p>
            <a:pPr marL="285750" indent="-285750">
              <a:buFont typeface="Arial" panose="020B0604020202020204" pitchFamily="34" charset="0"/>
              <a:buChar char="•"/>
            </a:pPr>
            <a:r>
              <a:rPr lang="en-GB" dirty="0"/>
              <a:t>Let us look at the information available to a </a:t>
            </a:r>
            <a:r>
              <a:rPr lang="en-GB" dirty="0" smtClean="0"/>
              <a:t>CCG commissioner </a:t>
            </a:r>
            <a:r>
              <a:rPr lang="en-GB" dirty="0"/>
              <a:t>looking at </a:t>
            </a:r>
            <a:r>
              <a:rPr lang="en-GB" dirty="0" smtClean="0"/>
              <a:t>respiratory </a:t>
            </a:r>
            <a:r>
              <a:rPr lang="en-GB" dirty="0"/>
              <a:t>services in </a:t>
            </a:r>
            <a:r>
              <a:rPr lang="en-GB" dirty="0" smtClean="0"/>
              <a:t>Wakefield.</a:t>
            </a:r>
            <a:endParaRPr lang="en-GB" dirty="0"/>
          </a:p>
          <a:p>
            <a:pPr marL="501650" lvl="2" indent="-285750">
              <a:buFont typeface="Arial" panose="020B0604020202020204" pitchFamily="34" charset="0"/>
              <a:buChar char="•"/>
            </a:pPr>
            <a:r>
              <a:rPr lang="en-GB" dirty="0"/>
              <a:t>As well as </a:t>
            </a:r>
            <a:r>
              <a:rPr lang="en-GB" dirty="0" smtClean="0"/>
              <a:t>CCG data, there may also be useful data in the Local Authority - Public Health section of SPOT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35</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695599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quadrant 2015</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36</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6494786"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48264" y="1340768"/>
            <a:ext cx="2016224" cy="4524315"/>
          </a:xfrm>
          <a:prstGeom prst="rect">
            <a:avLst/>
          </a:prstGeom>
          <a:noFill/>
          <a:ln>
            <a:solidFill>
              <a:schemeClr val="accent1"/>
            </a:solidFill>
          </a:ln>
        </p:spPr>
        <p:txBody>
          <a:bodyPr wrap="square" rtlCol="0">
            <a:spAutoFit/>
          </a:bodyPr>
          <a:lstStyle/>
          <a:p>
            <a:r>
              <a:rPr lang="en-GB" dirty="0" smtClean="0"/>
              <a:t>Wakefield CCG seems to be a high outlier on spend in several areas: Respiratory, GI, Dental and Other. Also the CCG seems to spend less than others on Maternity.</a:t>
            </a:r>
          </a:p>
          <a:p>
            <a:r>
              <a:rPr lang="en-GB" dirty="0" smtClean="0"/>
              <a:t>Let us check the previous year, to see if there might be a data quality issue.</a:t>
            </a:r>
            <a:endParaRPr lang="en-GB" dirty="0"/>
          </a:p>
        </p:txBody>
      </p:sp>
    </p:spTree>
    <p:extLst>
      <p:ext uri="{BB962C8B-B14F-4D97-AF65-F5344CB8AC3E}">
        <p14:creationId xmlns:p14="http://schemas.microsoft.com/office/powerpoint/2010/main" val="405696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Quadrant 2014</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37</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647046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76256" y="1052736"/>
            <a:ext cx="2088232" cy="5632311"/>
          </a:xfrm>
          <a:prstGeom prst="rect">
            <a:avLst/>
          </a:prstGeom>
          <a:noFill/>
          <a:ln>
            <a:solidFill>
              <a:schemeClr val="accent1"/>
            </a:solidFill>
          </a:ln>
        </p:spPr>
        <p:txBody>
          <a:bodyPr wrap="square" rtlCol="0">
            <a:spAutoFit/>
          </a:bodyPr>
          <a:lstStyle/>
          <a:p>
            <a:r>
              <a:rPr lang="en-GB" dirty="0" smtClean="0"/>
              <a:t>Wakefield CCG wasn’t an outlier on spend in areas such as respiratory and Gastrointestinal in 2014.  But then we need to bear in mind the note on the homepage and in the FAQ that CCG financial data cannot be compared between years. SPOT 2014 includes NHSE spend, SPOT 2015 is limited to CCG spend.</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021288"/>
            <a:ext cx="33432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395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Spine 2a 2014</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38</a:t>
            </a:fld>
            <a:endParaRPr lang="en-US" dirty="0"/>
          </a:p>
        </p:txBody>
      </p:sp>
      <p:sp>
        <p:nvSpPr>
          <p:cNvPr id="5" name="Footer Placeholder 4"/>
          <p:cNvSpPr>
            <a:spLocks noGrp="1"/>
          </p:cNvSpPr>
          <p:nvPr>
            <p:ph type="ftr" sz="quarter" idx="11"/>
          </p:nvPr>
        </p:nvSpPr>
        <p:spPr/>
        <p:txBody>
          <a:bodyPr/>
          <a:lstStyle/>
          <a:p>
            <a:pPr>
              <a:defRPr/>
            </a:pPr>
            <a:r>
              <a:rPr lang="en-GB" dirty="0" smtClean="0"/>
              <a:t>Making the best use of SPOT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608957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300192" y="1124744"/>
            <a:ext cx="2736304" cy="4524315"/>
          </a:xfrm>
          <a:prstGeom prst="rect">
            <a:avLst/>
          </a:prstGeom>
          <a:solidFill>
            <a:schemeClr val="bg1"/>
          </a:solidFill>
          <a:ln>
            <a:solidFill>
              <a:schemeClr val="accent1"/>
            </a:solidFill>
          </a:ln>
        </p:spPr>
        <p:txBody>
          <a:bodyPr wrap="square" rtlCol="0">
            <a:spAutoFit/>
          </a:bodyPr>
          <a:lstStyle/>
          <a:p>
            <a:r>
              <a:rPr lang="en-GB" dirty="0" smtClean="0"/>
              <a:t>We will look at the 2014 data first and then move on to the latest data.</a:t>
            </a:r>
          </a:p>
          <a:p>
            <a:endParaRPr lang="en-GB" dirty="0"/>
          </a:p>
          <a:p>
            <a:r>
              <a:rPr lang="en-GB" dirty="0" smtClean="0"/>
              <a:t>Wakefield seems to spend a lot on COPD, yet have an average prevalence.  The QOF register shows a much higher prevalence. In spite of this expenditure, the recording of FEV1 seems low.</a:t>
            </a:r>
          </a:p>
          <a:p>
            <a:endParaRPr lang="en-GB" dirty="0"/>
          </a:p>
          <a:p>
            <a:r>
              <a:rPr lang="en-GB" dirty="0" smtClean="0"/>
              <a:t>Mortality is poor but not an outlier.</a:t>
            </a:r>
            <a:endParaRPr lang="en-GB" dirty="0"/>
          </a:p>
        </p:txBody>
      </p:sp>
    </p:spTree>
    <p:extLst>
      <p:ext uri="{BB962C8B-B14F-4D97-AF65-F5344CB8AC3E}">
        <p14:creationId xmlns:p14="http://schemas.microsoft.com/office/powerpoint/2010/main" val="3257178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spine 2b 2014</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39</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597879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300192" y="1268760"/>
            <a:ext cx="2592288" cy="3139321"/>
          </a:xfrm>
          <a:prstGeom prst="rect">
            <a:avLst/>
          </a:prstGeom>
          <a:noFill/>
          <a:ln>
            <a:solidFill>
              <a:schemeClr val="accent1"/>
            </a:solidFill>
          </a:ln>
        </p:spPr>
        <p:txBody>
          <a:bodyPr wrap="square" rtlCol="0">
            <a:spAutoFit/>
          </a:bodyPr>
          <a:lstStyle/>
          <a:p>
            <a:r>
              <a:rPr lang="en-GB" dirty="0" smtClean="0"/>
              <a:t>Asthma spend is high but then Asthma QOF prevalence is also high.</a:t>
            </a:r>
          </a:p>
          <a:p>
            <a:r>
              <a:rPr lang="en-GB" dirty="0" smtClean="0"/>
              <a:t>There may be issues with respiratory related emergency admissions, and maternal smoking at delivery seems high. We may want to check the LA Public Health details on the latter.</a:t>
            </a:r>
            <a:endParaRPr lang="en-GB" dirty="0"/>
          </a:p>
        </p:txBody>
      </p:sp>
    </p:spTree>
    <p:extLst>
      <p:ext uri="{BB962C8B-B14F-4D97-AF65-F5344CB8AC3E}">
        <p14:creationId xmlns:p14="http://schemas.microsoft.com/office/powerpoint/2010/main" val="273089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Assistance</a:t>
            </a:r>
            <a:endParaRPr lang="en-GB" dirty="0"/>
          </a:p>
        </p:txBody>
      </p:sp>
      <p:sp>
        <p:nvSpPr>
          <p:cNvPr id="3" name="Content Placeholder 2"/>
          <p:cNvSpPr>
            <a:spLocks noGrp="1"/>
          </p:cNvSpPr>
          <p:nvPr>
            <p:ph idx="1"/>
          </p:nvPr>
        </p:nvSpPr>
        <p:spPr/>
        <p:txBody>
          <a:bodyPr/>
          <a:lstStyle/>
          <a:p>
            <a:r>
              <a:rPr lang="en-GB" dirty="0" smtClean="0"/>
              <a:t>This includes:</a:t>
            </a:r>
          </a:p>
          <a:p>
            <a:pPr marL="285750" indent="-285750">
              <a:buFont typeface="Arial" panose="020B0604020202020204" pitchFamily="34" charset="0"/>
              <a:buChar char="•"/>
            </a:pPr>
            <a:r>
              <a:rPr lang="en-GB" dirty="0" smtClean="0"/>
              <a:t>An introductory video</a:t>
            </a:r>
          </a:p>
          <a:p>
            <a:pPr marL="285750" indent="-285750">
              <a:buFont typeface="Arial" panose="020B0604020202020204" pitchFamily="34" charset="0"/>
              <a:buChar char="•"/>
            </a:pPr>
            <a:r>
              <a:rPr lang="en-GB" dirty="0" smtClean="0"/>
              <a:t>Trained single point of contact experts in all PHE local KIS teams</a:t>
            </a:r>
          </a:p>
          <a:p>
            <a:pPr marL="285750" indent="-285750">
              <a:buFont typeface="Arial" panose="020B0604020202020204" pitchFamily="34" charset="0"/>
              <a:buChar char="•"/>
            </a:pPr>
            <a:r>
              <a:rPr lang="en-GB" dirty="0" smtClean="0"/>
              <a:t>Webinars and presentations</a:t>
            </a:r>
            <a:br>
              <a:rPr lang="en-GB" dirty="0" smtClean="0"/>
            </a:br>
            <a:r>
              <a:rPr lang="en-GB" dirty="0" smtClean="0"/>
              <a:t>	contact the team for details</a:t>
            </a:r>
          </a:p>
          <a:p>
            <a:pPr marL="285750" indent="-285750">
              <a:buFont typeface="Arial" panose="020B0604020202020204" pitchFamily="34" charset="0"/>
              <a:buChar char="•"/>
            </a:pPr>
            <a:r>
              <a:rPr lang="en-GB" dirty="0" smtClean="0"/>
              <a:t>Email response to queries</a:t>
            </a:r>
          </a:p>
          <a:p>
            <a:pPr marL="501650" lvl="2" indent="-285750">
              <a:buFont typeface="Arial" panose="020B0604020202020204" pitchFamily="34" charset="0"/>
              <a:buChar char="•"/>
            </a:pPr>
            <a:r>
              <a:rPr lang="en-GB" dirty="0" smtClean="0"/>
              <a:t>healtheconomics@phe.gov.uk</a:t>
            </a:r>
          </a:p>
          <a:p>
            <a:pPr marL="285750" indent="-285750">
              <a:buFont typeface="Arial" panose="020B0604020202020204" pitchFamily="34" charset="0"/>
              <a:buChar char="•"/>
            </a:pPr>
            <a:r>
              <a:rPr lang="en-GB" dirty="0" smtClean="0"/>
              <a:t>Case studies on the website</a:t>
            </a:r>
          </a:p>
          <a:p>
            <a:pPr marL="285750" indent="-285750">
              <a:buFont typeface="Arial" panose="020B0604020202020204" pitchFamily="34" charset="0"/>
              <a:buChar char="•"/>
            </a:pPr>
            <a:r>
              <a:rPr lang="en-GB" dirty="0" smtClean="0"/>
              <a:t>The SPOT tool FAQ tab</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2376773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Spend boxplot 2014</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40</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6615088"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20272" y="1340768"/>
            <a:ext cx="1944216" cy="3139321"/>
          </a:xfrm>
          <a:prstGeom prst="rect">
            <a:avLst/>
          </a:prstGeom>
          <a:noFill/>
          <a:ln>
            <a:solidFill>
              <a:schemeClr val="accent1"/>
            </a:solidFill>
          </a:ln>
        </p:spPr>
        <p:txBody>
          <a:bodyPr wrap="square" rtlCol="0">
            <a:spAutoFit/>
          </a:bodyPr>
          <a:lstStyle/>
          <a:p>
            <a:r>
              <a:rPr lang="en-GB" dirty="0" smtClean="0"/>
              <a:t>In 2014, the quadrant chart and outlier summary identify spend on COPD as an outlier.</a:t>
            </a:r>
          </a:p>
          <a:p>
            <a:r>
              <a:rPr lang="en-GB" dirty="0" smtClean="0"/>
              <a:t>This spend seems high even considering the deprived population.</a:t>
            </a:r>
            <a:endParaRPr lang="en-GB" dirty="0"/>
          </a:p>
        </p:txBody>
      </p:sp>
    </p:spTree>
    <p:extLst>
      <p:ext uri="{BB962C8B-B14F-4D97-AF65-F5344CB8AC3E}">
        <p14:creationId xmlns:p14="http://schemas.microsoft.com/office/powerpoint/2010/main" val="1525342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detail COPD 2014</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41</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6395196"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660232" y="1196752"/>
            <a:ext cx="2304256" cy="3416320"/>
          </a:xfrm>
          <a:prstGeom prst="rect">
            <a:avLst/>
          </a:prstGeom>
          <a:noFill/>
          <a:ln>
            <a:solidFill>
              <a:schemeClr val="accent1"/>
            </a:solidFill>
          </a:ln>
        </p:spPr>
        <p:txBody>
          <a:bodyPr wrap="square" rtlCol="0">
            <a:spAutoFit/>
          </a:bodyPr>
          <a:lstStyle/>
          <a:p>
            <a:r>
              <a:rPr lang="en-GB" dirty="0" smtClean="0"/>
              <a:t>The detailed quadrant chart doesn’t show much relationship between spend on COPD and prevalence of COPD. </a:t>
            </a:r>
          </a:p>
          <a:p>
            <a:r>
              <a:rPr lang="en-GB" dirty="0" smtClean="0"/>
              <a:t>Surprisingly Wakefield has a lower COPD prevalence than nationally.</a:t>
            </a:r>
            <a:endParaRPr lang="en-GB" dirty="0"/>
          </a:p>
        </p:txBody>
      </p:sp>
    </p:spTree>
    <p:extLst>
      <p:ext uri="{BB962C8B-B14F-4D97-AF65-F5344CB8AC3E}">
        <p14:creationId xmlns:p14="http://schemas.microsoft.com/office/powerpoint/2010/main" val="4292249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outcome boxplot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42</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6657561"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48264" y="1124744"/>
            <a:ext cx="2088232" cy="1754326"/>
          </a:xfrm>
          <a:prstGeom prst="rect">
            <a:avLst/>
          </a:prstGeom>
          <a:noFill/>
          <a:ln>
            <a:solidFill>
              <a:schemeClr val="accent1"/>
            </a:solidFill>
          </a:ln>
        </p:spPr>
        <p:txBody>
          <a:bodyPr wrap="square" rtlCol="0">
            <a:spAutoFit/>
          </a:bodyPr>
          <a:lstStyle/>
          <a:p>
            <a:r>
              <a:rPr lang="en-GB" dirty="0" smtClean="0"/>
              <a:t>The prevalence of COPD appears to be less than the national figure, which seems a little strange.</a:t>
            </a:r>
            <a:endParaRPr lang="en-GB" dirty="0"/>
          </a:p>
        </p:txBody>
      </p:sp>
    </p:spTree>
    <p:extLst>
      <p:ext uri="{BB962C8B-B14F-4D97-AF65-F5344CB8AC3E}">
        <p14:creationId xmlns:p14="http://schemas.microsoft.com/office/powerpoint/2010/main" val="1617210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outcome boxplot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43</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664689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76256" y="1124744"/>
            <a:ext cx="2160240" cy="5078313"/>
          </a:xfrm>
          <a:prstGeom prst="rect">
            <a:avLst/>
          </a:prstGeom>
          <a:noFill/>
          <a:ln>
            <a:solidFill>
              <a:schemeClr val="accent1"/>
            </a:solidFill>
          </a:ln>
        </p:spPr>
        <p:txBody>
          <a:bodyPr wrap="square" rtlCol="0">
            <a:spAutoFit/>
          </a:bodyPr>
          <a:lstStyle/>
          <a:p>
            <a:r>
              <a:rPr lang="en-GB" dirty="0" smtClean="0"/>
              <a:t>Whilst the APHO COPD prevalence appears lower than national, the QOF register shows a lot more patients with COPD.</a:t>
            </a:r>
          </a:p>
          <a:p>
            <a:r>
              <a:rPr lang="en-GB" dirty="0" smtClean="0"/>
              <a:t>There is a difference between these two measures and analysts / managers may need to make an intelligent judgement as to which is a better measure.</a:t>
            </a:r>
            <a:endParaRPr lang="en-GB" dirty="0"/>
          </a:p>
        </p:txBody>
      </p:sp>
    </p:spTree>
    <p:extLst>
      <p:ext uri="{BB962C8B-B14F-4D97-AF65-F5344CB8AC3E}">
        <p14:creationId xmlns:p14="http://schemas.microsoft.com/office/powerpoint/2010/main" val="2536594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COPD – detailed quadrant again</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44</a:t>
            </a:fld>
            <a:endParaRPr lang="en-US" dirty="0"/>
          </a:p>
        </p:txBody>
      </p:sp>
      <p:sp>
        <p:nvSpPr>
          <p:cNvPr id="5" name="Footer Placeholder 4"/>
          <p:cNvSpPr>
            <a:spLocks noGrp="1"/>
          </p:cNvSpPr>
          <p:nvPr>
            <p:ph type="ftr" sz="quarter" idx="11"/>
          </p:nvPr>
        </p:nvSpPr>
        <p:spPr/>
        <p:txBody>
          <a:bodyPr/>
          <a:lstStyle/>
          <a:p>
            <a:pPr>
              <a:defRPr/>
            </a:pPr>
            <a:r>
              <a:rPr lang="en-GB" dirty="0" smtClean="0"/>
              <a:t>Making the best use of SPOT</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0782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32240" y="1124744"/>
            <a:ext cx="2304256" cy="4247317"/>
          </a:xfrm>
          <a:prstGeom prst="rect">
            <a:avLst/>
          </a:prstGeom>
          <a:noFill/>
          <a:ln>
            <a:solidFill>
              <a:schemeClr val="accent1"/>
            </a:solidFill>
          </a:ln>
        </p:spPr>
        <p:txBody>
          <a:bodyPr wrap="square" rtlCol="0">
            <a:spAutoFit/>
          </a:bodyPr>
          <a:lstStyle/>
          <a:p>
            <a:r>
              <a:rPr lang="en-GB" dirty="0" smtClean="0"/>
              <a:t>A detailed quadrant comparing COPD spend against COPD QOF registration shows a better match with worse outcomes associated with higher spend (lower right quadrant).</a:t>
            </a:r>
          </a:p>
          <a:p>
            <a:r>
              <a:rPr lang="en-GB" dirty="0" smtClean="0"/>
              <a:t>If the QOF indicator is an appropriate measure of need then the spend may be appropriate.</a:t>
            </a:r>
            <a:endParaRPr lang="en-GB" dirty="0"/>
          </a:p>
        </p:txBody>
      </p:sp>
    </p:spTree>
    <p:extLst>
      <p:ext uri="{BB962C8B-B14F-4D97-AF65-F5344CB8AC3E}">
        <p14:creationId xmlns:p14="http://schemas.microsoft.com/office/powerpoint/2010/main" val="1937584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outcome boxplot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45</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686" y="1098809"/>
            <a:ext cx="662657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76256" y="1124744"/>
            <a:ext cx="2088232" cy="4801314"/>
          </a:xfrm>
          <a:prstGeom prst="rect">
            <a:avLst/>
          </a:prstGeom>
          <a:noFill/>
          <a:ln>
            <a:solidFill>
              <a:schemeClr val="accent1"/>
            </a:solidFill>
          </a:ln>
        </p:spPr>
        <p:txBody>
          <a:bodyPr wrap="square" rtlCol="0">
            <a:spAutoFit/>
          </a:bodyPr>
          <a:lstStyle/>
          <a:p>
            <a:r>
              <a:rPr lang="en-GB" dirty="0" smtClean="0"/>
              <a:t>In spite of all the COPD, the recording of FEV1 on QOF seems low.</a:t>
            </a:r>
          </a:p>
          <a:p>
            <a:r>
              <a:rPr lang="en-GB" dirty="0" smtClean="0"/>
              <a:t>The national and peer ranges suggest than maybe some incentive issues are involved because very few practices nationally seem to be recording FEV1 for more than 90% of patients.</a:t>
            </a:r>
            <a:endParaRPr lang="en-GB" dirty="0"/>
          </a:p>
        </p:txBody>
      </p:sp>
    </p:spTree>
    <p:extLst>
      <p:ext uri="{BB962C8B-B14F-4D97-AF65-F5344CB8AC3E}">
        <p14:creationId xmlns:p14="http://schemas.microsoft.com/office/powerpoint/2010/main" val="51261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detailed quadrant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46</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6381557"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88224" y="1196752"/>
            <a:ext cx="2304256" cy="3139321"/>
          </a:xfrm>
          <a:prstGeom prst="rect">
            <a:avLst/>
          </a:prstGeom>
          <a:noFill/>
          <a:ln>
            <a:solidFill>
              <a:schemeClr val="accent1"/>
            </a:solidFill>
          </a:ln>
        </p:spPr>
        <p:txBody>
          <a:bodyPr wrap="square" rtlCol="0">
            <a:spAutoFit/>
          </a:bodyPr>
          <a:lstStyle/>
          <a:p>
            <a:r>
              <a:rPr lang="en-GB" dirty="0" smtClean="0"/>
              <a:t>The quadrant chart comparing spend on Asthma against Asthma QOF registrations shows the appropriate high spending for the high prevalence and if anything indicates scope for further spending.</a:t>
            </a:r>
            <a:endParaRPr lang="en-GB" dirty="0"/>
          </a:p>
        </p:txBody>
      </p:sp>
    </p:spTree>
    <p:extLst>
      <p:ext uri="{BB962C8B-B14F-4D97-AF65-F5344CB8AC3E}">
        <p14:creationId xmlns:p14="http://schemas.microsoft.com/office/powerpoint/2010/main" val="871186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- 2014 findings</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Wakefield is not an overall outlier on respiratory spend in 2014, when both NHSE and CCG expenditure are included</a:t>
            </a:r>
          </a:p>
          <a:p>
            <a:pPr marL="285750" indent="-285750">
              <a:buFont typeface="Arial" panose="020B0604020202020204" pitchFamily="34" charset="0"/>
              <a:buChar char="•"/>
            </a:pPr>
            <a:r>
              <a:rPr lang="en-GB" dirty="0" smtClean="0"/>
              <a:t>There is a mismatch between the prevalence of COPD as reported by APHO and the QOF registrations for COPD</a:t>
            </a:r>
          </a:p>
          <a:p>
            <a:pPr marL="285750" indent="-285750">
              <a:buFont typeface="Arial" panose="020B0604020202020204" pitchFamily="34" charset="0"/>
              <a:buChar char="•"/>
            </a:pPr>
            <a:r>
              <a:rPr lang="en-GB" dirty="0" smtClean="0"/>
              <a:t>The QOF registrations seem a better measure and the high spend on COPD seems to be in line with the high QOF prevalence.</a:t>
            </a:r>
          </a:p>
          <a:p>
            <a:pPr marL="285750" indent="-285750">
              <a:buFont typeface="Arial" panose="020B0604020202020204" pitchFamily="34" charset="0"/>
              <a:buChar char="•"/>
            </a:pPr>
            <a:r>
              <a:rPr lang="en-GB" dirty="0" smtClean="0"/>
              <a:t>In spite of the high spend, the recording of FEV1 seems below average.</a:t>
            </a:r>
          </a:p>
          <a:p>
            <a:pPr marL="285750" indent="-285750">
              <a:buFont typeface="Arial" panose="020B0604020202020204" pitchFamily="34" charset="0"/>
              <a:buChar char="•"/>
            </a:pPr>
            <a:r>
              <a:rPr lang="en-GB" dirty="0" smtClean="0"/>
              <a:t>There is also a high QOF prevalence of asthma, with appropriate high spend which might even be higher.</a:t>
            </a:r>
          </a:p>
          <a:p>
            <a:pPr marL="285750" indent="-285750">
              <a:buFont typeface="Arial" panose="020B0604020202020204" pitchFamily="34" charset="0"/>
              <a:buChar char="•"/>
            </a:pPr>
            <a:r>
              <a:rPr lang="en-GB" dirty="0" smtClean="0"/>
              <a:t>There is poor respiratory mortality and higher emergency admission rates, but these values are not outliers.</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47</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2183931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spine 2a 2015</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24744"/>
            <a:ext cx="6094899"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48</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6876256" y="1124744"/>
            <a:ext cx="2088232" cy="3416320"/>
          </a:xfrm>
          <a:prstGeom prst="rect">
            <a:avLst/>
          </a:prstGeom>
          <a:noFill/>
          <a:ln>
            <a:solidFill>
              <a:schemeClr val="accent1"/>
            </a:solidFill>
          </a:ln>
        </p:spPr>
        <p:txBody>
          <a:bodyPr wrap="square" rtlCol="0">
            <a:spAutoFit/>
          </a:bodyPr>
          <a:lstStyle/>
          <a:p>
            <a:r>
              <a:rPr lang="en-GB" dirty="0" smtClean="0"/>
              <a:t>Spend on respiratory is high, but seems low on COPD, unlike in 2014. Again the APHO prevalence for COPD is average, whilst the QOF prevalence is high. Most other indicators are below average.</a:t>
            </a:r>
            <a:endParaRPr lang="en-GB" dirty="0"/>
          </a:p>
        </p:txBody>
      </p:sp>
    </p:spTree>
    <p:extLst>
      <p:ext uri="{BB962C8B-B14F-4D97-AF65-F5344CB8AC3E}">
        <p14:creationId xmlns:p14="http://schemas.microsoft.com/office/powerpoint/2010/main" val="287417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spine 2b 2015</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052736"/>
            <a:ext cx="6713248"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49</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164288" y="1124744"/>
            <a:ext cx="1800200" cy="3416320"/>
          </a:xfrm>
          <a:prstGeom prst="rect">
            <a:avLst/>
          </a:prstGeom>
          <a:noFill/>
          <a:ln>
            <a:solidFill>
              <a:schemeClr val="accent1"/>
            </a:solidFill>
          </a:ln>
        </p:spPr>
        <p:txBody>
          <a:bodyPr wrap="square" rtlCol="0">
            <a:spAutoFit/>
          </a:bodyPr>
          <a:lstStyle/>
          <a:p>
            <a:r>
              <a:rPr lang="en-GB" dirty="0" smtClean="0"/>
              <a:t>Spend on Asthma remains high as is the prevalence.</a:t>
            </a:r>
          </a:p>
          <a:p>
            <a:r>
              <a:rPr lang="en-GB" dirty="0" smtClean="0"/>
              <a:t>Outcomes for maternal smoking and emergency admissions continue to be poor.</a:t>
            </a:r>
            <a:endParaRPr lang="en-GB" dirty="0"/>
          </a:p>
        </p:txBody>
      </p:sp>
    </p:spTree>
    <p:extLst>
      <p:ext uri="{BB962C8B-B14F-4D97-AF65-F5344CB8AC3E}">
        <p14:creationId xmlns:p14="http://schemas.microsoft.com/office/powerpoint/2010/main" val="11136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28000" cy="1080120"/>
          </a:xfrm>
        </p:spPr>
        <p:txBody>
          <a:bodyPr>
            <a:normAutofit fontScale="90000"/>
          </a:bodyPr>
          <a:lstStyle/>
          <a:p>
            <a:r>
              <a:rPr lang="en-GB" dirty="0" smtClean="0"/>
              <a:t>Scenario 1 – An authority, Liverpool, wants to review their overall spend and outcomes</a:t>
            </a:r>
            <a:br>
              <a:rPr lang="en-GB" dirty="0" smtClean="0"/>
            </a:br>
            <a:endParaRPr lang="en-GB" dirty="0"/>
          </a:p>
        </p:txBody>
      </p:sp>
      <p:sp>
        <p:nvSpPr>
          <p:cNvPr id="3" name="Content Placeholder 2"/>
          <p:cNvSpPr>
            <a:spLocks noGrp="1"/>
          </p:cNvSpPr>
          <p:nvPr>
            <p:ph idx="1"/>
          </p:nvPr>
        </p:nvSpPr>
        <p:spPr>
          <a:xfrm>
            <a:off x="558000" y="1844824"/>
            <a:ext cx="8028000" cy="4104456"/>
          </a:xfrm>
        </p:spPr>
        <p:txBody>
          <a:bodyPr/>
          <a:lstStyle/>
          <a:p>
            <a:pPr marL="285750" indent="-285750">
              <a:buFont typeface="Arial" panose="020B0604020202020204" pitchFamily="34" charset="0"/>
              <a:buChar char="•"/>
            </a:pPr>
            <a:r>
              <a:rPr lang="en-GB" dirty="0" smtClean="0"/>
              <a:t>SPOT looks at the spend and outcomes for directorates such as Public Health, Adult Social Care in local authorities and for programmes such as Cancer, Cardiovascular disease in clinical commissioning groups</a:t>
            </a:r>
          </a:p>
          <a:p>
            <a:pPr marL="285750" indent="-285750">
              <a:buFont typeface="Arial" panose="020B0604020202020204" pitchFamily="34" charset="0"/>
              <a:buChar char="•"/>
            </a:pPr>
            <a:r>
              <a:rPr lang="en-GB" dirty="0" smtClean="0"/>
              <a:t>The first page of the factsheet (Home tab of tool) shows the various peer groups to which the authority belongs and the top areas of spend</a:t>
            </a:r>
          </a:p>
          <a:p>
            <a:pPr marL="501650" lvl="2" indent="-285750">
              <a:buFont typeface="Arial" panose="020B0604020202020204" pitchFamily="34" charset="0"/>
              <a:buChar char="•"/>
            </a:pPr>
            <a:r>
              <a:rPr lang="en-GB" dirty="0" smtClean="0"/>
              <a:t>It can be helpful to review the biggest areas of spend</a:t>
            </a:r>
          </a:p>
          <a:p>
            <a:pPr marL="285750" lvl="1" indent="-285750">
              <a:buFont typeface="Arial" panose="020B0604020202020204" pitchFamily="34" charset="0"/>
              <a:buChar char="•"/>
            </a:pPr>
            <a:r>
              <a:rPr lang="en-GB" dirty="0" smtClean="0"/>
              <a:t>The second page of the factsheet (Quadrant tab) shows overall comparative spend and outcome on all programmes for the authority</a:t>
            </a:r>
          </a:p>
          <a:p>
            <a:pPr marL="501650" lvl="2" indent="-285750">
              <a:buFont typeface="Arial" panose="020B0604020202020204" pitchFamily="34" charset="0"/>
              <a:buChar char="•"/>
            </a:pPr>
            <a:r>
              <a:rPr lang="en-GB" dirty="0" smtClean="0"/>
              <a:t>This may identify some programme areas which seem out of sync with other authorities</a:t>
            </a:r>
          </a:p>
          <a:p>
            <a:pPr marL="501650" lvl="2" indent="-285750">
              <a:buFont typeface="Arial" panose="020B0604020202020204" pitchFamily="34" charset="0"/>
              <a:buChar char="•"/>
            </a:pPr>
            <a:r>
              <a:rPr lang="en-GB" dirty="0" smtClean="0"/>
              <a:t>Other tabs may help to inform this understanding</a:t>
            </a:r>
          </a:p>
          <a:p>
            <a:pPr marL="501650" lvl="2" indent="-285750">
              <a:buFont typeface="Arial" panose="020B0604020202020204" pitchFamily="34" charset="0"/>
              <a:buChar char="•"/>
            </a:pPr>
            <a:r>
              <a:rPr lang="en-GB" dirty="0" smtClean="0"/>
              <a:t>Example 1 – Liverpool LA 2015</a:t>
            </a:r>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825247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spend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24744"/>
            <a:ext cx="6640379"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50</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092280" y="1340768"/>
            <a:ext cx="1800200" cy="1754326"/>
          </a:xfrm>
          <a:prstGeom prst="rect">
            <a:avLst/>
          </a:prstGeom>
          <a:noFill/>
          <a:ln>
            <a:solidFill>
              <a:schemeClr val="accent1"/>
            </a:solidFill>
          </a:ln>
        </p:spPr>
        <p:txBody>
          <a:bodyPr wrap="square" rtlCol="0">
            <a:spAutoFit/>
          </a:bodyPr>
          <a:lstStyle/>
          <a:p>
            <a:r>
              <a:rPr lang="en-GB" dirty="0" smtClean="0"/>
              <a:t>Wakefield seems to spend more than comparators on respiratory problems.</a:t>
            </a:r>
            <a:endParaRPr lang="en-GB" dirty="0"/>
          </a:p>
        </p:txBody>
      </p:sp>
    </p:spTree>
    <p:extLst>
      <p:ext uri="{BB962C8B-B14F-4D97-AF65-F5344CB8AC3E}">
        <p14:creationId xmlns:p14="http://schemas.microsoft.com/office/powerpoint/2010/main" val="345443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spend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196752"/>
            <a:ext cx="6627972"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51</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7020272" y="1268760"/>
            <a:ext cx="1944216" cy="2031325"/>
          </a:xfrm>
          <a:prstGeom prst="rect">
            <a:avLst/>
          </a:prstGeom>
          <a:noFill/>
          <a:ln>
            <a:solidFill>
              <a:schemeClr val="accent1"/>
            </a:solidFill>
          </a:ln>
        </p:spPr>
        <p:txBody>
          <a:bodyPr wrap="square" rtlCol="0">
            <a:spAutoFit/>
          </a:bodyPr>
          <a:lstStyle/>
          <a:p>
            <a:r>
              <a:rPr lang="en-GB" dirty="0" smtClean="0"/>
              <a:t>The spend on respiratory other seems particularly high, and this may indicate data quality issues.</a:t>
            </a:r>
            <a:endParaRPr lang="en-GB" dirty="0"/>
          </a:p>
        </p:txBody>
      </p:sp>
    </p:spTree>
    <p:extLst>
      <p:ext uri="{BB962C8B-B14F-4D97-AF65-F5344CB8AC3E}">
        <p14:creationId xmlns:p14="http://schemas.microsoft.com/office/powerpoint/2010/main" val="2841675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spend boxplot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196752"/>
            <a:ext cx="6602579"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52</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5149714" y="4005064"/>
            <a:ext cx="3672408" cy="2585323"/>
          </a:xfrm>
          <a:prstGeom prst="rect">
            <a:avLst/>
          </a:prstGeom>
          <a:noFill/>
          <a:ln>
            <a:solidFill>
              <a:schemeClr val="accent1"/>
            </a:solidFill>
          </a:ln>
        </p:spPr>
        <p:txBody>
          <a:bodyPr wrap="square" rtlCol="0">
            <a:spAutoFit/>
          </a:bodyPr>
          <a:lstStyle/>
          <a:p>
            <a:r>
              <a:rPr lang="en-GB" dirty="0" smtClean="0"/>
              <a:t>The spend boxplot for COPD for 2015 is very different from that for 2014. This is most likely to reflect the quality of the financial returns and maybe underlying coding, rather than any substantial funding shift. It may also reflect the difference after NHSE funding is excluded.</a:t>
            </a:r>
            <a:endParaRPr lang="en-GB" dirty="0"/>
          </a:p>
        </p:txBody>
      </p:sp>
    </p:spTree>
    <p:extLst>
      <p:ext uri="{BB962C8B-B14F-4D97-AF65-F5344CB8AC3E}">
        <p14:creationId xmlns:p14="http://schemas.microsoft.com/office/powerpoint/2010/main" val="3210767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detailed quadrant</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53</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196752"/>
            <a:ext cx="6418998" cy="4608512"/>
          </a:xfrm>
        </p:spPr>
      </p:pic>
      <p:sp>
        <p:nvSpPr>
          <p:cNvPr id="9" name="TextBox 8"/>
          <p:cNvSpPr txBox="1"/>
          <p:nvPr/>
        </p:nvSpPr>
        <p:spPr>
          <a:xfrm>
            <a:off x="6876256" y="1268760"/>
            <a:ext cx="2160240" cy="3970318"/>
          </a:xfrm>
          <a:prstGeom prst="rect">
            <a:avLst/>
          </a:prstGeom>
          <a:noFill/>
          <a:ln>
            <a:solidFill>
              <a:schemeClr val="accent1"/>
            </a:solidFill>
          </a:ln>
        </p:spPr>
        <p:txBody>
          <a:bodyPr wrap="square" rtlCol="0">
            <a:spAutoFit/>
          </a:bodyPr>
          <a:lstStyle/>
          <a:p>
            <a:r>
              <a:rPr lang="en-GB" dirty="0" smtClean="0"/>
              <a:t>The detailed quadrant of COPD spend against QOF prevalence shows the apparently anomalous spend this year, and the NHSE cluster seems a slightly better peer group to use than the deprivation </a:t>
            </a:r>
            <a:r>
              <a:rPr lang="en-GB" dirty="0" err="1" smtClean="0"/>
              <a:t>decile</a:t>
            </a:r>
            <a:r>
              <a:rPr lang="en-GB" dirty="0" smtClean="0"/>
              <a:t> in this instance.</a:t>
            </a:r>
            <a:endParaRPr lang="en-GB" dirty="0"/>
          </a:p>
        </p:txBody>
      </p:sp>
    </p:spTree>
    <p:extLst>
      <p:ext uri="{BB962C8B-B14F-4D97-AF65-F5344CB8AC3E}">
        <p14:creationId xmlns:p14="http://schemas.microsoft.com/office/powerpoint/2010/main" val="2525941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detailed quadrant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124744"/>
            <a:ext cx="6403480"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54</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6804248" y="1268760"/>
            <a:ext cx="2160240" cy="4524315"/>
          </a:xfrm>
          <a:prstGeom prst="rect">
            <a:avLst/>
          </a:prstGeom>
          <a:noFill/>
          <a:ln>
            <a:solidFill>
              <a:schemeClr val="accent1"/>
            </a:solidFill>
          </a:ln>
        </p:spPr>
        <p:txBody>
          <a:bodyPr wrap="square" rtlCol="0">
            <a:spAutoFit/>
          </a:bodyPr>
          <a:lstStyle/>
          <a:p>
            <a:r>
              <a:rPr lang="en-GB" dirty="0" smtClean="0"/>
              <a:t>As in 2014, the spend on Asthma seems commensurate with the high prevalence.  Again the NHSE cluster seems the best peer comparator, as opposed to deprivation </a:t>
            </a:r>
            <a:r>
              <a:rPr lang="en-GB" dirty="0" err="1" smtClean="0"/>
              <a:t>decile</a:t>
            </a:r>
            <a:r>
              <a:rPr lang="en-GB" dirty="0" smtClean="0"/>
              <a:t> or region.  This is not obvious just from looking at the boxplots. (other charts not shown).</a:t>
            </a:r>
            <a:endParaRPr lang="en-GB" dirty="0"/>
          </a:p>
        </p:txBody>
      </p:sp>
    </p:spTree>
    <p:extLst>
      <p:ext uri="{BB962C8B-B14F-4D97-AF65-F5344CB8AC3E}">
        <p14:creationId xmlns:p14="http://schemas.microsoft.com/office/powerpoint/2010/main" val="1568494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Wakefield respiratory – 2015 findings</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Spend on respiratory is high</a:t>
            </a:r>
          </a:p>
          <a:p>
            <a:pPr marL="285750" indent="-285750">
              <a:buFont typeface="Arial" panose="020B0604020202020204" pitchFamily="34" charset="0"/>
              <a:buChar char="•"/>
            </a:pPr>
            <a:r>
              <a:rPr lang="en-GB" dirty="0" smtClean="0"/>
              <a:t>Particularly on Respiratory – other, which may suggest data quality issues</a:t>
            </a:r>
          </a:p>
          <a:p>
            <a:pPr marL="285750" indent="-285750">
              <a:buFont typeface="Arial" panose="020B0604020202020204" pitchFamily="34" charset="0"/>
              <a:buChar char="•"/>
            </a:pPr>
            <a:r>
              <a:rPr lang="en-GB" dirty="0" smtClean="0"/>
              <a:t>Spend on Asthma seems appropriately high</a:t>
            </a:r>
          </a:p>
          <a:p>
            <a:pPr marL="285750" indent="-285750">
              <a:buFont typeface="Arial" panose="020B0604020202020204" pitchFamily="34" charset="0"/>
              <a:buChar char="•"/>
            </a:pPr>
            <a:r>
              <a:rPr lang="en-GB" dirty="0" smtClean="0"/>
              <a:t>Spend on COPD is variable and possibly more reflective of data quality issues</a:t>
            </a:r>
          </a:p>
          <a:p>
            <a:pPr marL="285750" indent="-285750">
              <a:buFont typeface="Arial" panose="020B0604020202020204" pitchFamily="34" charset="0"/>
              <a:buChar char="•"/>
            </a:pPr>
            <a:r>
              <a:rPr lang="en-GB" dirty="0" smtClean="0"/>
              <a:t>A wide range of respiratory outcomes continue to be poor</a:t>
            </a:r>
          </a:p>
          <a:p>
            <a:pPr marL="285750" indent="-285750">
              <a:buFont typeface="Arial" panose="020B0604020202020204" pitchFamily="34" charset="0"/>
              <a:buChar char="•"/>
            </a:pPr>
            <a:r>
              <a:rPr lang="en-GB" dirty="0" smtClean="0"/>
              <a:t>The NHSE cluster group “Traditional communities with deprived areas and poorer health” seems to be a better peer group than region or deprivation </a:t>
            </a:r>
            <a:r>
              <a:rPr lang="en-GB" dirty="0" err="1" smtClean="0"/>
              <a:t>decile</a:t>
            </a:r>
            <a:r>
              <a:rPr lang="en-GB" dirty="0" smtClean="0"/>
              <a:t>, and it may be worth identifying comparator organisations from within that group where lessons may be learnt.</a:t>
            </a:r>
          </a:p>
          <a:p>
            <a:pPr marL="285750" indent="-285750">
              <a:buFont typeface="Arial" panose="020B0604020202020204" pitchFamily="34" charset="0"/>
              <a:buChar char="•"/>
            </a:pPr>
            <a:r>
              <a:rPr lang="en-GB" dirty="0" smtClean="0"/>
              <a:t>A between-years comparison in some cases, reinforces certain messages and in others identifies the variability of the data and potential data quality issues.</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55</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3578538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SPOT usage - Conclusion</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smtClean="0"/>
              <a:t>These walk-through scenarios give examples of how SPOT may be used to explore the spend and outcome in an authority</a:t>
            </a:r>
          </a:p>
          <a:p>
            <a:pPr marL="285750" indent="-285750">
              <a:buFont typeface="Arial" panose="020B0604020202020204" pitchFamily="34" charset="0"/>
              <a:buChar char="•"/>
            </a:pPr>
            <a:r>
              <a:rPr lang="en-GB" dirty="0" smtClean="0"/>
              <a:t>Both at a whole authority level and within a specific programme area</a:t>
            </a:r>
          </a:p>
          <a:p>
            <a:pPr marL="285750" indent="-285750">
              <a:buFont typeface="Arial" panose="020B0604020202020204" pitchFamily="34" charset="0"/>
              <a:buChar char="•"/>
            </a:pPr>
            <a:r>
              <a:rPr lang="en-GB" dirty="0" smtClean="0"/>
              <a:t>The insights gained can then be used</a:t>
            </a:r>
          </a:p>
          <a:p>
            <a:pPr marL="501650" lvl="2" indent="-285750">
              <a:buFont typeface="Arial" panose="020B0604020202020204" pitchFamily="34" charset="0"/>
              <a:buChar char="•"/>
            </a:pPr>
            <a:r>
              <a:rPr lang="en-GB" dirty="0" smtClean="0"/>
              <a:t>To identify areas for further local analysis / discussion</a:t>
            </a:r>
          </a:p>
          <a:p>
            <a:pPr marL="501650" lvl="2" indent="-285750">
              <a:buFont typeface="Arial" panose="020B0604020202020204" pitchFamily="34" charset="0"/>
              <a:buChar char="•"/>
            </a:pPr>
            <a:r>
              <a:rPr lang="en-GB" dirty="0" smtClean="0"/>
              <a:t>To identify data quality issues that may need addressing</a:t>
            </a:r>
          </a:p>
          <a:p>
            <a:pPr marL="501650" lvl="2" indent="-285750">
              <a:buFont typeface="Arial" panose="020B0604020202020204" pitchFamily="34" charset="0"/>
              <a:buChar char="•"/>
            </a:pPr>
            <a:r>
              <a:rPr lang="en-GB" dirty="0" smtClean="0"/>
              <a:t>To identify suitable peers, peer groups, exemplars for further collaborative work</a:t>
            </a:r>
          </a:p>
          <a:p>
            <a:pPr marL="501650" lvl="2" indent="-285750">
              <a:buFont typeface="Arial" panose="020B0604020202020204" pitchFamily="34" charset="0"/>
              <a:buChar char="•"/>
            </a:pPr>
            <a:r>
              <a:rPr lang="en-GB" dirty="0" smtClean="0"/>
              <a:t>To identify indicators needing further analysis such as trend analysis using the source data</a:t>
            </a:r>
          </a:p>
          <a:p>
            <a:pPr marL="501650" lvl="2" indent="-285750">
              <a:buFont typeface="Arial" panose="020B0604020202020204" pitchFamily="34" charset="0"/>
              <a:buChar char="•"/>
            </a:pPr>
            <a:r>
              <a:rPr lang="en-GB" dirty="0" smtClean="0"/>
              <a:t>To prioritise areas for work and target those areas which seem to have the most significant issues</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56</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248484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home page</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271" y="1341438"/>
            <a:ext cx="6345458"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6</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4499992" y="4941168"/>
            <a:ext cx="1440160" cy="1754326"/>
          </a:xfrm>
          <a:prstGeom prst="rect">
            <a:avLst/>
          </a:prstGeom>
          <a:noFill/>
          <a:ln>
            <a:solidFill>
              <a:schemeClr val="accent1"/>
            </a:solidFill>
          </a:ln>
        </p:spPr>
        <p:txBody>
          <a:bodyPr wrap="square" rtlCol="0">
            <a:spAutoFit/>
          </a:bodyPr>
          <a:lstStyle/>
          <a:p>
            <a:r>
              <a:rPr lang="en-GB" dirty="0" smtClean="0"/>
              <a:t>Liverpool is a highly deprived, core city in the North West</a:t>
            </a:r>
            <a:endParaRPr lang="en-GB" dirty="0"/>
          </a:p>
        </p:txBody>
      </p:sp>
      <p:sp>
        <p:nvSpPr>
          <p:cNvPr id="8" name="TextBox 7"/>
          <p:cNvSpPr txBox="1"/>
          <p:nvPr/>
        </p:nvSpPr>
        <p:spPr>
          <a:xfrm>
            <a:off x="7740352" y="2132856"/>
            <a:ext cx="1296144" cy="2308324"/>
          </a:xfrm>
          <a:prstGeom prst="rect">
            <a:avLst/>
          </a:prstGeom>
          <a:noFill/>
          <a:ln>
            <a:solidFill>
              <a:schemeClr val="accent1"/>
            </a:solidFill>
          </a:ln>
        </p:spPr>
        <p:txBody>
          <a:bodyPr wrap="square" rtlCol="0">
            <a:spAutoFit/>
          </a:bodyPr>
          <a:lstStyle/>
          <a:p>
            <a:r>
              <a:rPr lang="en-GB" dirty="0" smtClean="0"/>
              <a:t>Highest spend on Education and social care, but a lot on central services</a:t>
            </a:r>
            <a:endParaRPr lang="en-GB" dirty="0"/>
          </a:p>
        </p:txBody>
      </p:sp>
    </p:spTree>
    <p:extLst>
      <p:ext uri="{BB962C8B-B14F-4D97-AF65-F5344CB8AC3E}">
        <p14:creationId xmlns:p14="http://schemas.microsoft.com/office/powerpoint/2010/main" val="1095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The quadrant chart</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533" y="1341438"/>
            <a:ext cx="5340935" cy="4608512"/>
          </a:xfrm>
        </p:spPr>
      </p:pic>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7</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
        <p:nvSpPr>
          <p:cNvPr id="7" name="TextBox 6"/>
          <p:cNvSpPr txBox="1"/>
          <p:nvPr/>
        </p:nvSpPr>
        <p:spPr>
          <a:xfrm>
            <a:off x="251520" y="1628800"/>
            <a:ext cx="1512168" cy="3693319"/>
          </a:xfrm>
          <a:prstGeom prst="rect">
            <a:avLst/>
          </a:prstGeom>
          <a:noFill/>
          <a:ln>
            <a:solidFill>
              <a:schemeClr val="accent1"/>
            </a:solidFill>
          </a:ln>
        </p:spPr>
        <p:txBody>
          <a:bodyPr wrap="square" rtlCol="0">
            <a:spAutoFit/>
          </a:bodyPr>
          <a:lstStyle/>
          <a:p>
            <a:r>
              <a:rPr lang="en-GB" dirty="0" smtClean="0"/>
              <a:t>No great outcomes anywhere, and seems to spend a lot on culture and central services.  Poorer outcomes for public health and planning.</a:t>
            </a:r>
            <a:endParaRPr lang="en-GB" dirty="0"/>
          </a:p>
        </p:txBody>
      </p:sp>
    </p:spTree>
    <p:extLst>
      <p:ext uri="{BB962C8B-B14F-4D97-AF65-F5344CB8AC3E}">
        <p14:creationId xmlns:p14="http://schemas.microsoft.com/office/powerpoint/2010/main" val="346373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information so far</a:t>
            </a:r>
            <a:endParaRPr lang="en-GB" dirty="0"/>
          </a:p>
        </p:txBody>
      </p:sp>
      <p:sp>
        <p:nvSpPr>
          <p:cNvPr id="3" name="Content Placeholder 2"/>
          <p:cNvSpPr>
            <a:spLocks noGrp="1"/>
          </p:cNvSpPr>
          <p:nvPr>
            <p:ph idx="1"/>
          </p:nvPr>
        </p:nvSpPr>
        <p:spPr/>
        <p:txBody>
          <a:bodyPr/>
          <a:lstStyle/>
          <a:p>
            <a:r>
              <a:rPr lang="en-GB" dirty="0" smtClean="0"/>
              <a:t>From the first two pages we have identified:</a:t>
            </a:r>
          </a:p>
          <a:p>
            <a:pPr marL="285750" indent="-285750">
              <a:buFont typeface="Arial" panose="020B0604020202020204" pitchFamily="34" charset="0"/>
              <a:buChar char="•"/>
            </a:pPr>
            <a:r>
              <a:rPr lang="en-GB" dirty="0" smtClean="0"/>
              <a:t>Biggest areas of spend are Education and Social care</a:t>
            </a:r>
          </a:p>
          <a:p>
            <a:pPr marL="285750" indent="-285750">
              <a:buFont typeface="Arial" panose="020B0604020202020204" pitchFamily="34" charset="0"/>
              <a:buChar char="•"/>
            </a:pPr>
            <a:r>
              <a:rPr lang="en-GB" dirty="0" smtClean="0"/>
              <a:t>No particularly good outcomes</a:t>
            </a:r>
          </a:p>
          <a:p>
            <a:pPr marL="285750" indent="-285750">
              <a:buFont typeface="Arial" panose="020B0604020202020204" pitchFamily="34" charset="0"/>
              <a:buChar char="•"/>
            </a:pPr>
            <a:r>
              <a:rPr lang="en-GB" dirty="0" smtClean="0"/>
              <a:t>Apparently higher than expected spend in culture and central services</a:t>
            </a:r>
          </a:p>
          <a:p>
            <a:pPr marL="285750" indent="-285750">
              <a:buFont typeface="Arial" panose="020B0604020202020204" pitchFamily="34" charset="0"/>
              <a:buChar char="•"/>
            </a:pPr>
            <a:r>
              <a:rPr lang="en-GB" dirty="0" smtClean="0"/>
              <a:t>Poor outcomes in Public Health, Planning and Central services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Before we look at Central Services, we can note the tool tabs:</a:t>
            </a:r>
          </a:p>
          <a:p>
            <a:pPr marL="501650" lvl="2" indent="-285750">
              <a:buFont typeface="Arial" panose="020B0604020202020204" pitchFamily="34" charset="0"/>
              <a:buChar char="•"/>
            </a:pPr>
            <a:r>
              <a:rPr lang="en-GB" dirty="0" smtClean="0"/>
              <a:t>Peers – with a list of all the authorities in the relevant peer groups</a:t>
            </a:r>
          </a:p>
          <a:p>
            <a:pPr marL="501650" lvl="2" indent="-285750">
              <a:buFont typeface="Arial" panose="020B0604020202020204" pitchFamily="34" charset="0"/>
              <a:buChar char="•"/>
            </a:pPr>
            <a:r>
              <a:rPr lang="en-GB" dirty="0" smtClean="0"/>
              <a:t>Reference – with details of the spend and outcome measures used in the quadrant chart</a:t>
            </a:r>
          </a:p>
          <a:p>
            <a:pPr marL="501650" lvl="2" indent="-285750">
              <a:buFont typeface="Arial" panose="020B0604020202020204" pitchFamily="34" charset="0"/>
              <a:buChar char="•"/>
            </a:pPr>
            <a:endParaRPr lang="en-GB" dirty="0"/>
          </a:p>
          <a:p>
            <a:pPr marL="285750" lvl="1" indent="-285750">
              <a:buFont typeface="Arial" panose="020B0604020202020204" pitchFamily="34" charset="0"/>
              <a:buChar char="•"/>
            </a:pPr>
            <a:r>
              <a:rPr lang="en-GB" dirty="0" smtClean="0"/>
              <a:t>And most importantly remember to consider the quality of the data</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8</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60149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Liverpool review – further exploration</a:t>
            </a:r>
            <a:endParaRPr lang="en-GB" dirty="0"/>
          </a:p>
        </p:txBody>
      </p:sp>
      <p:sp>
        <p:nvSpPr>
          <p:cNvPr id="3" name="Content Placeholder 2"/>
          <p:cNvSpPr>
            <a:spLocks noGrp="1"/>
          </p:cNvSpPr>
          <p:nvPr>
            <p:ph idx="1"/>
          </p:nvPr>
        </p:nvSpPr>
        <p:spPr/>
        <p:txBody>
          <a:bodyPr/>
          <a:lstStyle/>
          <a:p>
            <a:r>
              <a:rPr lang="en-GB" dirty="0" smtClean="0"/>
              <a:t>We have identified Central services as an area to explore further</a:t>
            </a:r>
          </a:p>
          <a:p>
            <a:pPr marL="285750" indent="-285750">
              <a:buFont typeface="Arial" panose="020B0604020202020204" pitchFamily="34" charset="0"/>
              <a:buChar char="•"/>
            </a:pPr>
            <a:r>
              <a:rPr lang="en-GB" dirty="0" smtClean="0"/>
              <a:t>There is no specific quadrant chart (quadrant 2) for Central services</a:t>
            </a:r>
          </a:p>
          <a:p>
            <a:pPr marL="285750" indent="-285750">
              <a:buFont typeface="Arial" panose="020B0604020202020204" pitchFamily="34" charset="0"/>
              <a:buChar char="•"/>
            </a:pPr>
            <a:r>
              <a:rPr lang="en-GB" dirty="0" smtClean="0"/>
              <a:t>The main spine chart gives an overview of all services</a:t>
            </a:r>
          </a:p>
          <a:p>
            <a:pPr marL="285750" indent="-285750">
              <a:buFont typeface="Arial" panose="020B0604020202020204" pitchFamily="34" charset="0"/>
              <a:buChar char="•"/>
            </a:pPr>
            <a:r>
              <a:rPr lang="en-GB" dirty="0" smtClean="0"/>
              <a:t>Spine chart 2 looks in more detail at individual programmes</a:t>
            </a:r>
          </a:p>
          <a:p>
            <a:pPr marL="501650" lvl="2" indent="-285750">
              <a:buFont typeface="Arial" panose="020B0604020202020204" pitchFamily="34" charset="0"/>
              <a:buChar char="•"/>
            </a:pPr>
            <a:r>
              <a:rPr lang="en-GB" dirty="0" smtClean="0"/>
              <a:t>Selecting central on spine chart 2</a:t>
            </a:r>
          </a:p>
          <a:p>
            <a:pPr marL="501650" lvl="2" indent="-285750">
              <a:buFont typeface="Arial" panose="020B0604020202020204" pitchFamily="34" charset="0"/>
              <a:buChar char="•"/>
            </a:pPr>
            <a:r>
              <a:rPr lang="en-GB" dirty="0" smtClean="0"/>
              <a:t>We identify some areas where spend is high and outcomes poor</a:t>
            </a:r>
          </a:p>
          <a:p>
            <a:pPr marL="285750" lvl="1" indent="-285750">
              <a:buFont typeface="Arial" panose="020B0604020202020204" pitchFamily="34" charset="0"/>
              <a:buChar char="•"/>
            </a:pPr>
            <a:r>
              <a:rPr lang="en-GB" dirty="0" smtClean="0"/>
              <a:t>We can also look at the Outlier summary to see areas where Liverpool is an outlier</a:t>
            </a:r>
          </a:p>
          <a:p>
            <a:pPr marL="285750" lvl="1" indent="-285750">
              <a:buFont typeface="Arial" panose="020B0604020202020204" pitchFamily="34" charset="0"/>
              <a:buChar char="•"/>
            </a:pPr>
            <a:r>
              <a:rPr lang="en-GB" dirty="0" smtClean="0"/>
              <a:t>Both the service-specific spine chart and the outlier summary identify a number of outlier spend lines within Central services</a:t>
            </a:r>
            <a:endParaRPr lang="en-GB" dirty="0"/>
          </a:p>
        </p:txBody>
      </p:sp>
      <p:sp>
        <p:nvSpPr>
          <p:cNvPr id="4" name="Slide Number Placeholder 3"/>
          <p:cNvSpPr>
            <a:spLocks noGrp="1"/>
          </p:cNvSpPr>
          <p:nvPr>
            <p:ph type="sldNum" sz="quarter" idx="10"/>
          </p:nvPr>
        </p:nvSpPr>
        <p:spPr/>
        <p:txBody>
          <a:bodyPr/>
          <a:lstStyle/>
          <a:p>
            <a:r>
              <a:rPr lang="en-US" smtClean="0"/>
              <a:t>  </a:t>
            </a:r>
            <a:fld id="{11CAC823-C914-47A8-B1E8-ECC3F565C632}" type="slidenum">
              <a:rPr lang="en-US" smtClean="0"/>
              <a:pPr/>
              <a:t>9</a:t>
            </a:fld>
            <a:endParaRPr lang="en-US" dirty="0"/>
          </a:p>
        </p:txBody>
      </p:sp>
      <p:sp>
        <p:nvSpPr>
          <p:cNvPr id="5" name="Footer Placeholder 4"/>
          <p:cNvSpPr>
            <a:spLocks noGrp="1"/>
          </p:cNvSpPr>
          <p:nvPr>
            <p:ph type="ftr" sz="quarter" idx="11"/>
          </p:nvPr>
        </p:nvSpPr>
        <p:spPr/>
        <p:txBody>
          <a:bodyPr/>
          <a:lstStyle/>
          <a:p>
            <a:pPr>
              <a:defRPr/>
            </a:pPr>
            <a:r>
              <a:rPr lang="en-GB" smtClean="0"/>
              <a:t>Making the best use of SPOT</a:t>
            </a:r>
            <a:endParaRPr lang="en-US" dirty="0"/>
          </a:p>
        </p:txBody>
      </p:sp>
    </p:spTree>
    <p:extLst>
      <p:ext uri="{BB962C8B-B14F-4D97-AF65-F5344CB8AC3E}">
        <p14:creationId xmlns:p14="http://schemas.microsoft.com/office/powerpoint/2010/main" val="3303877622"/>
      </p:ext>
    </p:extLst>
  </p:cSld>
  <p:clrMapOvr>
    <a:masterClrMapping/>
  </p:clrMapOvr>
</p:sld>
</file>

<file path=ppt/theme/theme1.xml><?xml version="1.0" encoding="utf-8"?>
<a:theme xmlns:a="http://schemas.openxmlformats.org/drawingml/2006/main" name="Office Theme">
  <a:themeElements>
    <a:clrScheme name="Public Health England">
      <a:dk1>
        <a:sysClr val="windowText" lastClr="000000"/>
      </a:dk1>
      <a:lt1>
        <a:sysClr val="window" lastClr="FFFFFF"/>
      </a:lt1>
      <a:dk2>
        <a:srgbClr val="009966"/>
      </a:dk2>
      <a:lt2>
        <a:srgbClr val="98002E"/>
      </a:lt2>
      <a:accent1>
        <a:srgbClr val="11175E"/>
      </a:accent1>
      <a:accent2>
        <a:srgbClr val="D8B5A3"/>
      </a:accent2>
      <a:accent3>
        <a:srgbClr val="F9A25E"/>
      </a:accent3>
      <a:accent4>
        <a:srgbClr val="EEB111"/>
      </a:accent4>
      <a:accent5>
        <a:srgbClr val="00B274"/>
      </a:accent5>
      <a:accent6>
        <a:srgbClr val="A7A9AC"/>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5547DEF730D74EA5543201242B40D3" ma:contentTypeVersion="2" ma:contentTypeDescription="Create a new document." ma:contentTypeScope="" ma:versionID="90abed70ebe52a91dc341b84b028ecb3">
  <xsd:schema xmlns:xsd="http://www.w3.org/2001/XMLSchema" xmlns:xs="http://www.w3.org/2001/XMLSchema" xmlns:p="http://schemas.microsoft.com/office/2006/metadata/properties" xmlns:ns1="http://schemas.microsoft.com/sharepoint/v3" targetNamespace="http://schemas.microsoft.com/office/2006/metadata/properties" ma:root="true" ma:fieldsID="814c3b335b53ce6b9a41890f168eae5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3A37B0-C4D5-45BC-9BEF-33971ADA93DA}">
  <ds:schemaRef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dcmitype/"/>
    <ds:schemaRef ds:uri="http://schemas.microsoft.com/sharepoint/v3"/>
    <ds:schemaRef ds:uri="http://purl.org/dc/elements/1.1/"/>
    <ds:schemaRef ds:uri="http://www.w3.org/XML/1998/namespace"/>
    <ds:schemaRef ds:uri="http://purl.org/dc/terms/"/>
  </ds:schemaRefs>
</ds:datastoreItem>
</file>

<file path=customXml/itemProps2.xml><?xml version="1.0" encoding="utf-8"?>
<ds:datastoreItem xmlns:ds="http://schemas.openxmlformats.org/officeDocument/2006/customXml" ds:itemID="{E607398F-4FA3-4465-A185-F7EE690965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7041E7-FB13-4750-83EC-BDBD72BC71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1599</TotalTime>
  <Words>3362</Words>
  <Application>Microsoft Office PowerPoint</Application>
  <PresentationFormat>On-screen Show (4:3)</PresentationFormat>
  <Paragraphs>346</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A guide to making the best use of SPOT  (spend and outcome tool)</vt:lpstr>
      <vt:lpstr>Overview</vt:lpstr>
      <vt:lpstr>Resources</vt:lpstr>
      <vt:lpstr>Assistance</vt:lpstr>
      <vt:lpstr>Scenario 1 – An authority, Liverpool, wants to review their overall spend and outcomes </vt:lpstr>
      <vt:lpstr>Liverpool review - The home page</vt:lpstr>
      <vt:lpstr>Liverpool review - The quadrant chart</vt:lpstr>
      <vt:lpstr>Liverpool review – information so far</vt:lpstr>
      <vt:lpstr>Liverpool review – further exploration</vt:lpstr>
      <vt:lpstr>Liverpool review - The spine chart</vt:lpstr>
      <vt:lpstr>Liverpool review - The Outlier summary</vt:lpstr>
      <vt:lpstr>Liverpool review – looking at the detail</vt:lpstr>
      <vt:lpstr>Liverpool review - The spend boxplot</vt:lpstr>
      <vt:lpstr>Liverpool review - The outcome boxplot</vt:lpstr>
      <vt:lpstr>Liverpool review - The detail quadrant chart</vt:lpstr>
      <vt:lpstr>Liverpool review – so far</vt:lpstr>
      <vt:lpstr>Liverpool review - Education spine chart</vt:lpstr>
      <vt:lpstr>Liverpool review - Education – outlier summary</vt:lpstr>
      <vt:lpstr>Liverpool review - Education – outcome boxplot</vt:lpstr>
      <vt:lpstr>End of scenario 1 – Liverpool review</vt:lpstr>
      <vt:lpstr>Scenario 2 – a LA commissioner wants information to assist in commissioning a specific service</vt:lpstr>
      <vt:lpstr>Lambeth sexual health – quadrant chart 2</vt:lpstr>
      <vt:lpstr>Reference detail for the quadrant chart</vt:lpstr>
      <vt:lpstr>Lambeth sexual health – PH spine chart</vt:lpstr>
      <vt:lpstr>Lambeth sexual health – outlier summary</vt:lpstr>
      <vt:lpstr>Lambeth sexual health – spend boxplot</vt:lpstr>
      <vt:lpstr>Lambeth sexual health – outcome boxplot</vt:lpstr>
      <vt:lpstr>Lambeth sexual health – outcome boxplot</vt:lpstr>
      <vt:lpstr>Lambeth sexual health – outcome boxplot</vt:lpstr>
      <vt:lpstr>Lambeth sexual health – outcome boxplot</vt:lpstr>
      <vt:lpstr>Lambeth sexual health – story so far</vt:lpstr>
      <vt:lpstr>Lambeth sexual health – detailed quadrant</vt:lpstr>
      <vt:lpstr>Lambeth sexual health – detailed quadrant</vt:lpstr>
      <vt:lpstr>End of scenario 2 – Lambeth sexual health</vt:lpstr>
      <vt:lpstr>Scenario 3 – A CCG commissioner or PH lead wants information to assist in commissioning a healthcare service</vt:lpstr>
      <vt:lpstr>Wakefield respiratory – quadrant 2015</vt:lpstr>
      <vt:lpstr>Wakefield respiratory – Quadrant 2014</vt:lpstr>
      <vt:lpstr>Wakefield respiratory – Spine 2a 2014</vt:lpstr>
      <vt:lpstr>Wakefield respiratory – spine 2b 2014</vt:lpstr>
      <vt:lpstr>Wakefield respiratory – Spend boxplot 2014</vt:lpstr>
      <vt:lpstr>Wakefield respiratory – detail COPD 2014</vt:lpstr>
      <vt:lpstr>Wakefield respiratory – outcome boxplot</vt:lpstr>
      <vt:lpstr>Wakefield respiratory – outcome boxplot</vt:lpstr>
      <vt:lpstr>Wakefield COPD – detailed quadrant again</vt:lpstr>
      <vt:lpstr>Wakefield respiratory – outcome boxplot</vt:lpstr>
      <vt:lpstr>Wakefield respiratory – detailed quadrant</vt:lpstr>
      <vt:lpstr>Wakefield respiratory - 2014 findings</vt:lpstr>
      <vt:lpstr>Wakefield respiratory – spine 2a 2015</vt:lpstr>
      <vt:lpstr>Wakefield respiratory – spine 2b 2015</vt:lpstr>
      <vt:lpstr>Wakefield respiratory – spend boxplot</vt:lpstr>
      <vt:lpstr>Wakefield respiratory – spend boxplot</vt:lpstr>
      <vt:lpstr>Wakefield respiratory – spend boxplot</vt:lpstr>
      <vt:lpstr>Wakefield respiratory – detailed quadrant</vt:lpstr>
      <vt:lpstr>Wakefield respiratory – detailed quadrant</vt:lpstr>
      <vt:lpstr>Wakefield respiratory – 2015 findings</vt:lpstr>
      <vt:lpstr>SPOT usage - Conclusion</vt:lpstr>
    </vt:vector>
  </TitlesOfParts>
  <Company>Cabinet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Presentation-low-ink</dc:title>
  <dc:creator>Philip Hemmings</dc:creator>
  <cp:lastModifiedBy>Rory O'Conor</cp:lastModifiedBy>
  <cp:revision>151</cp:revision>
  <dcterms:created xsi:type="dcterms:W3CDTF">2012-10-10T09:02:29Z</dcterms:created>
  <dcterms:modified xsi:type="dcterms:W3CDTF">2015-11-23T11:18:08Z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0x010100855547DEF730D74EA5543201242B40D3</vt:lpwstr>
  </property>
</Properties>
</file>