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e11f92157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e11f92157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e11f92157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e11f92157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e11f92157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be11f92157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e11f92157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be11f92157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e12045aa1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e12045aa1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e11f92157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e11f92157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e11f92157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e11f92157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e11f92157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e11f92157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e12045aa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e12045aa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e12045aa1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e12045aa1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e11f92157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e11f92157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e11f92157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e11f92157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Relationship Id="rId6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mojiguide.com/people-body/thumbs-up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5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project I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27276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flight delays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6093300" y="4539425"/>
            <a:ext cx="299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Ryan Campbell, Timothy Lau, Renée Hall</a:t>
            </a:r>
            <a:br>
              <a:rPr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February 12, 2021</a:t>
            </a:r>
            <a:endParaRPr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59250" y="1331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40"/>
              <a:t>Modelling - Feature Importance</a:t>
            </a:r>
            <a:endParaRPr sz="1940"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159250" y="1985325"/>
            <a:ext cx="3876600" cy="27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Engineered many features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Many iterations adding and dropping features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Tree-based (XGB and RF) feature importance really helped narrow down the list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Also did logistic feature importance</a:t>
            </a:r>
            <a:endParaRPr sz="1900"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4250" y="649473"/>
            <a:ext cx="4961251" cy="436160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2"/>
          <p:cNvSpPr/>
          <p:nvPr/>
        </p:nvSpPr>
        <p:spPr>
          <a:xfrm>
            <a:off x="4210575" y="1561850"/>
            <a:ext cx="4743600" cy="209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4193075" y="1985325"/>
            <a:ext cx="4743600" cy="209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4210575" y="2362650"/>
            <a:ext cx="4743600" cy="209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4210575" y="3400525"/>
            <a:ext cx="4743600" cy="209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4263575" y="2784900"/>
            <a:ext cx="4743600" cy="209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4210575" y="3207150"/>
            <a:ext cx="4743600" cy="209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</a:t>
            </a:r>
            <a:endParaRPr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401400" y="2078875"/>
            <a:ext cx="2231100" cy="23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Used rolling mean on arr_delay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Used many features brought by feature importance from classification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Ended up using tree based XGBR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SelectFromModel</a:t>
            </a:r>
            <a:endParaRPr/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650" y="589475"/>
            <a:ext cx="3191150" cy="199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3697" y="614172"/>
            <a:ext cx="3000675" cy="199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3700" y="2808050"/>
            <a:ext cx="3000675" cy="1993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71975" y="2756650"/>
            <a:ext cx="3151079" cy="199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</a:t>
            </a:r>
            <a:endParaRPr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729450" y="1910850"/>
            <a:ext cx="3060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Predictions for rolling mean of arr_delay</a:t>
            </a:r>
            <a:endParaRPr/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800" y="2497075"/>
            <a:ext cx="3845250" cy="242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6" y="2497075"/>
            <a:ext cx="3831905" cy="24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challenges</a:t>
            </a:r>
            <a:endParaRPr sz="4400"/>
          </a:p>
        </p:txBody>
      </p:sp>
      <p:sp>
        <p:nvSpPr>
          <p:cNvPr id="219" name="Google Shape;219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Working in parallel with coding, data coordination, and iterations </a:t>
            </a:r>
            <a:r>
              <a:rPr lang="en"/>
              <a:t>amongst</a:t>
            </a:r>
            <a:r>
              <a:rPr lang="en"/>
              <a:t> 3 team members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438" y="1398075"/>
            <a:ext cx="7091124" cy="36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27305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5"/>
          <p:cNvGrpSpPr/>
          <p:nvPr/>
        </p:nvGrpSpPr>
        <p:grpSpPr>
          <a:xfrm>
            <a:off x="6038075" y="1879510"/>
            <a:ext cx="2415361" cy="1384500"/>
            <a:chOff x="6092325" y="2598925"/>
            <a:chExt cx="2415361" cy="1384500"/>
          </a:xfrm>
        </p:grpSpPr>
        <p:cxnSp>
          <p:nvCxnSpPr>
            <p:cNvPr id="100" name="Google Shape;100;p15"/>
            <p:cNvCxnSpPr/>
            <p:nvPr/>
          </p:nvCxnSpPr>
          <p:spPr>
            <a:xfrm flipH="1" rot="10800000">
              <a:off x="6092325" y="3312590"/>
              <a:ext cx="451500" cy="1761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1" name="Google Shape;101;p15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Data Exploration &amp; Feature Creation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Find relationships between independent and dependent variables.</a:t>
              </a:r>
              <a:br>
                <a:rPr lang="en" sz="1000">
                  <a:latin typeface="Roboto"/>
                  <a:ea typeface="Roboto"/>
                  <a:cs typeface="Roboto"/>
                  <a:sym typeface="Roboto"/>
                </a:rPr>
              </a:br>
              <a:br>
                <a:rPr lang="en" sz="10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Build features to help represent these relationships in the test data.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" name="Google Shape;104;p15"/>
          <p:cNvGrpSpPr/>
          <p:nvPr/>
        </p:nvGrpSpPr>
        <p:grpSpPr>
          <a:xfrm>
            <a:off x="651600" y="1378100"/>
            <a:ext cx="2465175" cy="1384500"/>
            <a:chOff x="857925" y="1844095"/>
            <a:chExt cx="2465175" cy="1384500"/>
          </a:xfrm>
        </p:grpSpPr>
        <p:sp>
          <p:nvSpPr>
            <p:cNvPr id="105" name="Google Shape;105;p15"/>
            <p:cNvSpPr txBox="1"/>
            <p:nvPr/>
          </p:nvSpPr>
          <p:spPr>
            <a:xfrm>
              <a:off x="857925" y="1844095"/>
              <a:ext cx="16458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Data Wrangling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Pull data from database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Handle missing values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Create sample for modelling.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800"/>
                </a:spcBef>
                <a:spcAft>
                  <a:spcPts val="1600"/>
                </a:spcAft>
                <a:buNone/>
              </a:pPr>
              <a:br>
                <a:rPr lang="en" sz="800">
                  <a:latin typeface="Roboto"/>
                  <a:ea typeface="Roboto"/>
                  <a:cs typeface="Roboto"/>
                  <a:sym typeface="Roboto"/>
                </a:rPr>
              </a:b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6" name="Google Shape;106;p15"/>
            <p:cNvCxnSpPr/>
            <p:nvPr/>
          </p:nvCxnSpPr>
          <p:spPr>
            <a:xfrm rot="10800000">
              <a:off x="2587200" y="2536270"/>
              <a:ext cx="735900" cy="6447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7" name="Google Shape;107;p15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9" name="Google Shape;109;p15"/>
          <p:cNvSpPr txBox="1"/>
          <p:nvPr>
            <p:ph idx="4294967295" type="title"/>
          </p:nvPr>
        </p:nvSpPr>
        <p:spPr>
          <a:xfrm>
            <a:off x="153875" y="178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5"/>
          <p:cNvGrpSpPr/>
          <p:nvPr/>
        </p:nvGrpSpPr>
        <p:grpSpPr>
          <a:xfrm>
            <a:off x="2814594" y="2377883"/>
            <a:ext cx="3514811" cy="1819870"/>
            <a:chOff x="2991269" y="2585458"/>
            <a:chExt cx="3514811" cy="1819870"/>
          </a:xfrm>
        </p:grpSpPr>
        <p:sp>
          <p:nvSpPr>
            <p:cNvPr id="111" name="Google Shape;111;p15"/>
            <p:cNvSpPr/>
            <p:nvPr/>
          </p:nvSpPr>
          <p:spPr>
            <a:xfrm>
              <a:off x="3477586" y="2585458"/>
              <a:ext cx="2541910" cy="950456"/>
            </a:xfrm>
            <a:custGeom>
              <a:rect b="b" l="l" r="r" t="t"/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12" name="Google Shape;112;p15"/>
            <p:cNvSpPr/>
            <p:nvPr/>
          </p:nvSpPr>
          <p:spPr>
            <a:xfrm>
              <a:off x="2991269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113" name="Google Shape;113;p15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9225A5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 b="0" l="0" r="10217" t="0"/>
          <a:stretch/>
        </p:blipFill>
        <p:spPr>
          <a:xfrm>
            <a:off x="77200" y="1009975"/>
            <a:ext cx="4190724" cy="277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 rotWithShape="1">
          <a:blip r:embed="rId4">
            <a:alphaModFix/>
          </a:blip>
          <a:srcRect b="0" l="0" r="0" t="2591"/>
          <a:stretch/>
        </p:blipFill>
        <p:spPr>
          <a:xfrm>
            <a:off x="4267925" y="977388"/>
            <a:ext cx="4657725" cy="28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50" y="754937"/>
            <a:ext cx="8813099" cy="36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8"/>
          <p:cNvGrpSpPr/>
          <p:nvPr/>
        </p:nvGrpSpPr>
        <p:grpSpPr>
          <a:xfrm>
            <a:off x="636321" y="1638728"/>
            <a:ext cx="2838829" cy="1384500"/>
            <a:chOff x="636321" y="1844098"/>
            <a:chExt cx="2838829" cy="1384500"/>
          </a:xfrm>
        </p:grpSpPr>
        <p:sp>
          <p:nvSpPr>
            <p:cNvPr id="130" name="Google Shape;130;p18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Classifier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XGBoost Classifier to predict whether a flight will be delayed or not. 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1" name="Google Shape;131;p18"/>
            <p:cNvCxnSpPr/>
            <p:nvPr/>
          </p:nvCxnSpPr>
          <p:spPr>
            <a:xfrm rot="10800000">
              <a:off x="2587450" y="2536345"/>
              <a:ext cx="887700" cy="3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2" name="Google Shape;132;p18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8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" name="Google Shape;134;p18"/>
          <p:cNvGrpSpPr/>
          <p:nvPr/>
        </p:nvGrpSpPr>
        <p:grpSpPr>
          <a:xfrm>
            <a:off x="2814594" y="1793749"/>
            <a:ext cx="3514811" cy="2404004"/>
            <a:chOff x="2991269" y="2001324"/>
            <a:chExt cx="3514811" cy="2404004"/>
          </a:xfrm>
        </p:grpSpPr>
        <p:sp>
          <p:nvSpPr>
            <p:cNvPr id="135" name="Google Shape;135;p18"/>
            <p:cNvSpPr/>
            <p:nvPr/>
          </p:nvSpPr>
          <p:spPr>
            <a:xfrm>
              <a:off x="3477586" y="2585458"/>
              <a:ext cx="2541910" cy="950456"/>
            </a:xfrm>
            <a:custGeom>
              <a:rect b="b" l="l" r="r" t="t"/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36" name="Google Shape;136;p18"/>
            <p:cNvSpPr/>
            <p:nvPr/>
          </p:nvSpPr>
          <p:spPr>
            <a:xfrm>
              <a:off x="2991269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137" name="Google Shape;137;p18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9225A5"/>
            </a:solidFill>
            <a:ln>
              <a:noFill/>
            </a:ln>
          </p:spPr>
        </p:sp>
        <p:sp>
          <p:nvSpPr>
            <p:cNvPr id="138" name="Google Shape;138;p18"/>
            <p:cNvSpPr/>
            <p:nvPr/>
          </p:nvSpPr>
          <p:spPr>
            <a:xfrm>
              <a:off x="3969199" y="2001324"/>
              <a:ext cx="1565850" cy="585863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39" name="Google Shape;139;p18"/>
            <p:cNvSpPr/>
            <p:nvPr/>
          </p:nvSpPr>
          <p:spPr>
            <a:xfrm>
              <a:off x="356325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140" name="Google Shape;140;p18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761E86"/>
            </a:solidFill>
            <a:ln>
              <a:noFill/>
            </a:ln>
          </p:spPr>
        </p:sp>
      </p:grpSp>
      <p:sp>
        <p:nvSpPr>
          <p:cNvPr id="141" name="Google Shape;141;p18"/>
          <p:cNvSpPr txBox="1"/>
          <p:nvPr>
            <p:ph idx="4294967295" type="title"/>
          </p:nvPr>
        </p:nvSpPr>
        <p:spPr>
          <a:xfrm>
            <a:off x="153875" y="178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9"/>
          <p:cNvGrpSpPr/>
          <p:nvPr/>
        </p:nvGrpSpPr>
        <p:grpSpPr>
          <a:xfrm>
            <a:off x="5071550" y="737545"/>
            <a:ext cx="3436136" cy="1384500"/>
            <a:chOff x="5071550" y="889950"/>
            <a:chExt cx="3436136" cy="1384500"/>
          </a:xfrm>
        </p:grpSpPr>
        <p:cxnSp>
          <p:nvCxnSpPr>
            <p:cNvPr id="147" name="Google Shape;147;p19"/>
            <p:cNvCxnSpPr/>
            <p:nvPr/>
          </p:nvCxnSpPr>
          <p:spPr>
            <a:xfrm>
              <a:off x="5071550" y="1585905"/>
              <a:ext cx="1551600" cy="72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8" name="Google Shape;148;p19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Regressor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XGBoost Regressor to predict delay or no delay, then use a regression model to predict delay length.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9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1" name="Google Shape;151;p19"/>
          <p:cNvGrpSpPr/>
          <p:nvPr/>
        </p:nvGrpSpPr>
        <p:grpSpPr>
          <a:xfrm>
            <a:off x="2814594" y="945750"/>
            <a:ext cx="3514811" cy="3252003"/>
            <a:chOff x="2991269" y="1153325"/>
            <a:chExt cx="3514811" cy="3252003"/>
          </a:xfrm>
        </p:grpSpPr>
        <p:sp>
          <p:nvSpPr>
            <p:cNvPr id="152" name="Google Shape;152;p19"/>
            <p:cNvSpPr/>
            <p:nvPr/>
          </p:nvSpPr>
          <p:spPr>
            <a:xfrm>
              <a:off x="3477586" y="2585458"/>
              <a:ext cx="2541910" cy="950456"/>
            </a:xfrm>
            <a:custGeom>
              <a:rect b="b" l="l" r="r" t="t"/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53" name="Google Shape;153;p19"/>
            <p:cNvSpPr/>
            <p:nvPr/>
          </p:nvSpPr>
          <p:spPr>
            <a:xfrm>
              <a:off x="2991269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154" name="Google Shape;154;p19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9225A5"/>
            </a:solidFill>
            <a:ln>
              <a:noFill/>
            </a:ln>
          </p:spPr>
        </p:sp>
        <p:sp>
          <p:nvSpPr>
            <p:cNvPr id="155" name="Google Shape;155;p19"/>
            <p:cNvSpPr/>
            <p:nvPr/>
          </p:nvSpPr>
          <p:spPr>
            <a:xfrm>
              <a:off x="3969199" y="2001324"/>
              <a:ext cx="1565850" cy="585863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56" name="Google Shape;156;p19"/>
            <p:cNvSpPr/>
            <p:nvPr/>
          </p:nvSpPr>
          <p:spPr>
            <a:xfrm>
              <a:off x="356325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157" name="Google Shape;157;p19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761E86"/>
            </a:solidFill>
            <a:ln>
              <a:noFill/>
            </a:ln>
          </p:spPr>
        </p:sp>
        <p:sp>
          <p:nvSpPr>
            <p:cNvPr id="158" name="Google Shape;158;p19"/>
            <p:cNvSpPr/>
            <p:nvPr/>
          </p:nvSpPr>
          <p:spPr>
            <a:xfrm>
              <a:off x="4059061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159" name="Google Shape;159;p19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701C7F"/>
            </a:solidFill>
            <a:ln>
              <a:noFill/>
            </a:ln>
          </p:spPr>
        </p:sp>
      </p:grpSp>
      <p:sp>
        <p:nvSpPr>
          <p:cNvPr id="160" name="Google Shape;160;p19"/>
          <p:cNvSpPr txBox="1"/>
          <p:nvPr>
            <p:ph idx="4294967295" type="title"/>
          </p:nvPr>
        </p:nvSpPr>
        <p:spPr>
          <a:xfrm>
            <a:off x="153875" y="178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636321" y="1638728"/>
            <a:ext cx="2838829" cy="1384500"/>
            <a:chOff x="636321" y="1844098"/>
            <a:chExt cx="2838829" cy="1384500"/>
          </a:xfrm>
        </p:grpSpPr>
        <p:sp>
          <p:nvSpPr>
            <p:cNvPr id="162" name="Google Shape;162;p19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Classifier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XGBoost Classifier to predict whether a flight will be delayed or not. 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3" name="Google Shape;163;p19"/>
            <p:cNvCxnSpPr/>
            <p:nvPr/>
          </p:nvCxnSpPr>
          <p:spPr>
            <a:xfrm rot="10800000">
              <a:off x="2587450" y="2536345"/>
              <a:ext cx="887700" cy="3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4" name="Google Shape;164;p19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9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Weather API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7425" y="1993050"/>
            <a:ext cx="4015500" cy="29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Python wrapper API Library super helpful</a:t>
            </a:r>
            <a:endParaRPr sz="1800"/>
          </a:p>
          <a:p>
            <a:pPr indent="-33432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Got 2018-2019 weather for all airports </a:t>
            </a:r>
            <a:r>
              <a:rPr lang="en" sz="1500">
                <a:solidFill>
                  <a:srgbClr val="1A0DAB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👍</a:t>
            </a:r>
            <a:endParaRPr sz="1800"/>
          </a:p>
          <a:p>
            <a:pPr indent="-33432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Used:</a:t>
            </a:r>
            <a:endParaRPr sz="1800"/>
          </a:p>
          <a:p>
            <a:pPr indent="-334327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Sunny, Cloudy, Rainy, Snowy</a:t>
            </a:r>
            <a:endParaRPr sz="1800"/>
          </a:p>
          <a:p>
            <a:pPr indent="-334327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Snow (cm)</a:t>
            </a:r>
            <a:endParaRPr sz="1800"/>
          </a:p>
          <a:p>
            <a:pPr indent="-334327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Precip (mm)</a:t>
            </a:r>
            <a:endParaRPr sz="1800"/>
          </a:p>
          <a:p>
            <a:pPr indent="-334327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Sun Hour</a:t>
            </a:r>
            <a:endParaRPr sz="1800"/>
          </a:p>
          <a:p>
            <a:pPr indent="-334327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Cloud Cover</a:t>
            </a:r>
            <a:endParaRPr sz="1800"/>
          </a:p>
          <a:p>
            <a:pPr indent="-33432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Weather tended to “average out” </a:t>
            </a:r>
            <a:endParaRPr sz="1800"/>
          </a:p>
          <a:p>
            <a:pPr indent="-33432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More granular binning may help</a:t>
            </a:r>
            <a:endParaRPr sz="1800"/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4975" y="595050"/>
            <a:ext cx="1457775" cy="7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9625" y="538850"/>
            <a:ext cx="2063100" cy="163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5300" y="2172875"/>
            <a:ext cx="4844174" cy="291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- Classifier </a:t>
            </a:r>
            <a:endParaRPr/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9375" y="2185425"/>
            <a:ext cx="2549899" cy="288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0575" y="580600"/>
            <a:ext cx="2957775" cy="154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93250" y="1853850"/>
            <a:ext cx="6066900" cy="31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Started with base models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Tried many</a:t>
            </a:r>
            <a:r>
              <a:rPr lang="en" sz="1700"/>
              <a:t> types (Linear, Ridge, Lasso, Logistic, Naive Bayes, RF, XGB)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XGB best, RF 2nd best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Iterated with base and engineered features in models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Challenge:</a:t>
            </a:r>
            <a:r>
              <a:rPr lang="en" sz="1700"/>
              <a:t> Including new features threw off balance of classifier (Ex: overpredict delays)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End of Day:</a:t>
            </a:r>
            <a:r>
              <a:rPr lang="en" sz="1700"/>
              <a:t> </a:t>
            </a:r>
            <a:r>
              <a:rPr lang="en" sz="1700"/>
              <a:t>Lots of effort for small gains on a marginal (but at least balanced) classifier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Win:</a:t>
            </a:r>
            <a:r>
              <a:rPr lang="en" sz="1700"/>
              <a:t> Shared google excel for tracking model runs 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