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7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7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9F9FB1-BB8A-828F-1BD8-51B1D8135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365" y="2681142"/>
            <a:ext cx="7018635" cy="3695346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932F81F-3F96-B72D-3166-234586925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23" y="825103"/>
            <a:ext cx="4845942" cy="24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8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19CC-A188-2EA8-A02B-E5CBD022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Mother dairy Standardized picture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DF7AEF-89AE-1041-78A6-CA1CDC784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406" y="2630976"/>
            <a:ext cx="9376172" cy="4048430"/>
          </a:xfrm>
        </p:spPr>
      </p:pic>
    </p:spTree>
    <p:extLst>
      <p:ext uri="{BB962C8B-B14F-4D97-AF65-F5344CB8AC3E}">
        <p14:creationId xmlns:p14="http://schemas.microsoft.com/office/powerpoint/2010/main" val="356570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5251-207D-1692-92E9-6F19384E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Mother dairy competetor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6AA7A-7A11-E807-93A3-19CFB180C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553891"/>
            <a:ext cx="8825659" cy="4304109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The top competitors of Mother Dairy include Akshayakalpa, Godrej Agrovet, Dodla</a:t>
            </a:r>
          </a:p>
          <a:p>
            <a:r>
              <a:rPr lang="en-US"/>
              <a:t>Dairy, Milk Mantra and Provilac Dairy Farms. Mother Dairy has 273 active competitors.</a:t>
            </a:r>
          </a:p>
          <a:p>
            <a:r>
              <a:rPr lang="en-US"/>
              <a:t>competitors of Mother Dairy.</a:t>
            </a:r>
          </a:p>
          <a:p>
            <a:r>
              <a:rPr lang="en-US"/>
              <a:t>● Akshayakalpa - Tiptur based, 2010 founded, Series B company.</a:t>
            </a:r>
          </a:p>
          <a:p>
            <a:r>
              <a:rPr lang="en-US"/>
              <a:t>● Godrej Agrovet - Mumbai based, 1992 founded, Public company.</a:t>
            </a:r>
          </a:p>
          <a:p>
            <a:r>
              <a:rPr lang="en-US"/>
              <a:t>● Dodla Dairy - Hyderabad based, 1995 founded, Public company.</a:t>
            </a:r>
          </a:p>
          <a:p>
            <a:r>
              <a:rPr lang="en-US"/>
              <a:t>● Milk Mantra - Bhubaneswar based, 2009 founded, Series D company.</a:t>
            </a:r>
          </a:p>
          <a:p>
            <a:r>
              <a:rPr lang="en-US"/>
              <a:t>● Provilac Dairy Farms - Pune based, 2013 founded, Seed company.</a:t>
            </a:r>
          </a:p>
          <a:p>
            <a:r>
              <a:rPr lang="en-US"/>
              <a:t>● Parag Milk Foods - Mumbai based, 1992 founded, Public company.</a:t>
            </a:r>
          </a:p>
          <a:p>
            <a:r>
              <a:rPr lang="en-US"/>
              <a:t>● Milky Mist - Erode based, 1985 founded, Late Stage company.</a:t>
            </a:r>
          </a:p>
          <a:p>
            <a:r>
              <a:rPr lang="en-US"/>
              <a:t>● Sid's Farm - Hyderabad based, 2014 founded, Series A company.</a:t>
            </a:r>
          </a:p>
          <a:p>
            <a:r>
              <a:rPr lang="en-US"/>
              <a:t>● Heritage Foods - Hyderabad based, 1992 founded, Public company.</a:t>
            </a:r>
          </a:p>
          <a:p>
            <a:r>
              <a:rPr lang="en-US"/>
              <a:t>● Osam Dairy - Ranchi based, 2010 founded, Series B company</a:t>
            </a:r>
          </a:p>
        </p:txBody>
      </p:sp>
    </p:spTree>
    <p:extLst>
      <p:ext uri="{BB962C8B-B14F-4D97-AF65-F5344CB8AC3E}">
        <p14:creationId xmlns:p14="http://schemas.microsoft.com/office/powerpoint/2010/main" val="2518387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567A-AFEA-B23C-FB0F-B11AE85D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Mother dairy competetor graph table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B589E5-F3D1-D14B-3D50-FF394D23C0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414831"/>
              </p:ext>
            </p:extLst>
          </p:nvPr>
        </p:nvGraphicFramePr>
        <p:xfrm>
          <a:off x="1155700" y="2603500"/>
          <a:ext cx="88249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233166665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583203858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1251397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Company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Total funding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Founded year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67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Godrej agroben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$105M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9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Dadla daily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$70.5M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Milk mantra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$32.7M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54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Akshayakalpa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$32.1M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9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Provilac dairy farms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$348k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44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430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CA0F-1B55-BCCC-9F08-4D3483D5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Mother dairy competetor graph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ECE2BF-6268-CB57-69E0-7F4751BB3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891" y="1906984"/>
            <a:ext cx="8761413" cy="4951016"/>
          </a:xfrm>
        </p:spPr>
      </p:pic>
    </p:spTree>
    <p:extLst>
      <p:ext uri="{BB962C8B-B14F-4D97-AF65-F5344CB8AC3E}">
        <p14:creationId xmlns:p14="http://schemas.microsoft.com/office/powerpoint/2010/main" val="2062056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3E43-D261-53A7-1670-B091B05E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Swot analysis of mother dairy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0E0B7-1A4D-E4D6-4548-EDD3C8FAF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Mother Dairy is one of the leading brands in the food &amp; beverages sector. Mother Dairy</a:t>
            </a:r>
          </a:p>
          <a:p>
            <a:r>
              <a:rPr lang="en-US"/>
              <a:t>SWOT analysis evaluates the brand by its strengths &amp; weaknesses which are the internal</a:t>
            </a:r>
          </a:p>
          <a:p>
            <a:r>
              <a:rPr lang="en-US"/>
              <a:t>factors along with opportunities &amp; threats which are the external factors. Let us start the</a:t>
            </a:r>
          </a:p>
          <a:p>
            <a:r>
              <a:rPr lang="en-US"/>
              <a:t>SWOT Analysis of Mother Dairy.</a:t>
            </a:r>
          </a:p>
          <a:p>
            <a:r>
              <a:rPr lang="en-US"/>
              <a:t>● Strength</a:t>
            </a:r>
          </a:p>
          <a:p>
            <a:r>
              <a:rPr lang="en-US"/>
              <a:t>● Weaknesses</a:t>
            </a:r>
          </a:p>
          <a:p>
            <a:r>
              <a:rPr lang="en-US"/>
              <a:t>● Opportunities</a:t>
            </a:r>
          </a:p>
          <a:p>
            <a:r>
              <a:rPr lang="en-US"/>
              <a:t>● Threats</a:t>
            </a:r>
          </a:p>
        </p:txBody>
      </p:sp>
    </p:spTree>
    <p:extLst>
      <p:ext uri="{BB962C8B-B14F-4D97-AF65-F5344CB8AC3E}">
        <p14:creationId xmlns:p14="http://schemas.microsoft.com/office/powerpoint/2010/main" val="3225561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56DA-C85D-0915-23D8-E244AF12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/>
              <a:t>Strength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ECC61-36A7-704B-B593-D3A2529EE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575844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Awell-recognized brand name.</a:t>
            </a:r>
          </a:p>
          <a:p>
            <a:r>
              <a:rPr lang="en-US"/>
              <a:t>● Popular subsidiary brands like Dhara, Safal, b-Activ, etc.</a:t>
            </a:r>
          </a:p>
          <a:p>
            <a:r>
              <a:rPr lang="en-US"/>
              <a:t>● A wide variety of products like milk, dairy products, fruits, vegetables,</a:t>
            </a:r>
          </a:p>
          <a:p>
            <a:r>
              <a:rPr lang="en-US"/>
              <a:t>groceries, edible oil, beverages, frozen food, etc.</a:t>
            </a:r>
          </a:p>
          <a:p>
            <a:r>
              <a:rPr lang="en-US"/>
              <a:t>● It is an IS/ ISO-9002, IS-15000 HACCP and IS-14001 EMS certified company.</a:t>
            </a:r>
          </a:p>
          <a:p>
            <a:r>
              <a:rPr lang="en-US"/>
              <a:t>● An employee strength of 3000 people.</a:t>
            </a:r>
          </a:p>
          <a:p>
            <a:r>
              <a:rPr lang="en-US"/>
              <a:t>● Strong and efficient supply chain network.</a:t>
            </a:r>
          </a:p>
          <a:p>
            <a:r>
              <a:rPr lang="en-US"/>
              <a:t>● Procurement of milk from co-operative. dairies and vegetables from farmers,</a:t>
            </a:r>
          </a:p>
          <a:p>
            <a:r>
              <a:rPr lang="en-US"/>
              <a:t>providing them with fair prices.</a:t>
            </a:r>
          </a:p>
          <a:p>
            <a:r>
              <a:rPr lang="en-US"/>
              <a:t>● Technological advancement</a:t>
            </a:r>
          </a:p>
          <a:p>
            <a:r>
              <a:rPr lang="en-US"/>
              <a:t>Popular for its quality and affordable price.</a:t>
            </a:r>
          </a:p>
        </p:txBody>
      </p:sp>
    </p:spTree>
    <p:extLst>
      <p:ext uri="{BB962C8B-B14F-4D97-AF65-F5344CB8AC3E}">
        <p14:creationId xmlns:p14="http://schemas.microsoft.com/office/powerpoint/2010/main" val="2617048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4691-9E0C-72EE-7F59-369BDA27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Weaknesses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27A3C-F83F-EB70-3D32-BF73D607D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Limitednumber of Mother Dairy and Safal outlets.</a:t>
            </a:r>
          </a:p>
          <a:p>
            <a:r>
              <a:rPr lang="en-US"/>
              <a:t>● Difficult to maintain competitive pricing.</a:t>
            </a:r>
          </a:p>
          <a:p>
            <a:r>
              <a:rPr lang="en-US"/>
              <a:t>● Vegetables and milk products are perishable.</a:t>
            </a:r>
          </a:p>
          <a:p>
            <a:r>
              <a:rPr lang="en-US"/>
              <a:t>These were the weaknesses in the Mother Dairy SWOT Analysis. The weaknesses of a</a:t>
            </a:r>
          </a:p>
          <a:p>
            <a:r>
              <a:rPr lang="en-US"/>
              <a:t>brand are certain aspects of its business which it can improve.</a:t>
            </a:r>
          </a:p>
        </p:txBody>
      </p:sp>
    </p:spTree>
    <p:extLst>
      <p:ext uri="{BB962C8B-B14F-4D97-AF65-F5344CB8AC3E}">
        <p14:creationId xmlns:p14="http://schemas.microsoft.com/office/powerpoint/2010/main" val="2557232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5088-F6D7-D652-5214-F0959D4A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DB504-DF21-953C-5345-27480DD92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Continuous demand of dairy products and other products by Mother Dairy.</a:t>
            </a:r>
          </a:p>
          <a:p>
            <a:r>
              <a:rPr lang="en-US"/>
              <a:t>● Open more number of Mother Dairy outlets</a:t>
            </a:r>
          </a:p>
          <a:p>
            <a:r>
              <a:rPr lang="en-US"/>
              <a:t>● Market and advertise the products.</a:t>
            </a:r>
          </a:p>
          <a:p>
            <a:r>
              <a:rPr lang="en-US"/>
              <a:t>● Increase its market share by expansion in untapped markets.</a:t>
            </a:r>
          </a:p>
          <a:p>
            <a:r>
              <a:rPr lang="en-US"/>
              <a:t>Above we covered the opportunities in Mother Dairy SWOT Analysis. The opportunities for</a:t>
            </a:r>
          </a:p>
          <a:p>
            <a:r>
              <a:rPr lang="en-US"/>
              <a:t>any brand can include prospects of future growth.</a:t>
            </a:r>
          </a:p>
        </p:txBody>
      </p:sp>
    </p:spTree>
    <p:extLst>
      <p:ext uri="{BB962C8B-B14F-4D97-AF65-F5344CB8AC3E}">
        <p14:creationId xmlns:p14="http://schemas.microsoft.com/office/powerpoint/2010/main" val="2481496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66FF-111A-D4AB-9276-BE5EAE2B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3522-84EE-5096-9295-69DAB09B4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21359"/>
            <a:ext cx="8825659" cy="3416300"/>
          </a:xfrm>
        </p:spPr>
        <p:txBody>
          <a:bodyPr/>
          <a:lstStyle/>
          <a:p>
            <a:r>
              <a:rPr lang="en-US"/>
              <a:t>Strong marketing muscle by competitors.</a:t>
            </a:r>
          </a:p>
          <a:p>
            <a:r>
              <a:rPr lang="en-US"/>
              <a:t>● Unstable economic condition in India.</a:t>
            </a:r>
          </a:p>
          <a:p>
            <a:r>
              <a:rPr lang="en-US"/>
              <a:t>● Other competitor brands.</a:t>
            </a:r>
          </a:p>
          <a:p>
            <a:r>
              <a:rPr lang="en-US"/>
              <a:t>● The threats in the SWOT analysis.</a:t>
            </a:r>
          </a:p>
          <a:p>
            <a:r>
              <a:rPr lang="en-US"/>
              <a:t>Analysis of Mother Dairy are as mentioned above. The threats for any business can be</a:t>
            </a:r>
          </a:p>
          <a:p>
            <a:r>
              <a:rPr lang="en-US"/>
              <a:t>external factors which can negatively impact its business</a:t>
            </a:r>
          </a:p>
        </p:txBody>
      </p:sp>
    </p:spTree>
    <p:extLst>
      <p:ext uri="{BB962C8B-B14F-4D97-AF65-F5344CB8AC3E}">
        <p14:creationId xmlns:p14="http://schemas.microsoft.com/office/powerpoint/2010/main" val="2713876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948E-C735-CC13-0D0F-476E1299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product strategies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29656-C0F8-DB9B-8C25-285B8C422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794" y="2539470"/>
            <a:ext cx="8825659" cy="405064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Marketing Strategy of Mother Dairy analyzes the brand with the marketing mix</a:t>
            </a:r>
          </a:p>
          <a:p>
            <a:r>
              <a:rPr lang="en-US"/>
              <a:t>framework which covers the 4Ps (Product, Price, Place, Promotion). These business</a:t>
            </a:r>
          </a:p>
          <a:p>
            <a:r>
              <a:rPr lang="en-US"/>
              <a:t>strategies, based on Mother Dairy marketing mix, help the brand succeed in the market. Let</a:t>
            </a:r>
          </a:p>
          <a:p>
            <a:r>
              <a:rPr lang="en-US"/>
              <a:t>us start the Mother Dairy Marketing Strategy &amp; Mix to understand its product, pricing,</a:t>
            </a:r>
          </a:p>
          <a:p>
            <a:r>
              <a:rPr lang="en-US"/>
              <a:t>advertising &amp; distribution strategies.</a:t>
            </a:r>
          </a:p>
          <a:p>
            <a:r>
              <a:rPr lang="en-US"/>
              <a:t>1. Products strategy</a:t>
            </a:r>
          </a:p>
          <a:p>
            <a:r>
              <a:rPr lang="en-US"/>
              <a:t>2. Pricing strategy</a:t>
            </a:r>
          </a:p>
          <a:p>
            <a:r>
              <a:rPr lang="en-US"/>
              <a:t>3. Place and distribution strategy</a:t>
            </a:r>
          </a:p>
          <a:p>
            <a:r>
              <a:rPr lang="en-US"/>
              <a:t>4. Promotional and advertising strategy</a:t>
            </a:r>
          </a:p>
        </p:txBody>
      </p:sp>
    </p:spTree>
    <p:extLst>
      <p:ext uri="{BB962C8B-B14F-4D97-AF65-F5344CB8AC3E}">
        <p14:creationId xmlns:p14="http://schemas.microsoft.com/office/powerpoint/2010/main" val="119404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B170-5450-9C65-5F5D-BD818FC06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8876" y="626337"/>
            <a:ext cx="8825658" cy="1454283"/>
          </a:xfrm>
        </p:spPr>
        <p:txBody>
          <a:bodyPr/>
          <a:lstStyle/>
          <a:p>
            <a:r>
              <a:rPr lang="en-US"/>
              <a:t>Mother dairy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57464-0CE7-C30C-756E-4E0F52FF4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0095" y="2312785"/>
            <a:ext cx="8310514" cy="3918877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Mother Dairy is a wholly owned subsidiary of the National Dairy Development Board which is</a:t>
            </a:r>
          </a:p>
          <a:p>
            <a:r>
              <a:rPr lang="en-US"/>
              <a:t>a statutory body under the ownership of the Ministry of Fisheries, Animal Husbandry and</a:t>
            </a:r>
          </a:p>
          <a:p>
            <a:r>
              <a:rPr lang="en-US"/>
              <a:t>Dairying of the Government of India that manufactures, markets and sells milk and dairy</a:t>
            </a:r>
          </a:p>
          <a:p>
            <a:r>
              <a:rPr lang="en-US"/>
              <a:t>products.[2] Mother Dairy was founded in 1974, as a subsidiary of the National Dairy</a:t>
            </a:r>
          </a:p>
          <a:p>
            <a:r>
              <a:rPr lang="en-US"/>
              <a:t>Development Board.</a:t>
            </a:r>
          </a:p>
          <a:p>
            <a:r>
              <a:rPr lang="en-US"/>
              <a:t>It was an initiative under Operation Flood, the world's biggest dairy development</a:t>
            </a:r>
          </a:p>
          <a:p>
            <a:r>
              <a:rPr lang="en-US"/>
              <a:t>program launched to make India a milk sufficient nation. Over the years, Mother Dairy has</a:t>
            </a:r>
          </a:p>
          <a:p>
            <a:r>
              <a:rPr lang="en-US"/>
              <a:t>contributed significantly in achieving this objective through a series of innovations and</a:t>
            </a:r>
          </a:p>
          <a:p>
            <a:r>
              <a:rPr lang="en-US"/>
              <a:t>programs. Today, Mother Dairy manufactures markets &amp; sells milk and milk products</a:t>
            </a:r>
          </a:p>
          <a:p>
            <a:r>
              <a:rPr lang="en-US"/>
              <a:t>including cultured products, ice creams, paneer and ghee under the Mother Dairy brand. The</a:t>
            </a:r>
          </a:p>
          <a:p>
            <a:r>
              <a:rPr lang="en-US"/>
              <a:t>Company also has a diversified portfolio with products in edible oils, fruits &amp; vegetables,</a:t>
            </a:r>
          </a:p>
          <a:p>
            <a:r>
              <a:rPr lang="en-US"/>
              <a:t>frozen vegetables, pulses, processed food like fruit juices, jams, etc. to meet the daily</a:t>
            </a:r>
          </a:p>
          <a:p>
            <a:r>
              <a:rPr lang="en-US"/>
              <a:t>requirements of every household.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F8A45-9955-4508-E597-D0E4C619FBF7}"/>
              </a:ext>
            </a:extLst>
          </p:cNvPr>
          <p:cNvSpPr txBox="1"/>
          <p:nvPr/>
        </p:nvSpPr>
        <p:spPr>
          <a:xfrm>
            <a:off x="5479256" y="250567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AECA12-5D04-01E2-3805-233F2968222C}"/>
              </a:ext>
            </a:extLst>
          </p:cNvPr>
          <p:cNvSpPr txBox="1"/>
          <p:nvPr/>
        </p:nvSpPr>
        <p:spPr>
          <a:xfrm>
            <a:off x="5479256" y="250567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18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546F-7651-334D-62B2-FA8AABF5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1.Products strategies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5912-C86E-C46B-775D-C400FC3B6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product strategy and mix in Mother Dairy marketing strategy can be</a:t>
            </a:r>
          </a:p>
          <a:p>
            <a:r>
              <a:rPr lang="en-US"/>
              <a:t>explained as follows.</a:t>
            </a:r>
          </a:p>
          <a:p>
            <a:r>
              <a:rPr lang="en-US"/>
              <a:t>● Mother Dairy is a leading brand offering milk, milk based products &amp; other</a:t>
            </a:r>
          </a:p>
          <a:p>
            <a:r>
              <a:rPr lang="en-US"/>
              <a:t>food items in India. Mother Dairy product portfolio is majorly divided based on</a:t>
            </a:r>
          </a:p>
          <a:p>
            <a:r>
              <a:rPr lang="en-US"/>
              <a:t>the three brands Mother Dairy, Dhara and Safal. These brands cover the</a:t>
            </a:r>
          </a:p>
          <a:p>
            <a:r>
              <a:rPr lang="en-US"/>
              <a:t>product strategy in the marketing mix of Mother Dairy</a:t>
            </a:r>
          </a:p>
        </p:txBody>
      </p:sp>
    </p:spTree>
    <p:extLst>
      <p:ext uri="{BB962C8B-B14F-4D97-AF65-F5344CB8AC3E}">
        <p14:creationId xmlns:p14="http://schemas.microsoft.com/office/powerpoint/2010/main" val="2771124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21D5-0140-8DAA-2945-FE0D1C3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Pricing strategies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9E3A2-9537-5F7E-6370-DAD185196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Mother dairy a very penetrative pricing strategy. Since its suppliers are farmers and</a:t>
            </a:r>
          </a:p>
          <a:p>
            <a:r>
              <a:rPr lang="en-US"/>
              <a:t>cooperatives and needs to support them, milk prices change with inflations and certain</a:t>
            </a:r>
          </a:p>
          <a:p>
            <a:r>
              <a:rPr lang="en-US"/>
              <a:t>amount of fluctuations are visible in Mother Dairy milk prices.</a:t>
            </a:r>
          </a:p>
          <a:p>
            <a:r>
              <a:rPr lang="en-US"/>
              <a:t>Mother Dairy also maintains a differential pricing strategy in its marketing mix and</a:t>
            </a:r>
          </a:p>
          <a:p>
            <a:r>
              <a:rPr lang="en-US"/>
              <a:t>varies according to geographical regions. Prices also vary with packages and variants of</a:t>
            </a:r>
          </a:p>
          <a:p>
            <a:r>
              <a:rPr lang="en-US"/>
              <a:t>milk. Other milk products also have similar situations and we can see pricing done according</a:t>
            </a:r>
          </a:p>
          <a:p>
            <a:r>
              <a:rPr lang="en-US"/>
              <a:t>to rising prices of other input factors. In the Mother Dairy ice creams segment, it keeps for</a:t>
            </a:r>
          </a:p>
          <a:p>
            <a:r>
              <a:rPr lang="en-US"/>
              <a:t>regular ice creams competitive prices and premium prices for other special flavours.</a:t>
            </a:r>
          </a:p>
        </p:txBody>
      </p:sp>
    </p:spTree>
    <p:extLst>
      <p:ext uri="{BB962C8B-B14F-4D97-AF65-F5344CB8AC3E}">
        <p14:creationId xmlns:p14="http://schemas.microsoft.com/office/powerpoint/2010/main" val="2793854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90ED3-3899-77D2-8952-5E25D155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Place and distribution strategies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2420-61D9-BD75-37CF-3F27A3AB8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Mother Dairy has a wide presence across India. In the milk industry, distribution is</a:t>
            </a:r>
          </a:p>
          <a:p>
            <a:r>
              <a:rPr lang="en-US"/>
              <a:t>quite a critical part of the business and hence to tap into various regions all over the country</a:t>
            </a:r>
          </a:p>
          <a:p>
            <a:r>
              <a:rPr lang="en-US"/>
              <a:t>it has 1400 retail outlets and and 1000 exclusive stores in place. As its suppliers are farmers</a:t>
            </a:r>
          </a:p>
          <a:p>
            <a:r>
              <a:rPr lang="en-US"/>
              <a:t>and cooperatives, it is able to save on other middle men costs. Since Mother Dairy deals</a:t>
            </a:r>
          </a:p>
          <a:p>
            <a:r>
              <a:rPr lang="en-US"/>
              <a:t>with a perishable which needs refrigeration and has very less shelf life, it produces as per</a:t>
            </a:r>
          </a:p>
          <a:p>
            <a:r>
              <a:rPr lang="en-US"/>
              <a:t>demand of the regions. After being brought in from the farmers in tankers or being collected</a:t>
            </a:r>
          </a:p>
          <a:p>
            <a:r>
              <a:rPr lang="en-US"/>
              <a:t>at the collection centres, it goes on for processing in the plants and then on it is delivered to</a:t>
            </a:r>
          </a:p>
          <a:p>
            <a:r>
              <a:rPr lang="en-US"/>
              <a:t>it Local Area Distributors. These Local Area Distributors then send it to its exclusive Mother</a:t>
            </a:r>
          </a:p>
          <a:p>
            <a:r>
              <a:rPr lang="en-US"/>
              <a:t>Dairy booth, convenience stores, supermarkets and other smaller retailers. Since consumers</a:t>
            </a:r>
          </a:p>
          <a:p>
            <a:r>
              <a:rPr lang="en-US"/>
              <a:t>are able to find to Mother Dairy booths very close to their homes, it has built customer</a:t>
            </a:r>
          </a:p>
        </p:txBody>
      </p:sp>
    </p:spTree>
    <p:extLst>
      <p:ext uri="{BB962C8B-B14F-4D97-AF65-F5344CB8AC3E}">
        <p14:creationId xmlns:p14="http://schemas.microsoft.com/office/powerpoint/2010/main" val="3662227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6BFF-6E0A-3997-8BBC-35EE1835E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Promotional and advertising strategies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1F95A-72B9-EFB8-0E99-0DBFB4469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Mother Dairy has adopted a subtle yet effective marketing strategy. As it is facing stiff</a:t>
            </a:r>
          </a:p>
          <a:p>
            <a:r>
              <a:rPr lang="en-US"/>
              <a:t>competition from national player Amul, Mother Dairy has moved onto smart marketing</a:t>
            </a:r>
          </a:p>
          <a:p>
            <a:r>
              <a:rPr lang="en-US"/>
              <a:t>strategy wherein it is working on better communication strategies. It is now coming up with</a:t>
            </a:r>
          </a:p>
          <a:p>
            <a:r>
              <a:rPr lang="en-US"/>
              <a:t>various advertising strategies to gain customer’s mind share. Recently Mother Dairy has</a:t>
            </a:r>
          </a:p>
          <a:p>
            <a:r>
              <a:rPr lang="en-US"/>
              <a:t>come up with ‘Tweet to Farmer’ campaign where we thank them for giving us milk. It has</a:t>
            </a:r>
          </a:p>
          <a:p>
            <a:r>
              <a:rPr lang="en-US"/>
              <a:t>roped in a mascot Makhan Singh which is targeted on the kids for various products like</a:t>
            </a:r>
          </a:p>
          <a:p>
            <a:r>
              <a:rPr lang="en-US"/>
              <a:t>cheese, butter and milk. The Mother Dairy ice creams have also been quite popular because</a:t>
            </a:r>
          </a:p>
          <a:p>
            <a:r>
              <a:rPr lang="en-US"/>
              <a:t>of TV commercials. Safal also takes help of green and environment friendly themes for</a:t>
            </a:r>
          </a:p>
          <a:p>
            <a:r>
              <a:rPr lang="en-US"/>
              <a:t>selling many of its products. Dhara brand has been on TV commercials from quite a long</a:t>
            </a:r>
          </a:p>
          <a:p>
            <a:r>
              <a:rPr lang="en-US"/>
              <a:t>time. It also has tied up with Paytm and UPI for cashless payment at its booths and hence</a:t>
            </a:r>
          </a:p>
          <a:p>
            <a:r>
              <a:rPr lang="en-US"/>
              <a:t>showing it is technologically updated. Hence, this covers the entire Mother Dairy</a:t>
            </a:r>
          </a:p>
        </p:txBody>
      </p:sp>
    </p:spTree>
    <p:extLst>
      <p:ext uri="{BB962C8B-B14F-4D97-AF65-F5344CB8AC3E}">
        <p14:creationId xmlns:p14="http://schemas.microsoft.com/office/powerpoint/2010/main" val="38817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80EE-2E88-8B4D-FCF4-893455AF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Mother dairy tools and buyer openion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CD498B-4028-76F2-17D8-302E31231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Buyers must also source quality items at competitive prices that are useful to</a:t>
            </a:r>
          </a:p>
          <a:p>
            <a:r>
              <a:rPr lang="en-US"/>
              <a:t>their company’s bottom line. This may require them to predict what</a:t>
            </a:r>
          </a:p>
          <a:p>
            <a:r>
              <a:rPr lang="en-US"/>
              <a:t>consumers will want by forecasting next season’s trends. Buyers also need to</a:t>
            </a:r>
          </a:p>
          <a:p>
            <a:r>
              <a:rPr lang="en-US"/>
              <a:t>find trustworthy wholesalers and manufacturers and ensure their deliveries</a:t>
            </a:r>
          </a:p>
          <a:p>
            <a:r>
              <a:rPr lang="en-US"/>
              <a:t>are on time, complete, free of damage, and within budget. This position often</a:t>
            </a:r>
          </a:p>
          <a:p>
            <a:r>
              <a:rPr lang="en-US"/>
              <a:t>leads to becoming a Purchasing Manager, Purchasing Director, Assistant to</a:t>
            </a:r>
          </a:p>
          <a:p>
            <a:r>
              <a:rPr lang="en-US"/>
              <a:t>the Chief Procurement Officer (CP</a:t>
            </a:r>
          </a:p>
        </p:txBody>
      </p:sp>
    </p:spTree>
    <p:extLst>
      <p:ext uri="{BB962C8B-B14F-4D97-AF65-F5344CB8AC3E}">
        <p14:creationId xmlns:p14="http://schemas.microsoft.com/office/powerpoint/2010/main" val="1215949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90F7-FAF7-8667-381E-63360756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Education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E49A5-14C6-2BA9-EDCE-3A12924A3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Education Requirements:</a:t>
            </a:r>
          </a:p>
          <a:p>
            <a:r>
              <a:rPr lang="en-US"/>
              <a:t>● High school diploma or equivalent.</a:t>
            </a:r>
          </a:p>
          <a:p>
            <a:r>
              <a:rPr lang="en-US"/>
              <a:t>● Associate or bachelor’s degree.</a:t>
            </a:r>
          </a:p>
          <a:p>
            <a:r>
              <a:rPr lang="en-US"/>
              <a:t>● 0-2 years of related experience.</a:t>
            </a:r>
          </a:p>
          <a:p>
            <a:r>
              <a:rPr lang="en-US"/>
              <a:t>● Trade-specific certification like CPP, CPPB, or CPPO (optional)</a:t>
            </a:r>
          </a:p>
        </p:txBody>
      </p:sp>
    </p:spTree>
    <p:extLst>
      <p:ext uri="{BB962C8B-B14F-4D97-AF65-F5344CB8AC3E}">
        <p14:creationId xmlns:p14="http://schemas.microsoft.com/office/powerpoint/2010/main" val="1615269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D9FB-3926-DE2E-0DCA-A66FA209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Buyer essential skills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DA2A8-25BB-EDEE-10C7-1282AAB43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Analytical and math skills.</a:t>
            </a:r>
          </a:p>
          <a:p>
            <a:r>
              <a:rPr lang="en-US"/>
              <a:t>● Negotiation skills.</a:t>
            </a:r>
          </a:p>
          <a:p>
            <a:r>
              <a:rPr lang="en-US"/>
              <a:t>● Ability to perform under stress.</a:t>
            </a:r>
          </a:p>
          <a:p>
            <a:r>
              <a:rPr lang="en-US"/>
              <a:t>● Purchasing and inventorymanagement skills.</a:t>
            </a:r>
          </a:p>
          <a:p>
            <a:r>
              <a:rPr lang="en-US"/>
              <a:t>● Knowledge of a specific sector’s needs.</a:t>
            </a:r>
          </a:p>
        </p:txBody>
      </p:sp>
    </p:spTree>
    <p:extLst>
      <p:ext uri="{BB962C8B-B14F-4D97-AF65-F5344CB8AC3E}">
        <p14:creationId xmlns:p14="http://schemas.microsoft.com/office/powerpoint/2010/main" val="3932066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37D7-A432-8123-7C42-2BCD95BE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Buyer roles and responsibilities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524A4-108E-F60B-978A-CBABCA52B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Search for and negotiate contracts with suppliers and manufacturers.</a:t>
            </a:r>
          </a:p>
          <a:p>
            <a:r>
              <a:rPr lang="en-US"/>
              <a:t>● Craft purchase order and inventory reports for management.</a:t>
            </a:r>
          </a:p>
          <a:p>
            <a:r>
              <a:rPr lang="en-US"/>
              <a:t>● Solve supply chain problems.</a:t>
            </a:r>
          </a:p>
          <a:p>
            <a:r>
              <a:rPr lang="en-US"/>
              <a:t>● Work within the management team to ensure that all deliveries satisfy the</a:t>
            </a:r>
          </a:p>
          <a:p>
            <a:r>
              <a:rPr lang="en-US"/>
              <a:t>assigned orders.</a:t>
            </a:r>
          </a:p>
          <a:p>
            <a:r>
              <a:rPr lang="en-US"/>
              <a:t>● Develop an effective and accurate system for monitoring purchase orders.</a:t>
            </a:r>
          </a:p>
        </p:txBody>
      </p:sp>
    </p:spTree>
    <p:extLst>
      <p:ext uri="{BB962C8B-B14F-4D97-AF65-F5344CB8AC3E}">
        <p14:creationId xmlns:p14="http://schemas.microsoft.com/office/powerpoint/2010/main" val="1677880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690A-4512-3C62-6BD3-ADDC13A1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Day to Day duties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12AD-4AD3-5644-E5CC-FFB924AE4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Order products and authorize payments.</a:t>
            </a:r>
          </a:p>
          <a:p>
            <a:r>
              <a:rPr lang="en-US"/>
              <a:t>● Manage inventory, including current stock and new deliveries.</a:t>
            </a:r>
          </a:p>
          <a:p>
            <a:r>
              <a:rPr lang="en-US"/>
              <a:t>● Ensure the accuracy of purchase orders.</a:t>
            </a:r>
          </a:p>
          <a:p>
            <a:r>
              <a:rPr lang="en-US"/>
              <a:t>● Research possible item selections.</a:t>
            </a:r>
          </a:p>
        </p:txBody>
      </p:sp>
    </p:spTree>
    <p:extLst>
      <p:ext uri="{BB962C8B-B14F-4D97-AF65-F5344CB8AC3E}">
        <p14:creationId xmlns:p14="http://schemas.microsoft.com/office/powerpoint/2010/main" val="2436704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259F-C09A-4950-B25C-4DC0EDE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Mother dairy suggestions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166A8C-613F-6666-34D4-BB81D811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80" y="2371328"/>
            <a:ext cx="9435654" cy="3968750"/>
          </a:xfrm>
        </p:spPr>
      </p:pic>
    </p:spTree>
    <p:extLst>
      <p:ext uri="{BB962C8B-B14F-4D97-AF65-F5344CB8AC3E}">
        <p14:creationId xmlns:p14="http://schemas.microsoft.com/office/powerpoint/2010/main" val="100213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1BBF5-4CA1-530E-7DC4-35B65E281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00312"/>
            <a:ext cx="8761413" cy="4226451"/>
          </a:xfrm>
        </p:spPr>
        <p:txBody>
          <a:bodyPr/>
          <a:lstStyle/>
          <a:p>
            <a:r>
              <a:rPr lang="en-US"/>
              <a:t>The Company over the last many years has created a market leadership position for itself in</a:t>
            </a:r>
          </a:p>
          <a:p>
            <a:r>
              <a:rPr lang="en-US"/>
              <a:t>branded milk segment in Delhi &amp; NCR through a robust network of its booth and retail</a:t>
            </a:r>
          </a:p>
          <a:p>
            <a:r>
              <a:rPr lang="en-US"/>
              <a:t>channels. It has also expanded its reach to other regions in North, South, East and West</a:t>
            </a:r>
          </a:p>
          <a:p>
            <a:r>
              <a:rPr lang="en-US"/>
              <a:t>with its offering of Milk and Milk products pegging it among the few companies to own such a</a:t>
            </a:r>
          </a:p>
          <a:p>
            <a:r>
              <a:rPr lang="en-US"/>
              <a:t>vast channel of distribution in India.</a:t>
            </a:r>
          </a:p>
        </p:txBody>
      </p:sp>
    </p:spTree>
    <p:extLst>
      <p:ext uri="{BB962C8B-B14F-4D97-AF65-F5344CB8AC3E}">
        <p14:creationId xmlns:p14="http://schemas.microsoft.com/office/powerpoint/2010/main" val="609743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B6943E-C8A4-398D-9213-348AE07C5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327" y="487495"/>
            <a:ext cx="8286751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57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C9F9-B826-8633-0162-0815A9A0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Instagram story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DE7A0-A488-0430-0A50-3A047ABB9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8172" y="3161108"/>
            <a:ext cx="6607969" cy="1196580"/>
          </a:xfrm>
        </p:spPr>
        <p:txBody>
          <a:bodyPr/>
          <a:lstStyle/>
          <a:p>
            <a:r>
              <a:rPr lang="en-US"/>
              <a:t>https://www.instagram.com/s/aGlnaGxpZ2h0OjE4MDE1Mzg4ODg4ODA4MjMw?story_media_id=3212626636646537500_62092107712&amp;igshid=NTc4MTIwNjQ2YQ==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8CF30-65F1-4D2D-D1DA-7175145CC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485" y="4634508"/>
            <a:ext cx="3019344" cy="183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24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8F59-278D-2679-816B-396BBC89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Presented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38717-E57B-3C3C-C485-A99FB6229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704" y="2853530"/>
            <a:ext cx="4339828" cy="2397126"/>
          </a:xfrm>
        </p:spPr>
        <p:txBody>
          <a:bodyPr/>
          <a:lstStyle/>
          <a:p>
            <a:r>
              <a:rPr lang="en-US"/>
              <a:t>R.chaithra</a:t>
            </a:r>
          </a:p>
          <a:p>
            <a:r>
              <a:rPr lang="en-US"/>
              <a:t>G.pavithra</a:t>
            </a:r>
          </a:p>
          <a:p>
            <a:r>
              <a:rPr lang="en-US"/>
              <a:t>Girayi Vamsi reddy</a:t>
            </a:r>
          </a:p>
          <a:p>
            <a:r>
              <a:rPr lang="en-US"/>
              <a:t>J.kumar</a:t>
            </a:r>
          </a:p>
        </p:txBody>
      </p:sp>
    </p:spTree>
    <p:extLst>
      <p:ext uri="{BB962C8B-B14F-4D97-AF65-F5344CB8AC3E}">
        <p14:creationId xmlns:p14="http://schemas.microsoft.com/office/powerpoint/2010/main" val="2943662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450790-5DD7-49C0-6331-DF9297639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539007" y="-2283024"/>
            <a:ext cx="6983016" cy="1154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89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9B560E-ECA9-E088-843D-DA3CEBABA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75" y="0"/>
            <a:ext cx="12334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3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473DF2-AD9B-18C9-18E0-A6E133473D1D}"/>
              </a:ext>
            </a:extLst>
          </p:cNvPr>
          <p:cNvSpPr txBox="1"/>
          <p:nvPr/>
        </p:nvSpPr>
        <p:spPr>
          <a:xfrm>
            <a:off x="3049488" y="465415"/>
            <a:ext cx="609897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Type:</a:t>
            </a:r>
          </a:p>
          <a:p>
            <a:r>
              <a:rPr lang="en-US"/>
              <a:t>Subsidiary of National Dairy Development Board</a:t>
            </a:r>
          </a:p>
          <a:p>
            <a:r>
              <a:rPr lang="en-US"/>
              <a:t>Industry:</a:t>
            </a:r>
          </a:p>
          <a:p>
            <a:r>
              <a:rPr lang="en-US"/>
              <a:t>Milk and Dairy Products</a:t>
            </a:r>
          </a:p>
          <a:p>
            <a:r>
              <a:rPr lang="en-US"/>
              <a:t>Founded:</a:t>
            </a:r>
          </a:p>
          <a:p>
            <a:r>
              <a:rPr lang="en-US"/>
              <a:t>1974; 49 years ago</a:t>
            </a:r>
          </a:p>
          <a:p>
            <a:r>
              <a:rPr lang="en-US"/>
              <a:t>Headquarters:</a:t>
            </a:r>
          </a:p>
          <a:p>
            <a:r>
              <a:rPr lang="en-US"/>
              <a:t>Sector-1, Noida, Uttar Pradesh, India</a:t>
            </a:r>
          </a:p>
          <a:p>
            <a:r>
              <a:rPr lang="en-US"/>
              <a:t>Key people:</a:t>
            </a:r>
          </a:p>
          <a:p>
            <a:r>
              <a:rPr lang="en-US"/>
              <a:t>Manish Bandlish (Managing Director)</a:t>
            </a:r>
          </a:p>
          <a:p>
            <a:r>
              <a:rPr lang="en-US"/>
              <a:t>Products:</a:t>
            </a:r>
          </a:p>
          <a:p>
            <a:r>
              <a:rPr lang="en-US"/>
              <a:t>Milk</a:t>
            </a:r>
          </a:p>
          <a:p>
            <a:r>
              <a:rPr lang="en-US"/>
              <a:t>Dairy Products</a:t>
            </a:r>
          </a:p>
          <a:p>
            <a:r>
              <a:rPr lang="en-US"/>
              <a:t>Revenue:</a:t>
            </a:r>
          </a:p>
          <a:p>
            <a:r>
              <a:rPr lang="en-US"/>
              <a:t>₹11,000 crore ($1.6 Billion) (2020)[1]</a:t>
            </a:r>
          </a:p>
          <a:p>
            <a:r>
              <a:rPr lang="en-US"/>
              <a:t>Owner:</a:t>
            </a:r>
          </a:p>
          <a:p>
            <a:r>
              <a:rPr lang="en-US"/>
              <a:t>National Dairy Development Board, Ministry of Fisheries, Animal Husbandry and Dairying,</a:t>
            </a:r>
          </a:p>
          <a:p>
            <a:r>
              <a:rPr lang="en-US"/>
              <a:t>Government of India</a:t>
            </a:r>
          </a:p>
          <a:p>
            <a:r>
              <a:rPr lang="en-US"/>
              <a:t>Website:</a:t>
            </a:r>
          </a:p>
          <a:p>
            <a:r>
              <a:rPr lang="en-US"/>
              <a:t>www.motherdairy.com</a:t>
            </a:r>
          </a:p>
        </p:txBody>
      </p:sp>
    </p:spTree>
    <p:extLst>
      <p:ext uri="{BB962C8B-B14F-4D97-AF65-F5344CB8AC3E}">
        <p14:creationId xmlns:p14="http://schemas.microsoft.com/office/powerpoint/2010/main" val="78781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10174-D774-AD87-ED6F-FF363076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Mother dairy products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7FCA0-3611-C379-5471-5DD8FD3DB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Mother dairy full cream milk :</a:t>
            </a:r>
          </a:p>
          <a:p>
            <a:r>
              <a:rPr lang="en-US"/>
              <a:t>Mother Dairy Full Cream Milk.</a:t>
            </a:r>
          </a:p>
          <a:p>
            <a:r>
              <a:rPr lang="en-US"/>
              <a:t>Minimum Fat: 6%, Minimum SNF: 9%</a:t>
            </a:r>
          </a:p>
          <a:p>
            <a:r>
              <a:rPr lang="en-US"/>
              <a:t>Available in: Delhi &amp; NCR, Lucknow, Kanpur, Jaipur ,Mumbai, Pune, Nagpur, Hyderabad,</a:t>
            </a:r>
          </a:p>
          <a:p>
            <a:r>
              <a:rPr lang="en-US"/>
              <a:t>Chennai, Tirupathy and selected North upcountry markets.</a:t>
            </a:r>
          </a:p>
          <a:p>
            <a:r>
              <a:rPr lang="en-US"/>
              <a:t>Shelf Life:48 Hours from the date of packing if kept under refrigeration below 80C</a:t>
            </a:r>
          </a:p>
          <a:p>
            <a:r>
              <a:rPr lang="en-US"/>
              <a:t>Net Quantity: 200 ml, 500 ml, 1 L</a:t>
            </a:r>
          </a:p>
          <a:p>
            <a:r>
              <a:rPr lang="en-US"/>
              <a:t>Storage Conditions: Under Refrigeration.</a:t>
            </a:r>
          </a:p>
        </p:txBody>
      </p:sp>
    </p:spTree>
    <p:extLst>
      <p:ext uri="{BB962C8B-B14F-4D97-AF65-F5344CB8AC3E}">
        <p14:creationId xmlns:p14="http://schemas.microsoft.com/office/powerpoint/2010/main" val="268511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FAFFA-D7BF-4F03-EFB3-7ABB37E6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Mother dairy products picture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3F6C5C-713E-DE7E-3B45-BFD2688A2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156" y="2625725"/>
            <a:ext cx="6858000" cy="3371850"/>
          </a:xfrm>
        </p:spPr>
      </p:pic>
    </p:spTree>
    <p:extLst>
      <p:ext uri="{BB962C8B-B14F-4D97-AF65-F5344CB8AC3E}">
        <p14:creationId xmlns:p14="http://schemas.microsoft.com/office/powerpoint/2010/main" val="1182273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4E52-5874-202F-511D-7E70C748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Mother dairy toned milk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2B5A-766F-5BC6-B135-58C0989A7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Mother dairy toned milk :</a:t>
            </a:r>
          </a:p>
          <a:p>
            <a:r>
              <a:rPr lang="en-US"/>
              <a:t>Mother Dairy Toned Milk.</a:t>
            </a:r>
          </a:p>
          <a:p>
            <a:r>
              <a:rPr lang="en-US"/>
              <a:t>Minimum Fat: 3%, Minimum SNF: 8.5%</a:t>
            </a:r>
          </a:p>
          <a:p>
            <a:r>
              <a:rPr lang="en-US"/>
              <a:t>Available in: Delhi &amp; NCR , Jaipur , Lucknow, Kanpur, Mumbai, Pune, Nagpur, Hyderabad,</a:t>
            </a:r>
          </a:p>
          <a:p>
            <a:r>
              <a:rPr lang="en-US"/>
              <a:t>Chennai, Tirupathy</a:t>
            </a:r>
          </a:p>
          <a:p>
            <a:r>
              <a:rPr lang="en-US"/>
              <a:t>Shelf Life: 48 Hours from the date of packing if kept under refrigeration below 80C</a:t>
            </a:r>
          </a:p>
          <a:p>
            <a:r>
              <a:rPr lang="en-US"/>
              <a:t>Net Quantity: 500 ml, 1 L</a:t>
            </a:r>
          </a:p>
          <a:p>
            <a:r>
              <a:rPr lang="en-US"/>
              <a:t>Storage Conditions: Under Refrigeration (Below 80C).</a:t>
            </a:r>
          </a:p>
        </p:txBody>
      </p:sp>
    </p:spTree>
    <p:extLst>
      <p:ext uri="{BB962C8B-B14F-4D97-AF65-F5344CB8AC3E}">
        <p14:creationId xmlns:p14="http://schemas.microsoft.com/office/powerpoint/2010/main" val="3034729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AADB-3F38-2A38-DEB2-56BD7E1B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Mother dairy toned milk picture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9A81B7-BEC5-BC89-56FA-3702AA7A2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5108" y="2603500"/>
            <a:ext cx="3306096" cy="3416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0593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8295-CDC3-D21A-DF2D-D237E9F7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Mother dairy Standardized milk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D2DC-7EB3-706C-FBFF-5BE462AC0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Mother dairy standardized milk:</a:t>
            </a:r>
          </a:p>
          <a:p>
            <a:r>
              <a:rPr lang="en-US"/>
              <a:t>Mother Dairy Standardized Milk.</a:t>
            </a:r>
          </a:p>
          <a:p>
            <a:r>
              <a:rPr lang="en-US"/>
              <a:t>Minimum Fat: 4.5%, Minimum SNF: 8.5%</a:t>
            </a:r>
          </a:p>
          <a:p>
            <a:r>
              <a:rPr lang="en-US"/>
              <a:t>Available in: Chandigarh, Dehradun, Ludhiana, Shimla, Chennai, Tirupathy and other</a:t>
            </a:r>
          </a:p>
          <a:p>
            <a:r>
              <a:rPr lang="en-US"/>
              <a:t>cities in North</a:t>
            </a:r>
          </a:p>
          <a:p>
            <a:r>
              <a:rPr lang="en-US"/>
              <a:t>Shelf Life: 48 Hours from the date of packing if kept under refrigeration below 80C</a:t>
            </a:r>
          </a:p>
          <a:p>
            <a:r>
              <a:rPr lang="en-US"/>
              <a:t>Net Quantity: 500 ml, 1 L</a:t>
            </a:r>
          </a:p>
          <a:p>
            <a:r>
              <a:rPr lang="en-US"/>
              <a:t>Storage Conditions: Under Refrigeration (Below 80C).</a:t>
            </a:r>
          </a:p>
        </p:txBody>
      </p:sp>
    </p:spTree>
    <p:extLst>
      <p:ext uri="{BB962C8B-B14F-4D97-AF65-F5344CB8AC3E}">
        <p14:creationId xmlns:p14="http://schemas.microsoft.com/office/powerpoint/2010/main" val="4230846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Ion Boardroom</vt:lpstr>
      <vt:lpstr>PowerPoint Presentation</vt:lpstr>
      <vt:lpstr>Mother dairy </vt:lpstr>
      <vt:lpstr>PowerPoint Presentation</vt:lpstr>
      <vt:lpstr>PowerPoint Presentation</vt:lpstr>
      <vt:lpstr>Mother dairy products </vt:lpstr>
      <vt:lpstr>Mother dairy products picture </vt:lpstr>
      <vt:lpstr>Mother dairy toned milk </vt:lpstr>
      <vt:lpstr>Mother dairy toned milk picture </vt:lpstr>
      <vt:lpstr>Mother dairy Standardized milk </vt:lpstr>
      <vt:lpstr>Mother dairy Standardized picture </vt:lpstr>
      <vt:lpstr>Mother dairy competetor</vt:lpstr>
      <vt:lpstr>Mother dairy competetor graph table </vt:lpstr>
      <vt:lpstr>Mother dairy competetor graph </vt:lpstr>
      <vt:lpstr>Swot analysis of mother dairy </vt:lpstr>
      <vt:lpstr>Strength </vt:lpstr>
      <vt:lpstr>2. Weaknesses </vt:lpstr>
      <vt:lpstr>3.opportunities</vt:lpstr>
      <vt:lpstr>4. Threats</vt:lpstr>
      <vt:lpstr>New product strategies </vt:lpstr>
      <vt:lpstr>1.Products strategies </vt:lpstr>
      <vt:lpstr>2. Pricing strategies </vt:lpstr>
      <vt:lpstr>Place and distribution strategies </vt:lpstr>
      <vt:lpstr>Promotional and advertising strategies </vt:lpstr>
      <vt:lpstr>Mother dairy tools and buyer openion</vt:lpstr>
      <vt:lpstr>Education </vt:lpstr>
      <vt:lpstr>Buyer essential skills </vt:lpstr>
      <vt:lpstr>Buyer roles and responsibilities </vt:lpstr>
      <vt:lpstr>Day to Day duties </vt:lpstr>
      <vt:lpstr>Mother dairy suggestions </vt:lpstr>
      <vt:lpstr>PowerPoint Presentation</vt:lpstr>
      <vt:lpstr>Instagram story </vt:lpstr>
      <vt:lpstr>Presented by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Mother dairy </dc:title>
  <dc:creator>pavi65811@gmail.com</dc:creator>
  <cp:lastModifiedBy>pavi65811@gmail.com</cp:lastModifiedBy>
  <cp:revision>1</cp:revision>
  <dcterms:created xsi:type="dcterms:W3CDTF">2023-10-13T09:02:24Z</dcterms:created>
  <dcterms:modified xsi:type="dcterms:W3CDTF">2023-10-16T07:51:01Z</dcterms:modified>
</cp:coreProperties>
</file>