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715cb98b9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f715cb98b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715cb98b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715cb98b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715cb98b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715cb98b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715cb98b9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715cb98b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715cb98b9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715cb98b9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715cb98b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715cb98b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6cd9fb2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6cd9fb2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715cb98b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715cb98b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715cb98b9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715cb98b9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Big Mountain Resort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Analyzing possible solutions and strategies  to help Big Mountain Resort maximize profits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and Conclusion</a:t>
            </a:r>
            <a:endParaRPr/>
          </a:p>
        </p:txBody>
      </p:sp>
      <p:sp>
        <p:nvSpPr>
          <p:cNvPr id="332" name="Google Shape;332;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While Big Mountain is an above average ski resort in the US, it is currently not making the most out of its facilities and therefore will need to make some changes in order to maximize its </a:t>
            </a:r>
            <a:r>
              <a:rPr lang="en" sz="1500">
                <a:solidFill>
                  <a:srgbClr val="000000"/>
                </a:solidFill>
                <a:latin typeface="Arial"/>
                <a:ea typeface="Arial"/>
                <a:cs typeface="Arial"/>
                <a:sym typeface="Arial"/>
              </a:rPr>
              <a:t>profits</a:t>
            </a:r>
            <a:r>
              <a:rPr lang="en" sz="1500">
                <a:solidFill>
                  <a:srgbClr val="000000"/>
                </a:solidFill>
                <a:latin typeface="Arial"/>
                <a:ea typeface="Arial"/>
                <a:cs typeface="Arial"/>
                <a:sym typeface="Arial"/>
              </a:rPr>
              <a:t>. The following suggestions are:</a:t>
            </a:r>
            <a:endParaRPr sz="1500">
              <a:solidFill>
                <a:srgbClr val="000000"/>
              </a:solidFill>
              <a:highlight>
                <a:schemeClr val="lt1"/>
              </a:highlight>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lang="en" sz="1500">
                <a:solidFill>
                  <a:srgbClr val="000000"/>
                </a:solidFill>
                <a:highlight>
                  <a:schemeClr val="lt1"/>
                </a:highlight>
                <a:latin typeface="Arial"/>
                <a:ea typeface="Arial"/>
                <a:cs typeface="Arial"/>
                <a:sym typeface="Arial"/>
              </a:rPr>
              <a:t>If necessary, close no more than 5 of the least used runs</a:t>
            </a:r>
            <a:endParaRPr sz="1500">
              <a:solidFill>
                <a:srgbClr val="000000"/>
              </a:solidFill>
              <a:highlight>
                <a:schemeClr val="lt1"/>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chemeClr val="lt1"/>
                </a:highlight>
                <a:latin typeface="Arial"/>
                <a:ea typeface="Arial"/>
                <a:cs typeface="Arial"/>
                <a:sym typeface="Arial"/>
              </a:rPr>
              <a:t>Add 2 acres of snow-making area</a:t>
            </a:r>
            <a:endParaRPr sz="1500">
              <a:solidFill>
                <a:srgbClr val="000000"/>
              </a:solidFill>
              <a:highlight>
                <a:schemeClr val="lt1"/>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chemeClr val="lt1"/>
                </a:highlight>
                <a:latin typeface="Arial"/>
                <a:ea typeface="Arial"/>
                <a:cs typeface="Arial"/>
                <a:sym typeface="Arial"/>
              </a:rPr>
              <a:t>Increase ticket price by $1.99 after adding an additional run, increasing the vertical drop by 150 ft, and adding another chair lift </a:t>
            </a:r>
            <a:endParaRPr sz="15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Identification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1400"/>
              <a:buFont typeface="Arial"/>
              <a:buNone/>
            </a:pPr>
            <a:r>
              <a:rPr b="1" lang="en" sz="1400">
                <a:solidFill>
                  <a:srgbClr val="000000"/>
                </a:solidFill>
                <a:latin typeface="Arial"/>
                <a:ea typeface="Arial"/>
                <a:cs typeface="Arial"/>
                <a:sym typeface="Arial"/>
              </a:rPr>
              <a:t>How can Big Mountain Resort increase revenue to support operational costs by either making changes to keep the same ticket price or increase ticket prices by the start of the season?</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400"/>
              <a:buFont typeface="Arial"/>
              <a:buNone/>
            </a:pPr>
            <a:r>
              <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Based on the data given, we would need a model that provided the best </a:t>
            </a:r>
            <a:r>
              <a:rPr lang="en" sz="1400">
                <a:solidFill>
                  <a:srgbClr val="000000"/>
                </a:solidFill>
                <a:latin typeface="Arial"/>
                <a:ea typeface="Arial"/>
                <a:cs typeface="Arial"/>
                <a:sym typeface="Arial"/>
              </a:rPr>
              <a:t>recommendations</a:t>
            </a:r>
            <a:r>
              <a:rPr lang="en" sz="1400">
                <a:solidFill>
                  <a:srgbClr val="000000"/>
                </a:solidFill>
                <a:latin typeface="Arial"/>
                <a:ea typeface="Arial"/>
                <a:cs typeface="Arial"/>
                <a:sym typeface="Arial"/>
              </a:rPr>
              <a:t> for setting ticket prices that would generate profit from facility usage.</a:t>
            </a:r>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290" name="Google Shape;290;p15"/>
          <p:cNvSpPr txBox="1"/>
          <p:nvPr/>
        </p:nvSpPr>
        <p:spPr>
          <a:xfrm>
            <a:off x="824000" y="3486725"/>
            <a:ext cx="324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Based on our findings from the given data</a:t>
            </a:r>
            <a:endParaRPr>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Increase the daily weekend price up tp $98</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If necessary, close no more than 5 of the least used runs</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Add an additional run, increase the vertical drop by 150 ft, add another chair lift and add 2 acres of snow making</a:t>
            </a:r>
            <a:endParaRPr sz="1500">
              <a:solidFill>
                <a:srgbClr val="000000"/>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500">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Models and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313400" cy="56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Random Forest Generator</a:t>
            </a:r>
            <a:endParaRPr/>
          </a:p>
        </p:txBody>
      </p:sp>
      <p:sp>
        <p:nvSpPr>
          <p:cNvPr id="307" name="Google Shape;307;p18"/>
          <p:cNvSpPr txBox="1"/>
          <p:nvPr>
            <p:ph idx="1" type="body"/>
          </p:nvPr>
        </p:nvSpPr>
        <p:spPr>
          <a:xfrm>
            <a:off x="1303800" y="1535275"/>
            <a:ext cx="3312000" cy="2996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solidFill>
                  <a:srgbClr val="000000"/>
                </a:solidFill>
                <a:latin typeface="Arial"/>
                <a:ea typeface="Arial"/>
                <a:cs typeface="Arial"/>
                <a:sym typeface="Arial"/>
              </a:rPr>
              <a:t>After viewing several models, a random forest was the most accurate. This model determined that the four most </a:t>
            </a:r>
            <a:r>
              <a:rPr lang="en" sz="1500">
                <a:solidFill>
                  <a:srgbClr val="000000"/>
                </a:solidFill>
                <a:latin typeface="Arial"/>
                <a:ea typeface="Arial"/>
                <a:cs typeface="Arial"/>
                <a:sym typeface="Arial"/>
              </a:rPr>
              <a:t>important</a:t>
            </a:r>
            <a:r>
              <a:rPr lang="en" sz="1500">
                <a:solidFill>
                  <a:srgbClr val="000000"/>
                </a:solidFill>
                <a:latin typeface="Arial"/>
                <a:ea typeface="Arial"/>
                <a:cs typeface="Arial"/>
                <a:sym typeface="Arial"/>
              </a:rPr>
              <a:t> features when predicting price are:</a:t>
            </a:r>
            <a:endParaRPr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lang="en" sz="1500">
                <a:solidFill>
                  <a:srgbClr val="000000"/>
                </a:solidFill>
                <a:latin typeface="Arial"/>
                <a:ea typeface="Arial"/>
                <a:cs typeface="Arial"/>
                <a:sym typeface="Arial"/>
              </a:rPr>
              <a:t>Fast quad lifts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Total amount of runs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Acres of Snow-Making</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Vertical drops</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308" name="Google Shape;308;p18"/>
          <p:cNvPicPr preferRelativeResize="0"/>
          <p:nvPr/>
        </p:nvPicPr>
        <p:blipFill>
          <a:blip r:embed="rId3">
            <a:alphaModFix/>
          </a:blip>
          <a:stretch>
            <a:fillRect/>
          </a:stretch>
        </p:blipFill>
        <p:spPr>
          <a:xfrm>
            <a:off x="4768200" y="1319775"/>
            <a:ext cx="4223400" cy="33746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 and Analysis</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Based off the four features, our </a:t>
            </a:r>
            <a:r>
              <a:rPr lang="en" sz="1500">
                <a:solidFill>
                  <a:srgbClr val="000000"/>
                </a:solidFill>
                <a:latin typeface="Arial"/>
                <a:ea typeface="Arial"/>
                <a:cs typeface="Arial"/>
                <a:sym typeface="Arial"/>
              </a:rPr>
              <a:t>models</a:t>
            </a:r>
            <a:r>
              <a:rPr lang="en" sz="1500">
                <a:solidFill>
                  <a:srgbClr val="000000"/>
                </a:solidFill>
                <a:latin typeface="Arial"/>
                <a:ea typeface="Arial"/>
                <a:cs typeface="Arial"/>
                <a:sym typeface="Arial"/>
              </a:rPr>
              <a:t> concluded that:</a:t>
            </a:r>
            <a:endParaRPr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lang="en" sz="1500">
                <a:solidFill>
                  <a:srgbClr val="000000"/>
                </a:solidFill>
                <a:latin typeface="Arial"/>
                <a:ea typeface="Arial"/>
                <a:cs typeface="Arial"/>
                <a:sym typeface="Arial"/>
              </a:rPr>
              <a:t>Adding an additional two acres of snow making area would support an estimated ticket price rise of $1.99 for an additional revenue of $34,746.38 per season</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Adding an additional run and </a:t>
            </a:r>
            <a:r>
              <a:rPr lang="en" sz="1500">
                <a:solidFill>
                  <a:srgbClr val="000000"/>
                </a:solidFill>
                <a:latin typeface="Arial"/>
                <a:ea typeface="Arial"/>
                <a:cs typeface="Arial"/>
                <a:sym typeface="Arial"/>
              </a:rPr>
              <a:t>increasing</a:t>
            </a:r>
            <a:r>
              <a:rPr lang="en" sz="1500">
                <a:solidFill>
                  <a:srgbClr val="000000"/>
                </a:solidFill>
                <a:latin typeface="Arial"/>
                <a:ea typeface="Arial"/>
                <a:cs typeface="Arial"/>
                <a:sym typeface="Arial"/>
              </a:rPr>
              <a:t> the vertical drop by 150 feet and installing an additional chair lift is estimated to support a 41.55 increase in ticket price, </a:t>
            </a:r>
            <a:r>
              <a:rPr lang="en" sz="1500">
                <a:solidFill>
                  <a:srgbClr val="000000"/>
                </a:solidFill>
                <a:latin typeface="Arial"/>
                <a:ea typeface="Arial"/>
                <a:cs typeface="Arial"/>
                <a:sym typeface="Arial"/>
              </a:rPr>
              <a:t>resulting</a:t>
            </a:r>
            <a:r>
              <a:rPr lang="en" sz="1500">
                <a:solidFill>
                  <a:srgbClr val="000000"/>
                </a:solidFill>
                <a:latin typeface="Arial"/>
                <a:ea typeface="Arial"/>
                <a:cs typeface="Arial"/>
                <a:sym typeface="Arial"/>
              </a:rPr>
              <a:t> an an additional </a:t>
            </a:r>
            <a:r>
              <a:rPr lang="en" sz="1500">
                <a:solidFill>
                  <a:srgbClr val="000000"/>
                </a:solidFill>
                <a:latin typeface="Arial"/>
                <a:ea typeface="Arial"/>
                <a:cs typeface="Arial"/>
                <a:sym typeface="Arial"/>
              </a:rPr>
              <a:t>revenue</a:t>
            </a:r>
            <a:r>
              <a:rPr lang="en" sz="1500">
                <a:solidFill>
                  <a:srgbClr val="000000"/>
                </a:solidFill>
                <a:latin typeface="Arial"/>
                <a:ea typeface="Arial"/>
                <a:cs typeface="Arial"/>
                <a:sym typeface="Arial"/>
              </a:rPr>
              <a:t> of $27,083.33 per season. </a:t>
            </a:r>
            <a:endParaRPr sz="15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6867900" cy="69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 look at closing runs</a:t>
            </a:r>
            <a:endParaRPr/>
          </a:p>
        </p:txBody>
      </p:sp>
      <p:sp>
        <p:nvSpPr>
          <p:cNvPr id="320" name="Google Shape;320;p20"/>
          <p:cNvSpPr txBox="1"/>
          <p:nvPr>
            <p:ph idx="1" type="body"/>
          </p:nvPr>
        </p:nvSpPr>
        <p:spPr>
          <a:xfrm>
            <a:off x="1303800" y="1386425"/>
            <a:ext cx="3167700" cy="282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rgbClr val="000000"/>
                </a:solidFill>
                <a:highlight>
                  <a:srgbClr val="FFFFFF"/>
                </a:highlight>
                <a:latin typeface="Arial"/>
                <a:ea typeface="Arial"/>
                <a:cs typeface="Arial"/>
                <a:sym typeface="Arial"/>
              </a:rPr>
              <a:t>With the total amount of runs being </a:t>
            </a:r>
            <a:r>
              <a:rPr lang="en" sz="1150">
                <a:solidFill>
                  <a:srgbClr val="000000"/>
                </a:solidFill>
                <a:highlight>
                  <a:srgbClr val="FFFFFF"/>
                </a:highlight>
                <a:latin typeface="Arial"/>
                <a:ea typeface="Arial"/>
                <a:cs typeface="Arial"/>
                <a:sym typeface="Arial"/>
              </a:rPr>
              <a:t>another</a:t>
            </a:r>
            <a:r>
              <a:rPr lang="en" sz="1150">
                <a:solidFill>
                  <a:srgbClr val="000000"/>
                </a:solidFill>
                <a:highlight>
                  <a:srgbClr val="FFFFFF"/>
                </a:highlight>
                <a:latin typeface="Arial"/>
                <a:ea typeface="Arial"/>
                <a:cs typeface="Arial"/>
                <a:sym typeface="Arial"/>
              </a:rPr>
              <a:t> key feature, one scenario that was suggested was closing up to 10 of the lease used runs on the mountain.</a:t>
            </a:r>
            <a:endParaRPr sz="11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 sz="1150">
                <a:solidFill>
                  <a:srgbClr val="000000"/>
                </a:solidFill>
                <a:highlight>
                  <a:srgbClr val="FFFFFF"/>
                </a:highlight>
                <a:latin typeface="Arial"/>
                <a:ea typeface="Arial"/>
                <a:cs typeface="Arial"/>
                <a:sym typeface="Arial"/>
              </a:rPr>
              <a:t>Based on the model,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sz="1400">
              <a:solidFill>
                <a:srgbClr val="000000"/>
              </a:solidFill>
              <a:latin typeface="Arial"/>
              <a:ea typeface="Arial"/>
              <a:cs typeface="Arial"/>
              <a:sym typeface="Arial"/>
            </a:endParaRPr>
          </a:p>
        </p:txBody>
      </p:sp>
      <p:pic>
        <p:nvPicPr>
          <p:cNvPr id="321" name="Google Shape;321;p20"/>
          <p:cNvPicPr preferRelativeResize="0"/>
          <p:nvPr/>
        </p:nvPicPr>
        <p:blipFill>
          <a:blip r:embed="rId3">
            <a:alphaModFix/>
          </a:blip>
          <a:stretch>
            <a:fillRect/>
          </a:stretch>
        </p:blipFill>
        <p:spPr>
          <a:xfrm>
            <a:off x="4649900" y="1819150"/>
            <a:ext cx="4342375" cy="227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