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345" r:id="rId5"/>
    <p:sldId id="304" r:id="rId6"/>
    <p:sldId id="368" r:id="rId7"/>
    <p:sldId id="296" r:id="rId8"/>
    <p:sldId id="366" r:id="rId9"/>
    <p:sldId id="293" r:id="rId10"/>
    <p:sldId id="268" r:id="rId11"/>
    <p:sldId id="348" r:id="rId12"/>
    <p:sldId id="301" r:id="rId13"/>
    <p:sldId id="294" r:id="rId14"/>
    <p:sldId id="302" r:id="rId15"/>
    <p:sldId id="350" r:id="rId16"/>
    <p:sldId id="353" r:id="rId17"/>
    <p:sldId id="352" r:id="rId18"/>
    <p:sldId id="355" r:id="rId19"/>
    <p:sldId id="356" r:id="rId20"/>
    <p:sldId id="357" r:id="rId21"/>
    <p:sldId id="349" r:id="rId22"/>
    <p:sldId id="358" r:id="rId23"/>
    <p:sldId id="361" r:id="rId24"/>
    <p:sldId id="359" r:id="rId25"/>
    <p:sldId id="360" r:id="rId26"/>
    <p:sldId id="363" r:id="rId27"/>
    <p:sldId id="362" r:id="rId28"/>
    <p:sldId id="364" r:id="rId29"/>
    <p:sldId id="365" r:id="rId30"/>
    <p:sldId id="367" r:id="rId31"/>
    <p:sldId id="30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9EE0"/>
    <a:srgbClr val="2811E9"/>
    <a:srgbClr val="E911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0D5513-AE0B-42EF-A106-8397CAE1933E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4A84C51-4668-405F-B67D-AF5A39B7D3D7}">
      <dgm:prSet phldrT="[Text]"/>
      <dgm:spPr/>
      <dgm:t>
        <a:bodyPr/>
        <a:lstStyle/>
        <a:p>
          <a:r>
            <a:rPr lang="en-US" dirty="0"/>
            <a:t>ML Bottleneck Analysis</a:t>
          </a:r>
          <a:endParaRPr lang="en-IN" dirty="0"/>
        </a:p>
      </dgm:t>
    </dgm:pt>
    <dgm:pt modelId="{227FCD8B-D4A4-466C-9AA0-F3BA26D05453}" type="parTrans" cxnId="{B6405398-E42F-4411-BF13-063FD56EBDC1}">
      <dgm:prSet/>
      <dgm:spPr/>
      <dgm:t>
        <a:bodyPr/>
        <a:lstStyle/>
        <a:p>
          <a:endParaRPr lang="en-IN"/>
        </a:p>
      </dgm:t>
    </dgm:pt>
    <dgm:pt modelId="{400DA7F6-9718-40A5-A108-7595E4E867E1}" type="sibTrans" cxnId="{B6405398-E42F-4411-BF13-063FD56EBDC1}">
      <dgm:prSet/>
      <dgm:spPr/>
      <dgm:t>
        <a:bodyPr/>
        <a:lstStyle/>
        <a:p>
          <a:endParaRPr lang="en-IN"/>
        </a:p>
      </dgm:t>
    </dgm:pt>
    <dgm:pt modelId="{15887466-5202-4808-BCED-6658685503E9}">
      <dgm:prSet phldrT="[Text]"/>
      <dgm:spPr/>
      <dgm:t>
        <a:bodyPr/>
        <a:lstStyle/>
        <a:p>
          <a:endParaRPr lang="en-IN" dirty="0"/>
        </a:p>
      </dgm:t>
    </dgm:pt>
    <dgm:pt modelId="{E9555732-40C1-422C-B356-F9F582E2E8BD}" type="parTrans" cxnId="{5BF20879-9136-4CA5-9BD5-9F7AEA7C5DA5}">
      <dgm:prSet/>
      <dgm:spPr/>
      <dgm:t>
        <a:bodyPr/>
        <a:lstStyle/>
        <a:p>
          <a:endParaRPr lang="en-IN"/>
        </a:p>
      </dgm:t>
    </dgm:pt>
    <dgm:pt modelId="{6220234E-63C4-436A-ADEC-BE4A6700FDEE}" type="sibTrans" cxnId="{5BF20879-9136-4CA5-9BD5-9F7AEA7C5DA5}">
      <dgm:prSet/>
      <dgm:spPr/>
      <dgm:t>
        <a:bodyPr/>
        <a:lstStyle/>
        <a:p>
          <a:endParaRPr lang="en-IN"/>
        </a:p>
      </dgm:t>
    </dgm:pt>
    <dgm:pt modelId="{2924473C-0D64-4F3C-A918-5DF71CE4AEDD}">
      <dgm:prSet phldrT="[Text]"/>
      <dgm:spPr/>
      <dgm:t>
        <a:bodyPr/>
        <a:lstStyle/>
        <a:p>
          <a:r>
            <a:rPr lang="en-US" dirty="0"/>
            <a:t>Identify commonly used ML inference algorithms</a:t>
          </a:r>
          <a:endParaRPr lang="en-IN" dirty="0"/>
        </a:p>
      </dgm:t>
    </dgm:pt>
    <dgm:pt modelId="{96A546AE-D7AE-4591-9F7F-080B2BA35048}" type="parTrans" cxnId="{C985019D-5BFF-4128-A5EE-FDF3A489B109}">
      <dgm:prSet/>
      <dgm:spPr/>
      <dgm:t>
        <a:bodyPr/>
        <a:lstStyle/>
        <a:p>
          <a:endParaRPr lang="en-IN"/>
        </a:p>
      </dgm:t>
    </dgm:pt>
    <dgm:pt modelId="{5F5CAFB1-9634-450B-935C-E3D210233AB8}" type="sibTrans" cxnId="{C985019D-5BFF-4128-A5EE-FDF3A489B109}">
      <dgm:prSet/>
      <dgm:spPr/>
      <dgm:t>
        <a:bodyPr/>
        <a:lstStyle/>
        <a:p>
          <a:endParaRPr lang="en-IN"/>
        </a:p>
      </dgm:t>
    </dgm:pt>
    <dgm:pt modelId="{E1851C2D-44F9-4E32-9729-551B0980C736}">
      <dgm:prSet phldrT="[Text]"/>
      <dgm:spPr/>
      <dgm:t>
        <a:bodyPr/>
        <a:lstStyle/>
        <a:p>
          <a:r>
            <a:rPr lang="en-US" dirty="0"/>
            <a:t>Microarchitecture</a:t>
          </a:r>
          <a:r>
            <a:rPr lang="en-US" baseline="0" dirty="0"/>
            <a:t> Design</a:t>
          </a:r>
          <a:endParaRPr lang="en-IN" dirty="0"/>
        </a:p>
      </dgm:t>
    </dgm:pt>
    <dgm:pt modelId="{7E01651D-F17A-4A39-9904-BC6958BEDBBD}" type="parTrans" cxnId="{9A0DC6AB-8588-44CE-B2C3-6ED9E04ED4AA}">
      <dgm:prSet/>
      <dgm:spPr/>
      <dgm:t>
        <a:bodyPr/>
        <a:lstStyle/>
        <a:p>
          <a:endParaRPr lang="en-IN"/>
        </a:p>
      </dgm:t>
    </dgm:pt>
    <dgm:pt modelId="{40EE8B75-A90C-4BAC-A0F0-83281D804B1A}" type="sibTrans" cxnId="{9A0DC6AB-8588-44CE-B2C3-6ED9E04ED4AA}">
      <dgm:prSet/>
      <dgm:spPr/>
      <dgm:t>
        <a:bodyPr/>
        <a:lstStyle/>
        <a:p>
          <a:endParaRPr lang="en-IN"/>
        </a:p>
      </dgm:t>
    </dgm:pt>
    <dgm:pt modelId="{B7CAE13B-32B7-4D03-929D-6E486E9A3EA7}">
      <dgm:prSet phldrT="[Text]" phldr="1"/>
      <dgm:spPr/>
      <dgm:t>
        <a:bodyPr/>
        <a:lstStyle/>
        <a:p>
          <a:endParaRPr lang="en-IN" dirty="0"/>
        </a:p>
      </dgm:t>
    </dgm:pt>
    <dgm:pt modelId="{E2E027CD-7C9B-4205-8FBE-43E9E82EED67}" type="parTrans" cxnId="{32FFFC98-4C40-40D0-85E8-1C3CD60B3322}">
      <dgm:prSet/>
      <dgm:spPr/>
      <dgm:t>
        <a:bodyPr/>
        <a:lstStyle/>
        <a:p>
          <a:endParaRPr lang="en-IN"/>
        </a:p>
      </dgm:t>
    </dgm:pt>
    <dgm:pt modelId="{EBC60832-6156-4344-A655-6666D96922CA}" type="sibTrans" cxnId="{32FFFC98-4C40-40D0-85E8-1C3CD60B3322}">
      <dgm:prSet/>
      <dgm:spPr/>
      <dgm:t>
        <a:bodyPr/>
        <a:lstStyle/>
        <a:p>
          <a:endParaRPr lang="en-IN"/>
        </a:p>
      </dgm:t>
    </dgm:pt>
    <dgm:pt modelId="{47B64D67-99B6-4B94-AC1F-3AAFAB76F3CE}">
      <dgm:prSet phldrT="[Text]"/>
      <dgm:spPr/>
      <dgm:t>
        <a:bodyPr/>
        <a:lstStyle/>
        <a:p>
          <a:r>
            <a:rPr lang="en-US" dirty="0"/>
            <a:t>Develop a modular Vector Unit to execute Vector Instructions from RISC-V Vector ISA</a:t>
          </a:r>
          <a:endParaRPr lang="en-IN" dirty="0"/>
        </a:p>
      </dgm:t>
    </dgm:pt>
    <dgm:pt modelId="{28C1EE7B-9290-4B8A-9D4F-8BBD9F5DBD50}" type="parTrans" cxnId="{20F05D26-96B9-4D79-8BA9-79F42E94FD7B}">
      <dgm:prSet/>
      <dgm:spPr/>
      <dgm:t>
        <a:bodyPr/>
        <a:lstStyle/>
        <a:p>
          <a:endParaRPr lang="en-IN"/>
        </a:p>
      </dgm:t>
    </dgm:pt>
    <dgm:pt modelId="{9BDE5F1D-629A-41D5-8267-E29C9D0AC043}" type="sibTrans" cxnId="{20F05D26-96B9-4D79-8BA9-79F42E94FD7B}">
      <dgm:prSet/>
      <dgm:spPr/>
      <dgm:t>
        <a:bodyPr/>
        <a:lstStyle/>
        <a:p>
          <a:endParaRPr lang="en-IN"/>
        </a:p>
      </dgm:t>
    </dgm:pt>
    <dgm:pt modelId="{53B0B27E-5ED6-4A5A-8128-809653CAEFCA}">
      <dgm:prSet phldrT="[Text]"/>
      <dgm:spPr/>
      <dgm:t>
        <a:bodyPr/>
        <a:lstStyle/>
        <a:p>
          <a:r>
            <a:rPr lang="en-US" dirty="0"/>
            <a:t>Evaluation and Demonstration</a:t>
          </a:r>
          <a:endParaRPr lang="en-IN" dirty="0"/>
        </a:p>
      </dgm:t>
    </dgm:pt>
    <dgm:pt modelId="{1445EA13-3C91-4B5B-A12B-445D3605B081}" type="parTrans" cxnId="{4BB82CB9-CDA5-49B4-8636-63EF0C8DBA33}">
      <dgm:prSet/>
      <dgm:spPr/>
      <dgm:t>
        <a:bodyPr/>
        <a:lstStyle/>
        <a:p>
          <a:endParaRPr lang="en-IN"/>
        </a:p>
      </dgm:t>
    </dgm:pt>
    <dgm:pt modelId="{D3C94678-DA2E-448D-A4ED-27FD2152D9DB}" type="sibTrans" cxnId="{4BB82CB9-CDA5-49B4-8636-63EF0C8DBA33}">
      <dgm:prSet/>
      <dgm:spPr/>
      <dgm:t>
        <a:bodyPr/>
        <a:lstStyle/>
        <a:p>
          <a:endParaRPr lang="en-IN"/>
        </a:p>
      </dgm:t>
    </dgm:pt>
    <dgm:pt modelId="{417F27BC-DFB9-4816-83FB-C0F98D1917D2}">
      <dgm:prSet phldrT="[Text]" phldr="1"/>
      <dgm:spPr/>
      <dgm:t>
        <a:bodyPr/>
        <a:lstStyle/>
        <a:p>
          <a:endParaRPr lang="en-IN" dirty="0"/>
        </a:p>
      </dgm:t>
    </dgm:pt>
    <dgm:pt modelId="{03EBB704-B07D-4287-84B4-0F48FC674043}" type="parTrans" cxnId="{90534AA2-3507-4AB7-AF23-8770CCAB831B}">
      <dgm:prSet/>
      <dgm:spPr/>
      <dgm:t>
        <a:bodyPr/>
        <a:lstStyle/>
        <a:p>
          <a:endParaRPr lang="en-IN"/>
        </a:p>
      </dgm:t>
    </dgm:pt>
    <dgm:pt modelId="{D3C754A3-0723-48B3-948A-AD6E70100479}" type="sibTrans" cxnId="{90534AA2-3507-4AB7-AF23-8770CCAB831B}">
      <dgm:prSet/>
      <dgm:spPr/>
      <dgm:t>
        <a:bodyPr/>
        <a:lstStyle/>
        <a:p>
          <a:endParaRPr lang="en-IN"/>
        </a:p>
      </dgm:t>
    </dgm:pt>
    <dgm:pt modelId="{ADEB2862-6D27-47CC-B788-E79B2001B78B}">
      <dgm:prSet phldrT="[Text]"/>
      <dgm:spPr/>
      <dgm:t>
        <a:bodyPr/>
        <a:lstStyle/>
        <a:p>
          <a:r>
            <a:rPr lang="en-US" dirty="0"/>
            <a:t>Develop vectorization algorithms for neural network layers</a:t>
          </a:r>
          <a:endParaRPr lang="en-IN" dirty="0"/>
        </a:p>
      </dgm:t>
    </dgm:pt>
    <dgm:pt modelId="{9696831A-DE2D-4E22-84A2-B8D2E137799A}" type="parTrans" cxnId="{E6E29C79-E789-40F7-86ED-3FC27DE3E341}">
      <dgm:prSet/>
      <dgm:spPr/>
      <dgm:t>
        <a:bodyPr/>
        <a:lstStyle/>
        <a:p>
          <a:endParaRPr lang="en-IN"/>
        </a:p>
      </dgm:t>
    </dgm:pt>
    <dgm:pt modelId="{C2D0A09F-5C84-49BA-8EEC-25FD3B696712}" type="sibTrans" cxnId="{E6E29C79-E789-40F7-86ED-3FC27DE3E341}">
      <dgm:prSet/>
      <dgm:spPr/>
      <dgm:t>
        <a:bodyPr/>
        <a:lstStyle/>
        <a:p>
          <a:endParaRPr lang="en-IN"/>
        </a:p>
      </dgm:t>
    </dgm:pt>
    <dgm:pt modelId="{FB4DAB03-ADA2-4EE7-A317-748DD377BBC0}">
      <dgm:prSet phldrT="[Text]"/>
      <dgm:spPr/>
      <dgm:t>
        <a:bodyPr/>
        <a:lstStyle/>
        <a:p>
          <a:r>
            <a:rPr lang="en-US" dirty="0"/>
            <a:t>Develop C programs for Neural Networks</a:t>
          </a:r>
          <a:endParaRPr lang="en-IN" dirty="0"/>
        </a:p>
      </dgm:t>
    </dgm:pt>
    <dgm:pt modelId="{C288E922-0BB2-4435-B09D-5DE0DDBD0179}" type="parTrans" cxnId="{93EA6493-CDF4-4239-9D1F-6AAC9381E12C}">
      <dgm:prSet/>
      <dgm:spPr/>
      <dgm:t>
        <a:bodyPr/>
        <a:lstStyle/>
        <a:p>
          <a:endParaRPr lang="en-IN"/>
        </a:p>
      </dgm:t>
    </dgm:pt>
    <dgm:pt modelId="{41404869-C00E-4C92-9CB5-7EB8015964CC}" type="sibTrans" cxnId="{93EA6493-CDF4-4239-9D1F-6AAC9381E12C}">
      <dgm:prSet/>
      <dgm:spPr/>
      <dgm:t>
        <a:bodyPr/>
        <a:lstStyle/>
        <a:p>
          <a:endParaRPr lang="en-IN"/>
        </a:p>
      </dgm:t>
    </dgm:pt>
    <dgm:pt modelId="{C12DCCE8-24F1-47CF-AF49-073632E27B39}">
      <dgm:prSet phldrT="[Text]"/>
      <dgm:spPr/>
      <dgm:t>
        <a:bodyPr/>
        <a:lstStyle/>
        <a:p>
          <a:r>
            <a:rPr lang="en-US" dirty="0"/>
            <a:t>Run and profile Neural Networks to identify portions of code where CPU spends the maximum time  </a:t>
          </a:r>
          <a:endParaRPr lang="en-IN" dirty="0"/>
        </a:p>
      </dgm:t>
    </dgm:pt>
    <dgm:pt modelId="{D444B73F-8022-480B-BBB9-6AB6D41DEE03}" type="parTrans" cxnId="{B352035F-2F63-4EB0-8F0A-E8DB9BED0AA9}">
      <dgm:prSet/>
      <dgm:spPr/>
      <dgm:t>
        <a:bodyPr/>
        <a:lstStyle/>
        <a:p>
          <a:endParaRPr lang="en-IN"/>
        </a:p>
      </dgm:t>
    </dgm:pt>
    <dgm:pt modelId="{B33AB075-6659-42FD-96A7-EEB41040EB67}" type="sibTrans" cxnId="{B352035F-2F63-4EB0-8F0A-E8DB9BED0AA9}">
      <dgm:prSet/>
      <dgm:spPr/>
      <dgm:t>
        <a:bodyPr/>
        <a:lstStyle/>
        <a:p>
          <a:endParaRPr lang="en-IN"/>
        </a:p>
      </dgm:t>
    </dgm:pt>
    <dgm:pt modelId="{B3A56A20-F554-4C3E-8E18-5739615B82C5}">
      <dgm:prSet phldrT="[Text]"/>
      <dgm:spPr/>
      <dgm:t>
        <a:bodyPr/>
        <a:lstStyle/>
        <a:p>
          <a:r>
            <a:rPr lang="en-US" dirty="0"/>
            <a:t>Interface the Vector Unit with a microcontroller class RISC-V host processor</a:t>
          </a:r>
          <a:endParaRPr lang="en-IN" dirty="0"/>
        </a:p>
      </dgm:t>
    </dgm:pt>
    <dgm:pt modelId="{AC778166-7BE6-45CC-8397-405C3F0F63DA}" type="parTrans" cxnId="{89B7CB66-46A2-40EC-BB73-BDC663E95531}">
      <dgm:prSet/>
      <dgm:spPr/>
      <dgm:t>
        <a:bodyPr/>
        <a:lstStyle/>
        <a:p>
          <a:endParaRPr lang="en-IN"/>
        </a:p>
      </dgm:t>
    </dgm:pt>
    <dgm:pt modelId="{5F6E3A79-8109-49E6-AFC6-42858C7EF3E5}" type="sibTrans" cxnId="{89B7CB66-46A2-40EC-BB73-BDC663E95531}">
      <dgm:prSet/>
      <dgm:spPr/>
      <dgm:t>
        <a:bodyPr/>
        <a:lstStyle/>
        <a:p>
          <a:endParaRPr lang="en-IN"/>
        </a:p>
      </dgm:t>
    </dgm:pt>
    <dgm:pt modelId="{278BC8B9-1C4E-4F7C-9CDC-721AA676A067}">
      <dgm:prSet phldrT="[Text]"/>
      <dgm:spPr/>
      <dgm:t>
        <a:bodyPr/>
        <a:lstStyle/>
        <a:p>
          <a:r>
            <a:rPr lang="en-US" dirty="0"/>
            <a:t>Run programs on Scalar and Vector RISC-V CPUs</a:t>
          </a:r>
          <a:endParaRPr lang="en-IN" dirty="0"/>
        </a:p>
      </dgm:t>
    </dgm:pt>
    <dgm:pt modelId="{A2D8B964-946E-4AE6-B6C9-B41788F665B3}" type="parTrans" cxnId="{46DD2ECC-F5B1-4E52-AD74-69479EF07B36}">
      <dgm:prSet/>
      <dgm:spPr/>
      <dgm:t>
        <a:bodyPr/>
        <a:lstStyle/>
        <a:p>
          <a:endParaRPr lang="en-IN"/>
        </a:p>
      </dgm:t>
    </dgm:pt>
    <dgm:pt modelId="{1A573AFB-0D4C-46E5-A185-18FCB7C31181}" type="sibTrans" cxnId="{46DD2ECC-F5B1-4E52-AD74-69479EF07B36}">
      <dgm:prSet/>
      <dgm:spPr/>
      <dgm:t>
        <a:bodyPr/>
        <a:lstStyle/>
        <a:p>
          <a:endParaRPr lang="en-IN"/>
        </a:p>
      </dgm:t>
    </dgm:pt>
    <dgm:pt modelId="{5B0EC394-5F08-4768-99C7-F33910F20E49}">
      <dgm:prSet phldrT="[Text]"/>
      <dgm:spPr/>
      <dgm:t>
        <a:bodyPr/>
        <a:lstStyle/>
        <a:p>
          <a:r>
            <a:rPr lang="en-US" dirty="0"/>
            <a:t>Compare performance of Vector core with scalar core and other data-parallel microcontroller cores</a:t>
          </a:r>
          <a:endParaRPr lang="en-IN" dirty="0"/>
        </a:p>
      </dgm:t>
    </dgm:pt>
    <dgm:pt modelId="{FE14CABE-7AB6-401A-B6F5-2222C06A923D}" type="parTrans" cxnId="{07CAE23F-9861-4410-82C3-DE9783989A25}">
      <dgm:prSet/>
      <dgm:spPr/>
      <dgm:t>
        <a:bodyPr/>
        <a:lstStyle/>
        <a:p>
          <a:endParaRPr lang="en-IN"/>
        </a:p>
      </dgm:t>
    </dgm:pt>
    <dgm:pt modelId="{D0178188-4AB9-4052-9A16-5CDDF1A3E119}" type="sibTrans" cxnId="{07CAE23F-9861-4410-82C3-DE9783989A25}">
      <dgm:prSet/>
      <dgm:spPr/>
      <dgm:t>
        <a:bodyPr/>
        <a:lstStyle/>
        <a:p>
          <a:endParaRPr lang="en-IN"/>
        </a:p>
      </dgm:t>
    </dgm:pt>
    <dgm:pt modelId="{C19B6761-D253-44E0-8401-6EE1B4020B02}">
      <dgm:prSet phldrT="[Text]"/>
      <dgm:spPr/>
      <dgm:t>
        <a:bodyPr/>
        <a:lstStyle/>
        <a:p>
          <a:r>
            <a:rPr lang="en-US" dirty="0"/>
            <a:t>Implement design on Xilinx Vertex-7 FPGA</a:t>
          </a:r>
          <a:endParaRPr lang="en-IN" dirty="0"/>
        </a:p>
      </dgm:t>
    </dgm:pt>
    <dgm:pt modelId="{A7115EE2-5D6D-4EFF-A66E-32357E3CE9D1}" type="parTrans" cxnId="{F7000180-FE6F-4757-AF37-7B6C21C665ED}">
      <dgm:prSet/>
      <dgm:spPr/>
      <dgm:t>
        <a:bodyPr/>
        <a:lstStyle/>
        <a:p>
          <a:endParaRPr lang="en-IN"/>
        </a:p>
      </dgm:t>
    </dgm:pt>
    <dgm:pt modelId="{F7868D85-343F-406A-9D99-1E9BB910BEC9}" type="sibTrans" cxnId="{F7000180-FE6F-4757-AF37-7B6C21C665ED}">
      <dgm:prSet/>
      <dgm:spPr/>
      <dgm:t>
        <a:bodyPr/>
        <a:lstStyle/>
        <a:p>
          <a:endParaRPr lang="en-IN"/>
        </a:p>
      </dgm:t>
    </dgm:pt>
    <dgm:pt modelId="{B0A28D01-DEA5-41E4-B082-5711C845EEC7}">
      <dgm:prSet phldrT="[Text]"/>
      <dgm:spPr/>
      <dgm:t>
        <a:bodyPr/>
        <a:lstStyle/>
        <a:p>
          <a:r>
            <a:rPr lang="en-US" dirty="0"/>
            <a:t>Demonstrate Image Classification task on the vector processor</a:t>
          </a:r>
          <a:endParaRPr lang="en-IN" dirty="0"/>
        </a:p>
      </dgm:t>
    </dgm:pt>
    <dgm:pt modelId="{B442E1EA-9E2D-4082-9829-C77D96B7CF91}" type="parTrans" cxnId="{FF50E3AC-B970-420E-8B5F-21CD7218727D}">
      <dgm:prSet/>
      <dgm:spPr/>
      <dgm:t>
        <a:bodyPr/>
        <a:lstStyle/>
        <a:p>
          <a:endParaRPr lang="en-IN"/>
        </a:p>
      </dgm:t>
    </dgm:pt>
    <dgm:pt modelId="{22527283-A421-440C-87A0-99A04B898DD7}" type="sibTrans" cxnId="{FF50E3AC-B970-420E-8B5F-21CD7218727D}">
      <dgm:prSet/>
      <dgm:spPr/>
      <dgm:t>
        <a:bodyPr/>
        <a:lstStyle/>
        <a:p>
          <a:endParaRPr lang="en-IN"/>
        </a:p>
      </dgm:t>
    </dgm:pt>
    <dgm:pt modelId="{BCE1353A-F41B-4AA2-B6D4-26E33188E740}" type="pres">
      <dgm:prSet presAssocID="{A00D5513-AE0B-42EF-A106-8397CAE1933E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D0166D37-5B7A-4C83-8740-74754E79BB04}" type="pres">
      <dgm:prSet presAssocID="{14A84C51-4668-405F-B67D-AF5A39B7D3D7}" presName="composite" presStyleCnt="0"/>
      <dgm:spPr/>
    </dgm:pt>
    <dgm:pt modelId="{03F2047B-8F03-4C16-B45C-89F923CC6DE9}" type="pres">
      <dgm:prSet presAssocID="{14A84C51-4668-405F-B67D-AF5A39B7D3D7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2C3033DE-7796-4023-9D9E-829D39951366}" type="pres">
      <dgm:prSet presAssocID="{14A84C51-4668-405F-B67D-AF5A39B7D3D7}" presName="Parent" presStyleLbl="alignNode1" presStyleIdx="0" presStyleCnt="3" custScaleX="173238" custLinFactNeighborX="18864" custLinFactNeighborY="-112">
        <dgm:presLayoutVars>
          <dgm:chMax val="3"/>
          <dgm:chPref val="3"/>
          <dgm:bulletEnabled val="1"/>
        </dgm:presLayoutVars>
      </dgm:prSet>
      <dgm:spPr/>
    </dgm:pt>
    <dgm:pt modelId="{136B61EA-F28E-4631-9D6E-D44CC97AD7C8}" type="pres">
      <dgm:prSet presAssocID="{14A84C51-4668-405F-B67D-AF5A39B7D3D7}" presName="Accent" presStyleLbl="parChTrans1D1" presStyleIdx="0" presStyleCnt="3"/>
      <dgm:spPr/>
    </dgm:pt>
    <dgm:pt modelId="{DDF89EB2-F466-4ADB-BDFD-AADB6C0A6CFA}" type="pres">
      <dgm:prSet presAssocID="{14A84C51-4668-405F-B67D-AF5A39B7D3D7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4CA977DD-EB7E-4E25-83A6-9D0003838821}" type="pres">
      <dgm:prSet presAssocID="{400DA7F6-9718-40A5-A108-7595E4E867E1}" presName="sibTrans" presStyleCnt="0"/>
      <dgm:spPr/>
    </dgm:pt>
    <dgm:pt modelId="{9447BBF6-A22B-46BD-9AA1-64EE52BFCC4E}" type="pres">
      <dgm:prSet presAssocID="{E1851C2D-44F9-4E32-9729-551B0980C736}" presName="composite" presStyleCnt="0"/>
      <dgm:spPr/>
    </dgm:pt>
    <dgm:pt modelId="{0685CBA6-D0EE-46D8-ADB7-DFDFC6002755}" type="pres">
      <dgm:prSet presAssocID="{E1851C2D-44F9-4E32-9729-551B0980C736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4C9471A0-B5C8-4FD0-9AF8-FA091771A7B4}" type="pres">
      <dgm:prSet presAssocID="{E1851C2D-44F9-4E32-9729-551B0980C736}" presName="Parent" presStyleLbl="alignNode1" presStyleIdx="1" presStyleCnt="3" custScaleX="176870" custLinFactNeighborX="19250" custLinFactNeighborY="-2518">
        <dgm:presLayoutVars>
          <dgm:chMax val="3"/>
          <dgm:chPref val="3"/>
          <dgm:bulletEnabled val="1"/>
        </dgm:presLayoutVars>
      </dgm:prSet>
      <dgm:spPr/>
    </dgm:pt>
    <dgm:pt modelId="{2E696754-4A06-462C-AF74-FE6CBCD4D6BE}" type="pres">
      <dgm:prSet presAssocID="{E1851C2D-44F9-4E32-9729-551B0980C736}" presName="Accent" presStyleLbl="parChTrans1D1" presStyleIdx="1" presStyleCnt="3"/>
      <dgm:spPr/>
    </dgm:pt>
    <dgm:pt modelId="{E0A7D4DE-7B82-4181-BAE6-E2E1BD8FAA69}" type="pres">
      <dgm:prSet presAssocID="{E1851C2D-44F9-4E32-9729-551B0980C736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61605676-C936-4F9A-B840-31B03D974A23}" type="pres">
      <dgm:prSet presAssocID="{40EE8B75-A90C-4BAC-A0F0-83281D804B1A}" presName="sibTrans" presStyleCnt="0"/>
      <dgm:spPr/>
    </dgm:pt>
    <dgm:pt modelId="{81A3DF98-9125-49F5-8F70-738CFA3DDECC}" type="pres">
      <dgm:prSet presAssocID="{53B0B27E-5ED6-4A5A-8128-809653CAEFCA}" presName="composite" presStyleCnt="0"/>
      <dgm:spPr/>
    </dgm:pt>
    <dgm:pt modelId="{A19F26D5-F53E-441B-95CF-0A94FE7B0C43}" type="pres">
      <dgm:prSet presAssocID="{53B0B27E-5ED6-4A5A-8128-809653CAEFCA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E9BC7D2C-9ABD-4940-B5AF-2D61BDEE0A75}" type="pres">
      <dgm:prSet presAssocID="{53B0B27E-5ED6-4A5A-8128-809653CAEFCA}" presName="Parent" presStyleLbl="alignNode1" presStyleIdx="2" presStyleCnt="3" custScaleX="190671" custLinFactNeighborX="22519">
        <dgm:presLayoutVars>
          <dgm:chMax val="3"/>
          <dgm:chPref val="3"/>
          <dgm:bulletEnabled val="1"/>
        </dgm:presLayoutVars>
      </dgm:prSet>
      <dgm:spPr/>
    </dgm:pt>
    <dgm:pt modelId="{15A89EF2-9F52-49C5-A97E-401898327731}" type="pres">
      <dgm:prSet presAssocID="{53B0B27E-5ED6-4A5A-8128-809653CAEFCA}" presName="Accent" presStyleLbl="parChTrans1D1" presStyleIdx="2" presStyleCnt="3"/>
      <dgm:spPr/>
    </dgm:pt>
    <dgm:pt modelId="{F7A3E77C-B4E9-43A5-A413-75E41BC0FDAA}" type="pres">
      <dgm:prSet presAssocID="{53B0B27E-5ED6-4A5A-8128-809653CAEFCA}" presName="Child" presStyleLbl="revTx" presStyleIdx="5" presStyleCnt="6" custScaleY="179422">
        <dgm:presLayoutVars>
          <dgm:chMax val="0"/>
          <dgm:chPref val="0"/>
          <dgm:bulletEnabled val="1"/>
        </dgm:presLayoutVars>
      </dgm:prSet>
      <dgm:spPr/>
    </dgm:pt>
  </dgm:ptLst>
  <dgm:cxnLst>
    <dgm:cxn modelId="{23E88A06-412B-4AD9-89BB-1947E349A595}" type="presOf" srcId="{B3A56A20-F554-4C3E-8E18-5739615B82C5}" destId="{E0A7D4DE-7B82-4181-BAE6-E2E1BD8FAA69}" srcOrd="0" destOrd="1" presId="urn:microsoft.com/office/officeart/2011/layout/TabList"/>
    <dgm:cxn modelId="{20F05D26-96B9-4D79-8BA9-79F42E94FD7B}" srcId="{E1851C2D-44F9-4E32-9729-551B0980C736}" destId="{47B64D67-99B6-4B94-AC1F-3AAFAB76F3CE}" srcOrd="1" destOrd="0" parTransId="{28C1EE7B-9290-4B8A-9D4F-8BBD9F5DBD50}" sibTransId="{9BDE5F1D-629A-41D5-8267-E29C9D0AC043}"/>
    <dgm:cxn modelId="{1955082B-E6A5-4FBF-918C-056A5022FA85}" type="presOf" srcId="{B7CAE13B-32B7-4D03-929D-6E486E9A3EA7}" destId="{0685CBA6-D0EE-46D8-ADB7-DFDFC6002755}" srcOrd="0" destOrd="0" presId="urn:microsoft.com/office/officeart/2011/layout/TabList"/>
    <dgm:cxn modelId="{0867A831-C0C9-4073-8E35-FBAB97BFB210}" type="presOf" srcId="{14A84C51-4668-405F-B67D-AF5A39B7D3D7}" destId="{2C3033DE-7796-4023-9D9E-829D39951366}" srcOrd="0" destOrd="0" presId="urn:microsoft.com/office/officeart/2011/layout/TabList"/>
    <dgm:cxn modelId="{8DCB3E3F-BC57-4F23-93BE-F289B4E8CD46}" type="presOf" srcId="{A00D5513-AE0B-42EF-A106-8397CAE1933E}" destId="{BCE1353A-F41B-4AA2-B6D4-26E33188E740}" srcOrd="0" destOrd="0" presId="urn:microsoft.com/office/officeart/2011/layout/TabList"/>
    <dgm:cxn modelId="{07CAE23F-9861-4410-82C3-DE9783989A25}" srcId="{53B0B27E-5ED6-4A5A-8128-809653CAEFCA}" destId="{5B0EC394-5F08-4768-99C7-F33910F20E49}" srcOrd="3" destOrd="0" parTransId="{FE14CABE-7AB6-401A-B6F5-2222C06A923D}" sibTransId="{D0178188-4AB9-4052-9A16-5CDDF1A3E119}"/>
    <dgm:cxn modelId="{79D7C55E-2CEB-4EF3-8578-8057BC0D27FB}" type="presOf" srcId="{417F27BC-DFB9-4816-83FB-C0F98D1917D2}" destId="{A19F26D5-F53E-441B-95CF-0A94FE7B0C43}" srcOrd="0" destOrd="0" presId="urn:microsoft.com/office/officeart/2011/layout/TabList"/>
    <dgm:cxn modelId="{B352035F-2F63-4EB0-8F0A-E8DB9BED0AA9}" srcId="{14A84C51-4668-405F-B67D-AF5A39B7D3D7}" destId="{C12DCCE8-24F1-47CF-AF49-073632E27B39}" srcOrd="3" destOrd="0" parTransId="{D444B73F-8022-480B-BBB9-6AB6D41DEE03}" sibTransId="{B33AB075-6659-42FD-96A7-EEB41040EB67}"/>
    <dgm:cxn modelId="{2F71B160-340E-4594-809D-E8D4060AE79F}" type="presOf" srcId="{15887466-5202-4808-BCED-6658685503E9}" destId="{03F2047B-8F03-4C16-B45C-89F923CC6DE9}" srcOrd="0" destOrd="0" presId="urn:microsoft.com/office/officeart/2011/layout/TabList"/>
    <dgm:cxn modelId="{89B7CB66-46A2-40EC-BB73-BDC663E95531}" srcId="{E1851C2D-44F9-4E32-9729-551B0980C736}" destId="{B3A56A20-F554-4C3E-8E18-5739615B82C5}" srcOrd="2" destOrd="0" parTransId="{AC778166-7BE6-45CC-8397-405C3F0F63DA}" sibTransId="{5F6E3A79-8109-49E6-AFC6-42858C7EF3E5}"/>
    <dgm:cxn modelId="{7F647B4F-EF67-4842-82BF-8737C51C4158}" type="presOf" srcId="{FB4DAB03-ADA2-4EE7-A317-748DD377BBC0}" destId="{DDF89EB2-F466-4ADB-BDFD-AADB6C0A6CFA}" srcOrd="0" destOrd="1" presId="urn:microsoft.com/office/officeart/2011/layout/TabList"/>
    <dgm:cxn modelId="{4002B251-E5B9-48F8-8642-F28BA1DFD0B6}" type="presOf" srcId="{5B0EC394-5F08-4768-99C7-F33910F20E49}" destId="{F7A3E77C-B4E9-43A5-A413-75E41BC0FDAA}" srcOrd="0" destOrd="2" presId="urn:microsoft.com/office/officeart/2011/layout/TabList"/>
    <dgm:cxn modelId="{1ED93776-FEBB-4A6C-81C2-E0E35ABB0E0A}" type="presOf" srcId="{E1851C2D-44F9-4E32-9729-551B0980C736}" destId="{4C9471A0-B5C8-4FD0-9AF8-FA091771A7B4}" srcOrd="0" destOrd="0" presId="urn:microsoft.com/office/officeart/2011/layout/TabList"/>
    <dgm:cxn modelId="{5BF20879-9136-4CA5-9BD5-9F7AEA7C5DA5}" srcId="{14A84C51-4668-405F-B67D-AF5A39B7D3D7}" destId="{15887466-5202-4808-BCED-6658685503E9}" srcOrd="0" destOrd="0" parTransId="{E9555732-40C1-422C-B356-F9F582E2E8BD}" sibTransId="{6220234E-63C4-436A-ADEC-BE4A6700FDEE}"/>
    <dgm:cxn modelId="{E6E29C79-E789-40F7-86ED-3FC27DE3E341}" srcId="{53B0B27E-5ED6-4A5A-8128-809653CAEFCA}" destId="{ADEB2862-6D27-47CC-B788-E79B2001B78B}" srcOrd="1" destOrd="0" parTransId="{9696831A-DE2D-4E22-84A2-B8D2E137799A}" sibTransId="{C2D0A09F-5C84-49BA-8EEC-25FD3B696712}"/>
    <dgm:cxn modelId="{F7000180-FE6F-4757-AF37-7B6C21C665ED}" srcId="{E1851C2D-44F9-4E32-9729-551B0980C736}" destId="{C19B6761-D253-44E0-8401-6EE1B4020B02}" srcOrd="3" destOrd="0" parTransId="{A7115EE2-5D6D-4EFF-A66E-32357E3CE9D1}" sibTransId="{F7868D85-343F-406A-9D99-1E9BB910BEC9}"/>
    <dgm:cxn modelId="{93EA6493-CDF4-4239-9D1F-6AAC9381E12C}" srcId="{14A84C51-4668-405F-B67D-AF5A39B7D3D7}" destId="{FB4DAB03-ADA2-4EE7-A317-748DD377BBC0}" srcOrd="2" destOrd="0" parTransId="{C288E922-0BB2-4435-B09D-5DE0DDBD0179}" sibTransId="{41404869-C00E-4C92-9CB5-7EB8015964CC}"/>
    <dgm:cxn modelId="{B6405398-E42F-4411-BF13-063FD56EBDC1}" srcId="{A00D5513-AE0B-42EF-A106-8397CAE1933E}" destId="{14A84C51-4668-405F-B67D-AF5A39B7D3D7}" srcOrd="0" destOrd="0" parTransId="{227FCD8B-D4A4-466C-9AA0-F3BA26D05453}" sibTransId="{400DA7F6-9718-40A5-A108-7595E4E867E1}"/>
    <dgm:cxn modelId="{32FFFC98-4C40-40D0-85E8-1C3CD60B3322}" srcId="{E1851C2D-44F9-4E32-9729-551B0980C736}" destId="{B7CAE13B-32B7-4D03-929D-6E486E9A3EA7}" srcOrd="0" destOrd="0" parTransId="{E2E027CD-7C9B-4205-8FBE-43E9E82EED67}" sibTransId="{EBC60832-6156-4344-A655-6666D96922CA}"/>
    <dgm:cxn modelId="{C985019D-5BFF-4128-A5EE-FDF3A489B109}" srcId="{14A84C51-4668-405F-B67D-AF5A39B7D3D7}" destId="{2924473C-0D64-4F3C-A918-5DF71CE4AEDD}" srcOrd="1" destOrd="0" parTransId="{96A546AE-D7AE-4591-9F7F-080B2BA35048}" sibTransId="{5F5CAFB1-9634-450B-935C-E3D210233AB8}"/>
    <dgm:cxn modelId="{7BCB879E-E2BE-4591-BF3A-26161E8161B6}" type="presOf" srcId="{C19B6761-D253-44E0-8401-6EE1B4020B02}" destId="{E0A7D4DE-7B82-4181-BAE6-E2E1BD8FAA69}" srcOrd="0" destOrd="2" presId="urn:microsoft.com/office/officeart/2011/layout/TabList"/>
    <dgm:cxn modelId="{90534AA2-3507-4AB7-AF23-8770CCAB831B}" srcId="{53B0B27E-5ED6-4A5A-8128-809653CAEFCA}" destId="{417F27BC-DFB9-4816-83FB-C0F98D1917D2}" srcOrd="0" destOrd="0" parTransId="{03EBB704-B07D-4287-84B4-0F48FC674043}" sibTransId="{D3C754A3-0723-48B3-948A-AD6E70100479}"/>
    <dgm:cxn modelId="{0D0490A3-9971-4C27-9B05-82933FDA8F52}" type="presOf" srcId="{53B0B27E-5ED6-4A5A-8128-809653CAEFCA}" destId="{E9BC7D2C-9ABD-4940-B5AF-2D61BDEE0A75}" srcOrd="0" destOrd="0" presId="urn:microsoft.com/office/officeart/2011/layout/TabList"/>
    <dgm:cxn modelId="{9A0DC6AB-8588-44CE-B2C3-6ED9E04ED4AA}" srcId="{A00D5513-AE0B-42EF-A106-8397CAE1933E}" destId="{E1851C2D-44F9-4E32-9729-551B0980C736}" srcOrd="1" destOrd="0" parTransId="{7E01651D-F17A-4A39-9904-BC6958BEDBBD}" sibTransId="{40EE8B75-A90C-4BAC-A0F0-83281D804B1A}"/>
    <dgm:cxn modelId="{FF50E3AC-B970-420E-8B5F-21CD7218727D}" srcId="{53B0B27E-5ED6-4A5A-8128-809653CAEFCA}" destId="{B0A28D01-DEA5-41E4-B082-5711C845EEC7}" srcOrd="4" destOrd="0" parTransId="{B442E1EA-9E2D-4082-9829-C77D96B7CF91}" sibTransId="{22527283-A421-440C-87A0-99A04B898DD7}"/>
    <dgm:cxn modelId="{4BB82CB9-CDA5-49B4-8636-63EF0C8DBA33}" srcId="{A00D5513-AE0B-42EF-A106-8397CAE1933E}" destId="{53B0B27E-5ED6-4A5A-8128-809653CAEFCA}" srcOrd="2" destOrd="0" parTransId="{1445EA13-3C91-4B5B-A12B-445D3605B081}" sibTransId="{D3C94678-DA2E-448D-A4ED-27FD2152D9DB}"/>
    <dgm:cxn modelId="{F7B832BA-0FAA-4259-A4B5-BCA857BA11D3}" type="presOf" srcId="{2924473C-0D64-4F3C-A918-5DF71CE4AEDD}" destId="{DDF89EB2-F466-4ADB-BDFD-AADB6C0A6CFA}" srcOrd="0" destOrd="0" presId="urn:microsoft.com/office/officeart/2011/layout/TabList"/>
    <dgm:cxn modelId="{46DD2ECC-F5B1-4E52-AD74-69479EF07B36}" srcId="{53B0B27E-5ED6-4A5A-8128-809653CAEFCA}" destId="{278BC8B9-1C4E-4F7C-9CDC-721AA676A067}" srcOrd="2" destOrd="0" parTransId="{A2D8B964-946E-4AE6-B6C9-B41788F665B3}" sibTransId="{1A573AFB-0D4C-46E5-A185-18FCB7C31181}"/>
    <dgm:cxn modelId="{5D7D4FCE-B094-4B76-8A65-091EB474F19E}" type="presOf" srcId="{B0A28D01-DEA5-41E4-B082-5711C845EEC7}" destId="{F7A3E77C-B4E9-43A5-A413-75E41BC0FDAA}" srcOrd="0" destOrd="3" presId="urn:microsoft.com/office/officeart/2011/layout/TabList"/>
    <dgm:cxn modelId="{91C645D0-EDC0-4D68-AFD3-CF33260315F7}" type="presOf" srcId="{C12DCCE8-24F1-47CF-AF49-073632E27B39}" destId="{DDF89EB2-F466-4ADB-BDFD-AADB6C0A6CFA}" srcOrd="0" destOrd="2" presId="urn:microsoft.com/office/officeart/2011/layout/TabList"/>
    <dgm:cxn modelId="{9E0B97D8-6718-455D-B644-DEC7CBDF8227}" type="presOf" srcId="{47B64D67-99B6-4B94-AC1F-3AAFAB76F3CE}" destId="{E0A7D4DE-7B82-4181-BAE6-E2E1BD8FAA69}" srcOrd="0" destOrd="0" presId="urn:microsoft.com/office/officeart/2011/layout/TabList"/>
    <dgm:cxn modelId="{172BB8EC-5C7C-4DCC-A9A8-4F7478731E5D}" type="presOf" srcId="{ADEB2862-6D27-47CC-B788-E79B2001B78B}" destId="{F7A3E77C-B4E9-43A5-A413-75E41BC0FDAA}" srcOrd="0" destOrd="0" presId="urn:microsoft.com/office/officeart/2011/layout/TabList"/>
    <dgm:cxn modelId="{222901ED-75FD-45ED-A692-DE8E70E71BBC}" type="presOf" srcId="{278BC8B9-1C4E-4F7C-9CDC-721AA676A067}" destId="{F7A3E77C-B4E9-43A5-A413-75E41BC0FDAA}" srcOrd="0" destOrd="1" presId="urn:microsoft.com/office/officeart/2011/layout/TabList"/>
    <dgm:cxn modelId="{1745E520-37F5-4B4E-8C9E-D3FDB9E2CE12}" type="presParOf" srcId="{BCE1353A-F41B-4AA2-B6D4-26E33188E740}" destId="{D0166D37-5B7A-4C83-8740-74754E79BB04}" srcOrd="0" destOrd="0" presId="urn:microsoft.com/office/officeart/2011/layout/TabList"/>
    <dgm:cxn modelId="{8CDE8FDF-2E08-4999-BE8D-D747983B647B}" type="presParOf" srcId="{D0166D37-5B7A-4C83-8740-74754E79BB04}" destId="{03F2047B-8F03-4C16-B45C-89F923CC6DE9}" srcOrd="0" destOrd="0" presId="urn:microsoft.com/office/officeart/2011/layout/TabList"/>
    <dgm:cxn modelId="{4BA47B8F-B456-491D-8BBC-1608893731E2}" type="presParOf" srcId="{D0166D37-5B7A-4C83-8740-74754E79BB04}" destId="{2C3033DE-7796-4023-9D9E-829D39951366}" srcOrd="1" destOrd="0" presId="urn:microsoft.com/office/officeart/2011/layout/TabList"/>
    <dgm:cxn modelId="{EB5DEABC-36B2-462A-8A21-BAC745C8DC41}" type="presParOf" srcId="{D0166D37-5B7A-4C83-8740-74754E79BB04}" destId="{136B61EA-F28E-4631-9D6E-D44CC97AD7C8}" srcOrd="2" destOrd="0" presId="urn:microsoft.com/office/officeart/2011/layout/TabList"/>
    <dgm:cxn modelId="{AC16848D-5304-481D-AC26-11C6E762FB24}" type="presParOf" srcId="{BCE1353A-F41B-4AA2-B6D4-26E33188E740}" destId="{DDF89EB2-F466-4ADB-BDFD-AADB6C0A6CFA}" srcOrd="1" destOrd="0" presId="urn:microsoft.com/office/officeart/2011/layout/TabList"/>
    <dgm:cxn modelId="{88B59FBC-DAB7-4BE2-B674-7E48580603ED}" type="presParOf" srcId="{BCE1353A-F41B-4AA2-B6D4-26E33188E740}" destId="{4CA977DD-EB7E-4E25-83A6-9D0003838821}" srcOrd="2" destOrd="0" presId="urn:microsoft.com/office/officeart/2011/layout/TabList"/>
    <dgm:cxn modelId="{7C7ECB43-6964-46AD-BCA1-BE214174D5EB}" type="presParOf" srcId="{BCE1353A-F41B-4AA2-B6D4-26E33188E740}" destId="{9447BBF6-A22B-46BD-9AA1-64EE52BFCC4E}" srcOrd="3" destOrd="0" presId="urn:microsoft.com/office/officeart/2011/layout/TabList"/>
    <dgm:cxn modelId="{C0218A27-DA39-43EB-AFE1-7B88200560B2}" type="presParOf" srcId="{9447BBF6-A22B-46BD-9AA1-64EE52BFCC4E}" destId="{0685CBA6-D0EE-46D8-ADB7-DFDFC6002755}" srcOrd="0" destOrd="0" presId="urn:microsoft.com/office/officeart/2011/layout/TabList"/>
    <dgm:cxn modelId="{7B293CC8-BE27-42F8-B28D-269D62A353FB}" type="presParOf" srcId="{9447BBF6-A22B-46BD-9AA1-64EE52BFCC4E}" destId="{4C9471A0-B5C8-4FD0-9AF8-FA091771A7B4}" srcOrd="1" destOrd="0" presId="urn:microsoft.com/office/officeart/2011/layout/TabList"/>
    <dgm:cxn modelId="{8695CCF3-E71C-447F-AEC9-73025889376D}" type="presParOf" srcId="{9447BBF6-A22B-46BD-9AA1-64EE52BFCC4E}" destId="{2E696754-4A06-462C-AF74-FE6CBCD4D6BE}" srcOrd="2" destOrd="0" presId="urn:microsoft.com/office/officeart/2011/layout/TabList"/>
    <dgm:cxn modelId="{2AD484CE-D400-41CA-B240-5B62629A606C}" type="presParOf" srcId="{BCE1353A-F41B-4AA2-B6D4-26E33188E740}" destId="{E0A7D4DE-7B82-4181-BAE6-E2E1BD8FAA69}" srcOrd="4" destOrd="0" presId="urn:microsoft.com/office/officeart/2011/layout/TabList"/>
    <dgm:cxn modelId="{62F6AD38-26A0-43B1-85AA-42D1E3DF62C8}" type="presParOf" srcId="{BCE1353A-F41B-4AA2-B6D4-26E33188E740}" destId="{61605676-C936-4F9A-B840-31B03D974A23}" srcOrd="5" destOrd="0" presId="urn:microsoft.com/office/officeart/2011/layout/TabList"/>
    <dgm:cxn modelId="{DA5C8CEF-8E19-43AD-9407-9985319DA637}" type="presParOf" srcId="{BCE1353A-F41B-4AA2-B6D4-26E33188E740}" destId="{81A3DF98-9125-49F5-8F70-738CFA3DDECC}" srcOrd="6" destOrd="0" presId="urn:microsoft.com/office/officeart/2011/layout/TabList"/>
    <dgm:cxn modelId="{62092690-2440-4E3D-B3B1-CCB4CE5231C7}" type="presParOf" srcId="{81A3DF98-9125-49F5-8F70-738CFA3DDECC}" destId="{A19F26D5-F53E-441B-95CF-0A94FE7B0C43}" srcOrd="0" destOrd="0" presId="urn:microsoft.com/office/officeart/2011/layout/TabList"/>
    <dgm:cxn modelId="{4A670E6D-D4AE-4F16-B457-3F57E3DA3A22}" type="presParOf" srcId="{81A3DF98-9125-49F5-8F70-738CFA3DDECC}" destId="{E9BC7D2C-9ABD-4940-B5AF-2D61BDEE0A75}" srcOrd="1" destOrd="0" presId="urn:microsoft.com/office/officeart/2011/layout/TabList"/>
    <dgm:cxn modelId="{6754D7DF-B2F3-4E03-85DA-78982D4A65EC}" type="presParOf" srcId="{81A3DF98-9125-49F5-8F70-738CFA3DDECC}" destId="{15A89EF2-9F52-49C5-A97E-401898327731}" srcOrd="2" destOrd="0" presId="urn:microsoft.com/office/officeart/2011/layout/TabList"/>
    <dgm:cxn modelId="{44EDB7EF-EEC7-41FE-A045-0BD0FBC63BE8}" type="presParOf" srcId="{BCE1353A-F41B-4AA2-B6D4-26E33188E740}" destId="{F7A3E77C-B4E9-43A5-A413-75E41BC0FDAA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CB8986-98BB-44C9-90AC-FEE3D24CE791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48EAFE2-4F82-43E0-85F5-E4B1BC33CBDF}">
      <dgm:prSet phldrT="[Text]" custT="1"/>
      <dgm:spPr/>
      <dgm:t>
        <a:bodyPr/>
        <a:lstStyle/>
        <a:p>
          <a:r>
            <a:rPr lang="en-IN" sz="1600" dirty="0"/>
            <a:t>VEGAS</a:t>
          </a:r>
          <a:endParaRPr lang="en-IN" sz="1400" dirty="0"/>
        </a:p>
      </dgm:t>
    </dgm:pt>
    <dgm:pt modelId="{60BA9F19-F245-4217-A913-33DDCF385696}" type="parTrans" cxnId="{65E2651B-ABEB-454E-8874-82AD493C81D8}">
      <dgm:prSet/>
      <dgm:spPr/>
      <dgm:t>
        <a:bodyPr/>
        <a:lstStyle/>
        <a:p>
          <a:endParaRPr lang="en-IN"/>
        </a:p>
      </dgm:t>
    </dgm:pt>
    <dgm:pt modelId="{BCBE1A1C-266A-4762-8DBF-0A7DA654A4E2}" type="sibTrans" cxnId="{65E2651B-ABEB-454E-8874-82AD493C81D8}">
      <dgm:prSet/>
      <dgm:spPr/>
      <dgm:t>
        <a:bodyPr/>
        <a:lstStyle/>
        <a:p>
          <a:endParaRPr lang="en-IN"/>
        </a:p>
      </dgm:t>
    </dgm:pt>
    <dgm:pt modelId="{7A8F5E96-CCED-4FB3-A001-5AB63AB209C9}">
      <dgm:prSet phldrT="[Text]" custT="1"/>
      <dgm:spPr/>
      <dgm:t>
        <a:bodyPr/>
        <a:lstStyle/>
        <a:p>
          <a:r>
            <a:rPr lang="en-IN" sz="1600" dirty="0"/>
            <a:t>2009, Soft Vector Processor IP</a:t>
          </a:r>
        </a:p>
      </dgm:t>
    </dgm:pt>
    <dgm:pt modelId="{6B093D3C-5557-483E-8FCC-4F868189B1FA}" type="parTrans" cxnId="{E1EC9EC8-9EFF-4AC4-810B-3AA8AE59F825}">
      <dgm:prSet/>
      <dgm:spPr/>
      <dgm:t>
        <a:bodyPr/>
        <a:lstStyle/>
        <a:p>
          <a:endParaRPr lang="en-IN"/>
        </a:p>
      </dgm:t>
    </dgm:pt>
    <dgm:pt modelId="{A4E0FB77-EBF5-4DC9-9E5F-896B35B67E37}" type="sibTrans" cxnId="{E1EC9EC8-9EFF-4AC4-810B-3AA8AE59F825}">
      <dgm:prSet/>
      <dgm:spPr/>
      <dgm:t>
        <a:bodyPr/>
        <a:lstStyle/>
        <a:p>
          <a:endParaRPr lang="en-IN"/>
        </a:p>
      </dgm:t>
    </dgm:pt>
    <dgm:pt modelId="{DDFE8A24-6D28-41EE-83C7-1081738203D8}">
      <dgm:prSet phldrT="[Text]" custT="1"/>
      <dgm:spPr/>
      <dgm:t>
        <a:bodyPr/>
        <a:lstStyle/>
        <a:p>
          <a:r>
            <a:rPr lang="en-IN" sz="1400" dirty="0"/>
            <a:t>FPGA based Softcore Vector Processor targeted at Image Processing Applications </a:t>
          </a:r>
        </a:p>
      </dgm:t>
    </dgm:pt>
    <dgm:pt modelId="{5222458B-56D9-4D7E-98AD-2C9A8D68C307}" type="parTrans" cxnId="{0568B551-1435-444D-B064-ADEE70F848F7}">
      <dgm:prSet/>
      <dgm:spPr/>
      <dgm:t>
        <a:bodyPr/>
        <a:lstStyle/>
        <a:p>
          <a:endParaRPr lang="en-IN"/>
        </a:p>
      </dgm:t>
    </dgm:pt>
    <dgm:pt modelId="{4A8DF5AF-C523-4B81-A850-F3C60D506F15}" type="sibTrans" cxnId="{0568B551-1435-444D-B064-ADEE70F848F7}">
      <dgm:prSet/>
      <dgm:spPr/>
      <dgm:t>
        <a:bodyPr/>
        <a:lstStyle/>
        <a:p>
          <a:endParaRPr lang="en-IN"/>
        </a:p>
      </dgm:t>
    </dgm:pt>
    <dgm:pt modelId="{CE5F51FF-D84C-4E8F-A7D1-04BCF52EE748}">
      <dgm:prSet phldrT="[Text]" custT="1"/>
      <dgm:spPr/>
      <dgm:t>
        <a:bodyPr/>
        <a:lstStyle/>
        <a:p>
          <a:r>
            <a:rPr lang="en-IN" sz="1400" dirty="0"/>
            <a:t> Operates at 100 MHz and Features a scratchpad Memory and a decoupled Vector Unit</a:t>
          </a:r>
        </a:p>
      </dgm:t>
    </dgm:pt>
    <dgm:pt modelId="{CBF3BCDE-3A5E-499D-9000-C5651B3300A6}" type="parTrans" cxnId="{69F68CAC-C0C1-40F7-9022-51E2D45979CF}">
      <dgm:prSet/>
      <dgm:spPr/>
      <dgm:t>
        <a:bodyPr/>
        <a:lstStyle/>
        <a:p>
          <a:endParaRPr lang="en-IN"/>
        </a:p>
      </dgm:t>
    </dgm:pt>
    <dgm:pt modelId="{11843FEE-1707-4683-A5D4-41D28146A619}" type="sibTrans" cxnId="{69F68CAC-C0C1-40F7-9022-51E2D45979CF}">
      <dgm:prSet/>
      <dgm:spPr/>
      <dgm:t>
        <a:bodyPr/>
        <a:lstStyle/>
        <a:p>
          <a:endParaRPr lang="en-IN"/>
        </a:p>
      </dgm:t>
    </dgm:pt>
    <dgm:pt modelId="{1D718F1A-2089-4E54-ADE4-B020C6CDC596}">
      <dgm:prSet phldrT="[Text]" custT="1"/>
      <dgm:spPr/>
      <dgm:t>
        <a:bodyPr/>
        <a:lstStyle/>
        <a:p>
          <a:r>
            <a:rPr lang="en-IN" sz="1600" dirty="0"/>
            <a:t>Klessydra-T</a:t>
          </a:r>
        </a:p>
      </dgm:t>
    </dgm:pt>
    <dgm:pt modelId="{663C10A2-CA34-4C37-B62D-2046D5DE1F3F}" type="parTrans" cxnId="{98B618D1-6545-4BAF-B125-B624325A85E6}">
      <dgm:prSet/>
      <dgm:spPr/>
      <dgm:t>
        <a:bodyPr/>
        <a:lstStyle/>
        <a:p>
          <a:endParaRPr lang="en-IN"/>
        </a:p>
      </dgm:t>
    </dgm:pt>
    <dgm:pt modelId="{FF9D1CAB-DE7C-44C2-B1BB-B76C1F07C547}" type="sibTrans" cxnId="{98B618D1-6545-4BAF-B125-B624325A85E6}">
      <dgm:prSet/>
      <dgm:spPr/>
      <dgm:t>
        <a:bodyPr/>
        <a:lstStyle/>
        <a:p>
          <a:endParaRPr lang="en-IN"/>
        </a:p>
      </dgm:t>
    </dgm:pt>
    <dgm:pt modelId="{9B976844-3197-49EF-A828-B5537590A49C}">
      <dgm:prSet phldrT="[Text]" custT="1"/>
      <dgm:spPr/>
      <dgm:t>
        <a:bodyPr/>
        <a:lstStyle/>
        <a:p>
          <a:r>
            <a:rPr lang="en-IN" sz="1600" dirty="0"/>
            <a:t>2021, Vector Processor for Edge-AI</a:t>
          </a:r>
        </a:p>
      </dgm:t>
    </dgm:pt>
    <dgm:pt modelId="{E93A732A-3144-48A3-8891-4B73B45BF467}" type="parTrans" cxnId="{6FB31FD3-C834-487E-86D8-5CF1D374E164}">
      <dgm:prSet/>
      <dgm:spPr/>
      <dgm:t>
        <a:bodyPr/>
        <a:lstStyle/>
        <a:p>
          <a:endParaRPr lang="en-IN"/>
        </a:p>
      </dgm:t>
    </dgm:pt>
    <dgm:pt modelId="{9AEE4041-4EBD-408C-9C89-8263D44EA25C}" type="sibTrans" cxnId="{6FB31FD3-C834-487E-86D8-5CF1D374E164}">
      <dgm:prSet/>
      <dgm:spPr/>
      <dgm:t>
        <a:bodyPr/>
        <a:lstStyle/>
        <a:p>
          <a:endParaRPr lang="en-IN"/>
        </a:p>
      </dgm:t>
    </dgm:pt>
    <dgm:pt modelId="{9B2D8450-232A-48D6-8A81-D39E079A8B29}">
      <dgm:prSet phldrT="[Text]" custT="1"/>
      <dgm:spPr/>
      <dgm:t>
        <a:bodyPr/>
        <a:lstStyle/>
        <a:p>
          <a:r>
            <a:rPr lang="en-IN" sz="1400" dirty="0"/>
            <a:t>3 cores, 105 MHz with vector Unit with Scratchpad Memory on FPGA</a:t>
          </a:r>
        </a:p>
        <a:p>
          <a:r>
            <a:rPr lang="en-IN" sz="1400" dirty="0"/>
            <a:t>Although Host CPUs are RISC-V Cores, Vector Unit does not use RVV</a:t>
          </a:r>
        </a:p>
      </dgm:t>
    </dgm:pt>
    <dgm:pt modelId="{128310A2-B31F-4A1F-9134-4E9C60054403}" type="parTrans" cxnId="{1EF7D7BE-D496-4525-A0E7-4F8C0DB87FB6}">
      <dgm:prSet/>
      <dgm:spPr/>
      <dgm:t>
        <a:bodyPr/>
        <a:lstStyle/>
        <a:p>
          <a:endParaRPr lang="en-IN"/>
        </a:p>
      </dgm:t>
    </dgm:pt>
    <dgm:pt modelId="{09744CEE-BBF9-436B-82A0-1FA3A8DA9D12}" type="sibTrans" cxnId="{1EF7D7BE-D496-4525-A0E7-4F8C0DB87FB6}">
      <dgm:prSet/>
      <dgm:spPr/>
      <dgm:t>
        <a:bodyPr/>
        <a:lstStyle/>
        <a:p>
          <a:endParaRPr lang="en-IN"/>
        </a:p>
      </dgm:t>
    </dgm:pt>
    <dgm:pt modelId="{5A2DD874-9C6E-4EEA-A0D2-A987411258AF}">
      <dgm:prSet phldrT="[Text]" custT="1"/>
      <dgm:spPr/>
      <dgm:t>
        <a:bodyPr/>
        <a:lstStyle/>
        <a:p>
          <a:r>
            <a:rPr lang="en-IN" sz="1600" dirty="0"/>
            <a:t>PULP CE32V40</a:t>
          </a:r>
        </a:p>
      </dgm:t>
    </dgm:pt>
    <dgm:pt modelId="{0E2662EA-5DDC-4921-A605-102076B7D1CA}" type="parTrans" cxnId="{C104DEEC-6934-473D-BE9B-5ED3D70C6CE3}">
      <dgm:prSet/>
      <dgm:spPr/>
      <dgm:t>
        <a:bodyPr/>
        <a:lstStyle/>
        <a:p>
          <a:endParaRPr lang="en-IN"/>
        </a:p>
      </dgm:t>
    </dgm:pt>
    <dgm:pt modelId="{40A46F5C-C5FE-4BCF-9886-65EDEEA70E4E}" type="sibTrans" cxnId="{C104DEEC-6934-473D-BE9B-5ED3D70C6CE3}">
      <dgm:prSet/>
      <dgm:spPr/>
      <dgm:t>
        <a:bodyPr/>
        <a:lstStyle/>
        <a:p>
          <a:endParaRPr lang="en-IN"/>
        </a:p>
      </dgm:t>
    </dgm:pt>
    <dgm:pt modelId="{42C6B83D-C251-4BBA-8E7B-EB5957137192}">
      <dgm:prSet phldrT="[Text]" custT="1"/>
      <dgm:spPr/>
      <dgm:t>
        <a:bodyPr/>
        <a:lstStyle/>
        <a:p>
          <a:r>
            <a:rPr lang="en-IN" sz="1600" dirty="0"/>
            <a:t>2017, Low-power Data-parallel SIMD CPU</a:t>
          </a:r>
        </a:p>
      </dgm:t>
    </dgm:pt>
    <dgm:pt modelId="{1E9DC19D-85A5-40F2-9E32-2655903398CE}" type="parTrans" cxnId="{F35CE4B5-3041-4062-B5FB-11B0452895EC}">
      <dgm:prSet/>
      <dgm:spPr/>
      <dgm:t>
        <a:bodyPr/>
        <a:lstStyle/>
        <a:p>
          <a:endParaRPr lang="en-IN"/>
        </a:p>
      </dgm:t>
    </dgm:pt>
    <dgm:pt modelId="{7ED3C8C2-F9F7-44D7-8AD8-25458D4B314B}" type="sibTrans" cxnId="{F35CE4B5-3041-4062-B5FB-11B0452895EC}">
      <dgm:prSet/>
      <dgm:spPr/>
      <dgm:t>
        <a:bodyPr/>
        <a:lstStyle/>
        <a:p>
          <a:endParaRPr lang="en-IN"/>
        </a:p>
      </dgm:t>
    </dgm:pt>
    <dgm:pt modelId="{4AC22AB1-C0AC-481D-A0BC-78A85D76975C}">
      <dgm:prSet phldrT="[Text]" custT="1"/>
      <dgm:spPr/>
      <dgm:t>
        <a:bodyPr/>
        <a:lstStyle/>
        <a:p>
          <a:r>
            <a:rPr lang="en-IN" sz="1400" dirty="0" err="1"/>
            <a:t>OpenRISC</a:t>
          </a:r>
          <a:r>
            <a:rPr lang="en-IN" sz="1400" dirty="0"/>
            <a:t> Core ASIC with DSP extensions</a:t>
          </a:r>
        </a:p>
      </dgm:t>
    </dgm:pt>
    <dgm:pt modelId="{CBC8B455-ACE3-4FA1-8EC9-56D71B5DD16B}" type="parTrans" cxnId="{D38C955F-489D-4F29-A4BF-28B63FB6E367}">
      <dgm:prSet/>
      <dgm:spPr/>
      <dgm:t>
        <a:bodyPr/>
        <a:lstStyle/>
        <a:p>
          <a:endParaRPr lang="en-IN"/>
        </a:p>
      </dgm:t>
    </dgm:pt>
    <dgm:pt modelId="{483593CA-4B46-4114-AC07-AC21964A88D5}" type="sibTrans" cxnId="{D38C955F-489D-4F29-A4BF-28B63FB6E367}">
      <dgm:prSet/>
      <dgm:spPr/>
      <dgm:t>
        <a:bodyPr/>
        <a:lstStyle/>
        <a:p>
          <a:endParaRPr lang="en-IN"/>
        </a:p>
      </dgm:t>
    </dgm:pt>
    <dgm:pt modelId="{99CB7928-D185-4792-9ED5-458A393EB2C5}">
      <dgm:prSet phldrT="[Text]" custT="1"/>
      <dgm:spPr/>
      <dgm:t>
        <a:bodyPr/>
        <a:lstStyle/>
        <a:p>
          <a:r>
            <a:rPr lang="en-IN" sz="1400" dirty="0"/>
            <a:t>Use SIMD unit with custom instructions to handle vectors</a:t>
          </a:r>
        </a:p>
      </dgm:t>
    </dgm:pt>
    <dgm:pt modelId="{A82BF84C-DB44-45EB-8288-6AC8D11DE7EC}" type="parTrans" cxnId="{A4ADD8D2-3FAE-4552-8304-60607F332D3E}">
      <dgm:prSet/>
      <dgm:spPr/>
      <dgm:t>
        <a:bodyPr/>
        <a:lstStyle/>
        <a:p>
          <a:endParaRPr lang="en-IN"/>
        </a:p>
      </dgm:t>
    </dgm:pt>
    <dgm:pt modelId="{1A408172-E0F4-4324-8DE8-4737F89F834B}" type="sibTrans" cxnId="{A4ADD8D2-3FAE-4552-8304-60607F332D3E}">
      <dgm:prSet/>
      <dgm:spPr/>
      <dgm:t>
        <a:bodyPr/>
        <a:lstStyle/>
        <a:p>
          <a:endParaRPr lang="en-IN"/>
        </a:p>
      </dgm:t>
    </dgm:pt>
    <dgm:pt modelId="{3628C025-8B5F-46CB-9491-19DBDA9A99C4}">
      <dgm:prSet phldrT="[Text]" custT="1"/>
      <dgm:spPr/>
      <dgm:t>
        <a:bodyPr/>
        <a:lstStyle/>
        <a:p>
          <a:r>
            <a:rPr lang="en-IN" sz="1400" dirty="0"/>
            <a:t>Targeted at 8-bit, 16-bit computations</a:t>
          </a:r>
        </a:p>
      </dgm:t>
    </dgm:pt>
    <dgm:pt modelId="{A34075B7-8A48-4996-ADAE-827388A2504E}" type="parTrans" cxnId="{E81D4E1D-919A-4261-833A-5D560F688E2D}">
      <dgm:prSet/>
      <dgm:spPr/>
      <dgm:t>
        <a:bodyPr/>
        <a:lstStyle/>
        <a:p>
          <a:endParaRPr lang="en-IN"/>
        </a:p>
      </dgm:t>
    </dgm:pt>
    <dgm:pt modelId="{E09C910F-1C47-41DB-9C23-07B1CC8274E6}" type="sibTrans" cxnId="{E81D4E1D-919A-4261-833A-5D560F688E2D}">
      <dgm:prSet/>
      <dgm:spPr/>
      <dgm:t>
        <a:bodyPr/>
        <a:lstStyle/>
        <a:p>
          <a:endParaRPr lang="en-IN"/>
        </a:p>
      </dgm:t>
    </dgm:pt>
    <dgm:pt modelId="{044742D0-7E69-431A-8D9C-62874189FD69}" type="pres">
      <dgm:prSet presAssocID="{18CB8986-98BB-44C9-90AC-FEE3D24CE791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720491A2-26E8-4D79-8215-AB20472CC4B3}" type="pres">
      <dgm:prSet presAssocID="{548EAFE2-4F82-43E0-85F5-E4B1BC33CBDF}" presName="composite" presStyleCnt="0"/>
      <dgm:spPr/>
    </dgm:pt>
    <dgm:pt modelId="{B0E3F1F2-5BA2-45F5-9B53-FCBB2D0C29AA}" type="pres">
      <dgm:prSet presAssocID="{548EAFE2-4F82-43E0-85F5-E4B1BC33CBDF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FB14BC4B-919C-4F2E-9551-E683309CF4CC}" type="pres">
      <dgm:prSet presAssocID="{548EAFE2-4F82-43E0-85F5-E4B1BC33CBDF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6B6BCF1A-013D-46C0-8156-885DE4631A6D}" type="pres">
      <dgm:prSet presAssocID="{548EAFE2-4F82-43E0-85F5-E4B1BC33CBDF}" presName="Accent" presStyleLbl="parChTrans1D1" presStyleIdx="0" presStyleCnt="3"/>
      <dgm:spPr/>
    </dgm:pt>
    <dgm:pt modelId="{2C01E2DA-62A2-455E-874B-793ACC09CFFD}" type="pres">
      <dgm:prSet presAssocID="{548EAFE2-4F82-43E0-85F5-E4B1BC33CBDF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175F22B4-CA45-4902-8C9B-A65A21F1E640}" type="pres">
      <dgm:prSet presAssocID="{BCBE1A1C-266A-4762-8DBF-0A7DA654A4E2}" presName="sibTrans" presStyleCnt="0"/>
      <dgm:spPr/>
    </dgm:pt>
    <dgm:pt modelId="{BE564B11-C54B-477D-8441-50A954AADECC}" type="pres">
      <dgm:prSet presAssocID="{5A2DD874-9C6E-4EEA-A0D2-A987411258AF}" presName="composite" presStyleCnt="0"/>
      <dgm:spPr/>
    </dgm:pt>
    <dgm:pt modelId="{90489686-E80A-4583-80E9-F0870232E950}" type="pres">
      <dgm:prSet presAssocID="{5A2DD874-9C6E-4EEA-A0D2-A987411258AF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2070B1E6-131A-4525-A4C2-A8C4539979EF}" type="pres">
      <dgm:prSet presAssocID="{5A2DD874-9C6E-4EEA-A0D2-A987411258AF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BD9280B7-9A0C-4935-90C2-579355B4DDEE}" type="pres">
      <dgm:prSet presAssocID="{5A2DD874-9C6E-4EEA-A0D2-A987411258AF}" presName="Accent" presStyleLbl="parChTrans1D1" presStyleIdx="1" presStyleCnt="3"/>
      <dgm:spPr/>
    </dgm:pt>
    <dgm:pt modelId="{AA4F1296-07B0-464B-A7B6-9BB31181A95B}" type="pres">
      <dgm:prSet presAssocID="{5A2DD874-9C6E-4EEA-A0D2-A987411258AF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66DA1349-DE8B-46EB-B27E-51297C97223B}" type="pres">
      <dgm:prSet presAssocID="{40A46F5C-C5FE-4BCF-9886-65EDEEA70E4E}" presName="sibTrans" presStyleCnt="0"/>
      <dgm:spPr/>
    </dgm:pt>
    <dgm:pt modelId="{76CBB009-EAA8-4745-BC84-765FE4037C99}" type="pres">
      <dgm:prSet presAssocID="{1D718F1A-2089-4E54-ADE4-B020C6CDC596}" presName="composite" presStyleCnt="0"/>
      <dgm:spPr/>
    </dgm:pt>
    <dgm:pt modelId="{617448B5-28D7-4B43-9FD7-0231794B9123}" type="pres">
      <dgm:prSet presAssocID="{1D718F1A-2089-4E54-ADE4-B020C6CDC596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90BE2BB3-D7A6-470A-AAD5-716753550D9A}" type="pres">
      <dgm:prSet presAssocID="{1D718F1A-2089-4E54-ADE4-B020C6CDC596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3CD003AD-6DA6-4DA1-B0C7-1CBE93459509}" type="pres">
      <dgm:prSet presAssocID="{1D718F1A-2089-4E54-ADE4-B020C6CDC596}" presName="Accent" presStyleLbl="parChTrans1D1" presStyleIdx="2" presStyleCnt="3"/>
      <dgm:spPr/>
    </dgm:pt>
    <dgm:pt modelId="{3A4D779D-B28E-4C8F-80EF-CAC0DE677CDA}" type="pres">
      <dgm:prSet presAssocID="{1D718F1A-2089-4E54-ADE4-B020C6CDC596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56A9900-F525-4FDF-9F26-A093A3A0CD95}" type="presOf" srcId="{3628C025-8B5F-46CB-9491-19DBDA9A99C4}" destId="{AA4F1296-07B0-464B-A7B6-9BB31181A95B}" srcOrd="0" destOrd="2" presId="urn:microsoft.com/office/officeart/2011/layout/TabList"/>
    <dgm:cxn modelId="{43A3E80A-AD75-4BBC-B0C8-9B49BBA3D5A0}" type="presOf" srcId="{18CB8986-98BB-44C9-90AC-FEE3D24CE791}" destId="{044742D0-7E69-431A-8D9C-62874189FD69}" srcOrd="0" destOrd="0" presId="urn:microsoft.com/office/officeart/2011/layout/TabList"/>
    <dgm:cxn modelId="{65E2651B-ABEB-454E-8874-82AD493C81D8}" srcId="{18CB8986-98BB-44C9-90AC-FEE3D24CE791}" destId="{548EAFE2-4F82-43E0-85F5-E4B1BC33CBDF}" srcOrd="0" destOrd="0" parTransId="{60BA9F19-F245-4217-A913-33DDCF385696}" sibTransId="{BCBE1A1C-266A-4762-8DBF-0A7DA654A4E2}"/>
    <dgm:cxn modelId="{E81D4E1D-919A-4261-833A-5D560F688E2D}" srcId="{5A2DD874-9C6E-4EEA-A0D2-A987411258AF}" destId="{3628C025-8B5F-46CB-9491-19DBDA9A99C4}" srcOrd="3" destOrd="0" parTransId="{A34075B7-8A48-4996-ADAE-827388A2504E}" sibTransId="{E09C910F-1C47-41DB-9C23-07B1CC8274E6}"/>
    <dgm:cxn modelId="{D38C955F-489D-4F29-A4BF-28B63FB6E367}" srcId="{5A2DD874-9C6E-4EEA-A0D2-A987411258AF}" destId="{4AC22AB1-C0AC-481D-A0BC-78A85D76975C}" srcOrd="1" destOrd="0" parTransId="{CBC8B455-ACE3-4FA1-8EC9-56D71B5DD16B}" sibTransId="{483593CA-4B46-4114-AC07-AC21964A88D5}"/>
    <dgm:cxn modelId="{25BA2842-0B46-4F90-82B4-DFE2CCE75AE8}" type="presOf" srcId="{9B2D8450-232A-48D6-8A81-D39E079A8B29}" destId="{3A4D779D-B28E-4C8F-80EF-CAC0DE677CDA}" srcOrd="0" destOrd="0" presId="urn:microsoft.com/office/officeart/2011/layout/TabList"/>
    <dgm:cxn modelId="{AF11A246-9F85-4128-98F3-43B7F58CB6F4}" type="presOf" srcId="{5A2DD874-9C6E-4EEA-A0D2-A987411258AF}" destId="{2070B1E6-131A-4525-A4C2-A8C4539979EF}" srcOrd="0" destOrd="0" presId="urn:microsoft.com/office/officeart/2011/layout/TabList"/>
    <dgm:cxn modelId="{7742A36B-D0D5-40C4-A268-B45D3E8F8467}" type="presOf" srcId="{CE5F51FF-D84C-4E8F-A7D1-04BCF52EE748}" destId="{2C01E2DA-62A2-455E-874B-793ACC09CFFD}" srcOrd="0" destOrd="1" presId="urn:microsoft.com/office/officeart/2011/layout/TabList"/>
    <dgm:cxn modelId="{722BB66B-1732-4512-9184-39ABD35395DD}" type="presOf" srcId="{9B976844-3197-49EF-A828-B5537590A49C}" destId="{617448B5-28D7-4B43-9FD7-0231794B9123}" srcOrd="0" destOrd="0" presId="urn:microsoft.com/office/officeart/2011/layout/TabList"/>
    <dgm:cxn modelId="{A9592C6E-43A4-4A2F-9AF9-18B4F025A4F2}" type="presOf" srcId="{548EAFE2-4F82-43E0-85F5-E4B1BC33CBDF}" destId="{FB14BC4B-919C-4F2E-9551-E683309CF4CC}" srcOrd="0" destOrd="0" presId="urn:microsoft.com/office/officeart/2011/layout/TabList"/>
    <dgm:cxn modelId="{0568B551-1435-444D-B064-ADEE70F848F7}" srcId="{548EAFE2-4F82-43E0-85F5-E4B1BC33CBDF}" destId="{DDFE8A24-6D28-41EE-83C7-1081738203D8}" srcOrd="1" destOrd="0" parTransId="{5222458B-56D9-4D7E-98AD-2C9A8D68C307}" sibTransId="{4A8DF5AF-C523-4B81-A850-F3C60D506F15}"/>
    <dgm:cxn modelId="{A71C7472-1521-4F61-91EA-25A61B137621}" type="presOf" srcId="{4AC22AB1-C0AC-481D-A0BC-78A85D76975C}" destId="{AA4F1296-07B0-464B-A7B6-9BB31181A95B}" srcOrd="0" destOrd="0" presId="urn:microsoft.com/office/officeart/2011/layout/TabList"/>
    <dgm:cxn modelId="{6B938179-48E5-4186-8831-FB1AB3D9B1F3}" type="presOf" srcId="{DDFE8A24-6D28-41EE-83C7-1081738203D8}" destId="{2C01E2DA-62A2-455E-874B-793ACC09CFFD}" srcOrd="0" destOrd="0" presId="urn:microsoft.com/office/officeart/2011/layout/TabList"/>
    <dgm:cxn modelId="{69F68CAC-C0C1-40F7-9022-51E2D45979CF}" srcId="{548EAFE2-4F82-43E0-85F5-E4B1BC33CBDF}" destId="{CE5F51FF-D84C-4E8F-A7D1-04BCF52EE748}" srcOrd="2" destOrd="0" parTransId="{CBF3BCDE-3A5E-499D-9000-C5651B3300A6}" sibTransId="{11843FEE-1707-4683-A5D4-41D28146A619}"/>
    <dgm:cxn modelId="{F35CE4B5-3041-4062-B5FB-11B0452895EC}" srcId="{5A2DD874-9C6E-4EEA-A0D2-A987411258AF}" destId="{42C6B83D-C251-4BBA-8E7B-EB5957137192}" srcOrd="0" destOrd="0" parTransId="{1E9DC19D-85A5-40F2-9E32-2655903398CE}" sibTransId="{7ED3C8C2-F9F7-44D7-8AD8-25458D4B314B}"/>
    <dgm:cxn modelId="{1EF7D7BE-D496-4525-A0E7-4F8C0DB87FB6}" srcId="{1D718F1A-2089-4E54-ADE4-B020C6CDC596}" destId="{9B2D8450-232A-48D6-8A81-D39E079A8B29}" srcOrd="1" destOrd="0" parTransId="{128310A2-B31F-4A1F-9134-4E9C60054403}" sibTransId="{09744CEE-BBF9-436B-82A0-1FA3A8DA9D12}"/>
    <dgm:cxn modelId="{EE301FC0-DD08-4B02-93B1-1E3055CC1EE3}" type="presOf" srcId="{7A8F5E96-CCED-4FB3-A001-5AB63AB209C9}" destId="{B0E3F1F2-5BA2-45F5-9B53-FCBB2D0C29AA}" srcOrd="0" destOrd="0" presId="urn:microsoft.com/office/officeart/2011/layout/TabList"/>
    <dgm:cxn modelId="{E1EC9EC8-9EFF-4AC4-810B-3AA8AE59F825}" srcId="{548EAFE2-4F82-43E0-85F5-E4B1BC33CBDF}" destId="{7A8F5E96-CCED-4FB3-A001-5AB63AB209C9}" srcOrd="0" destOrd="0" parTransId="{6B093D3C-5557-483E-8FCC-4F868189B1FA}" sibTransId="{A4E0FB77-EBF5-4DC9-9E5F-896B35B67E37}"/>
    <dgm:cxn modelId="{C1FF47CE-034C-4010-8944-AC3830873407}" type="presOf" srcId="{99CB7928-D185-4792-9ED5-458A393EB2C5}" destId="{AA4F1296-07B0-464B-A7B6-9BB31181A95B}" srcOrd="0" destOrd="1" presId="urn:microsoft.com/office/officeart/2011/layout/TabList"/>
    <dgm:cxn modelId="{98B618D1-6545-4BAF-B125-B624325A85E6}" srcId="{18CB8986-98BB-44C9-90AC-FEE3D24CE791}" destId="{1D718F1A-2089-4E54-ADE4-B020C6CDC596}" srcOrd="2" destOrd="0" parTransId="{663C10A2-CA34-4C37-B62D-2046D5DE1F3F}" sibTransId="{FF9D1CAB-DE7C-44C2-B1BB-B76C1F07C547}"/>
    <dgm:cxn modelId="{A4ADD8D2-3FAE-4552-8304-60607F332D3E}" srcId="{5A2DD874-9C6E-4EEA-A0D2-A987411258AF}" destId="{99CB7928-D185-4792-9ED5-458A393EB2C5}" srcOrd="2" destOrd="0" parTransId="{A82BF84C-DB44-45EB-8288-6AC8D11DE7EC}" sibTransId="{1A408172-E0F4-4324-8DE8-4737F89F834B}"/>
    <dgm:cxn modelId="{6FB31FD3-C834-487E-86D8-5CF1D374E164}" srcId="{1D718F1A-2089-4E54-ADE4-B020C6CDC596}" destId="{9B976844-3197-49EF-A828-B5537590A49C}" srcOrd="0" destOrd="0" parTransId="{E93A732A-3144-48A3-8891-4B73B45BF467}" sibTransId="{9AEE4041-4EBD-408C-9C89-8263D44EA25C}"/>
    <dgm:cxn modelId="{CEF816E6-F381-4564-B07B-E1F7E1D9EDB4}" type="presOf" srcId="{42C6B83D-C251-4BBA-8E7B-EB5957137192}" destId="{90489686-E80A-4583-80E9-F0870232E950}" srcOrd="0" destOrd="0" presId="urn:microsoft.com/office/officeart/2011/layout/TabList"/>
    <dgm:cxn modelId="{C104DEEC-6934-473D-BE9B-5ED3D70C6CE3}" srcId="{18CB8986-98BB-44C9-90AC-FEE3D24CE791}" destId="{5A2DD874-9C6E-4EEA-A0D2-A987411258AF}" srcOrd="1" destOrd="0" parTransId="{0E2662EA-5DDC-4921-A605-102076B7D1CA}" sibTransId="{40A46F5C-C5FE-4BCF-9886-65EDEEA70E4E}"/>
    <dgm:cxn modelId="{3BEC21F8-A6F8-4BD8-8DCC-E80EC76AC491}" type="presOf" srcId="{1D718F1A-2089-4E54-ADE4-B020C6CDC596}" destId="{90BE2BB3-D7A6-470A-AAD5-716753550D9A}" srcOrd="0" destOrd="0" presId="urn:microsoft.com/office/officeart/2011/layout/TabList"/>
    <dgm:cxn modelId="{9367CC28-44EE-4727-91B5-948A03C99824}" type="presParOf" srcId="{044742D0-7E69-431A-8D9C-62874189FD69}" destId="{720491A2-26E8-4D79-8215-AB20472CC4B3}" srcOrd="0" destOrd="0" presId="urn:microsoft.com/office/officeart/2011/layout/TabList"/>
    <dgm:cxn modelId="{04D90274-5FE8-4292-9AD4-22CCE99C9AFE}" type="presParOf" srcId="{720491A2-26E8-4D79-8215-AB20472CC4B3}" destId="{B0E3F1F2-5BA2-45F5-9B53-FCBB2D0C29AA}" srcOrd="0" destOrd="0" presId="urn:microsoft.com/office/officeart/2011/layout/TabList"/>
    <dgm:cxn modelId="{D824D86C-34E0-4560-8EC9-DBD966C67477}" type="presParOf" srcId="{720491A2-26E8-4D79-8215-AB20472CC4B3}" destId="{FB14BC4B-919C-4F2E-9551-E683309CF4CC}" srcOrd="1" destOrd="0" presId="urn:microsoft.com/office/officeart/2011/layout/TabList"/>
    <dgm:cxn modelId="{88FBCA5B-3BE3-4189-A3E6-810AB1EA135C}" type="presParOf" srcId="{720491A2-26E8-4D79-8215-AB20472CC4B3}" destId="{6B6BCF1A-013D-46C0-8156-885DE4631A6D}" srcOrd="2" destOrd="0" presId="urn:microsoft.com/office/officeart/2011/layout/TabList"/>
    <dgm:cxn modelId="{5D6BEB1B-A26B-4E40-8B29-7C1CDF281B1C}" type="presParOf" srcId="{044742D0-7E69-431A-8D9C-62874189FD69}" destId="{2C01E2DA-62A2-455E-874B-793ACC09CFFD}" srcOrd="1" destOrd="0" presId="urn:microsoft.com/office/officeart/2011/layout/TabList"/>
    <dgm:cxn modelId="{BF468767-4F72-44E4-AF05-30A92654178B}" type="presParOf" srcId="{044742D0-7E69-431A-8D9C-62874189FD69}" destId="{175F22B4-CA45-4902-8C9B-A65A21F1E640}" srcOrd="2" destOrd="0" presId="urn:microsoft.com/office/officeart/2011/layout/TabList"/>
    <dgm:cxn modelId="{DFA314D6-4441-4347-881A-BA40751A0A06}" type="presParOf" srcId="{044742D0-7E69-431A-8D9C-62874189FD69}" destId="{BE564B11-C54B-477D-8441-50A954AADECC}" srcOrd="3" destOrd="0" presId="urn:microsoft.com/office/officeart/2011/layout/TabList"/>
    <dgm:cxn modelId="{4B00DDB0-EBFE-42F8-ABAE-7301906007F8}" type="presParOf" srcId="{BE564B11-C54B-477D-8441-50A954AADECC}" destId="{90489686-E80A-4583-80E9-F0870232E950}" srcOrd="0" destOrd="0" presId="urn:microsoft.com/office/officeart/2011/layout/TabList"/>
    <dgm:cxn modelId="{CA61A989-9AB8-4921-BCDC-957F6AEC116F}" type="presParOf" srcId="{BE564B11-C54B-477D-8441-50A954AADECC}" destId="{2070B1E6-131A-4525-A4C2-A8C4539979EF}" srcOrd="1" destOrd="0" presId="urn:microsoft.com/office/officeart/2011/layout/TabList"/>
    <dgm:cxn modelId="{280701DB-32A9-4C40-AD1E-512527843378}" type="presParOf" srcId="{BE564B11-C54B-477D-8441-50A954AADECC}" destId="{BD9280B7-9A0C-4935-90C2-579355B4DDEE}" srcOrd="2" destOrd="0" presId="urn:microsoft.com/office/officeart/2011/layout/TabList"/>
    <dgm:cxn modelId="{3E9C6961-B09F-46BF-855C-D9D0F23336BB}" type="presParOf" srcId="{044742D0-7E69-431A-8D9C-62874189FD69}" destId="{AA4F1296-07B0-464B-A7B6-9BB31181A95B}" srcOrd="4" destOrd="0" presId="urn:microsoft.com/office/officeart/2011/layout/TabList"/>
    <dgm:cxn modelId="{DC653692-8315-475D-A8A7-3F3D3C2DED71}" type="presParOf" srcId="{044742D0-7E69-431A-8D9C-62874189FD69}" destId="{66DA1349-DE8B-46EB-B27E-51297C97223B}" srcOrd="5" destOrd="0" presId="urn:microsoft.com/office/officeart/2011/layout/TabList"/>
    <dgm:cxn modelId="{7C1E6231-131B-4D44-9083-BE8CA57662C7}" type="presParOf" srcId="{044742D0-7E69-431A-8D9C-62874189FD69}" destId="{76CBB009-EAA8-4745-BC84-765FE4037C99}" srcOrd="6" destOrd="0" presId="urn:microsoft.com/office/officeart/2011/layout/TabList"/>
    <dgm:cxn modelId="{17498643-57AF-4C9B-9EC7-98D6D066B29E}" type="presParOf" srcId="{76CBB009-EAA8-4745-BC84-765FE4037C99}" destId="{617448B5-28D7-4B43-9FD7-0231794B9123}" srcOrd="0" destOrd="0" presId="urn:microsoft.com/office/officeart/2011/layout/TabList"/>
    <dgm:cxn modelId="{CB0CBB16-B965-4BEE-81BF-76FDF4DA1536}" type="presParOf" srcId="{76CBB009-EAA8-4745-BC84-765FE4037C99}" destId="{90BE2BB3-D7A6-470A-AAD5-716753550D9A}" srcOrd="1" destOrd="0" presId="urn:microsoft.com/office/officeart/2011/layout/TabList"/>
    <dgm:cxn modelId="{9787C2F2-4F46-4F53-8D29-5726F34A0D5E}" type="presParOf" srcId="{76CBB009-EAA8-4745-BC84-765FE4037C99}" destId="{3CD003AD-6DA6-4DA1-B0C7-1CBE93459509}" srcOrd="2" destOrd="0" presId="urn:microsoft.com/office/officeart/2011/layout/TabList"/>
    <dgm:cxn modelId="{5E377227-EE6B-4C1A-8756-BF1791011A3E}" type="presParOf" srcId="{044742D0-7E69-431A-8D9C-62874189FD69}" destId="{3A4D779D-B28E-4C8F-80EF-CAC0DE677CDA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89EF2-9F52-49C5-A97E-401898327731}">
      <dsp:nvSpPr>
        <dsp:cNvPr id="0" name=""/>
        <dsp:cNvSpPr/>
      </dsp:nvSpPr>
      <dsp:spPr>
        <a:xfrm>
          <a:off x="549145" y="3966573"/>
          <a:ext cx="9317635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696754-4A06-462C-AF74-FE6CBCD4D6BE}">
      <dsp:nvSpPr>
        <dsp:cNvPr id="0" name=""/>
        <dsp:cNvSpPr/>
      </dsp:nvSpPr>
      <dsp:spPr>
        <a:xfrm>
          <a:off x="465560" y="2264435"/>
          <a:ext cx="9317635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B61EA-F28E-4631-9D6E-D44CC97AD7C8}">
      <dsp:nvSpPr>
        <dsp:cNvPr id="0" name=""/>
        <dsp:cNvSpPr/>
      </dsp:nvSpPr>
      <dsp:spPr>
        <a:xfrm>
          <a:off x="443563" y="562298"/>
          <a:ext cx="9317635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2047B-8F03-4C16-B45C-89F923CC6DE9}">
      <dsp:nvSpPr>
        <dsp:cNvPr id="0" name=""/>
        <dsp:cNvSpPr/>
      </dsp:nvSpPr>
      <dsp:spPr>
        <a:xfrm>
          <a:off x="2866148" y="4275"/>
          <a:ext cx="6895049" cy="558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700" kern="1200" dirty="0"/>
        </a:p>
      </dsp:txBody>
      <dsp:txXfrm>
        <a:off x="2866148" y="4275"/>
        <a:ext cx="6895049" cy="558022"/>
      </dsp:txXfrm>
    </dsp:sp>
    <dsp:sp modelId="{2C3033DE-7796-4023-9D9E-829D39951366}">
      <dsp:nvSpPr>
        <dsp:cNvPr id="0" name=""/>
        <dsp:cNvSpPr/>
      </dsp:nvSpPr>
      <dsp:spPr>
        <a:xfrm>
          <a:off x="13433" y="3650"/>
          <a:ext cx="4196837" cy="55802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ML Bottleneck Analysis</a:t>
          </a:r>
          <a:endParaRPr lang="en-IN" sz="2700" kern="1200" dirty="0"/>
        </a:p>
      </dsp:txBody>
      <dsp:txXfrm>
        <a:off x="40678" y="30895"/>
        <a:ext cx="4142347" cy="530777"/>
      </dsp:txXfrm>
    </dsp:sp>
    <dsp:sp modelId="{DDF89EB2-F466-4ADB-BDFD-AADB6C0A6CFA}">
      <dsp:nvSpPr>
        <dsp:cNvPr id="0" name=""/>
        <dsp:cNvSpPr/>
      </dsp:nvSpPr>
      <dsp:spPr>
        <a:xfrm>
          <a:off x="0" y="562298"/>
          <a:ext cx="9317635" cy="1116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Identify commonly used ML inference algorithms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Develop C programs for Neural Networks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Run and profile Neural Networks to identify portions of code where CPU spends the maximum time  </a:t>
          </a:r>
          <a:endParaRPr lang="en-IN" sz="1700" kern="1200" dirty="0"/>
        </a:p>
      </dsp:txBody>
      <dsp:txXfrm>
        <a:off x="0" y="562298"/>
        <a:ext cx="9317635" cy="1116213"/>
      </dsp:txXfrm>
    </dsp:sp>
    <dsp:sp modelId="{0685CBA6-D0EE-46D8-ADB7-DFDFC6002755}">
      <dsp:nvSpPr>
        <dsp:cNvPr id="0" name=""/>
        <dsp:cNvSpPr/>
      </dsp:nvSpPr>
      <dsp:spPr>
        <a:xfrm>
          <a:off x="2888145" y="1706413"/>
          <a:ext cx="6895049" cy="558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600" kern="1200" dirty="0"/>
        </a:p>
      </dsp:txBody>
      <dsp:txXfrm>
        <a:off x="2888145" y="1706413"/>
        <a:ext cx="6895049" cy="558022"/>
      </dsp:txXfrm>
    </dsp:sp>
    <dsp:sp modelId="{4C9471A0-B5C8-4FD0-9AF8-FA091771A7B4}">
      <dsp:nvSpPr>
        <dsp:cNvPr id="0" name=""/>
        <dsp:cNvSpPr/>
      </dsp:nvSpPr>
      <dsp:spPr>
        <a:xfrm>
          <a:off x="787" y="1692362"/>
          <a:ext cx="4284826" cy="55802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Microarchitecture</a:t>
          </a:r>
          <a:r>
            <a:rPr lang="en-US" sz="2600" kern="1200" baseline="0" dirty="0"/>
            <a:t> Design</a:t>
          </a:r>
          <a:endParaRPr lang="en-IN" sz="2600" kern="1200" dirty="0"/>
        </a:p>
      </dsp:txBody>
      <dsp:txXfrm>
        <a:off x="28032" y="1719607"/>
        <a:ext cx="4230336" cy="530777"/>
      </dsp:txXfrm>
    </dsp:sp>
    <dsp:sp modelId="{E0A7D4DE-7B82-4181-BAE6-E2E1BD8FAA69}">
      <dsp:nvSpPr>
        <dsp:cNvPr id="0" name=""/>
        <dsp:cNvSpPr/>
      </dsp:nvSpPr>
      <dsp:spPr>
        <a:xfrm>
          <a:off x="0" y="2264435"/>
          <a:ext cx="9317635" cy="1116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Develop a modular Vector Unit to execute Vector Instructions from RISC-V Vector ISA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Interface the Vector Unit with a microcontroller class RISC-V host processor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Implement design on Xilinx Vertex-7 FPGA</a:t>
          </a:r>
          <a:endParaRPr lang="en-IN" sz="1700" kern="1200" dirty="0"/>
        </a:p>
      </dsp:txBody>
      <dsp:txXfrm>
        <a:off x="0" y="2264435"/>
        <a:ext cx="9317635" cy="1116213"/>
      </dsp:txXfrm>
    </dsp:sp>
    <dsp:sp modelId="{A19F26D5-F53E-441B-95CF-0A94FE7B0C43}">
      <dsp:nvSpPr>
        <dsp:cNvPr id="0" name=""/>
        <dsp:cNvSpPr/>
      </dsp:nvSpPr>
      <dsp:spPr>
        <a:xfrm>
          <a:off x="2971730" y="3408550"/>
          <a:ext cx="6895049" cy="558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600" kern="1200" dirty="0"/>
        </a:p>
      </dsp:txBody>
      <dsp:txXfrm>
        <a:off x="2971730" y="3408550"/>
        <a:ext cx="6895049" cy="558022"/>
      </dsp:txXfrm>
    </dsp:sp>
    <dsp:sp modelId="{E9BC7D2C-9ABD-4940-B5AF-2D61BDEE0A75}">
      <dsp:nvSpPr>
        <dsp:cNvPr id="0" name=""/>
        <dsp:cNvSpPr/>
      </dsp:nvSpPr>
      <dsp:spPr>
        <a:xfrm>
          <a:off x="-3603" y="3408550"/>
          <a:ext cx="4619167" cy="55802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Evaluation and Demonstration</a:t>
          </a:r>
          <a:endParaRPr lang="en-IN" sz="2600" kern="1200" dirty="0"/>
        </a:p>
      </dsp:txBody>
      <dsp:txXfrm>
        <a:off x="23642" y="3435795"/>
        <a:ext cx="4564677" cy="530777"/>
      </dsp:txXfrm>
    </dsp:sp>
    <dsp:sp modelId="{F7A3E77C-B4E9-43A5-A413-75E41BC0FDAA}">
      <dsp:nvSpPr>
        <dsp:cNvPr id="0" name=""/>
        <dsp:cNvSpPr/>
      </dsp:nvSpPr>
      <dsp:spPr>
        <a:xfrm>
          <a:off x="0" y="3966573"/>
          <a:ext cx="9317635" cy="2002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Develop vectorization algorithms for neural network layers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Run programs on Scalar and Vector RISC-V CPUs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Compare performance of Vector core with scalar core and other data-parallel microcontroller cores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Demonstrate Image Classification task on the vector processor</a:t>
          </a:r>
          <a:endParaRPr lang="en-IN" sz="1700" kern="1200" dirty="0"/>
        </a:p>
      </dsp:txBody>
      <dsp:txXfrm>
        <a:off x="0" y="3966573"/>
        <a:ext cx="9317635" cy="20027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003AD-6DA6-4DA1-B0C7-1CBE93459509}">
      <dsp:nvSpPr>
        <dsp:cNvPr id="0" name=""/>
        <dsp:cNvSpPr/>
      </dsp:nvSpPr>
      <dsp:spPr>
        <a:xfrm>
          <a:off x="0" y="3103445"/>
          <a:ext cx="637032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9280B7-9A0C-4935-90C2-579355B4DDEE}">
      <dsp:nvSpPr>
        <dsp:cNvPr id="0" name=""/>
        <dsp:cNvSpPr/>
      </dsp:nvSpPr>
      <dsp:spPr>
        <a:xfrm>
          <a:off x="0" y="1770466"/>
          <a:ext cx="637032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BCF1A-013D-46C0-8156-885DE4631A6D}">
      <dsp:nvSpPr>
        <dsp:cNvPr id="0" name=""/>
        <dsp:cNvSpPr/>
      </dsp:nvSpPr>
      <dsp:spPr>
        <a:xfrm>
          <a:off x="0" y="437487"/>
          <a:ext cx="637032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3F1F2-5BA2-45F5-9B53-FCBB2D0C29AA}">
      <dsp:nvSpPr>
        <dsp:cNvPr id="0" name=""/>
        <dsp:cNvSpPr/>
      </dsp:nvSpPr>
      <dsp:spPr>
        <a:xfrm>
          <a:off x="1656283" y="487"/>
          <a:ext cx="4714036" cy="436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2009, Soft Vector Processor IP</a:t>
          </a:r>
        </a:p>
      </dsp:txBody>
      <dsp:txXfrm>
        <a:off x="1656283" y="487"/>
        <a:ext cx="4714036" cy="436999"/>
      </dsp:txXfrm>
    </dsp:sp>
    <dsp:sp modelId="{FB14BC4B-919C-4F2E-9551-E683309CF4CC}">
      <dsp:nvSpPr>
        <dsp:cNvPr id="0" name=""/>
        <dsp:cNvSpPr/>
      </dsp:nvSpPr>
      <dsp:spPr>
        <a:xfrm>
          <a:off x="0" y="487"/>
          <a:ext cx="1656283" cy="43699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VEGAS</a:t>
          </a:r>
          <a:endParaRPr lang="en-IN" sz="1400" kern="1200" dirty="0"/>
        </a:p>
      </dsp:txBody>
      <dsp:txXfrm>
        <a:off x="21336" y="21823"/>
        <a:ext cx="1613611" cy="415663"/>
      </dsp:txXfrm>
    </dsp:sp>
    <dsp:sp modelId="{2C01E2DA-62A2-455E-874B-793ACC09CFFD}">
      <dsp:nvSpPr>
        <dsp:cNvPr id="0" name=""/>
        <dsp:cNvSpPr/>
      </dsp:nvSpPr>
      <dsp:spPr>
        <a:xfrm>
          <a:off x="0" y="437487"/>
          <a:ext cx="6370320" cy="874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FPGA based Softcore Vector Processor targeted at Image Processing Applications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 Operates at 100 MHz and Features a scratchpad Memory and a decoupled Vector Unit</a:t>
          </a:r>
        </a:p>
      </dsp:txBody>
      <dsp:txXfrm>
        <a:off x="0" y="437487"/>
        <a:ext cx="6370320" cy="874129"/>
      </dsp:txXfrm>
    </dsp:sp>
    <dsp:sp modelId="{90489686-E80A-4583-80E9-F0870232E950}">
      <dsp:nvSpPr>
        <dsp:cNvPr id="0" name=""/>
        <dsp:cNvSpPr/>
      </dsp:nvSpPr>
      <dsp:spPr>
        <a:xfrm>
          <a:off x="1656283" y="1333466"/>
          <a:ext cx="4714036" cy="436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2017, Low-power Data-parallel SIMD CPU</a:t>
          </a:r>
        </a:p>
      </dsp:txBody>
      <dsp:txXfrm>
        <a:off x="1656283" y="1333466"/>
        <a:ext cx="4714036" cy="436999"/>
      </dsp:txXfrm>
    </dsp:sp>
    <dsp:sp modelId="{2070B1E6-131A-4525-A4C2-A8C4539979EF}">
      <dsp:nvSpPr>
        <dsp:cNvPr id="0" name=""/>
        <dsp:cNvSpPr/>
      </dsp:nvSpPr>
      <dsp:spPr>
        <a:xfrm>
          <a:off x="0" y="1333466"/>
          <a:ext cx="1656283" cy="43699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PULP CE32V40</a:t>
          </a:r>
        </a:p>
      </dsp:txBody>
      <dsp:txXfrm>
        <a:off x="21336" y="1354802"/>
        <a:ext cx="1613611" cy="415663"/>
      </dsp:txXfrm>
    </dsp:sp>
    <dsp:sp modelId="{AA4F1296-07B0-464B-A7B6-9BB31181A95B}">
      <dsp:nvSpPr>
        <dsp:cNvPr id="0" name=""/>
        <dsp:cNvSpPr/>
      </dsp:nvSpPr>
      <dsp:spPr>
        <a:xfrm>
          <a:off x="0" y="1770466"/>
          <a:ext cx="6370320" cy="874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 err="1"/>
            <a:t>OpenRISC</a:t>
          </a:r>
          <a:r>
            <a:rPr lang="en-IN" sz="1400" kern="1200" dirty="0"/>
            <a:t> Core ASIC with DSP extensions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Use SIMD unit with custom instructions to handle vectors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Targeted at 8-bit, 16-bit computations</a:t>
          </a:r>
        </a:p>
      </dsp:txBody>
      <dsp:txXfrm>
        <a:off x="0" y="1770466"/>
        <a:ext cx="6370320" cy="874129"/>
      </dsp:txXfrm>
    </dsp:sp>
    <dsp:sp modelId="{617448B5-28D7-4B43-9FD7-0231794B9123}">
      <dsp:nvSpPr>
        <dsp:cNvPr id="0" name=""/>
        <dsp:cNvSpPr/>
      </dsp:nvSpPr>
      <dsp:spPr>
        <a:xfrm>
          <a:off x="1656283" y="2666446"/>
          <a:ext cx="4714036" cy="436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2021, Vector Processor for Edge-AI</a:t>
          </a:r>
        </a:p>
      </dsp:txBody>
      <dsp:txXfrm>
        <a:off x="1656283" y="2666446"/>
        <a:ext cx="4714036" cy="436999"/>
      </dsp:txXfrm>
    </dsp:sp>
    <dsp:sp modelId="{90BE2BB3-D7A6-470A-AAD5-716753550D9A}">
      <dsp:nvSpPr>
        <dsp:cNvPr id="0" name=""/>
        <dsp:cNvSpPr/>
      </dsp:nvSpPr>
      <dsp:spPr>
        <a:xfrm>
          <a:off x="0" y="2666446"/>
          <a:ext cx="1656283" cy="43699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Klessydra-T</a:t>
          </a:r>
        </a:p>
      </dsp:txBody>
      <dsp:txXfrm>
        <a:off x="21336" y="2687782"/>
        <a:ext cx="1613611" cy="415663"/>
      </dsp:txXfrm>
    </dsp:sp>
    <dsp:sp modelId="{3A4D779D-B28E-4C8F-80EF-CAC0DE677CDA}">
      <dsp:nvSpPr>
        <dsp:cNvPr id="0" name=""/>
        <dsp:cNvSpPr/>
      </dsp:nvSpPr>
      <dsp:spPr>
        <a:xfrm>
          <a:off x="0" y="3103445"/>
          <a:ext cx="6370320" cy="874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3 cores, 105 MHz with vector Unit with Scratchpad Memory on FPGA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Although Host CPUs are RISC-V Cores, Vector Unit does not use RVV</a:t>
          </a:r>
        </a:p>
      </dsp:txBody>
      <dsp:txXfrm>
        <a:off x="0" y="3103445"/>
        <a:ext cx="6370320" cy="874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36F2-0376-48C9-9AC6-705F614DEC0A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AE73-BCBC-4A27-A6AC-B6F144A37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41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36F2-0376-48C9-9AC6-705F614DEC0A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AE73-BCBC-4A27-A6AC-B6F144A37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81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36F2-0376-48C9-9AC6-705F614DEC0A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AE73-BCBC-4A27-A6AC-B6F144A37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70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36F2-0376-48C9-9AC6-705F614DEC0A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AE73-BCBC-4A27-A6AC-B6F144A37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51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36F2-0376-48C9-9AC6-705F614DEC0A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AE73-BCBC-4A27-A6AC-B6F144A37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67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36F2-0376-48C9-9AC6-705F614DEC0A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AE73-BCBC-4A27-A6AC-B6F144A37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22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36F2-0376-48C9-9AC6-705F614DEC0A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AE73-BCBC-4A27-A6AC-B6F144A37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62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36F2-0376-48C9-9AC6-705F614DEC0A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AE73-BCBC-4A27-A6AC-B6F144A37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75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36F2-0376-48C9-9AC6-705F614DEC0A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AE73-BCBC-4A27-A6AC-B6F144A37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63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36F2-0376-48C9-9AC6-705F614DEC0A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AE73-BCBC-4A27-A6AC-B6F144A37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18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36F2-0376-48C9-9AC6-705F614DEC0A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AE73-BCBC-4A27-A6AC-B6F144A37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94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36F2-0376-48C9-9AC6-705F614DEC0A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AAE73-BCBC-4A27-A6AC-B6F144A37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47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6385-E492-4260-AB49-59C7D6B99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60717"/>
          </a:xfrm>
        </p:spPr>
        <p:txBody>
          <a:bodyPr>
            <a:normAutofit/>
          </a:bodyPr>
          <a:lstStyle/>
          <a:p>
            <a:r>
              <a:rPr lang="en-US" sz="3600" dirty="0"/>
              <a:t>A Softcore RISC-V Vector Processor for Edge AI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92D56-4EDC-44EA-B1A1-D9321C96B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5578"/>
            <a:ext cx="9144000" cy="244284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V Naveen Chander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MTech Dissertation Project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Microelectronics and VLSI Design,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dirty="0"/>
              <a:t>Supervisor: Kuruvilla Varghese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Dept. of Electronic Systems Engineering,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Indian Institute of Science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1DA66-1BE5-404C-B2F7-7AA27E322283}"/>
              </a:ext>
            </a:extLst>
          </p:cNvPr>
          <p:cNvSpPr txBox="1"/>
          <p:nvPr/>
        </p:nvSpPr>
        <p:spPr>
          <a:xfrm>
            <a:off x="10133351" y="164892"/>
            <a:ext cx="187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  <a:r>
              <a:rPr lang="en-US" baseline="30000" dirty="0"/>
              <a:t>rd</a:t>
            </a:r>
            <a:r>
              <a:rPr lang="en-US" dirty="0"/>
              <a:t> June 2021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FFD830-10B0-41C9-AE65-A1D14F790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375" y="1825283"/>
            <a:ext cx="2929250" cy="274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57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78AB-7FD3-46AA-B37F-F54207709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64600"/>
            <a:ext cx="10515600" cy="573338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 Execution Model </a:t>
            </a:r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C78D3B-FC1C-4C0A-AFB4-573B3B688CF3}"/>
              </a:ext>
            </a:extLst>
          </p:cNvPr>
          <p:cNvSpPr txBox="1"/>
          <p:nvPr/>
        </p:nvSpPr>
        <p:spPr>
          <a:xfrm>
            <a:off x="444326" y="2426256"/>
            <a:ext cx="1438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latin typeface="Consolas" panose="020B0609020204030204" pitchFamily="49" charset="0"/>
              </a:rPr>
              <a:t>vle32.v v4, t1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161EA54-79F8-44BE-BBBA-BF3BA9E4AF3A}"/>
              </a:ext>
            </a:extLst>
          </p:cNvPr>
          <p:cNvSpPr/>
          <p:nvPr/>
        </p:nvSpPr>
        <p:spPr>
          <a:xfrm>
            <a:off x="1908442" y="2431033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2FD7915-BA3C-4EA2-A4A0-6666445E7213}"/>
              </a:ext>
            </a:extLst>
          </p:cNvPr>
          <p:cNvSpPr/>
          <p:nvPr/>
        </p:nvSpPr>
        <p:spPr>
          <a:xfrm>
            <a:off x="2420023" y="2431379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B4C9FEE-8013-4250-9123-8502A8BA332A}"/>
              </a:ext>
            </a:extLst>
          </p:cNvPr>
          <p:cNvSpPr/>
          <p:nvPr/>
        </p:nvSpPr>
        <p:spPr>
          <a:xfrm>
            <a:off x="3425602" y="2432071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68F0F54-DE4B-44AE-AD72-23156435FBD6}"/>
              </a:ext>
            </a:extLst>
          </p:cNvPr>
          <p:cNvSpPr/>
          <p:nvPr/>
        </p:nvSpPr>
        <p:spPr>
          <a:xfrm>
            <a:off x="3933602" y="2432071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EF13640-B9C0-45EA-938B-1CA9884E56BF}"/>
              </a:ext>
            </a:extLst>
          </p:cNvPr>
          <p:cNvSpPr/>
          <p:nvPr/>
        </p:nvSpPr>
        <p:spPr>
          <a:xfrm>
            <a:off x="4441602" y="2432070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7434FAC-7445-44FE-AF25-3C780A16879D}"/>
              </a:ext>
            </a:extLst>
          </p:cNvPr>
          <p:cNvSpPr/>
          <p:nvPr/>
        </p:nvSpPr>
        <p:spPr>
          <a:xfrm>
            <a:off x="4949602" y="2432069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C381F51-6806-4E42-A589-9F9C4425C9A8}"/>
              </a:ext>
            </a:extLst>
          </p:cNvPr>
          <p:cNvSpPr/>
          <p:nvPr/>
        </p:nvSpPr>
        <p:spPr>
          <a:xfrm>
            <a:off x="5457602" y="2432069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C3DBBB0-59A7-4EC1-9A99-6CF813BC310A}"/>
              </a:ext>
            </a:extLst>
          </p:cNvPr>
          <p:cNvSpPr/>
          <p:nvPr/>
        </p:nvSpPr>
        <p:spPr>
          <a:xfrm>
            <a:off x="5965602" y="2431726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M31</a:t>
            </a:r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AB0660A-E03E-4E1C-8387-08C1C99A19DE}"/>
              </a:ext>
            </a:extLst>
          </p:cNvPr>
          <p:cNvSpPr/>
          <p:nvPr/>
        </p:nvSpPr>
        <p:spPr>
          <a:xfrm>
            <a:off x="6481364" y="2433191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W31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E3451F6-8C60-4571-A1E1-E38BFB19B48E}"/>
              </a:ext>
            </a:extLst>
          </p:cNvPr>
          <p:cNvSpPr/>
          <p:nvPr/>
        </p:nvSpPr>
        <p:spPr>
          <a:xfrm>
            <a:off x="3989337" y="4003271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37FDE4D-B3AF-4A88-9298-4A8DC6F5CBE2}"/>
              </a:ext>
            </a:extLst>
          </p:cNvPr>
          <p:cNvSpPr/>
          <p:nvPr/>
        </p:nvSpPr>
        <p:spPr>
          <a:xfrm>
            <a:off x="4497337" y="4003271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4D08D2B-624B-41B1-9403-E8F73FC1BBB6}"/>
              </a:ext>
            </a:extLst>
          </p:cNvPr>
          <p:cNvSpPr/>
          <p:nvPr/>
        </p:nvSpPr>
        <p:spPr>
          <a:xfrm>
            <a:off x="5498386" y="4002811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CB3048D-F6B3-4925-B911-8B6D4C657299}"/>
              </a:ext>
            </a:extLst>
          </p:cNvPr>
          <p:cNvSpPr/>
          <p:nvPr/>
        </p:nvSpPr>
        <p:spPr>
          <a:xfrm>
            <a:off x="6006386" y="4002810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8C7657F-2803-4443-A492-972F0B43D89B}"/>
              </a:ext>
            </a:extLst>
          </p:cNvPr>
          <p:cNvSpPr/>
          <p:nvPr/>
        </p:nvSpPr>
        <p:spPr>
          <a:xfrm>
            <a:off x="6514386" y="4002809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116F84D-8E50-4035-A479-C713A3B925E2}"/>
              </a:ext>
            </a:extLst>
          </p:cNvPr>
          <p:cNvSpPr/>
          <p:nvPr/>
        </p:nvSpPr>
        <p:spPr>
          <a:xfrm>
            <a:off x="7022386" y="4002809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B7370BF-FBB4-4F8D-BD09-34FFBBD669B8}"/>
              </a:ext>
            </a:extLst>
          </p:cNvPr>
          <p:cNvSpPr/>
          <p:nvPr/>
        </p:nvSpPr>
        <p:spPr>
          <a:xfrm>
            <a:off x="7530386" y="4002808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E31</a:t>
            </a:r>
            <a:endParaRPr lang="en-IN" sz="1050" b="1" dirty="0">
              <a:solidFill>
                <a:schemeClr val="tx1"/>
              </a:solidFill>
            </a:endParaRP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010EA40F-1BF7-466A-BAD5-A128E99688FA}"/>
              </a:ext>
            </a:extLst>
          </p:cNvPr>
          <p:cNvCxnSpPr>
            <a:cxnSpLocks/>
          </p:cNvCxnSpPr>
          <p:nvPr/>
        </p:nvCxnSpPr>
        <p:spPr>
          <a:xfrm>
            <a:off x="1721458" y="5845200"/>
            <a:ext cx="88569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4FC6DC3D-E04D-4E20-BB87-CC48AD780E8C}"/>
              </a:ext>
            </a:extLst>
          </p:cNvPr>
          <p:cNvSpPr txBox="1"/>
          <p:nvPr/>
        </p:nvSpPr>
        <p:spPr>
          <a:xfrm>
            <a:off x="3009922" y="5952396"/>
            <a:ext cx="6298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Total Vector Execution Time = 44 Cycles; Chime Estimate=32 cycles;  Overheads = 12 cycles</a:t>
            </a:r>
            <a:endParaRPr lang="en-IN" sz="1100" b="1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DD28B51-B0F0-4742-991B-565115D9BA0E}"/>
              </a:ext>
            </a:extLst>
          </p:cNvPr>
          <p:cNvSpPr/>
          <p:nvPr/>
        </p:nvSpPr>
        <p:spPr>
          <a:xfrm>
            <a:off x="2933116" y="2431725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BB7D2972-7B5F-418B-934E-7F45E61EFCBE}"/>
              </a:ext>
            </a:extLst>
          </p:cNvPr>
          <p:cNvCxnSpPr>
            <a:cxnSpLocks/>
          </p:cNvCxnSpPr>
          <p:nvPr/>
        </p:nvCxnSpPr>
        <p:spPr>
          <a:xfrm>
            <a:off x="52447" y="2281848"/>
            <a:ext cx="1090636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DD14AF7C-78DD-4BE4-AF0C-875DE79D7DCA}"/>
              </a:ext>
            </a:extLst>
          </p:cNvPr>
          <p:cNvCxnSpPr>
            <a:cxnSpLocks/>
          </p:cNvCxnSpPr>
          <p:nvPr/>
        </p:nvCxnSpPr>
        <p:spPr>
          <a:xfrm>
            <a:off x="52447" y="5647944"/>
            <a:ext cx="109869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5D54E55-BD72-4CDC-93C7-A3BB096E405B}"/>
              </a:ext>
            </a:extLst>
          </p:cNvPr>
          <p:cNvCxnSpPr>
            <a:cxnSpLocks/>
          </p:cNvCxnSpPr>
          <p:nvPr/>
        </p:nvCxnSpPr>
        <p:spPr>
          <a:xfrm>
            <a:off x="1767038" y="2366132"/>
            <a:ext cx="0" cy="31652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E033EE06-7E18-4C48-B367-29921250D684}"/>
              </a:ext>
            </a:extLst>
          </p:cNvPr>
          <p:cNvSpPr txBox="1"/>
          <p:nvPr/>
        </p:nvSpPr>
        <p:spPr>
          <a:xfrm>
            <a:off x="1679809" y="2723752"/>
            <a:ext cx="461665" cy="165546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CONVOY</a:t>
            </a:r>
            <a:endParaRPr lang="en-IN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8F72122-A30F-4E78-AB2C-F227DE89028C}"/>
              </a:ext>
            </a:extLst>
          </p:cNvPr>
          <p:cNvSpPr/>
          <p:nvPr/>
        </p:nvSpPr>
        <p:spPr>
          <a:xfrm>
            <a:off x="4991192" y="4003267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3" name="Content Placeholder 2">
            <a:extLst>
              <a:ext uri="{FF2B5EF4-FFF2-40B4-BE49-F238E27FC236}">
                <a16:creationId xmlns:a16="http://schemas.microsoft.com/office/drawing/2014/main" id="{6800C0E7-916A-46BD-93AC-FF55C77F36C7}"/>
              </a:ext>
            </a:extLst>
          </p:cNvPr>
          <p:cNvSpPr txBox="1">
            <a:spLocks/>
          </p:cNvSpPr>
          <p:nvPr/>
        </p:nvSpPr>
        <p:spPr>
          <a:xfrm>
            <a:off x="130829" y="3509055"/>
            <a:ext cx="7432569" cy="3265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ym typeface="Wingdings" panose="05000000000000000000" pitchFamily="2" charset="2"/>
            </a:endParaRPr>
          </a:p>
        </p:txBody>
      </p:sp>
      <p:sp>
        <p:nvSpPr>
          <p:cNvPr id="194" name="Content Placeholder 2">
            <a:extLst>
              <a:ext uri="{FF2B5EF4-FFF2-40B4-BE49-F238E27FC236}">
                <a16:creationId xmlns:a16="http://schemas.microsoft.com/office/drawing/2014/main" id="{4088A9E4-0D31-4887-9C28-0D64EA2DABDF}"/>
              </a:ext>
            </a:extLst>
          </p:cNvPr>
          <p:cNvSpPr txBox="1">
            <a:spLocks/>
          </p:cNvSpPr>
          <p:nvPr/>
        </p:nvSpPr>
        <p:spPr>
          <a:xfrm>
            <a:off x="79746" y="737938"/>
            <a:ext cx="7432569" cy="1478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Vector Arithmetic Units operate on Vectors that are stored in a Vector Register File.</a:t>
            </a:r>
          </a:p>
          <a:p>
            <a:r>
              <a:rPr lang="en-US" sz="16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Assume we have a </a:t>
            </a:r>
            <a:r>
              <a:rPr lang="en-US" sz="1400" i="1" dirty="0">
                <a:sym typeface="Wingdings" panose="05000000000000000000" pitchFamily="2" charset="2"/>
              </a:rPr>
              <a:t>6-stage</a:t>
            </a:r>
            <a:r>
              <a:rPr lang="en-US" sz="1400" dirty="0">
                <a:sym typeface="Wingdings" panose="05000000000000000000" pitchFamily="2" charset="2"/>
              </a:rPr>
              <a:t> pipeline: Fetch Decode Read Execute Memory-&gt; Write back</a:t>
            </a:r>
          </a:p>
          <a:p>
            <a:r>
              <a:rPr lang="en-US" sz="1400" dirty="0">
                <a:sym typeface="Wingdings" panose="05000000000000000000" pitchFamily="2" charset="2"/>
              </a:rPr>
              <a:t>Assume, we have an 8-lane Vector Processor</a:t>
            </a:r>
          </a:p>
          <a:p>
            <a:endParaRPr lang="en-US" sz="1400" dirty="0">
              <a:sym typeface="Wingdings" panose="05000000000000000000" pitchFamily="2" charset="2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815FE0C-A589-4CB5-8159-C95C4064711A}"/>
              </a:ext>
            </a:extLst>
          </p:cNvPr>
          <p:cNvSpPr/>
          <p:nvPr/>
        </p:nvSpPr>
        <p:spPr>
          <a:xfrm>
            <a:off x="2431393" y="2833873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B65B4A4-97DB-4625-9EAA-7325C7C803FA}"/>
              </a:ext>
            </a:extLst>
          </p:cNvPr>
          <p:cNvSpPr/>
          <p:nvPr/>
        </p:nvSpPr>
        <p:spPr>
          <a:xfrm>
            <a:off x="2942974" y="2834219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6C53695-C578-47F2-BFCF-CCDFF57C34B4}"/>
              </a:ext>
            </a:extLst>
          </p:cNvPr>
          <p:cNvSpPr/>
          <p:nvPr/>
        </p:nvSpPr>
        <p:spPr>
          <a:xfrm>
            <a:off x="3948553" y="2834911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9F73243B-CF2F-44E6-91AB-89D556F334F3}"/>
              </a:ext>
            </a:extLst>
          </p:cNvPr>
          <p:cNvSpPr/>
          <p:nvPr/>
        </p:nvSpPr>
        <p:spPr>
          <a:xfrm>
            <a:off x="4456553" y="2834911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A01F0A3-1119-485B-A990-D946DE750226}"/>
              </a:ext>
            </a:extLst>
          </p:cNvPr>
          <p:cNvSpPr/>
          <p:nvPr/>
        </p:nvSpPr>
        <p:spPr>
          <a:xfrm>
            <a:off x="4964553" y="2834910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53E7F99-8027-4E3B-998E-9DCD7DED6BB5}"/>
              </a:ext>
            </a:extLst>
          </p:cNvPr>
          <p:cNvSpPr/>
          <p:nvPr/>
        </p:nvSpPr>
        <p:spPr>
          <a:xfrm>
            <a:off x="5472553" y="2834909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5D3B7E0-4F92-4467-8ABD-2692B597175A}"/>
              </a:ext>
            </a:extLst>
          </p:cNvPr>
          <p:cNvSpPr/>
          <p:nvPr/>
        </p:nvSpPr>
        <p:spPr>
          <a:xfrm>
            <a:off x="5980553" y="2834909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18A8FBE-0BD0-465C-A5F8-4CD9BED92FE2}"/>
              </a:ext>
            </a:extLst>
          </p:cNvPr>
          <p:cNvSpPr/>
          <p:nvPr/>
        </p:nvSpPr>
        <p:spPr>
          <a:xfrm>
            <a:off x="6488553" y="2834566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M31</a:t>
            </a:r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6FB6FD7-FA61-4198-A8FC-C64E701DE691}"/>
              </a:ext>
            </a:extLst>
          </p:cNvPr>
          <p:cNvSpPr/>
          <p:nvPr/>
        </p:nvSpPr>
        <p:spPr>
          <a:xfrm>
            <a:off x="7004315" y="2836031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W31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660008F7-6747-45C1-9F8B-34BFB8E59A24}"/>
              </a:ext>
            </a:extLst>
          </p:cNvPr>
          <p:cNvSpPr/>
          <p:nvPr/>
        </p:nvSpPr>
        <p:spPr>
          <a:xfrm>
            <a:off x="3456067" y="2834565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4260C3B6-EC30-4396-A691-8EC3FFB4CA45}"/>
              </a:ext>
            </a:extLst>
          </p:cNvPr>
          <p:cNvSpPr/>
          <p:nvPr/>
        </p:nvSpPr>
        <p:spPr>
          <a:xfrm>
            <a:off x="8038386" y="4000780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M31</a:t>
            </a:r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8259ADBC-9939-4C00-B770-A6AEAA4B4950}"/>
              </a:ext>
            </a:extLst>
          </p:cNvPr>
          <p:cNvSpPr/>
          <p:nvPr/>
        </p:nvSpPr>
        <p:spPr>
          <a:xfrm>
            <a:off x="8554148" y="4002245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W31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8C1BA59-9DCC-41F4-8984-D3513B09DBFA}"/>
              </a:ext>
            </a:extLst>
          </p:cNvPr>
          <p:cNvSpPr/>
          <p:nvPr/>
        </p:nvSpPr>
        <p:spPr>
          <a:xfrm>
            <a:off x="2951081" y="3222044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14867E0A-BEB1-4AB5-A2ED-F5196B93F216}"/>
              </a:ext>
            </a:extLst>
          </p:cNvPr>
          <p:cNvSpPr/>
          <p:nvPr/>
        </p:nvSpPr>
        <p:spPr>
          <a:xfrm>
            <a:off x="3462662" y="3222390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F2A9767C-922B-4C9C-907F-18532D7F61F8}"/>
              </a:ext>
            </a:extLst>
          </p:cNvPr>
          <p:cNvSpPr/>
          <p:nvPr/>
        </p:nvSpPr>
        <p:spPr>
          <a:xfrm>
            <a:off x="4468241" y="3223082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E5CAADF2-0C31-4874-ADA9-EA07CEE91EC7}"/>
              </a:ext>
            </a:extLst>
          </p:cNvPr>
          <p:cNvSpPr/>
          <p:nvPr/>
        </p:nvSpPr>
        <p:spPr>
          <a:xfrm>
            <a:off x="4976241" y="3223082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E10B733-32D3-445C-87E7-5176AF5E43CB}"/>
              </a:ext>
            </a:extLst>
          </p:cNvPr>
          <p:cNvSpPr/>
          <p:nvPr/>
        </p:nvSpPr>
        <p:spPr>
          <a:xfrm>
            <a:off x="5484241" y="3223081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26B35C29-07B3-4DEF-958B-255A08DCDF41}"/>
              </a:ext>
            </a:extLst>
          </p:cNvPr>
          <p:cNvSpPr/>
          <p:nvPr/>
        </p:nvSpPr>
        <p:spPr>
          <a:xfrm>
            <a:off x="5992241" y="3223080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D614B147-7394-40CC-9A39-15AEC87CC368}"/>
              </a:ext>
            </a:extLst>
          </p:cNvPr>
          <p:cNvSpPr/>
          <p:nvPr/>
        </p:nvSpPr>
        <p:spPr>
          <a:xfrm>
            <a:off x="6500241" y="3223080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46C84F39-E1F7-42BA-BD77-3466A59B7C5D}"/>
              </a:ext>
            </a:extLst>
          </p:cNvPr>
          <p:cNvSpPr/>
          <p:nvPr/>
        </p:nvSpPr>
        <p:spPr>
          <a:xfrm>
            <a:off x="7008241" y="3222737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M31</a:t>
            </a:r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DCED9046-2B5E-493A-8AF3-79A93E24E8A2}"/>
              </a:ext>
            </a:extLst>
          </p:cNvPr>
          <p:cNvSpPr/>
          <p:nvPr/>
        </p:nvSpPr>
        <p:spPr>
          <a:xfrm>
            <a:off x="7524003" y="3224202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W31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3B0ABA6-CDB4-4C9F-A7B0-7E4718AC55AB}"/>
              </a:ext>
            </a:extLst>
          </p:cNvPr>
          <p:cNvSpPr/>
          <p:nvPr/>
        </p:nvSpPr>
        <p:spPr>
          <a:xfrm>
            <a:off x="3975755" y="3222736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D4633B94-C75F-44B7-BB61-3CE3BB8F27D7}"/>
              </a:ext>
            </a:extLst>
          </p:cNvPr>
          <p:cNvSpPr/>
          <p:nvPr/>
        </p:nvSpPr>
        <p:spPr>
          <a:xfrm>
            <a:off x="3474032" y="3624884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04DA9E93-0F50-42F0-B36A-28EFAD9570F0}"/>
              </a:ext>
            </a:extLst>
          </p:cNvPr>
          <p:cNvSpPr/>
          <p:nvPr/>
        </p:nvSpPr>
        <p:spPr>
          <a:xfrm>
            <a:off x="3985613" y="3625230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58D835E5-673A-4C49-AE7C-69D119C63A76}"/>
              </a:ext>
            </a:extLst>
          </p:cNvPr>
          <p:cNvSpPr/>
          <p:nvPr/>
        </p:nvSpPr>
        <p:spPr>
          <a:xfrm>
            <a:off x="4991192" y="3625922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5166949B-15F8-4216-AFA7-71193E40439C}"/>
              </a:ext>
            </a:extLst>
          </p:cNvPr>
          <p:cNvSpPr/>
          <p:nvPr/>
        </p:nvSpPr>
        <p:spPr>
          <a:xfrm>
            <a:off x="5499192" y="3625922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864FD4E2-3C75-4808-914A-7E9C312E0BC1}"/>
              </a:ext>
            </a:extLst>
          </p:cNvPr>
          <p:cNvSpPr/>
          <p:nvPr/>
        </p:nvSpPr>
        <p:spPr>
          <a:xfrm>
            <a:off x="6007192" y="3625921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4697F5D-D878-4BF9-BB76-42AB067CE425}"/>
              </a:ext>
            </a:extLst>
          </p:cNvPr>
          <p:cNvSpPr/>
          <p:nvPr/>
        </p:nvSpPr>
        <p:spPr>
          <a:xfrm>
            <a:off x="6515192" y="3625920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9852A68E-86B5-4886-AC3C-00ADD288ADBF}"/>
              </a:ext>
            </a:extLst>
          </p:cNvPr>
          <p:cNvSpPr/>
          <p:nvPr/>
        </p:nvSpPr>
        <p:spPr>
          <a:xfrm>
            <a:off x="7023192" y="3625920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A6A3D929-42B2-492D-B67C-E900769AEAAC}"/>
              </a:ext>
            </a:extLst>
          </p:cNvPr>
          <p:cNvSpPr/>
          <p:nvPr/>
        </p:nvSpPr>
        <p:spPr>
          <a:xfrm>
            <a:off x="7531192" y="3625577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M31</a:t>
            </a:r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1797406F-53C6-4353-8BBF-CA8B4CA87058}"/>
              </a:ext>
            </a:extLst>
          </p:cNvPr>
          <p:cNvSpPr/>
          <p:nvPr/>
        </p:nvSpPr>
        <p:spPr>
          <a:xfrm>
            <a:off x="8046954" y="3627042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W31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ABC01E3-722D-4973-85BF-BD775A51E6B9}"/>
              </a:ext>
            </a:extLst>
          </p:cNvPr>
          <p:cNvSpPr/>
          <p:nvPr/>
        </p:nvSpPr>
        <p:spPr>
          <a:xfrm>
            <a:off x="4498706" y="3625576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4B0D1BC6-472D-420F-B83D-B137DBBE8C64}"/>
              </a:ext>
            </a:extLst>
          </p:cNvPr>
          <p:cNvSpPr/>
          <p:nvPr/>
        </p:nvSpPr>
        <p:spPr>
          <a:xfrm>
            <a:off x="4489628" y="4412691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C1C70BB1-DFC0-4EEF-948B-50D8EA8595B0}"/>
              </a:ext>
            </a:extLst>
          </p:cNvPr>
          <p:cNvSpPr/>
          <p:nvPr/>
        </p:nvSpPr>
        <p:spPr>
          <a:xfrm>
            <a:off x="4997628" y="4412691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C92023C8-C282-4E9D-84B8-296F73657949}"/>
              </a:ext>
            </a:extLst>
          </p:cNvPr>
          <p:cNvSpPr/>
          <p:nvPr/>
        </p:nvSpPr>
        <p:spPr>
          <a:xfrm>
            <a:off x="5998677" y="4412231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43857B9C-CD34-4A25-ACA3-09F29D7B3F7F}"/>
              </a:ext>
            </a:extLst>
          </p:cNvPr>
          <p:cNvSpPr/>
          <p:nvPr/>
        </p:nvSpPr>
        <p:spPr>
          <a:xfrm>
            <a:off x="6506677" y="4412230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D488692-6E54-425A-9AAC-7FB92BA06561}"/>
              </a:ext>
            </a:extLst>
          </p:cNvPr>
          <p:cNvSpPr/>
          <p:nvPr/>
        </p:nvSpPr>
        <p:spPr>
          <a:xfrm>
            <a:off x="7014677" y="4412229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41E0885F-DEC1-4BC2-A078-6EF35A4C9D30}"/>
              </a:ext>
            </a:extLst>
          </p:cNvPr>
          <p:cNvSpPr/>
          <p:nvPr/>
        </p:nvSpPr>
        <p:spPr>
          <a:xfrm>
            <a:off x="7522677" y="4412229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6799ADD-9C20-4EC9-AC82-4184ABF62CB9}"/>
              </a:ext>
            </a:extLst>
          </p:cNvPr>
          <p:cNvSpPr/>
          <p:nvPr/>
        </p:nvSpPr>
        <p:spPr>
          <a:xfrm>
            <a:off x="8030677" y="4412228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E31</a:t>
            </a:r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8C17C150-12D1-439A-BFCE-7B6AAA0F8AEC}"/>
              </a:ext>
            </a:extLst>
          </p:cNvPr>
          <p:cNvSpPr/>
          <p:nvPr/>
        </p:nvSpPr>
        <p:spPr>
          <a:xfrm>
            <a:off x="5491483" y="4412687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6ED2A25B-0D7E-4B10-B6AA-CDF6172F4D74}"/>
              </a:ext>
            </a:extLst>
          </p:cNvPr>
          <p:cNvSpPr/>
          <p:nvPr/>
        </p:nvSpPr>
        <p:spPr>
          <a:xfrm>
            <a:off x="8538677" y="4410200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M31</a:t>
            </a:r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95698387-6248-487C-AA78-355BCA9A6E7A}"/>
              </a:ext>
            </a:extLst>
          </p:cNvPr>
          <p:cNvSpPr/>
          <p:nvPr/>
        </p:nvSpPr>
        <p:spPr>
          <a:xfrm>
            <a:off x="9054439" y="4411665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W31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FC14509-B9DB-4436-B53B-CAD71C5528AA}"/>
              </a:ext>
            </a:extLst>
          </p:cNvPr>
          <p:cNvSpPr/>
          <p:nvPr/>
        </p:nvSpPr>
        <p:spPr>
          <a:xfrm>
            <a:off x="5005337" y="4820614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2EE8EB88-D420-4A8C-A752-3C4A213DF592}"/>
              </a:ext>
            </a:extLst>
          </p:cNvPr>
          <p:cNvSpPr/>
          <p:nvPr/>
        </p:nvSpPr>
        <p:spPr>
          <a:xfrm>
            <a:off x="5513337" y="4820614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8BAD4B04-3431-4D76-A0F9-2FDFF306D81A}"/>
              </a:ext>
            </a:extLst>
          </p:cNvPr>
          <p:cNvSpPr/>
          <p:nvPr/>
        </p:nvSpPr>
        <p:spPr>
          <a:xfrm>
            <a:off x="6514386" y="4820154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16EC7EE4-00F8-4D2A-8964-A7F805FB4EC7}"/>
              </a:ext>
            </a:extLst>
          </p:cNvPr>
          <p:cNvSpPr/>
          <p:nvPr/>
        </p:nvSpPr>
        <p:spPr>
          <a:xfrm>
            <a:off x="7022386" y="4820153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59E38CAF-9B4F-4BB0-A602-4D781C30C411}"/>
              </a:ext>
            </a:extLst>
          </p:cNvPr>
          <p:cNvSpPr/>
          <p:nvPr/>
        </p:nvSpPr>
        <p:spPr>
          <a:xfrm>
            <a:off x="7530386" y="4820152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859040E-7CB2-440C-A164-ED0B71926E67}"/>
              </a:ext>
            </a:extLst>
          </p:cNvPr>
          <p:cNvSpPr/>
          <p:nvPr/>
        </p:nvSpPr>
        <p:spPr>
          <a:xfrm>
            <a:off x="8038386" y="4820152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A05377B8-43C8-4F28-A4D6-3B623EF74C9D}"/>
              </a:ext>
            </a:extLst>
          </p:cNvPr>
          <p:cNvSpPr/>
          <p:nvPr/>
        </p:nvSpPr>
        <p:spPr>
          <a:xfrm>
            <a:off x="8546386" y="4820151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E31</a:t>
            </a:r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D769600D-9CCA-4C8A-84D6-0992D09B6440}"/>
              </a:ext>
            </a:extLst>
          </p:cNvPr>
          <p:cNvSpPr/>
          <p:nvPr/>
        </p:nvSpPr>
        <p:spPr>
          <a:xfrm>
            <a:off x="6007192" y="4820610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DF167EA7-34FE-41C2-B6C7-441F698E6016}"/>
              </a:ext>
            </a:extLst>
          </p:cNvPr>
          <p:cNvSpPr/>
          <p:nvPr/>
        </p:nvSpPr>
        <p:spPr>
          <a:xfrm>
            <a:off x="9054386" y="4818123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M31</a:t>
            </a:r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6265558C-56DE-480C-8855-0E85FCCA408D}"/>
              </a:ext>
            </a:extLst>
          </p:cNvPr>
          <p:cNvSpPr/>
          <p:nvPr/>
        </p:nvSpPr>
        <p:spPr>
          <a:xfrm>
            <a:off x="9570148" y="4819588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W31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1E6E309E-6A3C-4289-B4C1-EB1C1FFED2B2}"/>
              </a:ext>
            </a:extLst>
          </p:cNvPr>
          <p:cNvSpPr/>
          <p:nvPr/>
        </p:nvSpPr>
        <p:spPr>
          <a:xfrm>
            <a:off x="5505628" y="5230034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0DEC0B1E-2229-4DFA-8236-C06574EA8BE4}"/>
              </a:ext>
            </a:extLst>
          </p:cNvPr>
          <p:cNvSpPr/>
          <p:nvPr/>
        </p:nvSpPr>
        <p:spPr>
          <a:xfrm>
            <a:off x="6013628" y="5230034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E67BFAA9-6C61-4C08-B257-09E600E7E9E2}"/>
              </a:ext>
            </a:extLst>
          </p:cNvPr>
          <p:cNvSpPr/>
          <p:nvPr/>
        </p:nvSpPr>
        <p:spPr>
          <a:xfrm>
            <a:off x="7014677" y="5229574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DF31FF2-970F-4F58-A18C-E193AE33AF3B}"/>
              </a:ext>
            </a:extLst>
          </p:cNvPr>
          <p:cNvSpPr/>
          <p:nvPr/>
        </p:nvSpPr>
        <p:spPr>
          <a:xfrm>
            <a:off x="7522677" y="5229573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AA4A9A55-AC20-4BFF-9FE4-C37F8AC699B6}"/>
              </a:ext>
            </a:extLst>
          </p:cNvPr>
          <p:cNvSpPr/>
          <p:nvPr/>
        </p:nvSpPr>
        <p:spPr>
          <a:xfrm>
            <a:off x="8030677" y="5229572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F54BD0A1-13FE-4A9C-91B1-E895746BEB5F}"/>
              </a:ext>
            </a:extLst>
          </p:cNvPr>
          <p:cNvSpPr/>
          <p:nvPr/>
        </p:nvSpPr>
        <p:spPr>
          <a:xfrm>
            <a:off x="8538677" y="5229572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3023AF70-ECE0-43E6-916C-4A7A9B9B8069}"/>
              </a:ext>
            </a:extLst>
          </p:cNvPr>
          <p:cNvSpPr/>
          <p:nvPr/>
        </p:nvSpPr>
        <p:spPr>
          <a:xfrm>
            <a:off x="9046677" y="5229571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E31</a:t>
            </a:r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D9039CA-D2EC-45A0-AA07-5BA3CECB3E8D}"/>
              </a:ext>
            </a:extLst>
          </p:cNvPr>
          <p:cNvSpPr/>
          <p:nvPr/>
        </p:nvSpPr>
        <p:spPr>
          <a:xfrm>
            <a:off x="6507483" y="5230030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B703CB60-BD08-4640-8380-D3FE5D76C517}"/>
              </a:ext>
            </a:extLst>
          </p:cNvPr>
          <p:cNvSpPr/>
          <p:nvPr/>
        </p:nvSpPr>
        <p:spPr>
          <a:xfrm>
            <a:off x="9554677" y="5227543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M31</a:t>
            </a:r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86A8F0B-BBC6-4D93-A569-11D30473A7AB}"/>
              </a:ext>
            </a:extLst>
          </p:cNvPr>
          <p:cNvSpPr/>
          <p:nvPr/>
        </p:nvSpPr>
        <p:spPr>
          <a:xfrm>
            <a:off x="10070439" y="5229008"/>
            <a:ext cx="508000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W31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3469319A-0BF0-4A5F-8616-0D0DAC95BA83}"/>
              </a:ext>
            </a:extLst>
          </p:cNvPr>
          <p:cNvSpPr txBox="1"/>
          <p:nvPr/>
        </p:nvSpPr>
        <p:spPr>
          <a:xfrm>
            <a:off x="415639" y="2825695"/>
            <a:ext cx="1438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latin typeface="Consolas" panose="020B0609020204030204" pitchFamily="49" charset="0"/>
              </a:rPr>
              <a:t>vle32.v v8, t2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ADC128E0-235B-47B0-9361-A259CFC62CAC}"/>
              </a:ext>
            </a:extLst>
          </p:cNvPr>
          <p:cNvSpPr txBox="1"/>
          <p:nvPr/>
        </p:nvSpPr>
        <p:spPr>
          <a:xfrm>
            <a:off x="431487" y="3214349"/>
            <a:ext cx="1438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latin typeface="Consolas" panose="020B0609020204030204" pitchFamily="49" charset="0"/>
              </a:rPr>
              <a:t>vle32.v v8, t2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7039D609-D6C0-4B4C-84AD-E403AC1CFCE4}"/>
              </a:ext>
            </a:extLst>
          </p:cNvPr>
          <p:cNvSpPr txBox="1"/>
          <p:nvPr/>
        </p:nvSpPr>
        <p:spPr>
          <a:xfrm>
            <a:off x="435073" y="3609495"/>
            <a:ext cx="1438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latin typeface="Consolas" panose="020B0609020204030204" pitchFamily="49" charset="0"/>
              </a:rPr>
              <a:t>vle32.v v8, t2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7E5AACC3-5DDE-445D-986C-2DA17A50168B}"/>
              </a:ext>
            </a:extLst>
          </p:cNvPr>
          <p:cNvSpPr txBox="1"/>
          <p:nvPr/>
        </p:nvSpPr>
        <p:spPr>
          <a:xfrm>
            <a:off x="-1" y="4031245"/>
            <a:ext cx="1833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latin typeface="Consolas" panose="020B0609020204030204" pitchFamily="49" charset="0"/>
              </a:rPr>
              <a:t>vmacc.vx v20, s0, v4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B0E0AE8-BCAE-4E3D-BD70-3367529265D8}"/>
              </a:ext>
            </a:extLst>
          </p:cNvPr>
          <p:cNvSpPr txBox="1"/>
          <p:nvPr/>
        </p:nvSpPr>
        <p:spPr>
          <a:xfrm>
            <a:off x="-12088" y="4430684"/>
            <a:ext cx="17885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latin typeface="Consolas" panose="020B0609020204030204" pitchFamily="49" charset="0"/>
              </a:rPr>
              <a:t>vmacc.vx v20, s1, v8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DC7F3FF-9654-42FC-A422-02625E697315}"/>
              </a:ext>
            </a:extLst>
          </p:cNvPr>
          <p:cNvSpPr txBox="1"/>
          <p:nvPr/>
        </p:nvSpPr>
        <p:spPr>
          <a:xfrm>
            <a:off x="-52388" y="4819338"/>
            <a:ext cx="1960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latin typeface="Consolas" panose="020B0609020204030204" pitchFamily="49" charset="0"/>
              </a:rPr>
              <a:t>vmacc.vx v20, s2, v12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F435971F-1B3E-4D6B-95AA-08AF72758729}"/>
              </a:ext>
            </a:extLst>
          </p:cNvPr>
          <p:cNvSpPr txBox="1"/>
          <p:nvPr/>
        </p:nvSpPr>
        <p:spPr>
          <a:xfrm>
            <a:off x="-52388" y="5214484"/>
            <a:ext cx="1885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latin typeface="Consolas" panose="020B0609020204030204" pitchFamily="49" charset="0"/>
              </a:rPr>
              <a:t>vmacc.vx v20, s3, v16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14AA8F-722E-4FB5-AA53-E46C5B8BF8EB}"/>
              </a:ext>
            </a:extLst>
          </p:cNvPr>
          <p:cNvCxnSpPr>
            <a:cxnSpLocks/>
          </p:cNvCxnSpPr>
          <p:nvPr/>
        </p:nvCxnSpPr>
        <p:spPr>
          <a:xfrm>
            <a:off x="76200" y="2753732"/>
            <a:ext cx="10882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13DAFE60-E800-4EF8-8C08-046617DB009B}"/>
              </a:ext>
            </a:extLst>
          </p:cNvPr>
          <p:cNvCxnSpPr>
            <a:cxnSpLocks/>
          </p:cNvCxnSpPr>
          <p:nvPr/>
        </p:nvCxnSpPr>
        <p:spPr>
          <a:xfrm>
            <a:off x="76200" y="3130316"/>
            <a:ext cx="10882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D0B818B4-DC14-4A05-BE71-648D57386C98}"/>
              </a:ext>
            </a:extLst>
          </p:cNvPr>
          <p:cNvCxnSpPr>
            <a:cxnSpLocks/>
          </p:cNvCxnSpPr>
          <p:nvPr/>
        </p:nvCxnSpPr>
        <p:spPr>
          <a:xfrm>
            <a:off x="72032" y="3551485"/>
            <a:ext cx="10882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703055FE-088D-4EF3-ADC6-4D3F0DFAA179}"/>
              </a:ext>
            </a:extLst>
          </p:cNvPr>
          <p:cNvCxnSpPr>
            <a:cxnSpLocks/>
          </p:cNvCxnSpPr>
          <p:nvPr/>
        </p:nvCxnSpPr>
        <p:spPr>
          <a:xfrm>
            <a:off x="72032" y="3948751"/>
            <a:ext cx="10882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0B2DFBAF-D1BA-4597-B233-E861E9A1A9C0}"/>
              </a:ext>
            </a:extLst>
          </p:cNvPr>
          <p:cNvCxnSpPr>
            <a:cxnSpLocks/>
          </p:cNvCxnSpPr>
          <p:nvPr/>
        </p:nvCxnSpPr>
        <p:spPr>
          <a:xfrm>
            <a:off x="72032" y="4373065"/>
            <a:ext cx="10882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6FE9BA7B-E7BB-439B-9F29-2F256C047397}"/>
              </a:ext>
            </a:extLst>
          </p:cNvPr>
          <p:cNvCxnSpPr>
            <a:cxnSpLocks/>
          </p:cNvCxnSpPr>
          <p:nvPr/>
        </p:nvCxnSpPr>
        <p:spPr>
          <a:xfrm>
            <a:off x="52447" y="4757812"/>
            <a:ext cx="10882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631EAABD-96ED-4640-9ED1-C2357A7848FD}"/>
              </a:ext>
            </a:extLst>
          </p:cNvPr>
          <p:cNvCxnSpPr>
            <a:cxnSpLocks/>
          </p:cNvCxnSpPr>
          <p:nvPr/>
        </p:nvCxnSpPr>
        <p:spPr>
          <a:xfrm>
            <a:off x="57081" y="5142976"/>
            <a:ext cx="10882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087799-1C37-4A0D-A684-EEBC2B8244C6}"/>
              </a:ext>
            </a:extLst>
          </p:cNvPr>
          <p:cNvSpPr txBox="1"/>
          <p:nvPr/>
        </p:nvSpPr>
        <p:spPr>
          <a:xfrm>
            <a:off x="11144752" y="2304491"/>
            <a:ext cx="74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Lane1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B8956B5C-16FC-449B-BEE0-F9B6F31DEA5E}"/>
              </a:ext>
            </a:extLst>
          </p:cNvPr>
          <p:cNvSpPr txBox="1"/>
          <p:nvPr/>
        </p:nvSpPr>
        <p:spPr>
          <a:xfrm>
            <a:off x="11144751" y="2753732"/>
            <a:ext cx="74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Lane2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ADB8BC39-E819-49ED-9893-ED6F1F9600A4}"/>
              </a:ext>
            </a:extLst>
          </p:cNvPr>
          <p:cNvSpPr txBox="1"/>
          <p:nvPr/>
        </p:nvSpPr>
        <p:spPr>
          <a:xfrm>
            <a:off x="11172300" y="3136395"/>
            <a:ext cx="74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Lane3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CE81B715-D01B-4617-B713-2EBB4507DED9}"/>
              </a:ext>
            </a:extLst>
          </p:cNvPr>
          <p:cNvSpPr txBox="1"/>
          <p:nvPr/>
        </p:nvSpPr>
        <p:spPr>
          <a:xfrm>
            <a:off x="11172299" y="3585636"/>
            <a:ext cx="74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Lane4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3D70630B-029B-41F7-88A6-BC418BA7F6A8}"/>
              </a:ext>
            </a:extLst>
          </p:cNvPr>
          <p:cNvSpPr txBox="1"/>
          <p:nvPr/>
        </p:nvSpPr>
        <p:spPr>
          <a:xfrm>
            <a:off x="11206442" y="4007953"/>
            <a:ext cx="74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Lane5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F2089C96-3007-4C4E-A4B6-7D1053CE07DF}"/>
              </a:ext>
            </a:extLst>
          </p:cNvPr>
          <p:cNvSpPr txBox="1"/>
          <p:nvPr/>
        </p:nvSpPr>
        <p:spPr>
          <a:xfrm>
            <a:off x="11206441" y="4457194"/>
            <a:ext cx="74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Lane6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2956E47C-5FA3-4A94-9044-939A6446A253}"/>
              </a:ext>
            </a:extLst>
          </p:cNvPr>
          <p:cNvSpPr txBox="1"/>
          <p:nvPr/>
        </p:nvSpPr>
        <p:spPr>
          <a:xfrm>
            <a:off x="11233990" y="4839857"/>
            <a:ext cx="74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Lane7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F97F14A-DC67-4104-B99F-D7DA19F0A50C}"/>
              </a:ext>
            </a:extLst>
          </p:cNvPr>
          <p:cNvSpPr txBox="1"/>
          <p:nvPr/>
        </p:nvSpPr>
        <p:spPr>
          <a:xfrm>
            <a:off x="11233989" y="5289098"/>
            <a:ext cx="74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Lane8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0E0CE0-8C18-4D88-9433-C7C8B49F4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134" y="0"/>
            <a:ext cx="4464327" cy="214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9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0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000"/>
                            </p:stCondLst>
                            <p:childTnLst>
                              <p:par>
                                <p:cTn id="2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1500"/>
                            </p:stCondLst>
                            <p:childTnLst>
                              <p:par>
                                <p:cTn id="2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000"/>
                            </p:stCondLst>
                            <p:childTnLst>
                              <p:par>
                                <p:cTn id="2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2500"/>
                            </p:stCondLst>
                            <p:childTnLst>
                              <p:par>
                                <p:cTn id="3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3000"/>
                            </p:stCondLst>
                            <p:childTnLst>
                              <p:par>
                                <p:cTn id="3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3500"/>
                            </p:stCondLst>
                            <p:childTnLst>
                              <p:par>
                                <p:cTn id="3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4000"/>
                            </p:stCondLst>
                            <p:childTnLst>
                              <p:par>
                                <p:cTn id="32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30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2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5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4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81" grpId="0"/>
      <p:bldP spid="184" grpId="0" animBg="1"/>
      <p:bldP spid="188" grpId="0"/>
      <p:bldP spid="190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71" grpId="0"/>
      <p:bldP spid="272" grpId="0"/>
      <p:bldP spid="273" grpId="0"/>
      <p:bldP spid="274" grpId="0"/>
      <p:bldP spid="275" grpId="0"/>
      <p:bldP spid="276" grpId="0"/>
      <p:bldP spid="277" grpId="0"/>
      <p:bldP spid="18" grpId="0"/>
      <p:bldP spid="284" grpId="0"/>
      <p:bldP spid="285" grpId="0"/>
      <p:bldP spid="286" grpId="0"/>
      <p:bldP spid="287" grpId="0"/>
      <p:bldP spid="288" grpId="0"/>
      <p:bldP spid="289" grpId="0"/>
      <p:bldP spid="2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AD52-C563-4843-AD2A-E5465A215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260" y="526126"/>
            <a:ext cx="7166548" cy="838752"/>
          </a:xfrm>
        </p:spPr>
        <p:txBody>
          <a:bodyPr>
            <a:noAutofit/>
          </a:bodyPr>
          <a:lstStyle/>
          <a:p>
            <a:r>
              <a:rPr lang="en-IN" sz="2800" b="1" dirty="0"/>
              <a:t>Analytical measurement of Performance on VMATMUL32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D9DBB4C-6463-47AF-A100-BF47B3D61281}"/>
              </a:ext>
            </a:extLst>
          </p:cNvPr>
          <p:cNvSpPr txBox="1">
            <a:spLocks/>
          </p:cNvSpPr>
          <p:nvPr/>
        </p:nvSpPr>
        <p:spPr>
          <a:xfrm>
            <a:off x="173760" y="1705847"/>
            <a:ext cx="4068513" cy="14330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b="1" dirty="0">
                <a:solidFill>
                  <a:srgbClr val="0070C0"/>
                </a:solidFill>
              </a:rPr>
              <a:t>Scalar Core</a:t>
            </a:r>
          </a:p>
          <a:p>
            <a:pPr lvl="1" algn="just"/>
            <a:r>
              <a:rPr lang="en-US" sz="1400" dirty="0">
                <a:solidFill>
                  <a:srgbClr val="2811E9"/>
                </a:solidFill>
              </a:rPr>
              <a:t>Assume an ideal scalar processor that has CPI=1</a:t>
            </a:r>
          </a:p>
          <a:p>
            <a:pPr lvl="1" algn="just"/>
            <a:r>
              <a:rPr lang="en-US" sz="1400" dirty="0">
                <a:solidFill>
                  <a:srgbClr val="2811E9"/>
                </a:solidFill>
              </a:rPr>
              <a:t>All Cache-hits and no hazards in pipeline</a:t>
            </a:r>
          </a:p>
          <a:p>
            <a:pPr lvl="1" algn="just"/>
            <a:r>
              <a:rPr lang="en-US" sz="1400" dirty="0">
                <a:solidFill>
                  <a:srgbClr val="2811E9"/>
                </a:solidFill>
              </a:rPr>
              <a:t>Runs a fully optimized assembly code for VMATMUL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F890971-DC9E-4DB6-8CEB-3429E97B4E58}"/>
              </a:ext>
            </a:extLst>
          </p:cNvPr>
          <p:cNvSpPr txBox="1">
            <a:spLocks/>
          </p:cNvSpPr>
          <p:nvPr/>
        </p:nvSpPr>
        <p:spPr>
          <a:xfrm>
            <a:off x="4268534" y="1650350"/>
            <a:ext cx="4068513" cy="1386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b="1" dirty="0">
                <a:solidFill>
                  <a:srgbClr val="0070C0"/>
                </a:solidFill>
              </a:rPr>
              <a:t>Vector Core</a:t>
            </a:r>
          </a:p>
          <a:p>
            <a:pPr lvl="1" algn="just"/>
            <a:r>
              <a:rPr lang="en-US" sz="1400" dirty="0">
                <a:solidFill>
                  <a:srgbClr val="2811E9"/>
                </a:solidFill>
              </a:rPr>
              <a:t>Can operate up to eight elements per cycle</a:t>
            </a:r>
          </a:p>
          <a:p>
            <a:pPr lvl="1" algn="just"/>
            <a:r>
              <a:rPr lang="en-US" sz="1400" dirty="0">
                <a:solidFill>
                  <a:srgbClr val="2811E9"/>
                </a:solidFill>
              </a:rPr>
              <a:t>Takes 44 cycles to execute 32 elements</a:t>
            </a:r>
          </a:p>
          <a:p>
            <a:pPr lvl="1" algn="just"/>
            <a:r>
              <a:rPr lang="en-US" sz="1400" dirty="0">
                <a:solidFill>
                  <a:srgbClr val="2811E9"/>
                </a:solidFill>
              </a:rPr>
              <a:t>Vectorization results in 8 convoys</a:t>
            </a:r>
          </a:p>
          <a:p>
            <a:pPr lvl="1" algn="just"/>
            <a:r>
              <a:rPr lang="en-US" sz="1400" dirty="0">
                <a:solidFill>
                  <a:srgbClr val="2811E9"/>
                </a:solidFill>
              </a:rPr>
              <a:t>Scalar instructions run at CPI = 1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E7D23C9-64CD-4154-AA75-301A8D87B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754109"/>
              </p:ext>
            </p:extLst>
          </p:nvPr>
        </p:nvGraphicFramePr>
        <p:xfrm>
          <a:off x="1867570" y="3381717"/>
          <a:ext cx="5132836" cy="1854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367151">
                  <a:extLst>
                    <a:ext uri="{9D8B030D-6E8A-4147-A177-3AD203B41FA5}">
                      <a16:colId xmlns:a16="http://schemas.microsoft.com/office/drawing/2014/main" val="1437878873"/>
                    </a:ext>
                  </a:extLst>
                </a:gridCol>
                <a:gridCol w="1356610">
                  <a:extLst>
                    <a:ext uri="{9D8B030D-6E8A-4147-A177-3AD203B41FA5}">
                      <a16:colId xmlns:a16="http://schemas.microsoft.com/office/drawing/2014/main" val="821184961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186580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Scalar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Vector 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51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No. of Static 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77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No. of dynamic 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7626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28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Cycles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7630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16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Ideal Speedup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3873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6D4CDAA-C934-412A-841B-FBD8C5C195B6}"/>
              </a:ext>
            </a:extLst>
          </p:cNvPr>
          <p:cNvSpPr txBox="1"/>
          <p:nvPr/>
        </p:nvSpPr>
        <p:spPr>
          <a:xfrm>
            <a:off x="173760" y="5478710"/>
            <a:ext cx="773188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0070C0"/>
                </a:solidFill>
              </a:rPr>
              <a:t>Deviations from Ideal Condition that contribute to variation in Speedup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I-Cache, D-Cache Miss Penalties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Hazard Penalties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Handshaking cycles(only for Vector Proc)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9F529-C921-4B3C-8282-177A9BE09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231" y="3853"/>
            <a:ext cx="3971769" cy="21369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E82367-188B-49D8-BEEE-E68FC2D7F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308" y="2043947"/>
            <a:ext cx="3741249" cy="477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3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8939E4-7076-4963-97C5-D4F06BD10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57" y="148558"/>
            <a:ext cx="8225590" cy="950326"/>
          </a:xfrm>
        </p:spPr>
        <p:txBody>
          <a:bodyPr>
            <a:noAutofit/>
          </a:bodyPr>
          <a:lstStyle/>
          <a:p>
            <a:r>
              <a:rPr lang="en-US" sz="3200" b="1" dirty="0"/>
              <a:t>Design of RISCV-Vector Execution Unit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8AC1-FBF3-4BD7-AA14-1CDC25B99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32" y="2879558"/>
            <a:ext cx="8626642" cy="2189747"/>
          </a:xfrm>
        </p:spPr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Systolic Array based Vector Execution</a:t>
            </a:r>
          </a:p>
          <a:p>
            <a:pPr lvl="1"/>
            <a:r>
              <a:rPr lang="en-IN" dirty="0">
                <a:solidFill>
                  <a:schemeClr val="accent6"/>
                </a:solidFill>
              </a:rPr>
              <a:t>Network of eight identical processing elements</a:t>
            </a:r>
          </a:p>
          <a:p>
            <a:pPr lvl="1"/>
            <a:r>
              <a:rPr lang="en-IN" dirty="0">
                <a:solidFill>
                  <a:schemeClr val="accent6"/>
                </a:solidFill>
              </a:rPr>
              <a:t>Use shared resources such as Register files and memory</a:t>
            </a:r>
          </a:p>
          <a:p>
            <a:pPr lvl="1"/>
            <a:r>
              <a:rPr lang="en-IN" dirty="0">
                <a:solidFill>
                  <a:schemeClr val="accent6"/>
                </a:solidFill>
              </a:rPr>
              <a:t>Execution of P.Es is tightly coupled =&gt; P.E != HART</a:t>
            </a:r>
          </a:p>
          <a:p>
            <a:pPr marL="457200" lvl="1" indent="0">
              <a:buNone/>
            </a:pP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D73B6B-9C2D-4CEB-A30F-88A4BCAAFAD5}"/>
              </a:ext>
            </a:extLst>
          </p:cNvPr>
          <p:cNvSpPr txBox="1">
            <a:spLocks/>
          </p:cNvSpPr>
          <p:nvPr/>
        </p:nvSpPr>
        <p:spPr>
          <a:xfrm>
            <a:off x="316831" y="1195137"/>
            <a:ext cx="7664115" cy="1532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B0F0"/>
                </a:solidFill>
              </a:rPr>
              <a:t>Novel Architecture with </a:t>
            </a:r>
          </a:p>
          <a:p>
            <a:pPr lvl="1"/>
            <a:r>
              <a:rPr lang="en-IN" dirty="0"/>
              <a:t>Systolic Array execution unit</a:t>
            </a:r>
          </a:p>
          <a:p>
            <a:pPr lvl="1"/>
            <a:r>
              <a:rPr lang="en-IN" dirty="0"/>
              <a:t>Scratchpad memory based Vector Memory Unit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694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3E0121-E478-4DEC-8010-2C7B3F7DB5CB}"/>
              </a:ext>
            </a:extLst>
          </p:cNvPr>
          <p:cNvCxnSpPr>
            <a:cxnSpLocks/>
          </p:cNvCxnSpPr>
          <p:nvPr/>
        </p:nvCxnSpPr>
        <p:spPr>
          <a:xfrm flipV="1">
            <a:off x="6184624" y="683422"/>
            <a:ext cx="0" cy="602742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651B45-3F8A-403E-9F8B-FD5CF1A1D1EB}"/>
              </a:ext>
            </a:extLst>
          </p:cNvPr>
          <p:cNvCxnSpPr>
            <a:cxnSpLocks/>
          </p:cNvCxnSpPr>
          <p:nvPr/>
        </p:nvCxnSpPr>
        <p:spPr>
          <a:xfrm flipV="1">
            <a:off x="1904444" y="678180"/>
            <a:ext cx="0" cy="602742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D6C33E-6F81-4A60-9674-EBEF23FB0BCB}"/>
              </a:ext>
            </a:extLst>
          </p:cNvPr>
          <p:cNvCxnSpPr>
            <a:cxnSpLocks/>
          </p:cNvCxnSpPr>
          <p:nvPr/>
        </p:nvCxnSpPr>
        <p:spPr>
          <a:xfrm flipV="1">
            <a:off x="3336919" y="676991"/>
            <a:ext cx="0" cy="602742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16ADEF-D35E-427D-9480-D2E1C3EBEA6A}"/>
              </a:ext>
            </a:extLst>
          </p:cNvPr>
          <p:cNvCxnSpPr>
            <a:cxnSpLocks/>
          </p:cNvCxnSpPr>
          <p:nvPr/>
        </p:nvCxnSpPr>
        <p:spPr>
          <a:xfrm flipV="1">
            <a:off x="4778097" y="683422"/>
            <a:ext cx="0" cy="602742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E105AE-EB5D-4789-91D3-D719A8F0FDD3}"/>
              </a:ext>
            </a:extLst>
          </p:cNvPr>
          <p:cNvCxnSpPr>
            <a:cxnSpLocks/>
          </p:cNvCxnSpPr>
          <p:nvPr/>
        </p:nvCxnSpPr>
        <p:spPr>
          <a:xfrm flipV="1">
            <a:off x="7626712" y="683422"/>
            <a:ext cx="0" cy="602742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75717D-D824-4A1F-A416-ED65F041013E}"/>
              </a:ext>
            </a:extLst>
          </p:cNvPr>
          <p:cNvCxnSpPr>
            <a:cxnSpLocks/>
          </p:cNvCxnSpPr>
          <p:nvPr/>
        </p:nvCxnSpPr>
        <p:spPr>
          <a:xfrm flipV="1">
            <a:off x="9047580" y="752002"/>
            <a:ext cx="0" cy="602742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3E2A14-A1EF-449E-A771-E15DF6C1244D}"/>
              </a:ext>
            </a:extLst>
          </p:cNvPr>
          <p:cNvCxnSpPr>
            <a:cxnSpLocks/>
          </p:cNvCxnSpPr>
          <p:nvPr/>
        </p:nvCxnSpPr>
        <p:spPr>
          <a:xfrm flipV="1">
            <a:off x="10475502" y="752002"/>
            <a:ext cx="0" cy="602742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CB56408-491E-427A-8736-6C0E73B6DB22}"/>
              </a:ext>
            </a:extLst>
          </p:cNvPr>
          <p:cNvSpPr/>
          <p:nvPr/>
        </p:nvSpPr>
        <p:spPr>
          <a:xfrm>
            <a:off x="514350" y="5090162"/>
            <a:ext cx="1299211" cy="1379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VRF</a:t>
            </a:r>
          </a:p>
          <a:p>
            <a:pPr algn="ctr"/>
            <a:r>
              <a:rPr lang="en-US" sz="1200" dirty="0"/>
              <a:t>Bank 0</a:t>
            </a:r>
          </a:p>
          <a:p>
            <a:pPr algn="ctr"/>
            <a:r>
              <a:rPr lang="en-US" sz="1200" dirty="0"/>
              <a:t>32 x 32</a:t>
            </a:r>
          </a:p>
          <a:p>
            <a:pPr algn="ctr"/>
            <a:r>
              <a:rPr lang="en-US" sz="1200" dirty="0"/>
              <a:t>Elements</a:t>
            </a:r>
          </a:p>
          <a:p>
            <a:pPr algn="ctr"/>
            <a:r>
              <a:rPr lang="en-US" sz="1200" dirty="0"/>
              <a:t>0, 8, 16, 24, …</a:t>
            </a:r>
            <a:endParaRPr lang="en-IN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099A49-7C0F-4170-A1EC-76754C62209B}"/>
              </a:ext>
            </a:extLst>
          </p:cNvPr>
          <p:cNvCxnSpPr>
            <a:cxnSpLocks/>
          </p:cNvCxnSpPr>
          <p:nvPr/>
        </p:nvCxnSpPr>
        <p:spPr>
          <a:xfrm flipV="1">
            <a:off x="739140" y="4099560"/>
            <a:ext cx="0" cy="495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DA26D7-8F1B-4D22-A8A8-15B8F7C46162}"/>
              </a:ext>
            </a:extLst>
          </p:cNvPr>
          <p:cNvSpPr/>
          <p:nvPr/>
        </p:nvSpPr>
        <p:spPr>
          <a:xfrm>
            <a:off x="579121" y="3581401"/>
            <a:ext cx="769620" cy="5181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P.E</a:t>
            </a:r>
            <a:endParaRPr lang="en-IN" sz="180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2AC15D-ECF2-49DE-87EB-05ABC0630363}"/>
              </a:ext>
            </a:extLst>
          </p:cNvPr>
          <p:cNvSpPr/>
          <p:nvPr/>
        </p:nvSpPr>
        <p:spPr>
          <a:xfrm>
            <a:off x="838202" y="2609850"/>
            <a:ext cx="731518" cy="6629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DMEM Bank 0</a:t>
            </a:r>
            <a:endParaRPr lang="en-IN" sz="1200" dirty="0"/>
          </a:p>
        </p:txBody>
      </p:sp>
      <p:sp>
        <p:nvSpPr>
          <p:cNvPr id="15" name="Flowchart: Manual Operation 14">
            <a:extLst>
              <a:ext uri="{FF2B5EF4-FFF2-40B4-BE49-F238E27FC236}">
                <a16:creationId xmlns:a16="http://schemas.microsoft.com/office/drawing/2014/main" id="{EACF5D80-A503-4C5D-A719-796209B4CAD0}"/>
              </a:ext>
            </a:extLst>
          </p:cNvPr>
          <p:cNvSpPr/>
          <p:nvPr/>
        </p:nvSpPr>
        <p:spPr>
          <a:xfrm rot="10800000">
            <a:off x="548641" y="1994534"/>
            <a:ext cx="830580" cy="321945"/>
          </a:xfrm>
          <a:prstGeom prst="flowChartManualOpera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297306-8554-4541-B6AF-D4A6ADF20723}"/>
              </a:ext>
            </a:extLst>
          </p:cNvPr>
          <p:cNvCxnSpPr>
            <a:cxnSpLocks/>
          </p:cNvCxnSpPr>
          <p:nvPr/>
        </p:nvCxnSpPr>
        <p:spPr>
          <a:xfrm flipV="1">
            <a:off x="1141095" y="4099560"/>
            <a:ext cx="0" cy="495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C0ECF1-6FF0-462C-94F5-1635CF16D914}"/>
              </a:ext>
            </a:extLst>
          </p:cNvPr>
          <p:cNvCxnSpPr>
            <a:cxnSpLocks/>
          </p:cNvCxnSpPr>
          <p:nvPr/>
        </p:nvCxnSpPr>
        <p:spPr>
          <a:xfrm flipV="1">
            <a:off x="1070133" y="3272791"/>
            <a:ext cx="0" cy="308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B404FE-7433-46C8-B717-978A05D6EF10}"/>
              </a:ext>
            </a:extLst>
          </p:cNvPr>
          <p:cNvCxnSpPr>
            <a:cxnSpLocks/>
          </p:cNvCxnSpPr>
          <p:nvPr/>
        </p:nvCxnSpPr>
        <p:spPr>
          <a:xfrm flipV="1">
            <a:off x="710565" y="2316481"/>
            <a:ext cx="0" cy="1264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ED263B3-F388-4B59-9FCD-B6320DFEA2C0}"/>
              </a:ext>
            </a:extLst>
          </p:cNvPr>
          <p:cNvSpPr/>
          <p:nvPr/>
        </p:nvSpPr>
        <p:spPr>
          <a:xfrm>
            <a:off x="514351" y="4617720"/>
            <a:ext cx="11273787" cy="20764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1"/>
                </a:solidFill>
              </a:rPr>
              <a:t>X- BAR</a:t>
            </a:r>
            <a:endParaRPr lang="en-IN" sz="180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06153D-E854-42C2-89A3-533A62A1BC3B}"/>
              </a:ext>
            </a:extLst>
          </p:cNvPr>
          <p:cNvCxnSpPr>
            <a:cxnSpLocks/>
          </p:cNvCxnSpPr>
          <p:nvPr/>
        </p:nvCxnSpPr>
        <p:spPr>
          <a:xfrm flipV="1">
            <a:off x="1129189" y="2316480"/>
            <a:ext cx="0" cy="293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53A3DFA-3A25-46B3-A3F2-C14F24FB3EBB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-13653" y="2972117"/>
            <a:ext cx="2623186" cy="668020"/>
          </a:xfrm>
          <a:prstGeom prst="bentConnector3">
            <a:avLst>
              <a:gd name="adj1" fmla="val -871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0D63F8-9AA3-447D-A02A-F89538362B40}"/>
              </a:ext>
            </a:extLst>
          </p:cNvPr>
          <p:cNvCxnSpPr>
            <a:cxnSpLocks/>
          </p:cNvCxnSpPr>
          <p:nvPr/>
        </p:nvCxnSpPr>
        <p:spPr>
          <a:xfrm flipV="1">
            <a:off x="2176780" y="4099560"/>
            <a:ext cx="0" cy="495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2D537FE-A366-4A5C-BFAF-1D44E01FDD44}"/>
              </a:ext>
            </a:extLst>
          </p:cNvPr>
          <p:cNvSpPr/>
          <p:nvPr/>
        </p:nvSpPr>
        <p:spPr>
          <a:xfrm>
            <a:off x="2016762" y="3581401"/>
            <a:ext cx="769620" cy="5181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P.E</a:t>
            </a:r>
            <a:endParaRPr lang="en-IN" sz="180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5F771D-0BC6-4C96-BD6C-D636E4882F84}"/>
              </a:ext>
            </a:extLst>
          </p:cNvPr>
          <p:cNvSpPr/>
          <p:nvPr/>
        </p:nvSpPr>
        <p:spPr>
          <a:xfrm>
            <a:off x="2275843" y="2609850"/>
            <a:ext cx="731518" cy="6629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DMEM Bank 1</a:t>
            </a:r>
            <a:endParaRPr lang="en-IN" sz="1200" dirty="0"/>
          </a:p>
        </p:txBody>
      </p:sp>
      <p:sp>
        <p:nvSpPr>
          <p:cNvPr id="25" name="Flowchart: Manual Operation 24">
            <a:extLst>
              <a:ext uri="{FF2B5EF4-FFF2-40B4-BE49-F238E27FC236}">
                <a16:creationId xmlns:a16="http://schemas.microsoft.com/office/drawing/2014/main" id="{BB948971-02BC-4159-BF47-2084A0FC6071}"/>
              </a:ext>
            </a:extLst>
          </p:cNvPr>
          <p:cNvSpPr/>
          <p:nvPr/>
        </p:nvSpPr>
        <p:spPr>
          <a:xfrm rot="10800000">
            <a:off x="1986282" y="1994534"/>
            <a:ext cx="830580" cy="321945"/>
          </a:xfrm>
          <a:prstGeom prst="flowChartManualOpera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4410BD-F553-4116-8CB0-6FBC8432443D}"/>
              </a:ext>
            </a:extLst>
          </p:cNvPr>
          <p:cNvCxnSpPr>
            <a:cxnSpLocks/>
          </p:cNvCxnSpPr>
          <p:nvPr/>
        </p:nvCxnSpPr>
        <p:spPr>
          <a:xfrm flipV="1">
            <a:off x="2578734" y="4099560"/>
            <a:ext cx="0" cy="495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F6373B6-1E0D-42D0-A695-BBAFA3A24DE8}"/>
              </a:ext>
            </a:extLst>
          </p:cNvPr>
          <p:cNvCxnSpPr>
            <a:cxnSpLocks/>
          </p:cNvCxnSpPr>
          <p:nvPr/>
        </p:nvCxnSpPr>
        <p:spPr>
          <a:xfrm flipV="1">
            <a:off x="2507774" y="3272791"/>
            <a:ext cx="0" cy="308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37FA4-0D49-4784-9D79-5A93587E4E33}"/>
              </a:ext>
            </a:extLst>
          </p:cNvPr>
          <p:cNvCxnSpPr>
            <a:cxnSpLocks/>
          </p:cNvCxnSpPr>
          <p:nvPr/>
        </p:nvCxnSpPr>
        <p:spPr>
          <a:xfrm flipV="1">
            <a:off x="2148204" y="2316481"/>
            <a:ext cx="0" cy="1264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0FCD6B-E2F2-4C69-A243-141A11EBCAA8}"/>
              </a:ext>
            </a:extLst>
          </p:cNvPr>
          <p:cNvCxnSpPr>
            <a:cxnSpLocks/>
          </p:cNvCxnSpPr>
          <p:nvPr/>
        </p:nvCxnSpPr>
        <p:spPr>
          <a:xfrm flipV="1">
            <a:off x="2566828" y="2316480"/>
            <a:ext cx="0" cy="293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0770B84-DE55-4738-A26F-5372BE317F4F}"/>
              </a:ext>
            </a:extLst>
          </p:cNvPr>
          <p:cNvCxnSpPr>
            <a:cxnSpLocks/>
            <a:stCxn id="25" idx="2"/>
          </p:cNvCxnSpPr>
          <p:nvPr/>
        </p:nvCxnSpPr>
        <p:spPr>
          <a:xfrm rot="16200000" flipH="1">
            <a:off x="1423987" y="2972117"/>
            <a:ext cx="2623186" cy="668020"/>
          </a:xfrm>
          <a:prstGeom prst="bentConnector3">
            <a:avLst>
              <a:gd name="adj1" fmla="val -871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D6F41E-74AC-4A0D-863C-183000A6C5D5}"/>
              </a:ext>
            </a:extLst>
          </p:cNvPr>
          <p:cNvCxnSpPr>
            <a:cxnSpLocks/>
          </p:cNvCxnSpPr>
          <p:nvPr/>
        </p:nvCxnSpPr>
        <p:spPr>
          <a:xfrm flipV="1">
            <a:off x="3639184" y="4104639"/>
            <a:ext cx="0" cy="495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E709A91-FABA-4EDB-8341-27DB90ABA8C1}"/>
              </a:ext>
            </a:extLst>
          </p:cNvPr>
          <p:cNvSpPr/>
          <p:nvPr/>
        </p:nvSpPr>
        <p:spPr>
          <a:xfrm>
            <a:off x="3479165" y="3586480"/>
            <a:ext cx="769620" cy="5181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P.E</a:t>
            </a:r>
            <a:endParaRPr lang="en-IN" sz="180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7E29BA-FA10-4FA8-AA77-5E1C488DBF3D}"/>
              </a:ext>
            </a:extLst>
          </p:cNvPr>
          <p:cNvSpPr/>
          <p:nvPr/>
        </p:nvSpPr>
        <p:spPr>
          <a:xfrm>
            <a:off x="3738246" y="2614929"/>
            <a:ext cx="731518" cy="6629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DMEM Bank 2</a:t>
            </a:r>
            <a:endParaRPr lang="en-IN" sz="1200" dirty="0"/>
          </a:p>
        </p:txBody>
      </p:sp>
      <p:sp>
        <p:nvSpPr>
          <p:cNvPr id="34" name="Flowchart: Manual Operation 33">
            <a:extLst>
              <a:ext uri="{FF2B5EF4-FFF2-40B4-BE49-F238E27FC236}">
                <a16:creationId xmlns:a16="http://schemas.microsoft.com/office/drawing/2014/main" id="{6C052390-3D0A-431B-A11A-843813DAF21C}"/>
              </a:ext>
            </a:extLst>
          </p:cNvPr>
          <p:cNvSpPr/>
          <p:nvPr/>
        </p:nvSpPr>
        <p:spPr>
          <a:xfrm rot="10800000">
            <a:off x="3448685" y="1999613"/>
            <a:ext cx="830580" cy="321945"/>
          </a:xfrm>
          <a:prstGeom prst="flowChartManualOpera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42F93E-4885-4E7B-91CA-F98BD9CD7609}"/>
              </a:ext>
            </a:extLst>
          </p:cNvPr>
          <p:cNvCxnSpPr>
            <a:cxnSpLocks/>
          </p:cNvCxnSpPr>
          <p:nvPr/>
        </p:nvCxnSpPr>
        <p:spPr>
          <a:xfrm flipV="1">
            <a:off x="4041140" y="4104639"/>
            <a:ext cx="0" cy="495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1CC6B0-67B2-4422-8200-03E4F380DB36}"/>
              </a:ext>
            </a:extLst>
          </p:cNvPr>
          <p:cNvCxnSpPr>
            <a:cxnSpLocks/>
          </p:cNvCxnSpPr>
          <p:nvPr/>
        </p:nvCxnSpPr>
        <p:spPr>
          <a:xfrm flipV="1">
            <a:off x="3970178" y="3277870"/>
            <a:ext cx="0" cy="308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13B4206-B1D0-4A18-8401-338D2AA5F3CF}"/>
              </a:ext>
            </a:extLst>
          </p:cNvPr>
          <p:cNvCxnSpPr>
            <a:cxnSpLocks/>
          </p:cNvCxnSpPr>
          <p:nvPr/>
        </p:nvCxnSpPr>
        <p:spPr>
          <a:xfrm flipV="1">
            <a:off x="3610610" y="2321560"/>
            <a:ext cx="0" cy="1264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351E50-C0B5-4F13-B312-250C5DAFE462}"/>
              </a:ext>
            </a:extLst>
          </p:cNvPr>
          <p:cNvCxnSpPr>
            <a:cxnSpLocks/>
          </p:cNvCxnSpPr>
          <p:nvPr/>
        </p:nvCxnSpPr>
        <p:spPr>
          <a:xfrm flipV="1">
            <a:off x="4029234" y="2321559"/>
            <a:ext cx="0" cy="293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6195DF6-9728-4273-98A3-7200B14A774A}"/>
              </a:ext>
            </a:extLst>
          </p:cNvPr>
          <p:cNvCxnSpPr>
            <a:cxnSpLocks/>
            <a:stCxn id="34" idx="2"/>
          </p:cNvCxnSpPr>
          <p:nvPr/>
        </p:nvCxnSpPr>
        <p:spPr>
          <a:xfrm rot="16200000" flipH="1">
            <a:off x="2886391" y="2977196"/>
            <a:ext cx="2623186" cy="668020"/>
          </a:xfrm>
          <a:prstGeom prst="bentConnector3">
            <a:avLst>
              <a:gd name="adj1" fmla="val -871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818142F-5754-4F44-96D7-6F3CCF56E06F}"/>
              </a:ext>
            </a:extLst>
          </p:cNvPr>
          <p:cNvCxnSpPr>
            <a:cxnSpLocks/>
          </p:cNvCxnSpPr>
          <p:nvPr/>
        </p:nvCxnSpPr>
        <p:spPr>
          <a:xfrm flipV="1">
            <a:off x="5076825" y="4104639"/>
            <a:ext cx="0" cy="495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AA748C0-5267-493C-A6BE-D2BADB222FEA}"/>
              </a:ext>
            </a:extLst>
          </p:cNvPr>
          <p:cNvSpPr/>
          <p:nvPr/>
        </p:nvSpPr>
        <p:spPr>
          <a:xfrm>
            <a:off x="4916804" y="3586480"/>
            <a:ext cx="769620" cy="5181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P.E</a:t>
            </a:r>
            <a:endParaRPr lang="en-IN" sz="180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4C347F-AF51-4193-A181-5032A0DB878A}"/>
              </a:ext>
            </a:extLst>
          </p:cNvPr>
          <p:cNvSpPr/>
          <p:nvPr/>
        </p:nvSpPr>
        <p:spPr>
          <a:xfrm>
            <a:off x="5175885" y="2614929"/>
            <a:ext cx="731518" cy="6629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DMEM Bank 3</a:t>
            </a:r>
            <a:endParaRPr lang="en-IN" sz="1200" dirty="0"/>
          </a:p>
        </p:txBody>
      </p:sp>
      <p:sp>
        <p:nvSpPr>
          <p:cNvPr id="43" name="Flowchart: Manual Operation 42">
            <a:extLst>
              <a:ext uri="{FF2B5EF4-FFF2-40B4-BE49-F238E27FC236}">
                <a16:creationId xmlns:a16="http://schemas.microsoft.com/office/drawing/2014/main" id="{2D207AEA-013A-44ED-B752-F5E293E91E72}"/>
              </a:ext>
            </a:extLst>
          </p:cNvPr>
          <p:cNvSpPr/>
          <p:nvPr/>
        </p:nvSpPr>
        <p:spPr>
          <a:xfrm rot="10800000">
            <a:off x="4886324" y="1999613"/>
            <a:ext cx="830580" cy="321945"/>
          </a:xfrm>
          <a:prstGeom prst="flowChartManualOpera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392B81C-0220-4736-8F93-F85D4561ED30}"/>
              </a:ext>
            </a:extLst>
          </p:cNvPr>
          <p:cNvCxnSpPr>
            <a:cxnSpLocks/>
          </p:cNvCxnSpPr>
          <p:nvPr/>
        </p:nvCxnSpPr>
        <p:spPr>
          <a:xfrm flipV="1">
            <a:off x="5478779" y="4104639"/>
            <a:ext cx="0" cy="495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560E5F5-1D69-42C4-9D03-A47EF5AC4781}"/>
              </a:ext>
            </a:extLst>
          </p:cNvPr>
          <p:cNvCxnSpPr>
            <a:cxnSpLocks/>
          </p:cNvCxnSpPr>
          <p:nvPr/>
        </p:nvCxnSpPr>
        <p:spPr>
          <a:xfrm flipV="1">
            <a:off x="5407819" y="3277870"/>
            <a:ext cx="0" cy="308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27B67BC-6EC4-463E-A213-DFB96FB1C6A3}"/>
              </a:ext>
            </a:extLst>
          </p:cNvPr>
          <p:cNvCxnSpPr>
            <a:cxnSpLocks/>
          </p:cNvCxnSpPr>
          <p:nvPr/>
        </p:nvCxnSpPr>
        <p:spPr>
          <a:xfrm flipV="1">
            <a:off x="5048249" y="2321560"/>
            <a:ext cx="0" cy="1264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37E3EB-7816-4F70-BAF8-D247F216E3A4}"/>
              </a:ext>
            </a:extLst>
          </p:cNvPr>
          <p:cNvCxnSpPr>
            <a:cxnSpLocks/>
          </p:cNvCxnSpPr>
          <p:nvPr/>
        </p:nvCxnSpPr>
        <p:spPr>
          <a:xfrm flipV="1">
            <a:off x="5466873" y="2321559"/>
            <a:ext cx="0" cy="293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63C37FC-4914-4D07-8EBB-3DEC57C231E5}"/>
              </a:ext>
            </a:extLst>
          </p:cNvPr>
          <p:cNvCxnSpPr>
            <a:cxnSpLocks/>
            <a:stCxn id="43" idx="2"/>
          </p:cNvCxnSpPr>
          <p:nvPr/>
        </p:nvCxnSpPr>
        <p:spPr>
          <a:xfrm rot="16200000" flipH="1">
            <a:off x="4324032" y="2977196"/>
            <a:ext cx="2623186" cy="668020"/>
          </a:xfrm>
          <a:prstGeom prst="bentConnector3">
            <a:avLst>
              <a:gd name="adj1" fmla="val -871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D571F23-520A-45D1-9405-DFF3658936D9}"/>
              </a:ext>
            </a:extLst>
          </p:cNvPr>
          <p:cNvCxnSpPr>
            <a:cxnSpLocks/>
          </p:cNvCxnSpPr>
          <p:nvPr/>
        </p:nvCxnSpPr>
        <p:spPr>
          <a:xfrm flipV="1">
            <a:off x="6412866" y="4109716"/>
            <a:ext cx="0" cy="495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D2C99FB-B702-47C8-B307-481950F0499B}"/>
              </a:ext>
            </a:extLst>
          </p:cNvPr>
          <p:cNvSpPr/>
          <p:nvPr/>
        </p:nvSpPr>
        <p:spPr>
          <a:xfrm>
            <a:off x="6252847" y="3591557"/>
            <a:ext cx="769620" cy="5181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P.E</a:t>
            </a:r>
            <a:endParaRPr lang="en-IN" sz="180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603EBC4-6319-4011-B90B-F4C157678EC0}"/>
              </a:ext>
            </a:extLst>
          </p:cNvPr>
          <p:cNvSpPr/>
          <p:nvPr/>
        </p:nvSpPr>
        <p:spPr>
          <a:xfrm>
            <a:off x="6511928" y="2620006"/>
            <a:ext cx="731518" cy="6629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DMEM Bank 4</a:t>
            </a:r>
            <a:endParaRPr lang="en-IN" sz="1200" dirty="0"/>
          </a:p>
        </p:txBody>
      </p:sp>
      <p:sp>
        <p:nvSpPr>
          <p:cNvPr id="52" name="Flowchart: Manual Operation 51">
            <a:extLst>
              <a:ext uri="{FF2B5EF4-FFF2-40B4-BE49-F238E27FC236}">
                <a16:creationId xmlns:a16="http://schemas.microsoft.com/office/drawing/2014/main" id="{09C6003F-5257-4110-831D-D4F05D79C18F}"/>
              </a:ext>
            </a:extLst>
          </p:cNvPr>
          <p:cNvSpPr/>
          <p:nvPr/>
        </p:nvSpPr>
        <p:spPr>
          <a:xfrm rot="10800000">
            <a:off x="6222367" y="2004692"/>
            <a:ext cx="830580" cy="321945"/>
          </a:xfrm>
          <a:prstGeom prst="flowChartManualOpera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8F1E5CD-2627-4636-A682-E8E48C957724}"/>
              </a:ext>
            </a:extLst>
          </p:cNvPr>
          <p:cNvCxnSpPr>
            <a:cxnSpLocks/>
          </p:cNvCxnSpPr>
          <p:nvPr/>
        </p:nvCxnSpPr>
        <p:spPr>
          <a:xfrm flipV="1">
            <a:off x="6814821" y="4109716"/>
            <a:ext cx="0" cy="495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49BB46-B423-4B1E-863F-6DC1393AFAC3}"/>
              </a:ext>
            </a:extLst>
          </p:cNvPr>
          <p:cNvCxnSpPr>
            <a:cxnSpLocks/>
          </p:cNvCxnSpPr>
          <p:nvPr/>
        </p:nvCxnSpPr>
        <p:spPr>
          <a:xfrm flipV="1">
            <a:off x="6743860" y="3282947"/>
            <a:ext cx="0" cy="308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F4C1999-58B9-4330-B8B0-1CAFAB9F6668}"/>
              </a:ext>
            </a:extLst>
          </p:cNvPr>
          <p:cNvCxnSpPr>
            <a:cxnSpLocks/>
          </p:cNvCxnSpPr>
          <p:nvPr/>
        </p:nvCxnSpPr>
        <p:spPr>
          <a:xfrm flipV="1">
            <a:off x="6384292" y="2326637"/>
            <a:ext cx="0" cy="1264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5036D33-A021-4E97-8873-55D716BDEF7B}"/>
              </a:ext>
            </a:extLst>
          </p:cNvPr>
          <p:cNvCxnSpPr>
            <a:cxnSpLocks/>
          </p:cNvCxnSpPr>
          <p:nvPr/>
        </p:nvCxnSpPr>
        <p:spPr>
          <a:xfrm flipV="1">
            <a:off x="6802916" y="2326638"/>
            <a:ext cx="0" cy="293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62E72F6C-6FBF-43E8-94BB-68E2BA584907}"/>
              </a:ext>
            </a:extLst>
          </p:cNvPr>
          <p:cNvCxnSpPr>
            <a:cxnSpLocks/>
            <a:stCxn id="52" idx="2"/>
          </p:cNvCxnSpPr>
          <p:nvPr/>
        </p:nvCxnSpPr>
        <p:spPr>
          <a:xfrm rot="16200000" flipH="1">
            <a:off x="5660073" y="2982275"/>
            <a:ext cx="2623186" cy="668020"/>
          </a:xfrm>
          <a:prstGeom prst="bentConnector3">
            <a:avLst>
              <a:gd name="adj1" fmla="val -871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9EAEF1B-471A-422C-818F-16DB2438C16B}"/>
              </a:ext>
            </a:extLst>
          </p:cNvPr>
          <p:cNvCxnSpPr>
            <a:cxnSpLocks/>
          </p:cNvCxnSpPr>
          <p:nvPr/>
        </p:nvCxnSpPr>
        <p:spPr>
          <a:xfrm flipV="1">
            <a:off x="7850507" y="4109716"/>
            <a:ext cx="0" cy="495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61DB505D-6A71-4F35-B57B-10443D79FBDF}"/>
              </a:ext>
            </a:extLst>
          </p:cNvPr>
          <p:cNvSpPr/>
          <p:nvPr/>
        </p:nvSpPr>
        <p:spPr>
          <a:xfrm>
            <a:off x="7690488" y="3591557"/>
            <a:ext cx="769620" cy="5181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P.E</a:t>
            </a:r>
            <a:endParaRPr lang="en-IN" sz="1801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220FFC-6D8C-423C-ACFC-493602FDD034}"/>
              </a:ext>
            </a:extLst>
          </p:cNvPr>
          <p:cNvSpPr/>
          <p:nvPr/>
        </p:nvSpPr>
        <p:spPr>
          <a:xfrm>
            <a:off x="7949567" y="2620006"/>
            <a:ext cx="731518" cy="6629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DMEM Bank 5</a:t>
            </a:r>
            <a:endParaRPr lang="en-IN" sz="1200" dirty="0"/>
          </a:p>
        </p:txBody>
      </p:sp>
      <p:sp>
        <p:nvSpPr>
          <p:cNvPr id="61" name="Flowchart: Manual Operation 60">
            <a:extLst>
              <a:ext uri="{FF2B5EF4-FFF2-40B4-BE49-F238E27FC236}">
                <a16:creationId xmlns:a16="http://schemas.microsoft.com/office/drawing/2014/main" id="{2387BAE0-6118-4AB1-A89C-0106C638AD1F}"/>
              </a:ext>
            </a:extLst>
          </p:cNvPr>
          <p:cNvSpPr/>
          <p:nvPr/>
        </p:nvSpPr>
        <p:spPr>
          <a:xfrm rot="10800000">
            <a:off x="7660008" y="2004692"/>
            <a:ext cx="830580" cy="321945"/>
          </a:xfrm>
          <a:prstGeom prst="flowChartManualOpera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53CD71C-CBAD-4B4F-8CF0-D95CE45DA27A}"/>
              </a:ext>
            </a:extLst>
          </p:cNvPr>
          <p:cNvCxnSpPr>
            <a:cxnSpLocks/>
          </p:cNvCxnSpPr>
          <p:nvPr/>
        </p:nvCxnSpPr>
        <p:spPr>
          <a:xfrm flipV="1">
            <a:off x="8252460" y="4109716"/>
            <a:ext cx="0" cy="495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97C5C72-1346-4BD1-8F05-B5C7F3D3B87B}"/>
              </a:ext>
            </a:extLst>
          </p:cNvPr>
          <p:cNvCxnSpPr>
            <a:cxnSpLocks/>
          </p:cNvCxnSpPr>
          <p:nvPr/>
        </p:nvCxnSpPr>
        <p:spPr>
          <a:xfrm flipV="1">
            <a:off x="8181500" y="3282947"/>
            <a:ext cx="0" cy="308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458A886-AF6D-474E-95DE-26489B133236}"/>
              </a:ext>
            </a:extLst>
          </p:cNvPr>
          <p:cNvCxnSpPr>
            <a:cxnSpLocks/>
          </p:cNvCxnSpPr>
          <p:nvPr/>
        </p:nvCxnSpPr>
        <p:spPr>
          <a:xfrm flipV="1">
            <a:off x="7821931" y="2326637"/>
            <a:ext cx="0" cy="1264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7F4704A-AA07-4C41-96AD-18F3F2B668F7}"/>
              </a:ext>
            </a:extLst>
          </p:cNvPr>
          <p:cNvCxnSpPr>
            <a:cxnSpLocks/>
          </p:cNvCxnSpPr>
          <p:nvPr/>
        </p:nvCxnSpPr>
        <p:spPr>
          <a:xfrm flipV="1">
            <a:off x="8240555" y="2326638"/>
            <a:ext cx="0" cy="293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E94795F-B838-41FB-B5DF-79197F74E212}"/>
              </a:ext>
            </a:extLst>
          </p:cNvPr>
          <p:cNvCxnSpPr>
            <a:cxnSpLocks/>
            <a:stCxn id="61" idx="2"/>
          </p:cNvCxnSpPr>
          <p:nvPr/>
        </p:nvCxnSpPr>
        <p:spPr>
          <a:xfrm rot="16200000" flipH="1">
            <a:off x="7097714" y="2982275"/>
            <a:ext cx="2623186" cy="668020"/>
          </a:xfrm>
          <a:prstGeom prst="bentConnector3">
            <a:avLst>
              <a:gd name="adj1" fmla="val -871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43307D8-ED2D-4E99-972B-BD00828FCF6D}"/>
              </a:ext>
            </a:extLst>
          </p:cNvPr>
          <p:cNvCxnSpPr>
            <a:cxnSpLocks/>
          </p:cNvCxnSpPr>
          <p:nvPr/>
        </p:nvCxnSpPr>
        <p:spPr>
          <a:xfrm flipV="1">
            <a:off x="9312910" y="4114795"/>
            <a:ext cx="0" cy="495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1638D5C-97D8-4CEC-82BE-02DE3F31EC4A}"/>
              </a:ext>
            </a:extLst>
          </p:cNvPr>
          <p:cNvSpPr/>
          <p:nvPr/>
        </p:nvSpPr>
        <p:spPr>
          <a:xfrm>
            <a:off x="9152891" y="3596636"/>
            <a:ext cx="769620" cy="5181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P.E</a:t>
            </a:r>
            <a:endParaRPr lang="en-IN" sz="180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6202B3E-727A-4E4F-98BD-4D2C13EC07F1}"/>
              </a:ext>
            </a:extLst>
          </p:cNvPr>
          <p:cNvSpPr/>
          <p:nvPr/>
        </p:nvSpPr>
        <p:spPr>
          <a:xfrm>
            <a:off x="9411973" y="2625086"/>
            <a:ext cx="731518" cy="6629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DMEM Bank 6</a:t>
            </a:r>
            <a:endParaRPr lang="en-IN" sz="1200" dirty="0"/>
          </a:p>
        </p:txBody>
      </p:sp>
      <p:sp>
        <p:nvSpPr>
          <p:cNvPr id="70" name="Flowchart: Manual Operation 69">
            <a:extLst>
              <a:ext uri="{FF2B5EF4-FFF2-40B4-BE49-F238E27FC236}">
                <a16:creationId xmlns:a16="http://schemas.microsoft.com/office/drawing/2014/main" id="{E7C5F465-0540-446A-9F9F-677C4AA8D8C4}"/>
              </a:ext>
            </a:extLst>
          </p:cNvPr>
          <p:cNvSpPr/>
          <p:nvPr/>
        </p:nvSpPr>
        <p:spPr>
          <a:xfrm rot="10800000">
            <a:off x="9122411" y="2009770"/>
            <a:ext cx="830580" cy="321945"/>
          </a:xfrm>
          <a:prstGeom prst="flowChartManualOpera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9D8DE3-E40E-4003-A1DD-A05ACEBB730A}"/>
              </a:ext>
            </a:extLst>
          </p:cNvPr>
          <p:cNvCxnSpPr>
            <a:cxnSpLocks/>
          </p:cNvCxnSpPr>
          <p:nvPr/>
        </p:nvCxnSpPr>
        <p:spPr>
          <a:xfrm flipV="1">
            <a:off x="9714866" y="4114795"/>
            <a:ext cx="0" cy="495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9F3377F-A9E1-4E8B-B842-4223572123AF}"/>
              </a:ext>
            </a:extLst>
          </p:cNvPr>
          <p:cNvCxnSpPr>
            <a:cxnSpLocks/>
          </p:cNvCxnSpPr>
          <p:nvPr/>
        </p:nvCxnSpPr>
        <p:spPr>
          <a:xfrm flipV="1">
            <a:off x="9643904" y="3288027"/>
            <a:ext cx="0" cy="308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8B4CDDD-B95D-4708-86E1-C5BD4BE00A07}"/>
              </a:ext>
            </a:extLst>
          </p:cNvPr>
          <p:cNvCxnSpPr>
            <a:cxnSpLocks/>
          </p:cNvCxnSpPr>
          <p:nvPr/>
        </p:nvCxnSpPr>
        <p:spPr>
          <a:xfrm flipV="1">
            <a:off x="9284334" y="2331716"/>
            <a:ext cx="0" cy="1264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1D0D23D-49BC-46D8-BFF5-CE2393F69E2D}"/>
              </a:ext>
            </a:extLst>
          </p:cNvPr>
          <p:cNvCxnSpPr>
            <a:cxnSpLocks/>
          </p:cNvCxnSpPr>
          <p:nvPr/>
        </p:nvCxnSpPr>
        <p:spPr>
          <a:xfrm flipV="1">
            <a:off x="9702958" y="2331717"/>
            <a:ext cx="0" cy="293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53503CAF-043A-4A5F-BF49-DF390161784B}"/>
              </a:ext>
            </a:extLst>
          </p:cNvPr>
          <p:cNvCxnSpPr>
            <a:cxnSpLocks/>
            <a:stCxn id="70" idx="2"/>
          </p:cNvCxnSpPr>
          <p:nvPr/>
        </p:nvCxnSpPr>
        <p:spPr>
          <a:xfrm rot="16200000" flipH="1">
            <a:off x="8560117" y="2987354"/>
            <a:ext cx="2623186" cy="668020"/>
          </a:xfrm>
          <a:prstGeom prst="bentConnector3">
            <a:avLst>
              <a:gd name="adj1" fmla="val -871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C809F7E-4D3B-453E-8765-10D0ACA9E159}"/>
              </a:ext>
            </a:extLst>
          </p:cNvPr>
          <p:cNvCxnSpPr>
            <a:cxnSpLocks/>
          </p:cNvCxnSpPr>
          <p:nvPr/>
        </p:nvCxnSpPr>
        <p:spPr>
          <a:xfrm flipV="1">
            <a:off x="10750549" y="4114795"/>
            <a:ext cx="0" cy="495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1CE4F3D-2FB8-4870-94B7-67DE54F5D124}"/>
              </a:ext>
            </a:extLst>
          </p:cNvPr>
          <p:cNvSpPr/>
          <p:nvPr/>
        </p:nvSpPr>
        <p:spPr>
          <a:xfrm>
            <a:off x="10590530" y="3596636"/>
            <a:ext cx="769620" cy="5181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P.E</a:t>
            </a:r>
            <a:endParaRPr lang="en-IN" sz="1801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3D36DF-DA82-4EE7-BC7D-034CC8B9EFA4}"/>
              </a:ext>
            </a:extLst>
          </p:cNvPr>
          <p:cNvSpPr/>
          <p:nvPr/>
        </p:nvSpPr>
        <p:spPr>
          <a:xfrm>
            <a:off x="10849612" y="2625086"/>
            <a:ext cx="731518" cy="6629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DMEM Bank 7</a:t>
            </a:r>
            <a:endParaRPr lang="en-IN" sz="1200" dirty="0"/>
          </a:p>
        </p:txBody>
      </p:sp>
      <p:sp>
        <p:nvSpPr>
          <p:cNvPr id="79" name="Flowchart: Manual Operation 78">
            <a:extLst>
              <a:ext uri="{FF2B5EF4-FFF2-40B4-BE49-F238E27FC236}">
                <a16:creationId xmlns:a16="http://schemas.microsoft.com/office/drawing/2014/main" id="{331E808B-CEB5-4791-887F-BBF0DAB6713B}"/>
              </a:ext>
            </a:extLst>
          </p:cNvPr>
          <p:cNvSpPr/>
          <p:nvPr/>
        </p:nvSpPr>
        <p:spPr>
          <a:xfrm rot="10800000">
            <a:off x="10560050" y="2009770"/>
            <a:ext cx="830580" cy="321945"/>
          </a:xfrm>
          <a:prstGeom prst="flowChartManualOpera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241A46E-A936-4207-99D6-CBCB1C4682F6}"/>
              </a:ext>
            </a:extLst>
          </p:cNvPr>
          <p:cNvCxnSpPr>
            <a:cxnSpLocks/>
          </p:cNvCxnSpPr>
          <p:nvPr/>
        </p:nvCxnSpPr>
        <p:spPr>
          <a:xfrm flipV="1">
            <a:off x="11152505" y="4114795"/>
            <a:ext cx="0" cy="495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7BC608D-D6C4-47B5-AEAB-C8F131D38FDF}"/>
              </a:ext>
            </a:extLst>
          </p:cNvPr>
          <p:cNvCxnSpPr>
            <a:cxnSpLocks/>
          </p:cNvCxnSpPr>
          <p:nvPr/>
        </p:nvCxnSpPr>
        <p:spPr>
          <a:xfrm flipV="1">
            <a:off x="11081545" y="3288027"/>
            <a:ext cx="0" cy="308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5826588-F8CE-40AC-B42A-FB7215315A93}"/>
              </a:ext>
            </a:extLst>
          </p:cNvPr>
          <p:cNvCxnSpPr>
            <a:cxnSpLocks/>
          </p:cNvCxnSpPr>
          <p:nvPr/>
        </p:nvCxnSpPr>
        <p:spPr>
          <a:xfrm flipV="1">
            <a:off x="10721975" y="2331716"/>
            <a:ext cx="0" cy="1264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0DF71BD-7406-4A32-8DF9-247987C1A30C}"/>
              </a:ext>
            </a:extLst>
          </p:cNvPr>
          <p:cNvCxnSpPr>
            <a:cxnSpLocks/>
          </p:cNvCxnSpPr>
          <p:nvPr/>
        </p:nvCxnSpPr>
        <p:spPr>
          <a:xfrm flipV="1">
            <a:off x="11140599" y="2331717"/>
            <a:ext cx="0" cy="293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E1D5E88C-148D-45C9-81DD-D1D600F58143}"/>
              </a:ext>
            </a:extLst>
          </p:cNvPr>
          <p:cNvCxnSpPr>
            <a:cxnSpLocks/>
            <a:stCxn id="79" idx="2"/>
          </p:cNvCxnSpPr>
          <p:nvPr/>
        </p:nvCxnSpPr>
        <p:spPr>
          <a:xfrm rot="16200000" flipH="1">
            <a:off x="9997756" y="2987354"/>
            <a:ext cx="2623186" cy="668020"/>
          </a:xfrm>
          <a:prstGeom prst="bentConnector3">
            <a:avLst>
              <a:gd name="adj1" fmla="val -871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6C3B675-A2C4-4DCF-96BB-431BF9F5A8D7}"/>
              </a:ext>
            </a:extLst>
          </p:cNvPr>
          <p:cNvCxnSpPr>
            <a:cxnSpLocks/>
          </p:cNvCxnSpPr>
          <p:nvPr/>
        </p:nvCxnSpPr>
        <p:spPr>
          <a:xfrm flipV="1">
            <a:off x="737710" y="4825367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805C936-A20B-4082-BB3E-461A7CEF1E2E}"/>
              </a:ext>
            </a:extLst>
          </p:cNvPr>
          <p:cNvCxnSpPr>
            <a:cxnSpLocks/>
          </p:cNvCxnSpPr>
          <p:nvPr/>
        </p:nvCxnSpPr>
        <p:spPr>
          <a:xfrm flipV="1">
            <a:off x="1152524" y="4825367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7CC3CEE-60CD-45B7-84A4-15CF9236B0AB}"/>
              </a:ext>
            </a:extLst>
          </p:cNvPr>
          <p:cNvCxnSpPr>
            <a:cxnSpLocks/>
          </p:cNvCxnSpPr>
          <p:nvPr/>
        </p:nvCxnSpPr>
        <p:spPr>
          <a:xfrm>
            <a:off x="1625602" y="4825367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5B4C169-E350-4F6A-B3F0-515C0A5BF76F}"/>
              </a:ext>
            </a:extLst>
          </p:cNvPr>
          <p:cNvSpPr txBox="1"/>
          <p:nvPr/>
        </p:nvSpPr>
        <p:spPr>
          <a:xfrm>
            <a:off x="573413" y="5051585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RA</a:t>
            </a:r>
            <a:endParaRPr lang="en-IN" sz="100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7B0BFEA-53B5-40A3-B774-3E77E2CF6C9A}"/>
              </a:ext>
            </a:extLst>
          </p:cNvPr>
          <p:cNvSpPr txBox="1"/>
          <p:nvPr/>
        </p:nvSpPr>
        <p:spPr>
          <a:xfrm>
            <a:off x="987917" y="5055869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RB</a:t>
            </a:r>
            <a:endParaRPr lang="en-IN" sz="100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5D59B9F-5E8B-4289-BF2A-57C8FECED3E5}"/>
              </a:ext>
            </a:extLst>
          </p:cNvPr>
          <p:cNvSpPr txBox="1"/>
          <p:nvPr/>
        </p:nvSpPr>
        <p:spPr>
          <a:xfrm>
            <a:off x="1445345" y="5061109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W</a:t>
            </a:r>
            <a:endParaRPr lang="en-IN" sz="100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CD6E954-0E27-4354-8CC8-EFA2239268A4}"/>
              </a:ext>
            </a:extLst>
          </p:cNvPr>
          <p:cNvSpPr/>
          <p:nvPr/>
        </p:nvSpPr>
        <p:spPr>
          <a:xfrm>
            <a:off x="1977859" y="5097785"/>
            <a:ext cx="1299211" cy="1379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VRF</a:t>
            </a:r>
          </a:p>
          <a:p>
            <a:pPr algn="ctr"/>
            <a:r>
              <a:rPr lang="en-US" sz="1200" dirty="0"/>
              <a:t>Bank 1</a:t>
            </a:r>
          </a:p>
          <a:p>
            <a:pPr algn="ctr"/>
            <a:r>
              <a:rPr lang="en-US" sz="1200" dirty="0"/>
              <a:t>32 x 32</a:t>
            </a:r>
          </a:p>
          <a:p>
            <a:pPr algn="ctr"/>
            <a:r>
              <a:rPr lang="en-US" sz="1200" dirty="0"/>
              <a:t>Elements</a:t>
            </a:r>
          </a:p>
          <a:p>
            <a:pPr algn="ctr"/>
            <a:r>
              <a:rPr lang="en-US" sz="1200" dirty="0"/>
              <a:t>1, 9, 17, 25, …</a:t>
            </a:r>
            <a:endParaRPr lang="en-IN" sz="12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E8E99A-FD59-4C60-94D3-E769E6DA8167}"/>
              </a:ext>
            </a:extLst>
          </p:cNvPr>
          <p:cNvCxnSpPr>
            <a:cxnSpLocks/>
          </p:cNvCxnSpPr>
          <p:nvPr/>
        </p:nvCxnSpPr>
        <p:spPr>
          <a:xfrm flipV="1">
            <a:off x="2201221" y="4832990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F83111B-85E0-4E0A-9C0F-1F61496391A6}"/>
              </a:ext>
            </a:extLst>
          </p:cNvPr>
          <p:cNvCxnSpPr>
            <a:cxnSpLocks/>
          </p:cNvCxnSpPr>
          <p:nvPr/>
        </p:nvCxnSpPr>
        <p:spPr>
          <a:xfrm flipV="1">
            <a:off x="2616036" y="4832990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5DE6587-5E0F-43B6-A898-B78C5BA32F2B}"/>
              </a:ext>
            </a:extLst>
          </p:cNvPr>
          <p:cNvCxnSpPr>
            <a:cxnSpLocks/>
          </p:cNvCxnSpPr>
          <p:nvPr/>
        </p:nvCxnSpPr>
        <p:spPr>
          <a:xfrm>
            <a:off x="3089113" y="4832990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FBE19FA-66A0-4FC0-B8C5-9E0F965215B8}"/>
              </a:ext>
            </a:extLst>
          </p:cNvPr>
          <p:cNvSpPr txBox="1"/>
          <p:nvPr/>
        </p:nvSpPr>
        <p:spPr>
          <a:xfrm>
            <a:off x="2036922" y="5059208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RA</a:t>
            </a:r>
            <a:endParaRPr lang="en-IN" sz="100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0F074E0-96BA-476F-AFF3-5D91DC9D15DA}"/>
              </a:ext>
            </a:extLst>
          </p:cNvPr>
          <p:cNvSpPr txBox="1"/>
          <p:nvPr/>
        </p:nvSpPr>
        <p:spPr>
          <a:xfrm>
            <a:off x="2451427" y="5063494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RB</a:t>
            </a:r>
            <a:endParaRPr lang="en-IN" sz="100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DD9349C-18D1-46FE-BBC6-05200DF35756}"/>
              </a:ext>
            </a:extLst>
          </p:cNvPr>
          <p:cNvSpPr txBox="1"/>
          <p:nvPr/>
        </p:nvSpPr>
        <p:spPr>
          <a:xfrm>
            <a:off x="2908856" y="5068732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W</a:t>
            </a:r>
            <a:endParaRPr lang="en-IN" sz="1001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725485-5931-4F6D-BF72-16715336BC7C}"/>
              </a:ext>
            </a:extLst>
          </p:cNvPr>
          <p:cNvSpPr/>
          <p:nvPr/>
        </p:nvSpPr>
        <p:spPr>
          <a:xfrm>
            <a:off x="3411502" y="5100320"/>
            <a:ext cx="1299211" cy="1379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VRF</a:t>
            </a:r>
          </a:p>
          <a:p>
            <a:pPr algn="ctr"/>
            <a:r>
              <a:rPr lang="en-US" sz="1200" dirty="0"/>
              <a:t>Bank 2</a:t>
            </a:r>
          </a:p>
          <a:p>
            <a:pPr algn="ctr"/>
            <a:r>
              <a:rPr lang="en-US" sz="1200" dirty="0"/>
              <a:t>32 x 32</a:t>
            </a:r>
          </a:p>
          <a:p>
            <a:pPr algn="ctr"/>
            <a:r>
              <a:rPr lang="en-US" sz="1200" dirty="0"/>
              <a:t>Elements</a:t>
            </a:r>
          </a:p>
          <a:p>
            <a:pPr algn="ctr"/>
            <a:r>
              <a:rPr lang="en-US" sz="1200" dirty="0"/>
              <a:t>2, 10, 18, 26, …</a:t>
            </a:r>
            <a:endParaRPr lang="en-IN" sz="1200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85E6514-B2C9-4987-A902-616057CDF142}"/>
              </a:ext>
            </a:extLst>
          </p:cNvPr>
          <p:cNvCxnSpPr>
            <a:cxnSpLocks/>
          </p:cNvCxnSpPr>
          <p:nvPr/>
        </p:nvCxnSpPr>
        <p:spPr>
          <a:xfrm flipV="1">
            <a:off x="3634864" y="4835525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F5D9847-2CBA-4693-9624-FF480BAB1443}"/>
              </a:ext>
            </a:extLst>
          </p:cNvPr>
          <p:cNvCxnSpPr>
            <a:cxnSpLocks/>
          </p:cNvCxnSpPr>
          <p:nvPr/>
        </p:nvCxnSpPr>
        <p:spPr>
          <a:xfrm flipV="1">
            <a:off x="4049678" y="4835525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12E549A-C686-4150-BDEE-45E874CE48F7}"/>
              </a:ext>
            </a:extLst>
          </p:cNvPr>
          <p:cNvCxnSpPr>
            <a:cxnSpLocks/>
          </p:cNvCxnSpPr>
          <p:nvPr/>
        </p:nvCxnSpPr>
        <p:spPr>
          <a:xfrm>
            <a:off x="4522756" y="4835525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91592BD-183F-480B-8480-9553F2455F12}"/>
              </a:ext>
            </a:extLst>
          </p:cNvPr>
          <p:cNvSpPr txBox="1"/>
          <p:nvPr/>
        </p:nvSpPr>
        <p:spPr>
          <a:xfrm>
            <a:off x="3470566" y="5061741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RA</a:t>
            </a:r>
            <a:endParaRPr lang="en-IN" sz="100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A515DF9-7ADC-46A6-8436-6AD32838BFAB}"/>
              </a:ext>
            </a:extLst>
          </p:cNvPr>
          <p:cNvSpPr txBox="1"/>
          <p:nvPr/>
        </p:nvSpPr>
        <p:spPr>
          <a:xfrm>
            <a:off x="3885071" y="5066027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RB</a:t>
            </a:r>
            <a:endParaRPr lang="en-IN" sz="100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67BE59F-B79A-4563-82B9-A605DF8A3AC7}"/>
              </a:ext>
            </a:extLst>
          </p:cNvPr>
          <p:cNvSpPr txBox="1"/>
          <p:nvPr/>
        </p:nvSpPr>
        <p:spPr>
          <a:xfrm>
            <a:off x="4342499" y="5071267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W</a:t>
            </a:r>
            <a:endParaRPr lang="en-IN" sz="1001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C41BF4C-8AD5-41C8-AB25-CB19BD103914}"/>
              </a:ext>
            </a:extLst>
          </p:cNvPr>
          <p:cNvSpPr/>
          <p:nvPr/>
        </p:nvSpPr>
        <p:spPr>
          <a:xfrm>
            <a:off x="4829173" y="5097785"/>
            <a:ext cx="1299211" cy="1379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VRF</a:t>
            </a:r>
          </a:p>
          <a:p>
            <a:pPr algn="ctr"/>
            <a:r>
              <a:rPr lang="en-US" sz="1200" dirty="0"/>
              <a:t>Bank 3</a:t>
            </a:r>
          </a:p>
          <a:p>
            <a:pPr algn="ctr"/>
            <a:r>
              <a:rPr lang="en-US" sz="1200" dirty="0"/>
              <a:t>32 x 32</a:t>
            </a:r>
          </a:p>
          <a:p>
            <a:pPr algn="ctr"/>
            <a:r>
              <a:rPr lang="en-US" sz="1200" dirty="0"/>
              <a:t>Elements</a:t>
            </a:r>
          </a:p>
          <a:p>
            <a:pPr algn="ctr"/>
            <a:r>
              <a:rPr lang="en-US" sz="1200" dirty="0"/>
              <a:t>3, 11, 19, 27, …</a:t>
            </a:r>
            <a:endParaRPr lang="en-IN" sz="1200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815F7E5-EE8D-461F-89BB-0422D4B9847B}"/>
              </a:ext>
            </a:extLst>
          </p:cNvPr>
          <p:cNvCxnSpPr>
            <a:cxnSpLocks/>
          </p:cNvCxnSpPr>
          <p:nvPr/>
        </p:nvCxnSpPr>
        <p:spPr>
          <a:xfrm flipV="1">
            <a:off x="5052535" y="4832990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45B916D-CAB4-4B6D-BFCB-6F6430561FAB}"/>
              </a:ext>
            </a:extLst>
          </p:cNvPr>
          <p:cNvCxnSpPr>
            <a:cxnSpLocks/>
          </p:cNvCxnSpPr>
          <p:nvPr/>
        </p:nvCxnSpPr>
        <p:spPr>
          <a:xfrm flipV="1">
            <a:off x="5467349" y="4832990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777D73F-EBEF-4756-8E96-E4AA4E6BDF03}"/>
              </a:ext>
            </a:extLst>
          </p:cNvPr>
          <p:cNvCxnSpPr>
            <a:cxnSpLocks/>
          </p:cNvCxnSpPr>
          <p:nvPr/>
        </p:nvCxnSpPr>
        <p:spPr>
          <a:xfrm>
            <a:off x="5940427" y="4832990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BB690D0-0B93-42D5-B106-49DDBEC93F60}"/>
              </a:ext>
            </a:extLst>
          </p:cNvPr>
          <p:cNvSpPr txBox="1"/>
          <p:nvPr/>
        </p:nvSpPr>
        <p:spPr>
          <a:xfrm>
            <a:off x="4888236" y="5059208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RA</a:t>
            </a:r>
            <a:endParaRPr lang="en-IN" sz="100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9B8C747-7F52-4F94-8442-D3488727759C}"/>
              </a:ext>
            </a:extLst>
          </p:cNvPr>
          <p:cNvSpPr txBox="1"/>
          <p:nvPr/>
        </p:nvSpPr>
        <p:spPr>
          <a:xfrm>
            <a:off x="5302742" y="5063494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RB</a:t>
            </a:r>
            <a:endParaRPr lang="en-IN" sz="100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BD9C70-F63E-4269-A813-C1BEE199091D}"/>
              </a:ext>
            </a:extLst>
          </p:cNvPr>
          <p:cNvSpPr txBox="1"/>
          <p:nvPr/>
        </p:nvSpPr>
        <p:spPr>
          <a:xfrm>
            <a:off x="5760170" y="5068732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W</a:t>
            </a:r>
            <a:endParaRPr lang="en-IN" sz="1001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115681-63C1-47B7-AFFE-63C5D9DC0821}"/>
              </a:ext>
            </a:extLst>
          </p:cNvPr>
          <p:cNvSpPr/>
          <p:nvPr/>
        </p:nvSpPr>
        <p:spPr>
          <a:xfrm>
            <a:off x="6224455" y="5112229"/>
            <a:ext cx="1299211" cy="1379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VRF</a:t>
            </a:r>
          </a:p>
          <a:p>
            <a:pPr algn="ctr"/>
            <a:r>
              <a:rPr lang="en-US" sz="1200" dirty="0"/>
              <a:t>Bank 4</a:t>
            </a:r>
          </a:p>
          <a:p>
            <a:pPr algn="ctr"/>
            <a:r>
              <a:rPr lang="en-US" sz="1200" dirty="0"/>
              <a:t>32 x 32</a:t>
            </a:r>
          </a:p>
          <a:p>
            <a:pPr algn="ctr"/>
            <a:r>
              <a:rPr lang="en-US" sz="1200" dirty="0"/>
              <a:t>Elements</a:t>
            </a:r>
          </a:p>
          <a:p>
            <a:pPr algn="ctr"/>
            <a:r>
              <a:rPr lang="en-US" sz="1200" dirty="0"/>
              <a:t>4, 12, 20, 28, …</a:t>
            </a:r>
            <a:endParaRPr lang="en-IN" sz="1200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963B580-9195-4943-BF17-DBCC31C52B43}"/>
              </a:ext>
            </a:extLst>
          </p:cNvPr>
          <p:cNvCxnSpPr>
            <a:cxnSpLocks/>
          </p:cNvCxnSpPr>
          <p:nvPr/>
        </p:nvCxnSpPr>
        <p:spPr>
          <a:xfrm flipV="1">
            <a:off x="6447817" y="4847436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270E436-4C76-4E9E-9551-6E18DBC81D10}"/>
              </a:ext>
            </a:extLst>
          </p:cNvPr>
          <p:cNvCxnSpPr>
            <a:cxnSpLocks/>
          </p:cNvCxnSpPr>
          <p:nvPr/>
        </p:nvCxnSpPr>
        <p:spPr>
          <a:xfrm flipV="1">
            <a:off x="6862629" y="4847436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6F107F5-12D1-476D-B85B-CD028D27D381}"/>
              </a:ext>
            </a:extLst>
          </p:cNvPr>
          <p:cNvCxnSpPr>
            <a:cxnSpLocks/>
          </p:cNvCxnSpPr>
          <p:nvPr/>
        </p:nvCxnSpPr>
        <p:spPr>
          <a:xfrm>
            <a:off x="7335707" y="4847436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BAEC40F-258C-4878-AE51-A880433E263A}"/>
              </a:ext>
            </a:extLst>
          </p:cNvPr>
          <p:cNvSpPr txBox="1"/>
          <p:nvPr/>
        </p:nvSpPr>
        <p:spPr>
          <a:xfrm>
            <a:off x="6283517" y="5073652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RA</a:t>
            </a:r>
            <a:endParaRPr lang="en-IN" sz="100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15FAA5A-9D1B-4038-A997-6CE3C4F62EB8}"/>
              </a:ext>
            </a:extLst>
          </p:cNvPr>
          <p:cNvSpPr txBox="1"/>
          <p:nvPr/>
        </p:nvSpPr>
        <p:spPr>
          <a:xfrm>
            <a:off x="6698022" y="5077939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RB</a:t>
            </a:r>
            <a:endParaRPr lang="en-IN" sz="100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6093FD1-AB47-4DB2-83B0-241571B19F30}"/>
              </a:ext>
            </a:extLst>
          </p:cNvPr>
          <p:cNvSpPr txBox="1"/>
          <p:nvPr/>
        </p:nvSpPr>
        <p:spPr>
          <a:xfrm>
            <a:off x="7155450" y="5083179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W</a:t>
            </a:r>
            <a:endParaRPr lang="en-IN" sz="1001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CF020DE-E2CB-442D-8EFF-5B74CA88F053}"/>
              </a:ext>
            </a:extLst>
          </p:cNvPr>
          <p:cNvSpPr/>
          <p:nvPr/>
        </p:nvSpPr>
        <p:spPr>
          <a:xfrm>
            <a:off x="7687964" y="5119854"/>
            <a:ext cx="1299211" cy="1379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VRF</a:t>
            </a:r>
          </a:p>
          <a:p>
            <a:pPr algn="ctr"/>
            <a:r>
              <a:rPr lang="en-US" sz="1200" dirty="0"/>
              <a:t>Bank 1</a:t>
            </a:r>
          </a:p>
          <a:p>
            <a:pPr algn="ctr"/>
            <a:r>
              <a:rPr lang="en-US" sz="1200" dirty="0"/>
              <a:t>32 x 32</a:t>
            </a:r>
          </a:p>
          <a:p>
            <a:pPr algn="ctr"/>
            <a:r>
              <a:rPr lang="en-US" sz="1200" dirty="0"/>
              <a:t>Elements</a:t>
            </a:r>
          </a:p>
          <a:p>
            <a:pPr algn="ctr"/>
            <a:r>
              <a:rPr lang="en-US" sz="1200" dirty="0"/>
              <a:t>5, 13, 21, 29, …</a:t>
            </a:r>
            <a:endParaRPr lang="en-IN" sz="1200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20C5EA1-66BF-4812-98D3-E3E46FAE9B06}"/>
              </a:ext>
            </a:extLst>
          </p:cNvPr>
          <p:cNvCxnSpPr>
            <a:cxnSpLocks/>
          </p:cNvCxnSpPr>
          <p:nvPr/>
        </p:nvCxnSpPr>
        <p:spPr>
          <a:xfrm flipV="1">
            <a:off x="7911326" y="4855059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5AE69F0-EA56-48A8-A907-DC012B91DC46}"/>
              </a:ext>
            </a:extLst>
          </p:cNvPr>
          <p:cNvCxnSpPr>
            <a:cxnSpLocks/>
          </p:cNvCxnSpPr>
          <p:nvPr/>
        </p:nvCxnSpPr>
        <p:spPr>
          <a:xfrm flipV="1">
            <a:off x="8326140" y="4855059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6D455B2-AD3B-4163-82E7-E8A0EC5E5A29}"/>
              </a:ext>
            </a:extLst>
          </p:cNvPr>
          <p:cNvCxnSpPr>
            <a:cxnSpLocks/>
          </p:cNvCxnSpPr>
          <p:nvPr/>
        </p:nvCxnSpPr>
        <p:spPr>
          <a:xfrm>
            <a:off x="8799218" y="4855059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8CEE7F3-F861-423B-A874-53D958CCDD53}"/>
              </a:ext>
            </a:extLst>
          </p:cNvPr>
          <p:cNvSpPr txBox="1"/>
          <p:nvPr/>
        </p:nvSpPr>
        <p:spPr>
          <a:xfrm>
            <a:off x="7747027" y="5081277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RA</a:t>
            </a:r>
            <a:endParaRPr lang="en-IN" sz="100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87CBF79-7EAF-48BA-B214-20A02EACA23E}"/>
              </a:ext>
            </a:extLst>
          </p:cNvPr>
          <p:cNvSpPr txBox="1"/>
          <p:nvPr/>
        </p:nvSpPr>
        <p:spPr>
          <a:xfrm>
            <a:off x="8161532" y="5085563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RB</a:t>
            </a:r>
            <a:endParaRPr lang="en-IN" sz="100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BBC936E-2B22-44A5-B1A2-81A91ABBD3B5}"/>
              </a:ext>
            </a:extLst>
          </p:cNvPr>
          <p:cNvSpPr txBox="1"/>
          <p:nvPr/>
        </p:nvSpPr>
        <p:spPr>
          <a:xfrm>
            <a:off x="8618961" y="5090802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W</a:t>
            </a:r>
            <a:endParaRPr lang="en-IN" sz="1001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EA49885-2C98-402C-B262-424EB0946D4C}"/>
              </a:ext>
            </a:extLst>
          </p:cNvPr>
          <p:cNvSpPr/>
          <p:nvPr/>
        </p:nvSpPr>
        <p:spPr>
          <a:xfrm>
            <a:off x="9121607" y="5122387"/>
            <a:ext cx="1299211" cy="1379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VRF</a:t>
            </a:r>
          </a:p>
          <a:p>
            <a:pPr algn="ctr"/>
            <a:r>
              <a:rPr lang="en-US" sz="1200" dirty="0"/>
              <a:t>Bank 2</a:t>
            </a:r>
          </a:p>
          <a:p>
            <a:pPr algn="ctr"/>
            <a:r>
              <a:rPr lang="en-US" sz="1200" dirty="0"/>
              <a:t>32 x 32</a:t>
            </a:r>
          </a:p>
          <a:p>
            <a:pPr algn="ctr"/>
            <a:r>
              <a:rPr lang="en-US" sz="1200" dirty="0"/>
              <a:t>Elements</a:t>
            </a:r>
          </a:p>
          <a:p>
            <a:pPr algn="ctr"/>
            <a:r>
              <a:rPr lang="en-US" sz="1200" dirty="0"/>
              <a:t>6, 14, 22, 30, …</a:t>
            </a:r>
            <a:endParaRPr lang="en-IN" sz="1200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10BB128-A624-48CF-B9FB-EF8A036D7D0F}"/>
              </a:ext>
            </a:extLst>
          </p:cNvPr>
          <p:cNvCxnSpPr>
            <a:cxnSpLocks/>
          </p:cNvCxnSpPr>
          <p:nvPr/>
        </p:nvCxnSpPr>
        <p:spPr>
          <a:xfrm flipV="1">
            <a:off x="9344969" y="4857593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788B100-CE08-472B-B05D-5A2610FECF45}"/>
              </a:ext>
            </a:extLst>
          </p:cNvPr>
          <p:cNvCxnSpPr>
            <a:cxnSpLocks/>
          </p:cNvCxnSpPr>
          <p:nvPr/>
        </p:nvCxnSpPr>
        <p:spPr>
          <a:xfrm flipV="1">
            <a:off x="9759783" y="4857593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06179DC-ECE1-4F8D-AD75-4120445D7FCC}"/>
              </a:ext>
            </a:extLst>
          </p:cNvPr>
          <p:cNvCxnSpPr>
            <a:cxnSpLocks/>
          </p:cNvCxnSpPr>
          <p:nvPr/>
        </p:nvCxnSpPr>
        <p:spPr>
          <a:xfrm>
            <a:off x="10232860" y="4857593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83FF7F3-0BDD-4A82-BE9B-8900807A7DC0}"/>
              </a:ext>
            </a:extLst>
          </p:cNvPr>
          <p:cNvSpPr txBox="1"/>
          <p:nvPr/>
        </p:nvSpPr>
        <p:spPr>
          <a:xfrm>
            <a:off x="9180671" y="5083811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RA</a:t>
            </a:r>
            <a:endParaRPr lang="en-IN" sz="100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6CFCFBA-E7BA-4505-8840-92C88CA9650F}"/>
              </a:ext>
            </a:extLst>
          </p:cNvPr>
          <p:cNvSpPr txBox="1"/>
          <p:nvPr/>
        </p:nvSpPr>
        <p:spPr>
          <a:xfrm>
            <a:off x="9595176" y="5088097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RB</a:t>
            </a:r>
            <a:endParaRPr lang="en-IN" sz="100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BD7FC7D-D282-4846-8A18-0BEBFA0DEF73}"/>
              </a:ext>
            </a:extLst>
          </p:cNvPr>
          <p:cNvSpPr txBox="1"/>
          <p:nvPr/>
        </p:nvSpPr>
        <p:spPr>
          <a:xfrm>
            <a:off x="10052604" y="5093335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W</a:t>
            </a:r>
            <a:endParaRPr lang="en-IN" sz="1001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48B53D6-3033-4558-8CA5-40D845358750}"/>
              </a:ext>
            </a:extLst>
          </p:cNvPr>
          <p:cNvSpPr/>
          <p:nvPr/>
        </p:nvSpPr>
        <p:spPr>
          <a:xfrm>
            <a:off x="10539278" y="5119854"/>
            <a:ext cx="1299211" cy="1379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VRF</a:t>
            </a:r>
          </a:p>
          <a:p>
            <a:pPr algn="ctr"/>
            <a:r>
              <a:rPr lang="en-US" sz="1200" dirty="0"/>
              <a:t>Bank 3</a:t>
            </a:r>
          </a:p>
          <a:p>
            <a:pPr algn="ctr"/>
            <a:r>
              <a:rPr lang="en-US" sz="1200" dirty="0"/>
              <a:t>32 x 32</a:t>
            </a:r>
          </a:p>
          <a:p>
            <a:pPr algn="ctr"/>
            <a:r>
              <a:rPr lang="en-US" sz="1200" dirty="0"/>
              <a:t>Elements</a:t>
            </a:r>
          </a:p>
          <a:p>
            <a:pPr algn="ctr"/>
            <a:r>
              <a:rPr lang="en-US" sz="1200" dirty="0"/>
              <a:t>7, 15, 23, 31, …</a:t>
            </a:r>
            <a:endParaRPr lang="en-IN" sz="1200" dirty="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C8FDD47-B2B0-4DA1-9068-B6E5A7E10F59}"/>
              </a:ext>
            </a:extLst>
          </p:cNvPr>
          <p:cNvCxnSpPr>
            <a:cxnSpLocks/>
          </p:cNvCxnSpPr>
          <p:nvPr/>
        </p:nvCxnSpPr>
        <p:spPr>
          <a:xfrm flipV="1">
            <a:off x="10762640" y="4855059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0A05CB6-EF6C-4604-998B-072AE1262C1F}"/>
              </a:ext>
            </a:extLst>
          </p:cNvPr>
          <p:cNvCxnSpPr>
            <a:cxnSpLocks/>
          </p:cNvCxnSpPr>
          <p:nvPr/>
        </p:nvCxnSpPr>
        <p:spPr>
          <a:xfrm flipV="1">
            <a:off x="11177454" y="4855059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FAC489F-8DB4-430E-B7D1-27B0CA8CE2B3}"/>
              </a:ext>
            </a:extLst>
          </p:cNvPr>
          <p:cNvCxnSpPr>
            <a:cxnSpLocks/>
          </p:cNvCxnSpPr>
          <p:nvPr/>
        </p:nvCxnSpPr>
        <p:spPr>
          <a:xfrm>
            <a:off x="11650532" y="4855059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DF56D591-E3DF-43BF-BB3E-19CBEAB90E20}"/>
              </a:ext>
            </a:extLst>
          </p:cNvPr>
          <p:cNvSpPr txBox="1"/>
          <p:nvPr/>
        </p:nvSpPr>
        <p:spPr>
          <a:xfrm>
            <a:off x="10598342" y="5081277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RA</a:t>
            </a:r>
            <a:endParaRPr lang="en-IN" sz="100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94CE23A-ED0E-42AE-9335-1C285258790D}"/>
              </a:ext>
            </a:extLst>
          </p:cNvPr>
          <p:cNvSpPr txBox="1"/>
          <p:nvPr/>
        </p:nvSpPr>
        <p:spPr>
          <a:xfrm>
            <a:off x="11012847" y="5085563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RB</a:t>
            </a:r>
            <a:endParaRPr lang="en-IN" sz="100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A48645B-9248-41A4-9AA5-1A1C15A9B6F7}"/>
              </a:ext>
            </a:extLst>
          </p:cNvPr>
          <p:cNvSpPr txBox="1"/>
          <p:nvPr/>
        </p:nvSpPr>
        <p:spPr>
          <a:xfrm>
            <a:off x="11470275" y="5090802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W</a:t>
            </a:r>
            <a:endParaRPr lang="en-IN" sz="1001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EDA9547-E720-4E88-86C4-0B7EAD79F0BD}"/>
              </a:ext>
            </a:extLst>
          </p:cNvPr>
          <p:cNvSpPr/>
          <p:nvPr/>
        </p:nvSpPr>
        <p:spPr>
          <a:xfrm rot="5400000">
            <a:off x="6076387" y="-1436477"/>
            <a:ext cx="103991" cy="116789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9CE592E-ED46-4647-B9EF-F457EABB61E7}"/>
              </a:ext>
            </a:extLst>
          </p:cNvPr>
          <p:cNvSpPr/>
          <p:nvPr/>
        </p:nvSpPr>
        <p:spPr>
          <a:xfrm rot="5400000">
            <a:off x="6044004" y="-2365567"/>
            <a:ext cx="103991" cy="116789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07CAD39-67DD-48FC-8574-7F0E1719CF39}"/>
              </a:ext>
            </a:extLst>
          </p:cNvPr>
          <p:cNvSpPr/>
          <p:nvPr/>
        </p:nvSpPr>
        <p:spPr>
          <a:xfrm rot="5400000">
            <a:off x="6078119" y="-3310996"/>
            <a:ext cx="94537" cy="116789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7B10988-0376-4E85-964C-D02852D2EC64}"/>
              </a:ext>
            </a:extLst>
          </p:cNvPr>
          <p:cNvSpPr/>
          <p:nvPr/>
        </p:nvSpPr>
        <p:spPr>
          <a:xfrm rot="5400000">
            <a:off x="6207042" y="-4129844"/>
            <a:ext cx="127201" cy="113944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9303F9B-7630-4DFD-9BA1-6DA3856282ED}"/>
              </a:ext>
            </a:extLst>
          </p:cNvPr>
          <p:cNvSpPr txBox="1"/>
          <p:nvPr/>
        </p:nvSpPr>
        <p:spPr>
          <a:xfrm>
            <a:off x="721801" y="979368"/>
            <a:ext cx="99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Lane 1</a:t>
            </a:r>
            <a:endParaRPr lang="en-IN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A87D547-1251-4A78-A170-0CAF1EF20BA8}"/>
              </a:ext>
            </a:extLst>
          </p:cNvPr>
          <p:cNvSpPr txBox="1"/>
          <p:nvPr/>
        </p:nvSpPr>
        <p:spPr>
          <a:xfrm>
            <a:off x="2232181" y="989411"/>
            <a:ext cx="99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Lane 2</a:t>
            </a:r>
            <a:endParaRPr lang="en-IN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6B5F9D3-0BAC-4325-8E4F-A2F455604C23}"/>
              </a:ext>
            </a:extLst>
          </p:cNvPr>
          <p:cNvSpPr txBox="1"/>
          <p:nvPr/>
        </p:nvSpPr>
        <p:spPr>
          <a:xfrm>
            <a:off x="3751638" y="963466"/>
            <a:ext cx="99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Lane 3</a:t>
            </a:r>
            <a:endParaRPr lang="en-IN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3C2FCA2-F0EB-4D49-B504-30AC18BFEF63}"/>
              </a:ext>
            </a:extLst>
          </p:cNvPr>
          <p:cNvSpPr txBox="1"/>
          <p:nvPr/>
        </p:nvSpPr>
        <p:spPr>
          <a:xfrm>
            <a:off x="5262018" y="973509"/>
            <a:ext cx="99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Lane 4</a:t>
            </a:r>
            <a:endParaRPr lang="en-IN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2FCE527-81E3-456F-846B-4A85AAF104A8}"/>
              </a:ext>
            </a:extLst>
          </p:cNvPr>
          <p:cNvSpPr txBox="1"/>
          <p:nvPr/>
        </p:nvSpPr>
        <p:spPr>
          <a:xfrm>
            <a:off x="6384762" y="963466"/>
            <a:ext cx="99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Lane 5</a:t>
            </a:r>
            <a:endParaRPr lang="en-IN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A36B9CD-B2D2-4449-9CF5-A99CC9BED72F}"/>
              </a:ext>
            </a:extLst>
          </p:cNvPr>
          <p:cNvSpPr txBox="1"/>
          <p:nvPr/>
        </p:nvSpPr>
        <p:spPr>
          <a:xfrm>
            <a:off x="7895142" y="973509"/>
            <a:ext cx="99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Lane 6</a:t>
            </a:r>
            <a:endParaRPr lang="en-IN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EA535F5-7482-4636-B494-B4E986741762}"/>
              </a:ext>
            </a:extLst>
          </p:cNvPr>
          <p:cNvSpPr txBox="1"/>
          <p:nvPr/>
        </p:nvSpPr>
        <p:spPr>
          <a:xfrm>
            <a:off x="9414599" y="947564"/>
            <a:ext cx="99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Lane 7</a:t>
            </a:r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6ECC91A-854D-43D0-819D-6DE0E4682F0D}"/>
              </a:ext>
            </a:extLst>
          </p:cNvPr>
          <p:cNvSpPr txBox="1"/>
          <p:nvPr/>
        </p:nvSpPr>
        <p:spPr>
          <a:xfrm>
            <a:off x="10924979" y="957607"/>
            <a:ext cx="99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Lane 8</a:t>
            </a:r>
            <a:endParaRPr lang="en-IN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411A5D5-F616-4C9B-84A2-F3D678EB216F}"/>
              </a:ext>
            </a:extLst>
          </p:cNvPr>
          <p:cNvSpPr txBox="1"/>
          <p:nvPr/>
        </p:nvSpPr>
        <p:spPr>
          <a:xfrm>
            <a:off x="-69394" y="1446424"/>
            <a:ext cx="99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WB_FIN</a:t>
            </a:r>
            <a:endParaRPr lang="en-IN" sz="12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AAD28CB-0EB7-490A-BC62-CD4A5D87464C}"/>
              </a:ext>
            </a:extLst>
          </p:cNvPr>
          <p:cNvSpPr txBox="1"/>
          <p:nvPr/>
        </p:nvSpPr>
        <p:spPr>
          <a:xfrm>
            <a:off x="-68743" y="2557815"/>
            <a:ext cx="99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MEM_WB</a:t>
            </a:r>
            <a:endParaRPr lang="en-IN" sz="12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FD2E42A-CC1A-4B37-9153-A4EC8D85E992}"/>
              </a:ext>
            </a:extLst>
          </p:cNvPr>
          <p:cNvSpPr txBox="1"/>
          <p:nvPr/>
        </p:nvSpPr>
        <p:spPr>
          <a:xfrm>
            <a:off x="-41991" y="3134671"/>
            <a:ext cx="99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EXE_MEM</a:t>
            </a:r>
            <a:endParaRPr lang="en-IN" sz="12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2016419-AB3B-4C92-B1D5-93E78B5BD054}"/>
              </a:ext>
            </a:extLst>
          </p:cNvPr>
          <p:cNvSpPr txBox="1"/>
          <p:nvPr/>
        </p:nvSpPr>
        <p:spPr>
          <a:xfrm>
            <a:off x="-15602" y="4056874"/>
            <a:ext cx="99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RD_EXE</a:t>
            </a:r>
            <a:endParaRPr lang="en-IN" sz="12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0370466-D031-46C7-93A2-C7C063CC9DAA}"/>
              </a:ext>
            </a:extLst>
          </p:cNvPr>
          <p:cNvSpPr txBox="1"/>
          <p:nvPr/>
        </p:nvSpPr>
        <p:spPr>
          <a:xfrm>
            <a:off x="2332879" y="85226"/>
            <a:ext cx="7778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BLOCK SCHEMATIC  OF PIPELINED VECTOR EXECUTION UNIT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0292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9" grpId="0" animBg="1"/>
      <p:bldP spid="23" grpId="0" animBg="1"/>
      <p:bldP spid="24" grpId="0" animBg="1"/>
      <p:bldP spid="25" grpId="0" animBg="1"/>
      <p:bldP spid="32" grpId="0" animBg="1"/>
      <p:bldP spid="33" grpId="0" animBg="1"/>
      <p:bldP spid="34" grpId="0" animBg="1"/>
      <p:bldP spid="41" grpId="0" animBg="1"/>
      <p:bldP spid="42" grpId="0" animBg="1"/>
      <p:bldP spid="43" grpId="0" animBg="1"/>
      <p:bldP spid="50" grpId="0" animBg="1"/>
      <p:bldP spid="51" grpId="0" animBg="1"/>
      <p:bldP spid="52" grpId="0" animBg="1"/>
      <p:bldP spid="59" grpId="0" animBg="1"/>
      <p:bldP spid="60" grpId="0" animBg="1"/>
      <p:bldP spid="61" grpId="0" animBg="1"/>
      <p:bldP spid="68" grpId="0" animBg="1"/>
      <p:bldP spid="69" grpId="0" animBg="1"/>
      <p:bldP spid="70" grpId="0" animBg="1"/>
      <p:bldP spid="77" grpId="0" animBg="1"/>
      <p:bldP spid="78" grpId="0" animBg="1"/>
      <p:bldP spid="79" grpId="0" animBg="1"/>
      <p:bldP spid="88" grpId="0"/>
      <p:bldP spid="89" grpId="0"/>
      <p:bldP spid="90" grpId="0"/>
      <p:bldP spid="91" grpId="0" animBg="1"/>
      <p:bldP spid="95" grpId="0"/>
      <p:bldP spid="96" grpId="0"/>
      <p:bldP spid="97" grpId="0"/>
      <p:bldP spid="98" grpId="0" animBg="1"/>
      <p:bldP spid="102" grpId="0"/>
      <p:bldP spid="103" grpId="0"/>
      <p:bldP spid="104" grpId="0"/>
      <p:bldP spid="105" grpId="0" animBg="1"/>
      <p:bldP spid="109" grpId="0"/>
      <p:bldP spid="110" grpId="0"/>
      <p:bldP spid="111" grpId="0"/>
      <p:bldP spid="112" grpId="0" animBg="1"/>
      <p:bldP spid="116" grpId="0"/>
      <p:bldP spid="117" grpId="0"/>
      <p:bldP spid="118" grpId="0"/>
      <p:bldP spid="119" grpId="0" animBg="1"/>
      <p:bldP spid="123" grpId="0"/>
      <p:bldP spid="124" grpId="0"/>
      <p:bldP spid="125" grpId="0"/>
      <p:bldP spid="126" grpId="0" animBg="1"/>
      <p:bldP spid="130" grpId="0"/>
      <p:bldP spid="131" grpId="0"/>
      <p:bldP spid="132" grpId="0"/>
      <p:bldP spid="133" grpId="0" animBg="1"/>
      <p:bldP spid="137" grpId="0"/>
      <p:bldP spid="138" grpId="0"/>
      <p:bldP spid="139" grpId="0"/>
      <p:bldP spid="140" grpId="0" animBg="1"/>
      <p:bldP spid="141" grpId="0" animBg="1"/>
      <p:bldP spid="142" grpId="0" animBg="1"/>
      <p:bldP spid="143" grpId="0" animBg="1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45E8757-865D-4A3E-831C-88B169D5530C}"/>
              </a:ext>
            </a:extLst>
          </p:cNvPr>
          <p:cNvGrpSpPr/>
          <p:nvPr/>
        </p:nvGrpSpPr>
        <p:grpSpPr>
          <a:xfrm>
            <a:off x="1546564" y="2227888"/>
            <a:ext cx="943041" cy="1401510"/>
            <a:chOff x="2717139" y="2965391"/>
            <a:chExt cx="1513741" cy="14015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6BE978-500F-4D03-BF15-C5440D07CF95}"/>
                </a:ext>
              </a:extLst>
            </p:cNvPr>
            <p:cNvSpPr/>
            <p:nvPr/>
          </p:nvSpPr>
          <p:spPr>
            <a:xfrm>
              <a:off x="2785930" y="2965391"/>
              <a:ext cx="948582" cy="1401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/>
                <a:t>I-MEM</a:t>
              </a:r>
              <a:endParaRPr lang="en-IN" sz="11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54F06B-BD6C-4AD5-8061-E270740170D7}"/>
                </a:ext>
              </a:extLst>
            </p:cNvPr>
            <p:cNvSpPr txBox="1"/>
            <p:nvPr/>
          </p:nvSpPr>
          <p:spPr>
            <a:xfrm>
              <a:off x="2717139" y="3563596"/>
              <a:ext cx="10173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ADDR</a:t>
              </a:r>
              <a:endParaRPr lang="en-IN" sz="1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47A454-4D66-45FD-A74C-FDACF9945C41}"/>
                </a:ext>
              </a:extLst>
            </p:cNvPr>
            <p:cNvSpPr txBox="1"/>
            <p:nvPr/>
          </p:nvSpPr>
          <p:spPr>
            <a:xfrm>
              <a:off x="3005970" y="3746226"/>
              <a:ext cx="12249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DOUT</a:t>
              </a:r>
              <a:endParaRPr lang="en-IN" sz="10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F849F45-5465-47E8-B612-33FC958106A5}"/>
              </a:ext>
            </a:extLst>
          </p:cNvPr>
          <p:cNvGrpSpPr/>
          <p:nvPr/>
        </p:nvGrpSpPr>
        <p:grpSpPr>
          <a:xfrm>
            <a:off x="507354" y="2458366"/>
            <a:ext cx="693438" cy="1430085"/>
            <a:chOff x="1297636" y="2936816"/>
            <a:chExt cx="958297" cy="14300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E889A0-AC00-4848-96B7-2776F98864AA}"/>
                </a:ext>
              </a:extLst>
            </p:cNvPr>
            <p:cNvSpPr/>
            <p:nvPr/>
          </p:nvSpPr>
          <p:spPr>
            <a:xfrm>
              <a:off x="1366111" y="2965391"/>
              <a:ext cx="794758" cy="1401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PC</a:t>
              </a:r>
            </a:p>
            <a:p>
              <a:pPr algn="ctr"/>
              <a:r>
                <a:rPr lang="en-US" dirty="0"/>
                <a:t>REG</a:t>
              </a:r>
              <a:endParaRPr lang="en-IN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779E54-990C-49C2-B404-B12B6C73BF9C}"/>
                </a:ext>
              </a:extLst>
            </p:cNvPr>
            <p:cNvSpPr txBox="1"/>
            <p:nvPr/>
          </p:nvSpPr>
          <p:spPr>
            <a:xfrm>
              <a:off x="1432451" y="4000499"/>
              <a:ext cx="5651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CLK</a:t>
              </a:r>
              <a:endParaRPr lang="en-IN" sz="1000" dirty="0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43C2D357-581A-4E84-B271-703448CCCD94}"/>
                </a:ext>
              </a:extLst>
            </p:cNvPr>
            <p:cNvSpPr/>
            <p:nvPr/>
          </p:nvSpPr>
          <p:spPr>
            <a:xfrm rot="5572692">
              <a:off x="1335651" y="4056935"/>
              <a:ext cx="193601" cy="1333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E1983B-A93E-43D7-8EB6-083CB931A574}"/>
                </a:ext>
              </a:extLst>
            </p:cNvPr>
            <p:cNvSpPr txBox="1"/>
            <p:nvPr/>
          </p:nvSpPr>
          <p:spPr>
            <a:xfrm>
              <a:off x="1297636" y="2936816"/>
              <a:ext cx="958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CLK_EN</a:t>
              </a:r>
              <a:endParaRPr lang="en-IN" sz="1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84E5A5-7E51-4837-9EBE-0538F8932B94}"/>
                </a:ext>
              </a:extLst>
            </p:cNvPr>
            <p:cNvSpPr txBox="1"/>
            <p:nvPr/>
          </p:nvSpPr>
          <p:spPr>
            <a:xfrm>
              <a:off x="1297636" y="3206121"/>
              <a:ext cx="6999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</a:t>
              </a:r>
              <a:endParaRPr lang="en-IN" sz="10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A57EC2-16FD-4688-81C8-16B967D9DB36}"/>
              </a:ext>
            </a:extLst>
          </p:cNvPr>
          <p:cNvGrpSpPr/>
          <p:nvPr/>
        </p:nvGrpSpPr>
        <p:grpSpPr>
          <a:xfrm>
            <a:off x="3795059" y="1877053"/>
            <a:ext cx="1138796" cy="2073349"/>
            <a:chOff x="5151682" y="3333931"/>
            <a:chExt cx="1446731" cy="207334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20CD590-9D4D-45AB-AD8B-1098EA5E664E}"/>
                </a:ext>
              </a:extLst>
            </p:cNvPr>
            <p:cNvSpPr/>
            <p:nvPr/>
          </p:nvSpPr>
          <p:spPr>
            <a:xfrm>
              <a:off x="5224104" y="3333931"/>
              <a:ext cx="1245784" cy="2073349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endParaRPr lang="en-IN" sz="1200" b="1" dirty="0"/>
            </a:p>
            <a:p>
              <a:pPr algn="ctr"/>
              <a:r>
                <a:rPr lang="en-IN" sz="1200" b="1" dirty="0"/>
                <a:t>REG_FILE</a:t>
              </a:r>
            </a:p>
            <a:p>
              <a:pPr algn="ctr"/>
              <a:r>
                <a:rPr lang="en-IN" sz="1200" dirty="0"/>
                <a:t>R0-R31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9E7656-B1A2-49E3-878D-4DAB8CA712B2}"/>
                </a:ext>
              </a:extLst>
            </p:cNvPr>
            <p:cNvSpPr txBox="1"/>
            <p:nvPr/>
          </p:nvSpPr>
          <p:spPr>
            <a:xfrm>
              <a:off x="6028221" y="4290235"/>
              <a:ext cx="570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DT1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875D2B-BC53-462D-9E0B-096C939D2324}"/>
                </a:ext>
              </a:extLst>
            </p:cNvPr>
            <p:cNvSpPr txBox="1"/>
            <p:nvPr/>
          </p:nvSpPr>
          <p:spPr>
            <a:xfrm>
              <a:off x="6024189" y="4518700"/>
              <a:ext cx="5480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DT2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C9D5F5-204D-448B-8CDB-49800645F4F2}"/>
                </a:ext>
              </a:extLst>
            </p:cNvPr>
            <p:cNvSpPr txBox="1"/>
            <p:nvPr/>
          </p:nvSpPr>
          <p:spPr>
            <a:xfrm>
              <a:off x="5151682" y="4339514"/>
              <a:ext cx="7174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RD#1</a:t>
              </a:r>
              <a:endParaRPr lang="en-IN" sz="1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74AF1A-BEFD-4B47-BA08-AAEDF32743E8}"/>
                </a:ext>
              </a:extLst>
            </p:cNvPr>
            <p:cNvSpPr txBox="1"/>
            <p:nvPr/>
          </p:nvSpPr>
          <p:spPr>
            <a:xfrm>
              <a:off x="5161254" y="4510683"/>
              <a:ext cx="7174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RD#2</a:t>
              </a:r>
              <a:endParaRPr lang="en-IN" sz="1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79799F1-43EA-4E74-BA72-4ECE6A64D56D}"/>
                </a:ext>
              </a:extLst>
            </p:cNvPr>
            <p:cNvSpPr txBox="1"/>
            <p:nvPr/>
          </p:nvSpPr>
          <p:spPr>
            <a:xfrm>
              <a:off x="5165758" y="4711861"/>
              <a:ext cx="7174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WR#</a:t>
              </a:r>
              <a:endParaRPr lang="en-IN" sz="1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D23179-297B-46C3-AFFC-58DC6E918261}"/>
                </a:ext>
              </a:extLst>
            </p:cNvPr>
            <p:cNvSpPr txBox="1"/>
            <p:nvPr/>
          </p:nvSpPr>
          <p:spPr>
            <a:xfrm>
              <a:off x="5169516" y="4921093"/>
              <a:ext cx="7174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RWR</a:t>
              </a:r>
              <a:endParaRPr lang="en-IN" sz="1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934638-6EAF-410E-BAD9-8F8BB95B58C0}"/>
                </a:ext>
              </a:extLst>
            </p:cNvPr>
            <p:cNvSpPr txBox="1"/>
            <p:nvPr/>
          </p:nvSpPr>
          <p:spPr>
            <a:xfrm>
              <a:off x="5233523" y="5095301"/>
              <a:ext cx="10763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DATA_IN</a:t>
              </a:r>
              <a:endParaRPr lang="en-IN" sz="100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B77BB70C-888B-497C-8175-C56C575242AF}"/>
              </a:ext>
            </a:extLst>
          </p:cNvPr>
          <p:cNvSpPr/>
          <p:nvPr/>
        </p:nvSpPr>
        <p:spPr>
          <a:xfrm>
            <a:off x="3832865" y="5012057"/>
            <a:ext cx="833296" cy="522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IMM32</a:t>
            </a:r>
          </a:p>
          <a:p>
            <a:pPr algn="ctr"/>
            <a:r>
              <a:rPr lang="en-US" sz="1000" dirty="0"/>
              <a:t>GEN</a:t>
            </a:r>
            <a:endParaRPr lang="en-IN" sz="10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E5694C9-1B09-4D39-AB9F-4D5BC5D5B5F8}"/>
              </a:ext>
            </a:extLst>
          </p:cNvPr>
          <p:cNvGrpSpPr/>
          <p:nvPr/>
        </p:nvGrpSpPr>
        <p:grpSpPr>
          <a:xfrm>
            <a:off x="5252212" y="1953591"/>
            <a:ext cx="438456" cy="994624"/>
            <a:chOff x="6840569" y="2872730"/>
            <a:chExt cx="438456" cy="994624"/>
          </a:xfrm>
        </p:grpSpPr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id="{63BCC1B9-3E79-411E-A294-D2FEBDB3FDEE}"/>
                </a:ext>
              </a:extLst>
            </p:cNvPr>
            <p:cNvSpPr/>
            <p:nvPr/>
          </p:nvSpPr>
          <p:spPr>
            <a:xfrm rot="5400000">
              <a:off x="6601896" y="3190225"/>
              <a:ext cx="994624" cy="359634"/>
            </a:xfrm>
            <a:prstGeom prst="trapezoid">
              <a:avLst>
                <a:gd name="adj" fmla="val 804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490DE6-16E6-4274-9BA4-C1C8E8A291B5}"/>
                </a:ext>
              </a:extLst>
            </p:cNvPr>
            <p:cNvSpPr txBox="1"/>
            <p:nvPr/>
          </p:nvSpPr>
          <p:spPr>
            <a:xfrm>
              <a:off x="6847671" y="2960174"/>
              <a:ext cx="3257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00</a:t>
              </a:r>
              <a:endParaRPr lang="en-IN" sz="1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D3BD5F6-CF01-4A96-8F79-40BBB45F4588}"/>
                </a:ext>
              </a:extLst>
            </p:cNvPr>
            <p:cNvSpPr txBox="1"/>
            <p:nvPr/>
          </p:nvSpPr>
          <p:spPr>
            <a:xfrm>
              <a:off x="6840569" y="3548003"/>
              <a:ext cx="3562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11</a:t>
              </a:r>
              <a:endParaRPr lang="en-IN" sz="1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DAC5D1-8125-4F39-9EF6-42CCFAFEBD1D}"/>
                </a:ext>
              </a:extLst>
            </p:cNvPr>
            <p:cNvSpPr txBox="1"/>
            <p:nvPr/>
          </p:nvSpPr>
          <p:spPr>
            <a:xfrm>
              <a:off x="6847671" y="3149514"/>
              <a:ext cx="3562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01</a:t>
              </a:r>
              <a:endParaRPr lang="en-IN" sz="1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40F543-879B-4D03-95DE-EC731BAA1937}"/>
                </a:ext>
              </a:extLst>
            </p:cNvPr>
            <p:cNvSpPr txBox="1"/>
            <p:nvPr/>
          </p:nvSpPr>
          <p:spPr>
            <a:xfrm>
              <a:off x="6845437" y="3344787"/>
              <a:ext cx="3399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10</a:t>
              </a:r>
              <a:endParaRPr lang="en-IN" sz="10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CA655CA-C206-486E-B1F7-729EDEC953BB}"/>
              </a:ext>
            </a:extLst>
          </p:cNvPr>
          <p:cNvGrpSpPr/>
          <p:nvPr/>
        </p:nvGrpSpPr>
        <p:grpSpPr>
          <a:xfrm>
            <a:off x="5252212" y="2990863"/>
            <a:ext cx="438456" cy="994624"/>
            <a:chOff x="6840569" y="2872730"/>
            <a:chExt cx="438456" cy="994624"/>
          </a:xfrm>
        </p:grpSpPr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0EB7C66B-19E6-4A3F-919B-7CE19F6825CD}"/>
                </a:ext>
              </a:extLst>
            </p:cNvPr>
            <p:cNvSpPr/>
            <p:nvPr/>
          </p:nvSpPr>
          <p:spPr>
            <a:xfrm rot="5400000">
              <a:off x="6601896" y="3190225"/>
              <a:ext cx="994624" cy="359634"/>
            </a:xfrm>
            <a:prstGeom prst="trapezoid">
              <a:avLst>
                <a:gd name="adj" fmla="val 804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1B3276-DD64-4629-AD75-F601E1FD9E3A}"/>
                </a:ext>
              </a:extLst>
            </p:cNvPr>
            <p:cNvSpPr txBox="1"/>
            <p:nvPr/>
          </p:nvSpPr>
          <p:spPr>
            <a:xfrm>
              <a:off x="6847671" y="2960174"/>
              <a:ext cx="3257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00</a:t>
              </a:r>
              <a:endParaRPr lang="en-IN" sz="1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E14C2BD-5B58-4885-B8D9-CA63A77F1410}"/>
                </a:ext>
              </a:extLst>
            </p:cNvPr>
            <p:cNvSpPr txBox="1"/>
            <p:nvPr/>
          </p:nvSpPr>
          <p:spPr>
            <a:xfrm>
              <a:off x="6840569" y="3548003"/>
              <a:ext cx="3562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11</a:t>
              </a:r>
              <a:endParaRPr lang="en-IN" sz="1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404AEC6-1924-4AEA-9427-548B82B146E7}"/>
                </a:ext>
              </a:extLst>
            </p:cNvPr>
            <p:cNvSpPr txBox="1"/>
            <p:nvPr/>
          </p:nvSpPr>
          <p:spPr>
            <a:xfrm>
              <a:off x="6847671" y="3149514"/>
              <a:ext cx="3562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01</a:t>
              </a:r>
              <a:endParaRPr lang="en-IN" sz="1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0421029-72F1-4A0B-8593-F60496DF6EF1}"/>
                </a:ext>
              </a:extLst>
            </p:cNvPr>
            <p:cNvSpPr txBox="1"/>
            <p:nvPr/>
          </p:nvSpPr>
          <p:spPr>
            <a:xfrm>
              <a:off x="6845437" y="3344787"/>
              <a:ext cx="3399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10</a:t>
              </a:r>
              <a:endParaRPr lang="en-IN" sz="1000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2A9B70E4-9A70-4E4C-BE75-EFC1EAA80097}"/>
              </a:ext>
            </a:extLst>
          </p:cNvPr>
          <p:cNvSpPr/>
          <p:nvPr/>
        </p:nvSpPr>
        <p:spPr>
          <a:xfrm>
            <a:off x="5850102" y="2740877"/>
            <a:ext cx="466589" cy="41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BLU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1802907-2A9F-4E73-BDD9-100F76426A5C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5690668" y="2450903"/>
            <a:ext cx="9352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8CFABA-9FEA-43B9-A309-691218388E3E}"/>
              </a:ext>
            </a:extLst>
          </p:cNvPr>
          <p:cNvCxnSpPr>
            <a:cxnSpLocks/>
          </p:cNvCxnSpPr>
          <p:nvPr/>
        </p:nvCxnSpPr>
        <p:spPr>
          <a:xfrm>
            <a:off x="5690668" y="3501204"/>
            <a:ext cx="9352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8A58E3-4F8D-43A5-A340-D852E5779203}"/>
              </a:ext>
            </a:extLst>
          </p:cNvPr>
          <p:cNvCxnSpPr>
            <a:endCxn id="36" idx="2"/>
          </p:cNvCxnSpPr>
          <p:nvPr/>
        </p:nvCxnSpPr>
        <p:spPr>
          <a:xfrm flipV="1">
            <a:off x="6083396" y="3155552"/>
            <a:ext cx="1" cy="3456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A45CA7-AB0A-4B01-9DC3-3D98738985D2}"/>
              </a:ext>
            </a:extLst>
          </p:cNvPr>
          <p:cNvCxnSpPr>
            <a:cxnSpLocks/>
          </p:cNvCxnSpPr>
          <p:nvPr/>
        </p:nvCxnSpPr>
        <p:spPr>
          <a:xfrm>
            <a:off x="6083396" y="2450903"/>
            <a:ext cx="0" cy="298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0D8DCD-7B37-46F8-8260-47632C06D0E1}"/>
              </a:ext>
            </a:extLst>
          </p:cNvPr>
          <p:cNvGrpSpPr/>
          <p:nvPr/>
        </p:nvGrpSpPr>
        <p:grpSpPr>
          <a:xfrm>
            <a:off x="7303686" y="1853661"/>
            <a:ext cx="438456" cy="994624"/>
            <a:chOff x="6840569" y="2872730"/>
            <a:chExt cx="438456" cy="994624"/>
          </a:xfrm>
        </p:grpSpPr>
        <p:sp>
          <p:nvSpPr>
            <p:cNvPr id="42" name="Trapezoid 41">
              <a:extLst>
                <a:ext uri="{FF2B5EF4-FFF2-40B4-BE49-F238E27FC236}">
                  <a16:creationId xmlns:a16="http://schemas.microsoft.com/office/drawing/2014/main" id="{1AAA0748-0694-41EC-A8B3-172375289B70}"/>
                </a:ext>
              </a:extLst>
            </p:cNvPr>
            <p:cNvSpPr/>
            <p:nvPr/>
          </p:nvSpPr>
          <p:spPr>
            <a:xfrm rot="5400000">
              <a:off x="6601896" y="3190225"/>
              <a:ext cx="994624" cy="359634"/>
            </a:xfrm>
            <a:prstGeom prst="trapezoid">
              <a:avLst>
                <a:gd name="adj" fmla="val 804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EB2112C-12AC-4C4B-8EE8-67E0C51CC66B}"/>
                </a:ext>
              </a:extLst>
            </p:cNvPr>
            <p:cNvSpPr txBox="1"/>
            <p:nvPr/>
          </p:nvSpPr>
          <p:spPr>
            <a:xfrm>
              <a:off x="6847671" y="2960174"/>
              <a:ext cx="3257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00</a:t>
              </a:r>
              <a:endParaRPr lang="en-IN" sz="10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7966C2-A69B-41FC-AF03-8FD727B8A87A}"/>
                </a:ext>
              </a:extLst>
            </p:cNvPr>
            <p:cNvSpPr txBox="1"/>
            <p:nvPr/>
          </p:nvSpPr>
          <p:spPr>
            <a:xfrm>
              <a:off x="6840569" y="3548003"/>
              <a:ext cx="3562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11</a:t>
              </a:r>
              <a:endParaRPr lang="en-IN" sz="10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A23A53-593F-434C-9E29-F8D9E0E960F9}"/>
                </a:ext>
              </a:extLst>
            </p:cNvPr>
            <p:cNvSpPr txBox="1"/>
            <p:nvPr/>
          </p:nvSpPr>
          <p:spPr>
            <a:xfrm>
              <a:off x="6847671" y="3149514"/>
              <a:ext cx="3562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01</a:t>
              </a:r>
              <a:endParaRPr lang="en-IN" sz="10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C860CE7-D715-4900-B8FE-389F6A4BF8B6}"/>
                </a:ext>
              </a:extLst>
            </p:cNvPr>
            <p:cNvSpPr txBox="1"/>
            <p:nvPr/>
          </p:nvSpPr>
          <p:spPr>
            <a:xfrm>
              <a:off x="6845437" y="3344787"/>
              <a:ext cx="3399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10</a:t>
              </a:r>
              <a:endParaRPr lang="en-IN" sz="10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B120CA7-674B-4C56-8AE6-9C1A697FB2E7}"/>
              </a:ext>
            </a:extLst>
          </p:cNvPr>
          <p:cNvGrpSpPr/>
          <p:nvPr/>
        </p:nvGrpSpPr>
        <p:grpSpPr>
          <a:xfrm>
            <a:off x="7308979" y="2909732"/>
            <a:ext cx="438456" cy="994624"/>
            <a:chOff x="6840569" y="2872730"/>
            <a:chExt cx="438456" cy="994624"/>
          </a:xfrm>
        </p:grpSpPr>
        <p:sp>
          <p:nvSpPr>
            <p:cNvPr id="48" name="Trapezoid 47">
              <a:extLst>
                <a:ext uri="{FF2B5EF4-FFF2-40B4-BE49-F238E27FC236}">
                  <a16:creationId xmlns:a16="http://schemas.microsoft.com/office/drawing/2014/main" id="{B9407370-87FC-4F55-AEB2-3DC5E0A4303B}"/>
                </a:ext>
              </a:extLst>
            </p:cNvPr>
            <p:cNvSpPr/>
            <p:nvPr/>
          </p:nvSpPr>
          <p:spPr>
            <a:xfrm rot="5400000">
              <a:off x="6601896" y="3190225"/>
              <a:ext cx="994624" cy="359634"/>
            </a:xfrm>
            <a:prstGeom prst="trapezoid">
              <a:avLst>
                <a:gd name="adj" fmla="val 804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2418C79-56D6-4680-BF46-84445B236238}"/>
                </a:ext>
              </a:extLst>
            </p:cNvPr>
            <p:cNvSpPr txBox="1"/>
            <p:nvPr/>
          </p:nvSpPr>
          <p:spPr>
            <a:xfrm>
              <a:off x="6847671" y="2960174"/>
              <a:ext cx="3257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00</a:t>
              </a:r>
              <a:endParaRPr lang="en-IN" sz="10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AC4637A-5EE2-47E4-9F68-A04B04A5735C}"/>
                </a:ext>
              </a:extLst>
            </p:cNvPr>
            <p:cNvSpPr txBox="1"/>
            <p:nvPr/>
          </p:nvSpPr>
          <p:spPr>
            <a:xfrm>
              <a:off x="6840569" y="3548003"/>
              <a:ext cx="3562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11</a:t>
              </a:r>
              <a:endParaRPr lang="en-IN" sz="10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BAB601-1263-4938-BB7E-922B1FA1DC4C}"/>
                </a:ext>
              </a:extLst>
            </p:cNvPr>
            <p:cNvSpPr txBox="1"/>
            <p:nvPr/>
          </p:nvSpPr>
          <p:spPr>
            <a:xfrm>
              <a:off x="6847671" y="3149514"/>
              <a:ext cx="3562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01</a:t>
              </a:r>
              <a:endParaRPr lang="en-IN" sz="1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89F2FBD-3C29-4332-BA60-055B7083518B}"/>
                </a:ext>
              </a:extLst>
            </p:cNvPr>
            <p:cNvSpPr txBox="1"/>
            <p:nvPr/>
          </p:nvSpPr>
          <p:spPr>
            <a:xfrm>
              <a:off x="6845437" y="3344787"/>
              <a:ext cx="3399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10</a:t>
              </a:r>
              <a:endParaRPr lang="en-IN" sz="10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25C7B41-038A-4634-8B6A-C96BAEA9E29B}"/>
              </a:ext>
            </a:extLst>
          </p:cNvPr>
          <p:cNvGrpSpPr/>
          <p:nvPr/>
        </p:nvGrpSpPr>
        <p:grpSpPr>
          <a:xfrm rot="10800000">
            <a:off x="8756323" y="2325895"/>
            <a:ext cx="392269" cy="1202644"/>
            <a:chOff x="2521293" y="876309"/>
            <a:chExt cx="343934" cy="696511"/>
          </a:xfrm>
        </p:grpSpPr>
        <p:sp>
          <p:nvSpPr>
            <p:cNvPr id="54" name="Trapezoid 53">
              <a:extLst>
                <a:ext uri="{FF2B5EF4-FFF2-40B4-BE49-F238E27FC236}">
                  <a16:creationId xmlns:a16="http://schemas.microsoft.com/office/drawing/2014/main" id="{C744599E-45AB-42BC-BCD3-9313224AC00F}"/>
                </a:ext>
              </a:extLst>
            </p:cNvPr>
            <p:cNvSpPr/>
            <p:nvPr/>
          </p:nvSpPr>
          <p:spPr>
            <a:xfrm rot="16200000">
              <a:off x="2341568" y="1056034"/>
              <a:ext cx="696511" cy="337061"/>
            </a:xfrm>
            <a:prstGeom prst="trapezoid">
              <a:avLst>
                <a:gd name="adj" fmla="val 520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rtlCol="0" anchor="t"/>
            <a:lstStyle/>
            <a:p>
              <a:pPr algn="ctr"/>
              <a:r>
                <a:rPr lang="en-IN" sz="1200" dirty="0"/>
                <a:t>ALU</a:t>
              </a:r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51A2C83F-AEE6-4CA8-85A1-69ADF20AB829}"/>
                </a:ext>
              </a:extLst>
            </p:cNvPr>
            <p:cNvSpPr/>
            <p:nvPr/>
          </p:nvSpPr>
          <p:spPr>
            <a:xfrm rot="16200000">
              <a:off x="2749909" y="1161390"/>
              <a:ext cx="122031" cy="1086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02A1C46-1D3F-4176-8489-8B3A88180724}"/>
              </a:ext>
            </a:extLst>
          </p:cNvPr>
          <p:cNvCxnSpPr>
            <a:cxnSpLocks/>
          </p:cNvCxnSpPr>
          <p:nvPr/>
        </p:nvCxnSpPr>
        <p:spPr>
          <a:xfrm>
            <a:off x="7751084" y="3497126"/>
            <a:ext cx="3494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F1FDD94-ED80-4BCD-A361-3603578FC64F}"/>
              </a:ext>
            </a:extLst>
          </p:cNvPr>
          <p:cNvSpPr/>
          <p:nvPr/>
        </p:nvSpPr>
        <p:spPr>
          <a:xfrm>
            <a:off x="9364835" y="1416979"/>
            <a:ext cx="77009" cy="370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B6CB4E4-5848-4BE9-9156-48114266A2F3}"/>
              </a:ext>
            </a:extLst>
          </p:cNvPr>
          <p:cNvCxnSpPr>
            <a:cxnSpLocks/>
          </p:cNvCxnSpPr>
          <p:nvPr/>
        </p:nvCxnSpPr>
        <p:spPr>
          <a:xfrm>
            <a:off x="9163289" y="2944630"/>
            <a:ext cx="2015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0A509FDD-773D-4E05-B05E-392D592197FB}"/>
              </a:ext>
            </a:extLst>
          </p:cNvPr>
          <p:cNvSpPr/>
          <p:nvPr/>
        </p:nvSpPr>
        <p:spPr>
          <a:xfrm>
            <a:off x="3809915" y="1279834"/>
            <a:ext cx="865264" cy="412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CONTROL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CDF9D09C-3BE2-4B7F-82E1-03E48917315B}"/>
              </a:ext>
            </a:extLst>
          </p:cNvPr>
          <p:cNvCxnSpPr>
            <a:cxnSpLocks/>
          </p:cNvCxnSpPr>
          <p:nvPr/>
        </p:nvCxnSpPr>
        <p:spPr>
          <a:xfrm flipV="1">
            <a:off x="6703125" y="2068990"/>
            <a:ext cx="683858" cy="393674"/>
          </a:xfrm>
          <a:prstGeom prst="bentConnector3">
            <a:avLst>
              <a:gd name="adj1" fmla="val 1065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411B01F-A17D-46E2-B630-E89CB2B20F4A}"/>
              </a:ext>
            </a:extLst>
          </p:cNvPr>
          <p:cNvCxnSpPr>
            <a:cxnSpLocks/>
          </p:cNvCxnSpPr>
          <p:nvPr/>
        </p:nvCxnSpPr>
        <p:spPr>
          <a:xfrm flipV="1">
            <a:off x="6754263" y="3126645"/>
            <a:ext cx="639152" cy="365311"/>
          </a:xfrm>
          <a:prstGeom prst="bentConnector3">
            <a:avLst>
              <a:gd name="adj1" fmla="val 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E9D8280-4BFC-41A7-8187-E63DCDEF56F8}"/>
              </a:ext>
            </a:extLst>
          </p:cNvPr>
          <p:cNvGrpSpPr/>
          <p:nvPr/>
        </p:nvGrpSpPr>
        <p:grpSpPr>
          <a:xfrm>
            <a:off x="9904883" y="2468128"/>
            <a:ext cx="899745" cy="1459533"/>
            <a:chOff x="9532047" y="3413983"/>
            <a:chExt cx="1092677" cy="1459533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91EF8CA-3B96-4714-BDFB-95FFF3906619}"/>
                </a:ext>
              </a:extLst>
            </p:cNvPr>
            <p:cNvGrpSpPr/>
            <p:nvPr/>
          </p:nvGrpSpPr>
          <p:grpSpPr>
            <a:xfrm>
              <a:off x="9532047" y="3413983"/>
              <a:ext cx="1092677" cy="1401510"/>
              <a:chOff x="2737547" y="2965391"/>
              <a:chExt cx="1092677" cy="1401510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9A269C7-3EF6-4A32-A86D-B6A07847E1B0}"/>
                  </a:ext>
                </a:extLst>
              </p:cNvPr>
              <p:cNvSpPr/>
              <p:nvPr/>
            </p:nvSpPr>
            <p:spPr>
              <a:xfrm>
                <a:off x="2785930" y="2965391"/>
                <a:ext cx="948582" cy="14015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/>
                  <a:t>D-MEM</a:t>
                </a:r>
                <a:endParaRPr lang="en-IN" sz="1400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C0B7A81-D7BE-42A9-AD7F-A1791BED2EE9}"/>
                  </a:ext>
                </a:extLst>
              </p:cNvPr>
              <p:cNvSpPr txBox="1"/>
              <p:nvPr/>
            </p:nvSpPr>
            <p:spPr>
              <a:xfrm>
                <a:off x="2737547" y="3311088"/>
                <a:ext cx="6897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ADDR</a:t>
                </a:r>
                <a:endParaRPr lang="en-IN" sz="100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C300C50-08B8-4248-94EE-3D3C7B50E459}"/>
                  </a:ext>
                </a:extLst>
              </p:cNvPr>
              <p:cNvSpPr txBox="1"/>
              <p:nvPr/>
            </p:nvSpPr>
            <p:spPr>
              <a:xfrm>
                <a:off x="3199459" y="3543035"/>
                <a:ext cx="6307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DOUT</a:t>
                </a:r>
                <a:endParaRPr lang="en-IN" sz="1000" dirty="0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1D1B09A-BF4B-49EC-B501-EF05BBED74B8}"/>
                </a:ext>
              </a:extLst>
            </p:cNvPr>
            <p:cNvSpPr txBox="1"/>
            <p:nvPr/>
          </p:nvSpPr>
          <p:spPr>
            <a:xfrm>
              <a:off x="9537820" y="4409090"/>
              <a:ext cx="7363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DIN</a:t>
              </a:r>
              <a:endParaRPr lang="en-IN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6AA86CA-C2B7-4515-BF8A-5271D88DA263}"/>
                </a:ext>
              </a:extLst>
            </p:cNvPr>
            <p:cNvSpPr txBox="1"/>
            <p:nvPr/>
          </p:nvSpPr>
          <p:spPr>
            <a:xfrm>
              <a:off x="9606793" y="4622496"/>
              <a:ext cx="616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dmr</a:t>
              </a:r>
              <a:endParaRPr lang="en-IN" sz="10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F07010C-2EE6-4B6C-AA74-1ED504C8B273}"/>
                </a:ext>
              </a:extLst>
            </p:cNvPr>
            <p:cNvSpPr txBox="1"/>
            <p:nvPr/>
          </p:nvSpPr>
          <p:spPr>
            <a:xfrm>
              <a:off x="10043959" y="4627295"/>
              <a:ext cx="5645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dmw</a:t>
              </a:r>
              <a:endParaRPr lang="en-IN" sz="1000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067E2C8-5DF2-494C-99A6-C067A1FF6840}"/>
              </a:ext>
            </a:extLst>
          </p:cNvPr>
          <p:cNvGrpSpPr/>
          <p:nvPr/>
        </p:nvGrpSpPr>
        <p:grpSpPr>
          <a:xfrm>
            <a:off x="9615565" y="3655562"/>
            <a:ext cx="234250" cy="606834"/>
            <a:chOff x="6876713" y="2932998"/>
            <a:chExt cx="234250" cy="994624"/>
          </a:xfrm>
        </p:grpSpPr>
        <p:sp>
          <p:nvSpPr>
            <p:cNvPr id="71" name="Trapezoid 70">
              <a:extLst>
                <a:ext uri="{FF2B5EF4-FFF2-40B4-BE49-F238E27FC236}">
                  <a16:creationId xmlns:a16="http://schemas.microsoft.com/office/drawing/2014/main" id="{9B6886C4-5FB0-446F-906F-4CD1A2FD0402}"/>
                </a:ext>
              </a:extLst>
            </p:cNvPr>
            <p:cNvSpPr/>
            <p:nvPr/>
          </p:nvSpPr>
          <p:spPr>
            <a:xfrm rot="5400000">
              <a:off x="6521793" y="3338451"/>
              <a:ext cx="994624" cy="183717"/>
            </a:xfrm>
            <a:prstGeom prst="trapezoid">
              <a:avLst>
                <a:gd name="adj" fmla="val 93489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ABC7F93-7968-4730-B54D-F8E01D41DFC9}"/>
                </a:ext>
              </a:extLst>
            </p:cNvPr>
            <p:cNvSpPr txBox="1"/>
            <p:nvPr/>
          </p:nvSpPr>
          <p:spPr>
            <a:xfrm>
              <a:off x="6876713" y="2990681"/>
              <a:ext cx="128303" cy="403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  <a:endParaRPr lang="en-IN" sz="1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D80DE5C-4208-43A2-85C5-F5307FDA50FC}"/>
                </a:ext>
              </a:extLst>
            </p:cNvPr>
            <p:cNvSpPr txBox="1"/>
            <p:nvPr/>
          </p:nvSpPr>
          <p:spPr>
            <a:xfrm>
              <a:off x="6876713" y="3499238"/>
              <a:ext cx="128303" cy="403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0</a:t>
              </a: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39133E1-F2CA-4487-AA61-F6A00ABE7FBD}"/>
              </a:ext>
            </a:extLst>
          </p:cNvPr>
          <p:cNvCxnSpPr>
            <a:cxnSpLocks/>
          </p:cNvCxnSpPr>
          <p:nvPr/>
        </p:nvCxnSpPr>
        <p:spPr>
          <a:xfrm>
            <a:off x="9482225" y="2941148"/>
            <a:ext cx="4752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996543-696C-46C1-8F04-329CB6FD2EFE}"/>
              </a:ext>
            </a:extLst>
          </p:cNvPr>
          <p:cNvCxnSpPr>
            <a:cxnSpLocks/>
          </p:cNvCxnSpPr>
          <p:nvPr/>
        </p:nvCxnSpPr>
        <p:spPr>
          <a:xfrm>
            <a:off x="9838980" y="3586030"/>
            <a:ext cx="132219" cy="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86FE0B0-4EB0-4DF4-B97F-A6DD2B6D8380}"/>
              </a:ext>
            </a:extLst>
          </p:cNvPr>
          <p:cNvCxnSpPr>
            <a:cxnSpLocks/>
          </p:cNvCxnSpPr>
          <p:nvPr/>
        </p:nvCxnSpPr>
        <p:spPr>
          <a:xfrm>
            <a:off x="9464376" y="4129209"/>
            <a:ext cx="2015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4ED43E53-2C3B-456A-A928-62E60DCF7DBE}"/>
              </a:ext>
            </a:extLst>
          </p:cNvPr>
          <p:cNvSpPr/>
          <p:nvPr/>
        </p:nvSpPr>
        <p:spPr>
          <a:xfrm>
            <a:off x="10934363" y="1416979"/>
            <a:ext cx="85076" cy="370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FC28CA2-909C-4D69-A939-07820D1057E2}"/>
              </a:ext>
            </a:extLst>
          </p:cNvPr>
          <p:cNvSpPr/>
          <p:nvPr/>
        </p:nvSpPr>
        <p:spPr>
          <a:xfrm>
            <a:off x="11737053" y="1416978"/>
            <a:ext cx="68119" cy="3707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F146E2-C77B-4051-969D-498276AE5236}"/>
              </a:ext>
            </a:extLst>
          </p:cNvPr>
          <p:cNvCxnSpPr>
            <a:cxnSpLocks/>
          </p:cNvCxnSpPr>
          <p:nvPr/>
        </p:nvCxnSpPr>
        <p:spPr>
          <a:xfrm>
            <a:off x="2672659" y="3023012"/>
            <a:ext cx="11801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723ED78-7854-47B4-BC41-CA6E532122A4}"/>
              </a:ext>
            </a:extLst>
          </p:cNvPr>
          <p:cNvSpPr txBox="1"/>
          <p:nvPr/>
        </p:nvSpPr>
        <p:spPr>
          <a:xfrm>
            <a:off x="3322473" y="2816216"/>
            <a:ext cx="5612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I(19:15)</a:t>
            </a:r>
            <a:endParaRPr lang="en-IN" sz="8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75EE870-AB40-402D-809C-E8ECE70AE71B}"/>
              </a:ext>
            </a:extLst>
          </p:cNvPr>
          <p:cNvSpPr txBox="1"/>
          <p:nvPr/>
        </p:nvSpPr>
        <p:spPr>
          <a:xfrm>
            <a:off x="3325909" y="2988487"/>
            <a:ext cx="6028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I(24:20)</a:t>
            </a:r>
            <a:endParaRPr lang="en-IN" sz="8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80060F8-320B-4DC7-9444-9A56FBEA512D}"/>
              </a:ext>
            </a:extLst>
          </p:cNvPr>
          <p:cNvCxnSpPr>
            <a:cxnSpLocks/>
          </p:cNvCxnSpPr>
          <p:nvPr/>
        </p:nvCxnSpPr>
        <p:spPr>
          <a:xfrm>
            <a:off x="3357160" y="3176915"/>
            <a:ext cx="4918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B261CCD-B179-447B-8388-E418811DAE32}"/>
              </a:ext>
            </a:extLst>
          </p:cNvPr>
          <p:cNvCxnSpPr/>
          <p:nvPr/>
        </p:nvCxnSpPr>
        <p:spPr>
          <a:xfrm flipV="1">
            <a:off x="3368734" y="3009232"/>
            <a:ext cx="0" cy="387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7A7AB9B-5877-4D2F-AA39-E2778DAEE481}"/>
              </a:ext>
            </a:extLst>
          </p:cNvPr>
          <p:cNvSpPr txBox="1"/>
          <p:nvPr/>
        </p:nvSpPr>
        <p:spPr>
          <a:xfrm rot="16200000">
            <a:off x="-313451" y="1089920"/>
            <a:ext cx="994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RS1+IMM32</a:t>
            </a:r>
            <a:endParaRPr lang="en-IN" sz="8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6DA9A40-49CB-479C-A961-43C46E5C7079}"/>
              </a:ext>
            </a:extLst>
          </p:cNvPr>
          <p:cNvSpPr/>
          <p:nvPr/>
        </p:nvSpPr>
        <p:spPr>
          <a:xfrm>
            <a:off x="6624369" y="1416980"/>
            <a:ext cx="88612" cy="370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6BF65D6-56C3-41A7-91A4-FF4E717800A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373658" y="3223348"/>
            <a:ext cx="3265372" cy="1170032"/>
          </a:xfrm>
          <a:prstGeom prst="bentConnector3">
            <a:avLst>
              <a:gd name="adj1" fmla="val -14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6FD6F1E-AC63-44A2-9E09-1E65B76C695F}"/>
              </a:ext>
            </a:extLst>
          </p:cNvPr>
          <p:cNvCxnSpPr>
            <a:cxnSpLocks/>
          </p:cNvCxnSpPr>
          <p:nvPr/>
        </p:nvCxnSpPr>
        <p:spPr>
          <a:xfrm>
            <a:off x="6691878" y="4400238"/>
            <a:ext cx="2662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90C4237-9883-487B-BAB9-62829768DE63}"/>
              </a:ext>
            </a:extLst>
          </p:cNvPr>
          <p:cNvSpPr txBox="1"/>
          <p:nvPr/>
        </p:nvSpPr>
        <p:spPr>
          <a:xfrm>
            <a:off x="8203079" y="4210793"/>
            <a:ext cx="5612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rd</a:t>
            </a:r>
            <a:endParaRPr lang="en-IN" sz="8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4FFE091-CA10-4C42-9282-920BAAE8C22D}"/>
              </a:ext>
            </a:extLst>
          </p:cNvPr>
          <p:cNvCxnSpPr>
            <a:cxnSpLocks/>
          </p:cNvCxnSpPr>
          <p:nvPr/>
        </p:nvCxnSpPr>
        <p:spPr>
          <a:xfrm>
            <a:off x="9462217" y="4400238"/>
            <a:ext cx="1472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8042DC31-2B39-4EA9-AADC-DACD65FA1568}"/>
              </a:ext>
            </a:extLst>
          </p:cNvPr>
          <p:cNvCxnSpPr>
            <a:cxnSpLocks/>
            <a:endCxn id="20" idx="1"/>
          </p:cNvCxnSpPr>
          <p:nvPr/>
        </p:nvCxnSpPr>
        <p:spPr>
          <a:xfrm rot="10800000">
            <a:off x="3806139" y="3378094"/>
            <a:ext cx="7602666" cy="2875674"/>
          </a:xfrm>
          <a:prstGeom prst="bentConnector3">
            <a:avLst>
              <a:gd name="adj1" fmla="val 1030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5E7FE920-9F58-4241-B727-F5273DC732B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387574" y="4108283"/>
            <a:ext cx="3011048" cy="203655"/>
          </a:xfrm>
          <a:prstGeom prst="bentConnector3">
            <a:avLst>
              <a:gd name="adj1" fmla="val 9976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53BA024-04EA-46FB-99D1-77E3DC7A4791}"/>
              </a:ext>
            </a:extLst>
          </p:cNvPr>
          <p:cNvCxnSpPr>
            <a:cxnSpLocks/>
          </p:cNvCxnSpPr>
          <p:nvPr/>
        </p:nvCxnSpPr>
        <p:spPr>
          <a:xfrm flipV="1">
            <a:off x="11387474" y="4389259"/>
            <a:ext cx="0" cy="186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FD4F45-8BC3-450E-AE1E-FBC2A9865085}"/>
              </a:ext>
            </a:extLst>
          </p:cNvPr>
          <p:cNvCxnSpPr/>
          <p:nvPr/>
        </p:nvCxnSpPr>
        <p:spPr>
          <a:xfrm>
            <a:off x="11483238" y="2704587"/>
            <a:ext cx="2538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1C6650B-FF5F-44F8-B7FB-AEF7147B3FBA}"/>
              </a:ext>
            </a:extLst>
          </p:cNvPr>
          <p:cNvCxnSpPr>
            <a:cxnSpLocks/>
          </p:cNvCxnSpPr>
          <p:nvPr/>
        </p:nvCxnSpPr>
        <p:spPr>
          <a:xfrm>
            <a:off x="1107425" y="2938212"/>
            <a:ext cx="467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02DA1B69-3C00-42D0-A006-7404A974022B}"/>
              </a:ext>
            </a:extLst>
          </p:cNvPr>
          <p:cNvSpPr/>
          <p:nvPr/>
        </p:nvSpPr>
        <p:spPr>
          <a:xfrm>
            <a:off x="3024949" y="1416979"/>
            <a:ext cx="68610" cy="3707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E29D20CF-A134-4034-915B-6E28B349C357}"/>
              </a:ext>
            </a:extLst>
          </p:cNvPr>
          <p:cNvCxnSpPr>
            <a:cxnSpLocks/>
          </p:cNvCxnSpPr>
          <p:nvPr/>
        </p:nvCxnSpPr>
        <p:spPr>
          <a:xfrm>
            <a:off x="6775214" y="3490599"/>
            <a:ext cx="2579567" cy="652474"/>
          </a:xfrm>
          <a:prstGeom prst="bentConnector3">
            <a:avLst>
              <a:gd name="adj1" fmla="val -95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4F1BBEA-34A1-469D-8DCA-1458CDEA6635}"/>
              </a:ext>
            </a:extLst>
          </p:cNvPr>
          <p:cNvCxnSpPr>
            <a:endCxn id="71" idx="0"/>
          </p:cNvCxnSpPr>
          <p:nvPr/>
        </p:nvCxnSpPr>
        <p:spPr>
          <a:xfrm>
            <a:off x="9849816" y="3586030"/>
            <a:ext cx="0" cy="3729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A4B176B1-0A71-4967-B06C-3A722668CCC6}"/>
              </a:ext>
            </a:extLst>
          </p:cNvPr>
          <p:cNvSpPr/>
          <p:nvPr/>
        </p:nvSpPr>
        <p:spPr>
          <a:xfrm>
            <a:off x="4759918" y="708578"/>
            <a:ext cx="306662" cy="228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  <a:endParaRPr lang="en-IN" sz="2400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705402DB-2F4D-41EC-9EC3-C60423151621}"/>
              </a:ext>
            </a:extLst>
          </p:cNvPr>
          <p:cNvCxnSpPr>
            <a:stCxn id="23" idx="6"/>
            <a:endCxn id="98" idx="4"/>
          </p:cNvCxnSpPr>
          <p:nvPr/>
        </p:nvCxnSpPr>
        <p:spPr>
          <a:xfrm flipV="1">
            <a:off x="4666161" y="936834"/>
            <a:ext cx="247088" cy="433662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39515B8-5F16-4D9F-8824-19DD7BB95121}"/>
              </a:ext>
            </a:extLst>
          </p:cNvPr>
          <p:cNvGrpSpPr/>
          <p:nvPr/>
        </p:nvGrpSpPr>
        <p:grpSpPr>
          <a:xfrm rot="5400000">
            <a:off x="393657" y="1456279"/>
            <a:ext cx="438456" cy="994624"/>
            <a:chOff x="6840569" y="2872730"/>
            <a:chExt cx="438456" cy="994624"/>
          </a:xfrm>
        </p:grpSpPr>
        <p:sp>
          <p:nvSpPr>
            <p:cNvPr id="101" name="Trapezoid 100">
              <a:extLst>
                <a:ext uri="{FF2B5EF4-FFF2-40B4-BE49-F238E27FC236}">
                  <a16:creationId xmlns:a16="http://schemas.microsoft.com/office/drawing/2014/main" id="{0649DA67-0F9C-48CF-809C-A92D4A0DE281}"/>
                </a:ext>
              </a:extLst>
            </p:cNvPr>
            <p:cNvSpPr/>
            <p:nvPr/>
          </p:nvSpPr>
          <p:spPr>
            <a:xfrm rot="5400000">
              <a:off x="6601896" y="3190225"/>
              <a:ext cx="994624" cy="359634"/>
            </a:xfrm>
            <a:prstGeom prst="trapezoid">
              <a:avLst>
                <a:gd name="adj" fmla="val 804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88BFE12-9355-43CD-B5D9-66E4091DB570}"/>
                </a:ext>
              </a:extLst>
            </p:cNvPr>
            <p:cNvSpPr txBox="1"/>
            <p:nvPr/>
          </p:nvSpPr>
          <p:spPr>
            <a:xfrm>
              <a:off x="6847671" y="2960174"/>
              <a:ext cx="3257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00</a:t>
              </a:r>
              <a:endParaRPr lang="en-IN" sz="10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784C5C1-06AF-4367-AF86-06695AE0968D}"/>
                </a:ext>
              </a:extLst>
            </p:cNvPr>
            <p:cNvSpPr txBox="1"/>
            <p:nvPr/>
          </p:nvSpPr>
          <p:spPr>
            <a:xfrm>
              <a:off x="6840569" y="3548003"/>
              <a:ext cx="3562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11</a:t>
              </a:r>
              <a:endParaRPr lang="en-IN" sz="10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DE63162-17B2-4D7A-815C-F69C193CBAFE}"/>
                </a:ext>
              </a:extLst>
            </p:cNvPr>
            <p:cNvSpPr txBox="1"/>
            <p:nvPr/>
          </p:nvSpPr>
          <p:spPr>
            <a:xfrm>
              <a:off x="6847671" y="3149514"/>
              <a:ext cx="3562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01</a:t>
              </a:r>
              <a:endParaRPr lang="en-IN" sz="10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19CFBEB-7AF4-402C-9B86-B6DE236CA537}"/>
                </a:ext>
              </a:extLst>
            </p:cNvPr>
            <p:cNvSpPr txBox="1"/>
            <p:nvPr/>
          </p:nvSpPr>
          <p:spPr>
            <a:xfrm>
              <a:off x="6845437" y="3344787"/>
              <a:ext cx="3399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10</a:t>
              </a:r>
              <a:endParaRPr lang="en-IN" sz="1000" dirty="0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15EC24F-F017-4880-9415-BC6678CE152F}"/>
              </a:ext>
            </a:extLst>
          </p:cNvPr>
          <p:cNvCxnSpPr>
            <a:cxnSpLocks/>
          </p:cNvCxnSpPr>
          <p:nvPr/>
        </p:nvCxnSpPr>
        <p:spPr>
          <a:xfrm>
            <a:off x="504129" y="1150161"/>
            <a:ext cx="3864" cy="6476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ABDDFE5-E2A4-4302-BA4A-461E94CF7D24}"/>
              </a:ext>
            </a:extLst>
          </p:cNvPr>
          <p:cNvCxnSpPr/>
          <p:nvPr/>
        </p:nvCxnSpPr>
        <p:spPr>
          <a:xfrm>
            <a:off x="291581" y="988588"/>
            <a:ext cx="0" cy="8249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DC2F6CB-D9BB-46EB-B54B-0E4F8430E2D8}"/>
              </a:ext>
            </a:extLst>
          </p:cNvPr>
          <p:cNvSpPr txBox="1"/>
          <p:nvPr/>
        </p:nvSpPr>
        <p:spPr>
          <a:xfrm rot="16200000">
            <a:off x="-122916" y="1097222"/>
            <a:ext cx="994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PC + IMM32</a:t>
            </a:r>
            <a:endParaRPr lang="en-IN" sz="8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2D134CE-B0FA-4806-8962-9593AB0FBB4B}"/>
              </a:ext>
            </a:extLst>
          </p:cNvPr>
          <p:cNvSpPr txBox="1"/>
          <p:nvPr/>
        </p:nvSpPr>
        <p:spPr>
          <a:xfrm rot="16200000">
            <a:off x="114541" y="1109976"/>
            <a:ext cx="994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PC+4</a:t>
            </a:r>
            <a:endParaRPr lang="en-IN" sz="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5FCD20-BBD3-4724-808A-194CDE5C0AA2}"/>
              </a:ext>
            </a:extLst>
          </p:cNvPr>
          <p:cNvSpPr txBox="1"/>
          <p:nvPr/>
        </p:nvSpPr>
        <p:spPr>
          <a:xfrm rot="16200000">
            <a:off x="314605" y="1162786"/>
            <a:ext cx="994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PC</a:t>
            </a:r>
            <a:endParaRPr lang="en-IN" sz="800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B4608E7-BE07-4312-8DCF-EDFA5DADC851}"/>
              </a:ext>
            </a:extLst>
          </p:cNvPr>
          <p:cNvCxnSpPr>
            <a:cxnSpLocks/>
          </p:cNvCxnSpPr>
          <p:nvPr/>
        </p:nvCxnSpPr>
        <p:spPr>
          <a:xfrm>
            <a:off x="913288" y="1489658"/>
            <a:ext cx="0" cy="3239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45D135A-3481-4C71-9803-6022F148EE08}"/>
              </a:ext>
            </a:extLst>
          </p:cNvPr>
          <p:cNvCxnSpPr>
            <a:cxnSpLocks/>
            <a:stCxn id="110" idx="0"/>
          </p:cNvCxnSpPr>
          <p:nvPr/>
        </p:nvCxnSpPr>
        <p:spPr>
          <a:xfrm>
            <a:off x="704193" y="1270508"/>
            <a:ext cx="15380" cy="543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AE109002-402B-490B-ACBC-69E46CA2CC09}"/>
              </a:ext>
            </a:extLst>
          </p:cNvPr>
          <p:cNvCxnSpPr/>
          <p:nvPr/>
        </p:nvCxnSpPr>
        <p:spPr>
          <a:xfrm rot="10800000">
            <a:off x="700468" y="1282231"/>
            <a:ext cx="1111440" cy="66468"/>
          </a:xfrm>
          <a:prstGeom prst="bentConnector3">
            <a:avLst>
              <a:gd name="adj1" fmla="val 2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DE9699C5-B179-4300-A601-F61B6070D279}"/>
              </a:ext>
            </a:extLst>
          </p:cNvPr>
          <p:cNvCxnSpPr>
            <a:cxnSpLocks/>
            <a:stCxn id="81" idx="1"/>
            <a:endCxn id="59" idx="2"/>
          </p:cNvCxnSpPr>
          <p:nvPr/>
        </p:nvCxnSpPr>
        <p:spPr>
          <a:xfrm rot="10800000" flipH="1">
            <a:off x="3325909" y="1486019"/>
            <a:ext cx="484006" cy="1610191"/>
          </a:xfrm>
          <a:prstGeom prst="bentConnector3">
            <a:avLst>
              <a:gd name="adj1" fmla="val -4723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8887C5F-38E0-4409-BEA9-A50BDE3D80D0}"/>
              </a:ext>
            </a:extLst>
          </p:cNvPr>
          <p:cNvCxnSpPr>
            <a:cxnSpLocks/>
          </p:cNvCxnSpPr>
          <p:nvPr/>
        </p:nvCxnSpPr>
        <p:spPr>
          <a:xfrm>
            <a:off x="11045867" y="2866883"/>
            <a:ext cx="2617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C238205-BFE9-4046-8993-F7D5A372F1CC}"/>
              </a:ext>
            </a:extLst>
          </p:cNvPr>
          <p:cNvCxnSpPr>
            <a:cxnSpLocks/>
          </p:cNvCxnSpPr>
          <p:nvPr/>
        </p:nvCxnSpPr>
        <p:spPr>
          <a:xfrm>
            <a:off x="10725816" y="2859513"/>
            <a:ext cx="2085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8B056C4-C5FC-4E10-9A7B-1E8F07B834DB}"/>
              </a:ext>
            </a:extLst>
          </p:cNvPr>
          <p:cNvGrpSpPr/>
          <p:nvPr/>
        </p:nvGrpSpPr>
        <p:grpSpPr>
          <a:xfrm>
            <a:off x="2460520" y="2693192"/>
            <a:ext cx="238154" cy="606834"/>
            <a:chOff x="6872809" y="2932998"/>
            <a:chExt cx="238154" cy="994624"/>
          </a:xfrm>
        </p:grpSpPr>
        <p:sp>
          <p:nvSpPr>
            <p:cNvPr id="118" name="Trapezoid 117">
              <a:extLst>
                <a:ext uri="{FF2B5EF4-FFF2-40B4-BE49-F238E27FC236}">
                  <a16:creationId xmlns:a16="http://schemas.microsoft.com/office/drawing/2014/main" id="{92B80774-9C46-419E-9E53-7251F9981CFA}"/>
                </a:ext>
              </a:extLst>
            </p:cNvPr>
            <p:cNvSpPr/>
            <p:nvPr/>
          </p:nvSpPr>
          <p:spPr>
            <a:xfrm rot="5400000">
              <a:off x="6521793" y="3338451"/>
              <a:ext cx="994624" cy="183717"/>
            </a:xfrm>
            <a:prstGeom prst="trapezoid">
              <a:avLst>
                <a:gd name="adj" fmla="val 93489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19129A0-78B0-4FC4-89A0-997C657A7B3A}"/>
                </a:ext>
              </a:extLst>
            </p:cNvPr>
            <p:cNvSpPr txBox="1"/>
            <p:nvPr/>
          </p:nvSpPr>
          <p:spPr>
            <a:xfrm>
              <a:off x="6876713" y="2990681"/>
              <a:ext cx="128303" cy="403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  <a:endParaRPr lang="en-IN" sz="10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6473796-AFD4-4E86-8E20-157B2641D274}"/>
                </a:ext>
              </a:extLst>
            </p:cNvPr>
            <p:cNvSpPr txBox="1"/>
            <p:nvPr/>
          </p:nvSpPr>
          <p:spPr>
            <a:xfrm>
              <a:off x="6872809" y="3479617"/>
              <a:ext cx="128303" cy="403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</a:t>
              </a:r>
              <a:endParaRPr lang="en-IN" sz="1000" dirty="0"/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C4D1A1F-C54B-4CDB-A942-28F4C9D692D3}"/>
              </a:ext>
            </a:extLst>
          </p:cNvPr>
          <p:cNvCxnSpPr>
            <a:cxnSpLocks/>
          </p:cNvCxnSpPr>
          <p:nvPr/>
        </p:nvCxnSpPr>
        <p:spPr>
          <a:xfrm>
            <a:off x="2180374" y="3167371"/>
            <a:ext cx="3373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5175442-21A6-4DCF-9051-7B071F335715}"/>
              </a:ext>
            </a:extLst>
          </p:cNvPr>
          <p:cNvCxnSpPr>
            <a:cxnSpLocks/>
          </p:cNvCxnSpPr>
          <p:nvPr/>
        </p:nvCxnSpPr>
        <p:spPr>
          <a:xfrm>
            <a:off x="2349071" y="2866821"/>
            <a:ext cx="175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E0266B6-A6A9-4021-9C23-93E1B94A4236}"/>
              </a:ext>
            </a:extLst>
          </p:cNvPr>
          <p:cNvSpPr txBox="1"/>
          <p:nvPr/>
        </p:nvSpPr>
        <p:spPr>
          <a:xfrm>
            <a:off x="2170229" y="2675106"/>
            <a:ext cx="5612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NOP</a:t>
            </a:r>
            <a:endParaRPr lang="en-IN" sz="8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293CD1-A276-4FCA-A8CB-4CAFB14E4589}"/>
              </a:ext>
            </a:extLst>
          </p:cNvPr>
          <p:cNvSpPr txBox="1"/>
          <p:nvPr/>
        </p:nvSpPr>
        <p:spPr>
          <a:xfrm>
            <a:off x="2615757" y="3009349"/>
            <a:ext cx="5612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I(31:0)</a:t>
            </a:r>
            <a:endParaRPr lang="en-IN" sz="800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6E2447D-51C1-48FC-B936-8F044455B609}"/>
              </a:ext>
            </a:extLst>
          </p:cNvPr>
          <p:cNvCxnSpPr/>
          <p:nvPr/>
        </p:nvCxnSpPr>
        <p:spPr>
          <a:xfrm flipV="1">
            <a:off x="2606816" y="3203089"/>
            <a:ext cx="0" cy="29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A134DC82-6C4C-43C6-8DFF-A43C3DA1B592}"/>
              </a:ext>
            </a:extLst>
          </p:cNvPr>
          <p:cNvSpPr txBox="1"/>
          <p:nvPr/>
        </p:nvSpPr>
        <p:spPr>
          <a:xfrm>
            <a:off x="2350988" y="3451778"/>
            <a:ext cx="6178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c_hazard</a:t>
            </a:r>
            <a:endParaRPr lang="en-IN" sz="800" dirty="0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60D29082-55B5-4D0E-BB8A-6E001C12831C}"/>
              </a:ext>
            </a:extLst>
          </p:cNvPr>
          <p:cNvCxnSpPr/>
          <p:nvPr/>
        </p:nvCxnSpPr>
        <p:spPr>
          <a:xfrm rot="5400000">
            <a:off x="865854" y="1971775"/>
            <a:ext cx="1374599" cy="555721"/>
          </a:xfrm>
          <a:prstGeom prst="bentConnector3">
            <a:avLst>
              <a:gd name="adj1" fmla="val 1777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243E5A45-CEBA-4D55-85BD-7A04B6866D12}"/>
              </a:ext>
            </a:extLst>
          </p:cNvPr>
          <p:cNvCxnSpPr>
            <a:stCxn id="101" idx="0"/>
            <a:endCxn id="13" idx="1"/>
          </p:cNvCxnSpPr>
          <p:nvPr/>
        </p:nvCxnSpPr>
        <p:spPr>
          <a:xfrm rot="5400000">
            <a:off x="221139" y="2459035"/>
            <a:ext cx="677963" cy="105531"/>
          </a:xfrm>
          <a:prstGeom prst="bentConnector4">
            <a:avLst>
              <a:gd name="adj1" fmla="val 20315"/>
              <a:gd name="adj2" fmla="val 31661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9666449-4ADD-4BB6-B729-84242CA4393C}"/>
              </a:ext>
            </a:extLst>
          </p:cNvPr>
          <p:cNvGrpSpPr/>
          <p:nvPr/>
        </p:nvGrpSpPr>
        <p:grpSpPr>
          <a:xfrm>
            <a:off x="8021663" y="1886553"/>
            <a:ext cx="438456" cy="994624"/>
            <a:chOff x="6840569" y="2872730"/>
            <a:chExt cx="438456" cy="994624"/>
          </a:xfrm>
        </p:grpSpPr>
        <p:sp>
          <p:nvSpPr>
            <p:cNvPr id="130" name="Trapezoid 129">
              <a:extLst>
                <a:ext uri="{FF2B5EF4-FFF2-40B4-BE49-F238E27FC236}">
                  <a16:creationId xmlns:a16="http://schemas.microsoft.com/office/drawing/2014/main" id="{7BFD37F9-E98A-4C41-8EEE-88D188ED3AEA}"/>
                </a:ext>
              </a:extLst>
            </p:cNvPr>
            <p:cNvSpPr/>
            <p:nvPr/>
          </p:nvSpPr>
          <p:spPr>
            <a:xfrm rot="5400000">
              <a:off x="6601896" y="3190225"/>
              <a:ext cx="994624" cy="359634"/>
            </a:xfrm>
            <a:prstGeom prst="trapezoid">
              <a:avLst>
                <a:gd name="adj" fmla="val 804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3DEC303-2F34-4E9B-BB8D-4597CE7C5773}"/>
                </a:ext>
              </a:extLst>
            </p:cNvPr>
            <p:cNvSpPr txBox="1"/>
            <p:nvPr/>
          </p:nvSpPr>
          <p:spPr>
            <a:xfrm>
              <a:off x="6847671" y="2960174"/>
              <a:ext cx="3257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11</a:t>
              </a:r>
              <a:endParaRPr lang="en-IN" sz="10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D0121CC-8E62-4479-9C6D-909C142692F9}"/>
                </a:ext>
              </a:extLst>
            </p:cNvPr>
            <p:cNvSpPr txBox="1"/>
            <p:nvPr/>
          </p:nvSpPr>
          <p:spPr>
            <a:xfrm>
              <a:off x="6840569" y="3548003"/>
              <a:ext cx="3562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01</a:t>
              </a:r>
              <a:endParaRPr lang="en-IN" sz="10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E1BB20D-08E0-4F51-AF34-0F5353DBDDF0}"/>
                </a:ext>
              </a:extLst>
            </p:cNvPr>
            <p:cNvSpPr txBox="1"/>
            <p:nvPr/>
          </p:nvSpPr>
          <p:spPr>
            <a:xfrm>
              <a:off x="6847671" y="3149514"/>
              <a:ext cx="3562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00</a:t>
              </a:r>
              <a:endParaRPr lang="en-IN" sz="10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5AA6565-763B-4C38-A173-A6F05E3905FB}"/>
                </a:ext>
              </a:extLst>
            </p:cNvPr>
            <p:cNvSpPr txBox="1"/>
            <p:nvPr/>
          </p:nvSpPr>
          <p:spPr>
            <a:xfrm>
              <a:off x="6845437" y="3344787"/>
              <a:ext cx="3399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10</a:t>
              </a:r>
              <a:endParaRPr lang="en-IN" sz="1000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9171E3F-7338-486C-9D30-063BAC3F1791}"/>
              </a:ext>
            </a:extLst>
          </p:cNvPr>
          <p:cNvGrpSpPr/>
          <p:nvPr/>
        </p:nvGrpSpPr>
        <p:grpSpPr>
          <a:xfrm>
            <a:off x="8021663" y="2893827"/>
            <a:ext cx="438456" cy="994624"/>
            <a:chOff x="6840569" y="2872730"/>
            <a:chExt cx="438456" cy="994624"/>
          </a:xfrm>
        </p:grpSpPr>
        <p:sp>
          <p:nvSpPr>
            <p:cNvPr id="136" name="Trapezoid 135">
              <a:extLst>
                <a:ext uri="{FF2B5EF4-FFF2-40B4-BE49-F238E27FC236}">
                  <a16:creationId xmlns:a16="http://schemas.microsoft.com/office/drawing/2014/main" id="{4ECB932C-8770-4382-AFA7-BE241EF97855}"/>
                </a:ext>
              </a:extLst>
            </p:cNvPr>
            <p:cNvSpPr/>
            <p:nvPr/>
          </p:nvSpPr>
          <p:spPr>
            <a:xfrm rot="5400000">
              <a:off x="6601896" y="3190225"/>
              <a:ext cx="994624" cy="359634"/>
            </a:xfrm>
            <a:prstGeom prst="trapezoid">
              <a:avLst>
                <a:gd name="adj" fmla="val 804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B0E64CE-70E1-4286-8B40-F3F0A07D34E8}"/>
                </a:ext>
              </a:extLst>
            </p:cNvPr>
            <p:cNvSpPr txBox="1"/>
            <p:nvPr/>
          </p:nvSpPr>
          <p:spPr>
            <a:xfrm>
              <a:off x="6847671" y="2960174"/>
              <a:ext cx="3257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00</a:t>
              </a:r>
              <a:endParaRPr lang="en-IN" sz="10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748CF3E-3487-4EA4-B3BB-2E16247207B5}"/>
                </a:ext>
              </a:extLst>
            </p:cNvPr>
            <p:cNvSpPr txBox="1"/>
            <p:nvPr/>
          </p:nvSpPr>
          <p:spPr>
            <a:xfrm>
              <a:off x="6840569" y="3548003"/>
              <a:ext cx="3562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01</a:t>
              </a:r>
              <a:endParaRPr lang="en-IN" sz="1000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A9878CD7-AA35-400B-8274-5D6F0C03B66E}"/>
                </a:ext>
              </a:extLst>
            </p:cNvPr>
            <p:cNvSpPr txBox="1"/>
            <p:nvPr/>
          </p:nvSpPr>
          <p:spPr>
            <a:xfrm>
              <a:off x="6847671" y="3149514"/>
              <a:ext cx="3562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01</a:t>
              </a:r>
              <a:endParaRPr lang="en-IN" sz="1000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24D0337-D4E1-4F41-8C23-D1A03F3C1B3D}"/>
                </a:ext>
              </a:extLst>
            </p:cNvPr>
            <p:cNvSpPr txBox="1"/>
            <p:nvPr/>
          </p:nvSpPr>
          <p:spPr>
            <a:xfrm>
              <a:off x="6845437" y="3344787"/>
              <a:ext cx="3399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10</a:t>
              </a:r>
              <a:endParaRPr lang="en-IN" sz="1000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A1C7588-69B7-4E0C-9602-63781C2BC418}"/>
              </a:ext>
            </a:extLst>
          </p:cNvPr>
          <p:cNvGrpSpPr/>
          <p:nvPr/>
        </p:nvGrpSpPr>
        <p:grpSpPr>
          <a:xfrm>
            <a:off x="11259171" y="2409352"/>
            <a:ext cx="238154" cy="606834"/>
            <a:chOff x="6872809" y="2932998"/>
            <a:chExt cx="238154" cy="994624"/>
          </a:xfrm>
        </p:grpSpPr>
        <p:sp>
          <p:nvSpPr>
            <p:cNvPr id="142" name="Trapezoid 141">
              <a:extLst>
                <a:ext uri="{FF2B5EF4-FFF2-40B4-BE49-F238E27FC236}">
                  <a16:creationId xmlns:a16="http://schemas.microsoft.com/office/drawing/2014/main" id="{0DD19BE0-D5EC-424F-B152-691822295323}"/>
                </a:ext>
              </a:extLst>
            </p:cNvPr>
            <p:cNvSpPr/>
            <p:nvPr/>
          </p:nvSpPr>
          <p:spPr>
            <a:xfrm rot="5400000">
              <a:off x="6521793" y="3338451"/>
              <a:ext cx="994624" cy="183717"/>
            </a:xfrm>
            <a:prstGeom prst="trapezoid">
              <a:avLst>
                <a:gd name="adj" fmla="val 93489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8439F27-8DFE-4E58-852D-D7E69DFF639B}"/>
                </a:ext>
              </a:extLst>
            </p:cNvPr>
            <p:cNvSpPr txBox="1"/>
            <p:nvPr/>
          </p:nvSpPr>
          <p:spPr>
            <a:xfrm>
              <a:off x="6876713" y="2990681"/>
              <a:ext cx="128303" cy="403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  <a:endParaRPr lang="en-IN" sz="10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A323B243-728F-44C3-B32C-2A01651B3B6B}"/>
                </a:ext>
              </a:extLst>
            </p:cNvPr>
            <p:cNvSpPr txBox="1"/>
            <p:nvPr/>
          </p:nvSpPr>
          <p:spPr>
            <a:xfrm>
              <a:off x="6872809" y="3479617"/>
              <a:ext cx="128303" cy="403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</a:t>
              </a:r>
              <a:endParaRPr lang="en-IN" sz="1000" dirty="0"/>
            </a:p>
          </p:txBody>
        </p:sp>
      </p:grp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6031795B-663F-4742-9641-1A4DEE783258}"/>
              </a:ext>
            </a:extLst>
          </p:cNvPr>
          <p:cNvCxnSpPr/>
          <p:nvPr/>
        </p:nvCxnSpPr>
        <p:spPr>
          <a:xfrm flipV="1">
            <a:off x="9565149" y="2282487"/>
            <a:ext cx="1369214" cy="654448"/>
          </a:xfrm>
          <a:prstGeom prst="bentConnector3">
            <a:avLst>
              <a:gd name="adj1" fmla="val 849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4B3FFBEF-6070-4A96-AFB1-006F02EA845E}"/>
              </a:ext>
            </a:extLst>
          </p:cNvPr>
          <p:cNvCxnSpPr>
            <a:cxnSpLocks/>
          </p:cNvCxnSpPr>
          <p:nvPr/>
        </p:nvCxnSpPr>
        <p:spPr>
          <a:xfrm>
            <a:off x="10990304" y="2282486"/>
            <a:ext cx="330034" cy="29548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11F54545-9B6B-4DCD-8114-8C89A8EC6596}"/>
              </a:ext>
            </a:extLst>
          </p:cNvPr>
          <p:cNvCxnSpPr>
            <a:cxnSpLocks/>
          </p:cNvCxnSpPr>
          <p:nvPr/>
        </p:nvCxnSpPr>
        <p:spPr>
          <a:xfrm flipV="1">
            <a:off x="8419763" y="3269677"/>
            <a:ext cx="351452" cy="18023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AF3A8BA5-97DE-492F-9152-039F04F84688}"/>
              </a:ext>
            </a:extLst>
          </p:cNvPr>
          <p:cNvCxnSpPr/>
          <p:nvPr/>
        </p:nvCxnSpPr>
        <p:spPr>
          <a:xfrm>
            <a:off x="8460119" y="2405598"/>
            <a:ext cx="296204" cy="20411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296D430-AE70-4B24-9B28-1C49A4ADA12A}"/>
              </a:ext>
            </a:extLst>
          </p:cNvPr>
          <p:cNvCxnSpPr>
            <a:cxnSpLocks/>
          </p:cNvCxnSpPr>
          <p:nvPr/>
        </p:nvCxnSpPr>
        <p:spPr>
          <a:xfrm flipV="1">
            <a:off x="8968301" y="3410424"/>
            <a:ext cx="0" cy="2539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F4293F3D-8758-4BA8-AF59-EAC5A9C633B0}"/>
              </a:ext>
            </a:extLst>
          </p:cNvPr>
          <p:cNvSpPr/>
          <p:nvPr/>
        </p:nvSpPr>
        <p:spPr>
          <a:xfrm>
            <a:off x="8630609" y="3632596"/>
            <a:ext cx="683212" cy="239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ALUop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3F84311-EF1D-419B-B547-9662200B8C9E}"/>
              </a:ext>
            </a:extLst>
          </p:cNvPr>
          <p:cNvCxnSpPr/>
          <p:nvPr/>
        </p:nvCxnSpPr>
        <p:spPr>
          <a:xfrm>
            <a:off x="11564903" y="2694471"/>
            <a:ext cx="0" cy="31919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798F262-8B26-4B93-A19E-0CEF1DD9922A}"/>
              </a:ext>
            </a:extLst>
          </p:cNvPr>
          <p:cNvCxnSpPr>
            <a:cxnSpLocks/>
          </p:cNvCxnSpPr>
          <p:nvPr/>
        </p:nvCxnSpPr>
        <p:spPr>
          <a:xfrm>
            <a:off x="6841331" y="2249635"/>
            <a:ext cx="5362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C916CCF-F095-4950-BC90-1BDAA4CF6862}"/>
              </a:ext>
            </a:extLst>
          </p:cNvPr>
          <p:cNvCxnSpPr>
            <a:cxnSpLocks/>
          </p:cNvCxnSpPr>
          <p:nvPr/>
        </p:nvCxnSpPr>
        <p:spPr>
          <a:xfrm>
            <a:off x="6968794" y="2435372"/>
            <a:ext cx="4182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F37935C-51D6-47FB-B25A-BF50876267B0}"/>
              </a:ext>
            </a:extLst>
          </p:cNvPr>
          <p:cNvCxnSpPr>
            <a:cxnSpLocks/>
          </p:cNvCxnSpPr>
          <p:nvPr/>
        </p:nvCxnSpPr>
        <p:spPr>
          <a:xfrm>
            <a:off x="7109433" y="2662650"/>
            <a:ext cx="2681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D0B89CD-F5B9-4223-8FA4-4D9CE59C5505}"/>
              </a:ext>
            </a:extLst>
          </p:cNvPr>
          <p:cNvCxnSpPr>
            <a:cxnSpLocks/>
          </p:cNvCxnSpPr>
          <p:nvPr/>
        </p:nvCxnSpPr>
        <p:spPr>
          <a:xfrm>
            <a:off x="6846304" y="3323564"/>
            <a:ext cx="5362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601A5D4-E17A-46CC-89E1-6F3B5F96126D}"/>
              </a:ext>
            </a:extLst>
          </p:cNvPr>
          <p:cNvCxnSpPr>
            <a:cxnSpLocks/>
          </p:cNvCxnSpPr>
          <p:nvPr/>
        </p:nvCxnSpPr>
        <p:spPr>
          <a:xfrm>
            <a:off x="6973767" y="3509301"/>
            <a:ext cx="4182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A086B7F-E4EA-46A3-9CF9-A6759C92552E}"/>
              </a:ext>
            </a:extLst>
          </p:cNvPr>
          <p:cNvCxnSpPr>
            <a:cxnSpLocks/>
          </p:cNvCxnSpPr>
          <p:nvPr/>
        </p:nvCxnSpPr>
        <p:spPr>
          <a:xfrm>
            <a:off x="7114406" y="3736579"/>
            <a:ext cx="2681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9BB9D98-BB72-4C0A-874D-4699E8A0708E}"/>
              </a:ext>
            </a:extLst>
          </p:cNvPr>
          <p:cNvCxnSpPr/>
          <p:nvPr/>
        </p:nvCxnSpPr>
        <p:spPr>
          <a:xfrm>
            <a:off x="6841331" y="2249635"/>
            <a:ext cx="0" cy="346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302A980-9AF8-44D6-B85F-47A250BC5CFA}"/>
              </a:ext>
            </a:extLst>
          </p:cNvPr>
          <p:cNvCxnSpPr/>
          <p:nvPr/>
        </p:nvCxnSpPr>
        <p:spPr>
          <a:xfrm>
            <a:off x="6968794" y="2418318"/>
            <a:ext cx="0" cy="346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79D5BE6-8EAD-434F-A898-0B6DBD20483E}"/>
              </a:ext>
            </a:extLst>
          </p:cNvPr>
          <p:cNvCxnSpPr>
            <a:cxnSpLocks/>
          </p:cNvCxnSpPr>
          <p:nvPr/>
        </p:nvCxnSpPr>
        <p:spPr>
          <a:xfrm>
            <a:off x="7109433" y="2660381"/>
            <a:ext cx="0" cy="3398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E8A73919-8B27-4781-8901-035F395A987E}"/>
              </a:ext>
            </a:extLst>
          </p:cNvPr>
          <p:cNvCxnSpPr>
            <a:cxnSpLocks/>
          </p:cNvCxnSpPr>
          <p:nvPr/>
        </p:nvCxnSpPr>
        <p:spPr>
          <a:xfrm>
            <a:off x="4995799" y="5715635"/>
            <a:ext cx="70276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2CB2E2B-4781-43DC-A86F-3E959FD5CDBC}"/>
              </a:ext>
            </a:extLst>
          </p:cNvPr>
          <p:cNvCxnSpPr>
            <a:cxnSpLocks/>
          </p:cNvCxnSpPr>
          <p:nvPr/>
        </p:nvCxnSpPr>
        <p:spPr>
          <a:xfrm>
            <a:off x="9565148" y="2944630"/>
            <a:ext cx="0" cy="31138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1B7B9800-2529-42C4-BB47-99EB85EAF8EA}"/>
              </a:ext>
            </a:extLst>
          </p:cNvPr>
          <p:cNvCxnSpPr>
            <a:cxnSpLocks/>
          </p:cNvCxnSpPr>
          <p:nvPr/>
        </p:nvCxnSpPr>
        <p:spPr>
          <a:xfrm>
            <a:off x="3672648" y="5872579"/>
            <a:ext cx="78922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11E7DE6C-F738-48D6-91AA-C473B630AE5B}"/>
              </a:ext>
            </a:extLst>
          </p:cNvPr>
          <p:cNvCxnSpPr>
            <a:cxnSpLocks/>
          </p:cNvCxnSpPr>
          <p:nvPr/>
        </p:nvCxnSpPr>
        <p:spPr>
          <a:xfrm>
            <a:off x="5252212" y="6057591"/>
            <a:ext cx="43129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F11D6CEC-D075-4E00-BF28-BF141F8FAD3D}"/>
              </a:ext>
            </a:extLst>
          </p:cNvPr>
          <p:cNvCxnSpPr>
            <a:cxnSpLocks/>
          </p:cNvCxnSpPr>
          <p:nvPr/>
        </p:nvCxnSpPr>
        <p:spPr>
          <a:xfrm>
            <a:off x="4995799" y="2325718"/>
            <a:ext cx="0" cy="33997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5D411D20-7D60-41B7-AB8D-0D0F8CF00C5F}"/>
              </a:ext>
            </a:extLst>
          </p:cNvPr>
          <p:cNvCxnSpPr>
            <a:cxnSpLocks/>
          </p:cNvCxnSpPr>
          <p:nvPr/>
        </p:nvCxnSpPr>
        <p:spPr>
          <a:xfrm>
            <a:off x="5127294" y="2548758"/>
            <a:ext cx="0" cy="33165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AEDDC57D-A9B8-4B3F-960B-920BE36C8FE7}"/>
              </a:ext>
            </a:extLst>
          </p:cNvPr>
          <p:cNvCxnSpPr>
            <a:cxnSpLocks/>
            <a:stCxn id="27" idx="1"/>
          </p:cNvCxnSpPr>
          <p:nvPr/>
        </p:nvCxnSpPr>
        <p:spPr>
          <a:xfrm>
            <a:off x="5252212" y="2751975"/>
            <a:ext cx="0" cy="32981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7A0D26B-0457-4C98-9555-13033B6A8CAE}"/>
              </a:ext>
            </a:extLst>
          </p:cNvPr>
          <p:cNvCxnSpPr>
            <a:cxnSpLocks/>
          </p:cNvCxnSpPr>
          <p:nvPr/>
        </p:nvCxnSpPr>
        <p:spPr>
          <a:xfrm>
            <a:off x="4832686" y="3196935"/>
            <a:ext cx="4918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AD7342C-DA87-495B-95CD-142A743EA6F0}"/>
              </a:ext>
            </a:extLst>
          </p:cNvPr>
          <p:cNvCxnSpPr>
            <a:cxnSpLocks/>
          </p:cNvCxnSpPr>
          <p:nvPr/>
        </p:nvCxnSpPr>
        <p:spPr>
          <a:xfrm>
            <a:off x="4995799" y="2328225"/>
            <a:ext cx="3352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701AC4A-63B5-4FEF-B0DB-AEFEC2C75369}"/>
              </a:ext>
            </a:extLst>
          </p:cNvPr>
          <p:cNvCxnSpPr>
            <a:cxnSpLocks/>
          </p:cNvCxnSpPr>
          <p:nvPr/>
        </p:nvCxnSpPr>
        <p:spPr>
          <a:xfrm>
            <a:off x="4845322" y="2163337"/>
            <a:ext cx="4918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9515C9D-27CF-445A-BFAE-0100B0B265F9}"/>
              </a:ext>
            </a:extLst>
          </p:cNvPr>
          <p:cNvCxnSpPr>
            <a:cxnSpLocks/>
          </p:cNvCxnSpPr>
          <p:nvPr/>
        </p:nvCxnSpPr>
        <p:spPr>
          <a:xfrm>
            <a:off x="5127294" y="2548758"/>
            <a:ext cx="2037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7DC956D-A31F-4CF8-85D1-71BF1282208D}"/>
              </a:ext>
            </a:extLst>
          </p:cNvPr>
          <p:cNvCxnSpPr>
            <a:cxnSpLocks/>
            <a:stCxn id="27" idx="1"/>
          </p:cNvCxnSpPr>
          <p:nvPr/>
        </p:nvCxnSpPr>
        <p:spPr>
          <a:xfrm>
            <a:off x="5252212" y="2751975"/>
            <a:ext cx="78822" cy="201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C9B526F2-6220-462D-A83F-40CBC1F82E8C}"/>
              </a:ext>
            </a:extLst>
          </p:cNvPr>
          <p:cNvCxnSpPr>
            <a:cxnSpLocks/>
          </p:cNvCxnSpPr>
          <p:nvPr/>
        </p:nvCxnSpPr>
        <p:spPr>
          <a:xfrm>
            <a:off x="4995799" y="3393007"/>
            <a:ext cx="34534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7E8183A1-1D11-4888-B37B-ECE2A3BAB2F6}"/>
              </a:ext>
            </a:extLst>
          </p:cNvPr>
          <p:cNvCxnSpPr>
            <a:cxnSpLocks/>
          </p:cNvCxnSpPr>
          <p:nvPr/>
        </p:nvCxnSpPr>
        <p:spPr>
          <a:xfrm>
            <a:off x="5110163" y="3612105"/>
            <a:ext cx="2259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CF6599F-D02C-4BE4-B04B-F5C18D814F97}"/>
              </a:ext>
            </a:extLst>
          </p:cNvPr>
          <p:cNvCxnSpPr>
            <a:cxnSpLocks/>
            <a:stCxn id="33" idx="1"/>
          </p:cNvCxnSpPr>
          <p:nvPr/>
        </p:nvCxnSpPr>
        <p:spPr>
          <a:xfrm>
            <a:off x="5252212" y="3789247"/>
            <a:ext cx="89915" cy="198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8CF4B55-9CA4-4042-94C9-9F41ACC92BDB}"/>
              </a:ext>
            </a:extLst>
          </p:cNvPr>
          <p:cNvCxnSpPr>
            <a:cxnSpLocks/>
          </p:cNvCxnSpPr>
          <p:nvPr/>
        </p:nvCxnSpPr>
        <p:spPr>
          <a:xfrm>
            <a:off x="1818395" y="1806434"/>
            <a:ext cx="48185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9421F5C-E680-44A4-A093-7BAE6E8A6582}"/>
              </a:ext>
            </a:extLst>
          </p:cNvPr>
          <p:cNvCxnSpPr>
            <a:cxnSpLocks/>
            <a:endCxn id="183" idx="6"/>
          </p:cNvCxnSpPr>
          <p:nvPr/>
        </p:nvCxnSpPr>
        <p:spPr>
          <a:xfrm flipH="1">
            <a:off x="3387844" y="1125819"/>
            <a:ext cx="1525406" cy="9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65A5E1CB-8773-4BA6-8CB3-E92AF048F53F}"/>
              </a:ext>
            </a:extLst>
          </p:cNvPr>
          <p:cNvCxnSpPr>
            <a:cxnSpLocks/>
          </p:cNvCxnSpPr>
          <p:nvPr/>
        </p:nvCxnSpPr>
        <p:spPr>
          <a:xfrm flipV="1">
            <a:off x="3234513" y="1230056"/>
            <a:ext cx="0" cy="5763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F054B9EE-58EC-47E8-8A39-34C341065432}"/>
              </a:ext>
            </a:extLst>
          </p:cNvPr>
          <p:cNvCxnSpPr>
            <a:cxnSpLocks/>
            <a:endCxn id="98" idx="6"/>
          </p:cNvCxnSpPr>
          <p:nvPr/>
        </p:nvCxnSpPr>
        <p:spPr>
          <a:xfrm rot="16200000" flipV="1">
            <a:off x="4758395" y="1130891"/>
            <a:ext cx="1635422" cy="101905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17E1BCD0-4A51-482F-ACCE-3EC78D61FCA6}"/>
              </a:ext>
            </a:extLst>
          </p:cNvPr>
          <p:cNvCxnSpPr>
            <a:cxnSpLocks/>
            <a:stCxn id="98" idx="2"/>
          </p:cNvCxnSpPr>
          <p:nvPr/>
        </p:nvCxnSpPr>
        <p:spPr>
          <a:xfrm rot="10800000" flipV="1">
            <a:off x="291582" y="822706"/>
            <a:ext cx="4468337" cy="172408"/>
          </a:xfrm>
          <a:prstGeom prst="bentConnector3">
            <a:avLst>
              <a:gd name="adj1" fmla="val 100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id="{2BE9C98A-6D0B-4624-83DA-7894318EDFEA}"/>
              </a:ext>
            </a:extLst>
          </p:cNvPr>
          <p:cNvSpPr/>
          <p:nvPr/>
        </p:nvSpPr>
        <p:spPr>
          <a:xfrm>
            <a:off x="6014968" y="2394247"/>
            <a:ext cx="133087" cy="135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3F45C1ED-A734-4710-AF30-52B59293F4E2}"/>
              </a:ext>
            </a:extLst>
          </p:cNvPr>
          <p:cNvCxnSpPr>
            <a:cxnSpLocks/>
          </p:cNvCxnSpPr>
          <p:nvPr/>
        </p:nvCxnSpPr>
        <p:spPr>
          <a:xfrm>
            <a:off x="6710124" y="1810395"/>
            <a:ext cx="1378755" cy="296073"/>
          </a:xfrm>
          <a:prstGeom prst="bentConnector3">
            <a:avLst>
              <a:gd name="adj1" fmla="val 8131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52BCC4CD-E706-4D47-AAFC-B672E141A433}"/>
              </a:ext>
            </a:extLst>
          </p:cNvPr>
          <p:cNvSpPr/>
          <p:nvPr/>
        </p:nvSpPr>
        <p:spPr>
          <a:xfrm>
            <a:off x="3081182" y="1012677"/>
            <a:ext cx="306662" cy="228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  <a:endParaRPr lang="en-IN" sz="2400" dirty="0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DCAB4603-45B1-4E64-B736-0EC8539EDA91}"/>
              </a:ext>
            </a:extLst>
          </p:cNvPr>
          <p:cNvSpPr/>
          <p:nvPr/>
        </p:nvSpPr>
        <p:spPr>
          <a:xfrm>
            <a:off x="1668880" y="1342001"/>
            <a:ext cx="306662" cy="228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  <a:endParaRPr lang="en-IN" sz="2400" dirty="0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228C5E29-9B01-45F7-B6C5-7462DC845805}"/>
              </a:ext>
            </a:extLst>
          </p:cNvPr>
          <p:cNvSpPr/>
          <p:nvPr/>
        </p:nvSpPr>
        <p:spPr>
          <a:xfrm>
            <a:off x="3190527" y="1754170"/>
            <a:ext cx="92441" cy="9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551DCA9-44AE-4B53-8DEF-7D61C7C5AF0C}"/>
              </a:ext>
            </a:extLst>
          </p:cNvPr>
          <p:cNvCxnSpPr>
            <a:stCxn id="183" idx="2"/>
          </p:cNvCxnSpPr>
          <p:nvPr/>
        </p:nvCxnSpPr>
        <p:spPr>
          <a:xfrm flipH="1">
            <a:off x="504128" y="1126805"/>
            <a:ext cx="2577054" cy="155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2A50DAE0-EC74-4872-BFDD-F426DDA5DB5E}"/>
              </a:ext>
            </a:extLst>
          </p:cNvPr>
          <p:cNvSpPr txBox="1"/>
          <p:nvPr/>
        </p:nvSpPr>
        <p:spPr>
          <a:xfrm>
            <a:off x="2102079" y="933607"/>
            <a:ext cx="11249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IF/ID.PC + IMM32 - 4</a:t>
            </a:r>
            <a:endParaRPr lang="en-IN" sz="800" dirty="0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8A2C8DAA-E6D9-406E-A128-4E8313FC7824}"/>
              </a:ext>
            </a:extLst>
          </p:cNvPr>
          <p:cNvSpPr/>
          <p:nvPr/>
        </p:nvSpPr>
        <p:spPr>
          <a:xfrm>
            <a:off x="4663083" y="1500807"/>
            <a:ext cx="505390" cy="274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&lt;&lt;1</a:t>
            </a:r>
            <a:endParaRPr lang="en-IN" sz="9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246A6CF-5800-4160-AE1D-E0297EA8AF7B}"/>
              </a:ext>
            </a:extLst>
          </p:cNvPr>
          <p:cNvSpPr txBox="1"/>
          <p:nvPr/>
        </p:nvSpPr>
        <p:spPr>
          <a:xfrm>
            <a:off x="3603104" y="596896"/>
            <a:ext cx="11249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RS1_FWD + IMM32</a:t>
            </a:r>
            <a:endParaRPr lang="en-IN" sz="800" dirty="0"/>
          </a:p>
        </p:txBody>
      </p: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975A2678-9260-46AE-98B9-58C9FF87F802}"/>
              </a:ext>
            </a:extLst>
          </p:cNvPr>
          <p:cNvCxnSpPr/>
          <p:nvPr/>
        </p:nvCxnSpPr>
        <p:spPr>
          <a:xfrm rot="10800000">
            <a:off x="913289" y="1486017"/>
            <a:ext cx="362005" cy="327168"/>
          </a:xfrm>
          <a:prstGeom prst="bentConnector3">
            <a:avLst>
              <a:gd name="adj1" fmla="val 66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0B07EB5-4ED5-4A80-8370-3A616858CB3C}"/>
              </a:ext>
            </a:extLst>
          </p:cNvPr>
          <p:cNvCxnSpPr>
            <a:cxnSpLocks/>
          </p:cNvCxnSpPr>
          <p:nvPr/>
        </p:nvCxnSpPr>
        <p:spPr>
          <a:xfrm>
            <a:off x="11019439" y="4389259"/>
            <a:ext cx="706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5F32C59-E390-42DF-9674-8D1475AB975C}"/>
              </a:ext>
            </a:extLst>
          </p:cNvPr>
          <p:cNvCxnSpPr/>
          <p:nvPr/>
        </p:nvCxnSpPr>
        <p:spPr>
          <a:xfrm flipV="1">
            <a:off x="5544747" y="3811826"/>
            <a:ext cx="0" cy="29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F915FD25-33D3-425A-8074-62EB07529040}"/>
              </a:ext>
            </a:extLst>
          </p:cNvPr>
          <p:cNvSpPr txBox="1"/>
          <p:nvPr/>
        </p:nvSpPr>
        <p:spPr>
          <a:xfrm>
            <a:off x="5356062" y="4065826"/>
            <a:ext cx="438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D_FB</a:t>
            </a:r>
            <a:endParaRPr lang="en-IN" sz="800" dirty="0"/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7E489A16-7FFF-4E6E-8A5B-EFD6FEF9DF75}"/>
              </a:ext>
            </a:extLst>
          </p:cNvPr>
          <p:cNvCxnSpPr>
            <a:cxnSpLocks/>
          </p:cNvCxnSpPr>
          <p:nvPr/>
        </p:nvCxnSpPr>
        <p:spPr>
          <a:xfrm flipV="1">
            <a:off x="5524748" y="2785542"/>
            <a:ext cx="0" cy="15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D8E4D577-AE20-4362-A33A-71F4810DACE4}"/>
              </a:ext>
            </a:extLst>
          </p:cNvPr>
          <p:cNvSpPr txBox="1"/>
          <p:nvPr/>
        </p:nvSpPr>
        <p:spPr>
          <a:xfrm>
            <a:off x="5353016" y="2855636"/>
            <a:ext cx="438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D_FA</a:t>
            </a:r>
            <a:endParaRPr lang="en-IN" sz="800" dirty="0"/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51C1D265-C4E5-49B5-AC5F-C0C277C3FDA1}"/>
              </a:ext>
            </a:extLst>
          </p:cNvPr>
          <p:cNvCxnSpPr/>
          <p:nvPr/>
        </p:nvCxnSpPr>
        <p:spPr>
          <a:xfrm flipV="1">
            <a:off x="7598910" y="3740667"/>
            <a:ext cx="0" cy="29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9EE16313-302C-4DDA-B656-410B52D16E5F}"/>
              </a:ext>
            </a:extLst>
          </p:cNvPr>
          <p:cNvSpPr txBox="1"/>
          <p:nvPr/>
        </p:nvSpPr>
        <p:spPr>
          <a:xfrm>
            <a:off x="7436251" y="3920496"/>
            <a:ext cx="438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E_FB</a:t>
            </a:r>
            <a:endParaRPr lang="en-IN" sz="800" dirty="0"/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6AC6B8CC-275A-49CE-8206-2C21538C65AD}"/>
              </a:ext>
            </a:extLst>
          </p:cNvPr>
          <p:cNvCxnSpPr>
            <a:cxnSpLocks/>
          </p:cNvCxnSpPr>
          <p:nvPr/>
        </p:nvCxnSpPr>
        <p:spPr>
          <a:xfrm>
            <a:off x="7747210" y="2292011"/>
            <a:ext cx="3446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606F406-B5F9-4067-956C-9C6DD8F9C6F0}"/>
              </a:ext>
            </a:extLst>
          </p:cNvPr>
          <p:cNvSpPr txBox="1"/>
          <p:nvPr/>
        </p:nvSpPr>
        <p:spPr>
          <a:xfrm>
            <a:off x="7753175" y="2304472"/>
            <a:ext cx="637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ZERO</a:t>
            </a:r>
            <a:endParaRPr lang="en-IN" sz="800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CCCFA35C-7638-4657-A13D-6474DA000307}"/>
              </a:ext>
            </a:extLst>
          </p:cNvPr>
          <p:cNvSpPr txBox="1"/>
          <p:nvPr/>
        </p:nvSpPr>
        <p:spPr>
          <a:xfrm>
            <a:off x="7751084" y="2500840"/>
            <a:ext cx="637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ZERO</a:t>
            </a:r>
            <a:endParaRPr lang="en-IN" sz="800" dirty="0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F3EBF18D-84F3-4F5D-A736-1970808DE8F9}"/>
              </a:ext>
            </a:extLst>
          </p:cNvPr>
          <p:cNvCxnSpPr>
            <a:cxnSpLocks/>
          </p:cNvCxnSpPr>
          <p:nvPr/>
        </p:nvCxnSpPr>
        <p:spPr>
          <a:xfrm>
            <a:off x="7919527" y="2492952"/>
            <a:ext cx="1842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3BF210D2-51FD-49B8-8BA8-78A52FEF939C}"/>
              </a:ext>
            </a:extLst>
          </p:cNvPr>
          <p:cNvCxnSpPr>
            <a:cxnSpLocks/>
          </p:cNvCxnSpPr>
          <p:nvPr/>
        </p:nvCxnSpPr>
        <p:spPr>
          <a:xfrm>
            <a:off x="7916233" y="2693191"/>
            <a:ext cx="1842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89ADF203-D2F9-48BD-B5B6-20F2E0D23C01}"/>
              </a:ext>
            </a:extLst>
          </p:cNvPr>
          <p:cNvCxnSpPr>
            <a:cxnSpLocks/>
          </p:cNvCxnSpPr>
          <p:nvPr/>
        </p:nvCxnSpPr>
        <p:spPr>
          <a:xfrm flipV="1">
            <a:off x="9798359" y="4130970"/>
            <a:ext cx="0" cy="15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B0BB7190-7EEE-4BF0-813F-A4C81DC00415}"/>
              </a:ext>
            </a:extLst>
          </p:cNvPr>
          <p:cNvSpPr txBox="1"/>
          <p:nvPr/>
        </p:nvSpPr>
        <p:spPr>
          <a:xfrm>
            <a:off x="9725511" y="4149248"/>
            <a:ext cx="438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M_FB</a:t>
            </a:r>
            <a:endParaRPr lang="en-IN" sz="800" dirty="0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02EA3FB3-FC98-47A9-BA7E-481051688EA8}"/>
              </a:ext>
            </a:extLst>
          </p:cNvPr>
          <p:cNvCxnSpPr>
            <a:cxnSpLocks/>
          </p:cNvCxnSpPr>
          <p:nvPr/>
        </p:nvCxnSpPr>
        <p:spPr>
          <a:xfrm>
            <a:off x="4914848" y="4281270"/>
            <a:ext cx="17095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>
            <a:extLst>
              <a:ext uri="{FF2B5EF4-FFF2-40B4-BE49-F238E27FC236}">
                <a16:creationId xmlns:a16="http://schemas.microsoft.com/office/drawing/2014/main" id="{2254056B-D23B-43D7-8EC6-6ABD9735559E}"/>
              </a:ext>
            </a:extLst>
          </p:cNvPr>
          <p:cNvSpPr/>
          <p:nvPr/>
        </p:nvSpPr>
        <p:spPr>
          <a:xfrm>
            <a:off x="4840897" y="4217265"/>
            <a:ext cx="126574" cy="114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F6F6BAEA-4CC6-45C6-9F59-C7F589C6FE42}"/>
              </a:ext>
            </a:extLst>
          </p:cNvPr>
          <p:cNvCxnSpPr>
            <a:cxnSpLocks/>
          </p:cNvCxnSpPr>
          <p:nvPr/>
        </p:nvCxnSpPr>
        <p:spPr>
          <a:xfrm flipV="1">
            <a:off x="6724416" y="3708083"/>
            <a:ext cx="1384421" cy="570184"/>
          </a:xfrm>
          <a:prstGeom prst="bentConnector3">
            <a:avLst>
              <a:gd name="adj1" fmla="val 892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F3EB8796-4752-4DBD-9785-D24B83FEB19A}"/>
              </a:ext>
            </a:extLst>
          </p:cNvPr>
          <p:cNvSpPr txBox="1"/>
          <p:nvPr/>
        </p:nvSpPr>
        <p:spPr>
          <a:xfrm>
            <a:off x="7753381" y="2929302"/>
            <a:ext cx="637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ZERO</a:t>
            </a:r>
            <a:endParaRPr lang="en-IN" sz="800" dirty="0"/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C4644426-64AD-4DB1-B768-6FE7F7CF3709}"/>
              </a:ext>
            </a:extLst>
          </p:cNvPr>
          <p:cNvCxnSpPr>
            <a:cxnSpLocks/>
          </p:cNvCxnSpPr>
          <p:nvPr/>
        </p:nvCxnSpPr>
        <p:spPr>
          <a:xfrm>
            <a:off x="7918530" y="3121653"/>
            <a:ext cx="1842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9CD08AD6-970F-4BEE-98EC-4D17981B5CF0}"/>
              </a:ext>
            </a:extLst>
          </p:cNvPr>
          <p:cNvSpPr txBox="1"/>
          <p:nvPr/>
        </p:nvSpPr>
        <p:spPr>
          <a:xfrm>
            <a:off x="7751084" y="3106893"/>
            <a:ext cx="637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FOUR</a:t>
            </a:r>
            <a:endParaRPr lang="en-IN" sz="800" dirty="0"/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0B0A9C75-91BE-46EC-9C48-257FE3C7BD4B}"/>
              </a:ext>
            </a:extLst>
          </p:cNvPr>
          <p:cNvCxnSpPr>
            <a:cxnSpLocks/>
          </p:cNvCxnSpPr>
          <p:nvPr/>
        </p:nvCxnSpPr>
        <p:spPr>
          <a:xfrm>
            <a:off x="7916233" y="3299244"/>
            <a:ext cx="1842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922A52D-6819-4CBC-A654-EEF191FCBEC8}"/>
              </a:ext>
            </a:extLst>
          </p:cNvPr>
          <p:cNvCxnSpPr>
            <a:cxnSpLocks/>
          </p:cNvCxnSpPr>
          <p:nvPr/>
        </p:nvCxnSpPr>
        <p:spPr>
          <a:xfrm>
            <a:off x="6701931" y="4566925"/>
            <a:ext cx="2662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98493A2C-E295-4D9E-8802-A874AC2A0A04}"/>
              </a:ext>
            </a:extLst>
          </p:cNvPr>
          <p:cNvCxnSpPr>
            <a:cxnSpLocks/>
          </p:cNvCxnSpPr>
          <p:nvPr/>
        </p:nvCxnSpPr>
        <p:spPr>
          <a:xfrm>
            <a:off x="9462217" y="4566925"/>
            <a:ext cx="1472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38171B61-FBAC-43CB-9F06-E8A61606CF8C}"/>
              </a:ext>
            </a:extLst>
          </p:cNvPr>
          <p:cNvCxnSpPr>
            <a:cxnSpLocks/>
          </p:cNvCxnSpPr>
          <p:nvPr/>
        </p:nvCxnSpPr>
        <p:spPr>
          <a:xfrm>
            <a:off x="11019439" y="4560396"/>
            <a:ext cx="706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BFA5FAC-83AB-4D53-89AF-3460B7C4084B}"/>
              </a:ext>
            </a:extLst>
          </p:cNvPr>
          <p:cNvCxnSpPr>
            <a:cxnSpLocks/>
          </p:cNvCxnSpPr>
          <p:nvPr/>
        </p:nvCxnSpPr>
        <p:spPr>
          <a:xfrm flipV="1">
            <a:off x="11231885" y="4560396"/>
            <a:ext cx="0" cy="186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DAED1A19-BE02-46E7-810B-8D5819A6F8FC}"/>
              </a:ext>
            </a:extLst>
          </p:cNvPr>
          <p:cNvCxnSpPr>
            <a:cxnSpLocks/>
            <a:endCxn id="21" idx="1"/>
          </p:cNvCxnSpPr>
          <p:nvPr/>
        </p:nvCxnSpPr>
        <p:spPr>
          <a:xfrm rot="10800000">
            <a:off x="3809097" y="3587327"/>
            <a:ext cx="7424070" cy="2811611"/>
          </a:xfrm>
          <a:prstGeom prst="bentConnector3">
            <a:avLst>
              <a:gd name="adj1" fmla="val 1045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9B27D10F-F06C-4B02-900D-BA7FCD5900DB}"/>
              </a:ext>
            </a:extLst>
          </p:cNvPr>
          <p:cNvCxnSpPr>
            <a:cxnSpLocks/>
            <a:endCxn id="22" idx="1"/>
          </p:cNvCxnSpPr>
          <p:nvPr/>
        </p:nvCxnSpPr>
        <p:spPr>
          <a:xfrm rot="5400000" flipH="1" flipV="1">
            <a:off x="2729992" y="4729304"/>
            <a:ext cx="2097257" cy="16171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97E6AC34-F6F1-41BE-B6A3-A23208231046}"/>
              </a:ext>
            </a:extLst>
          </p:cNvPr>
          <p:cNvSpPr txBox="1"/>
          <p:nvPr/>
        </p:nvSpPr>
        <p:spPr>
          <a:xfrm>
            <a:off x="2620093" y="5077580"/>
            <a:ext cx="90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  <a:ea typeface="Cambria" panose="02040503050406030204" pitchFamily="18" charset="0"/>
              </a:rPr>
              <a:t>IF/ID</a:t>
            </a:r>
            <a:endParaRPr lang="en-IN" dirty="0">
              <a:latin typeface="Arial Black" panose="020B0A04020102020204" pitchFamily="34" charset="0"/>
              <a:ea typeface="Cambria" panose="02040503050406030204" pitchFamily="18" charset="0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C459C50-63D4-455D-BA9E-BE624CE62CAD}"/>
              </a:ext>
            </a:extLst>
          </p:cNvPr>
          <p:cNvSpPr txBox="1"/>
          <p:nvPr/>
        </p:nvSpPr>
        <p:spPr>
          <a:xfrm>
            <a:off x="6336500" y="1044602"/>
            <a:ext cx="90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ID/EX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9D20DBF-0BCD-4766-BE7F-4C891A8CB793}"/>
              </a:ext>
            </a:extLst>
          </p:cNvPr>
          <p:cNvSpPr txBox="1"/>
          <p:nvPr/>
        </p:nvSpPr>
        <p:spPr>
          <a:xfrm>
            <a:off x="8829856" y="1061577"/>
            <a:ext cx="124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EX/MEM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8ABD6EAF-C7BD-48C3-A709-69BAE00B3337}"/>
              </a:ext>
            </a:extLst>
          </p:cNvPr>
          <p:cNvSpPr txBox="1"/>
          <p:nvPr/>
        </p:nvSpPr>
        <p:spPr>
          <a:xfrm>
            <a:off x="9997225" y="1056778"/>
            <a:ext cx="124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MEM/WB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E99FED6F-D645-421D-A347-B20CE455D4DA}"/>
              </a:ext>
            </a:extLst>
          </p:cNvPr>
          <p:cNvSpPr txBox="1"/>
          <p:nvPr/>
        </p:nvSpPr>
        <p:spPr>
          <a:xfrm>
            <a:off x="11177462" y="1054769"/>
            <a:ext cx="124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WB/FIN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6BDFD5F-2132-4086-A7B5-5F15899384E3}"/>
              </a:ext>
            </a:extLst>
          </p:cNvPr>
          <p:cNvSpPr txBox="1"/>
          <p:nvPr/>
        </p:nvSpPr>
        <p:spPr>
          <a:xfrm>
            <a:off x="8203619" y="4378519"/>
            <a:ext cx="5612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rwr</a:t>
            </a:r>
            <a:endParaRPr lang="en-IN" sz="800" dirty="0"/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80911F3-5B70-4787-83D5-49B22CC06219}"/>
              </a:ext>
            </a:extLst>
          </p:cNvPr>
          <p:cNvCxnSpPr/>
          <p:nvPr/>
        </p:nvCxnSpPr>
        <p:spPr>
          <a:xfrm flipV="1">
            <a:off x="8328719" y="3701893"/>
            <a:ext cx="0" cy="29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50947CEF-2A45-47C1-A49B-E75C969EE973}"/>
              </a:ext>
            </a:extLst>
          </p:cNvPr>
          <p:cNvSpPr txBox="1"/>
          <p:nvPr/>
        </p:nvSpPr>
        <p:spPr>
          <a:xfrm>
            <a:off x="8139318" y="3939397"/>
            <a:ext cx="6496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ALUSrc</a:t>
            </a:r>
            <a:endParaRPr lang="en-IN" sz="800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7DE94223-FDC0-45B3-BA71-7B5FC493010C}"/>
              </a:ext>
            </a:extLst>
          </p:cNvPr>
          <p:cNvCxnSpPr/>
          <p:nvPr/>
        </p:nvCxnSpPr>
        <p:spPr>
          <a:xfrm flipV="1">
            <a:off x="11435206" y="2902744"/>
            <a:ext cx="0" cy="29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2EED2825-DE0F-4C27-A7F6-5183219C371C}"/>
              </a:ext>
            </a:extLst>
          </p:cNvPr>
          <p:cNvSpPr txBox="1"/>
          <p:nvPr/>
        </p:nvSpPr>
        <p:spPr>
          <a:xfrm>
            <a:off x="11098257" y="3148183"/>
            <a:ext cx="6496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memreg</a:t>
            </a:r>
            <a:endParaRPr lang="en-IN" sz="800" dirty="0"/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51AB547E-C671-4740-82A1-91690F3F113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58089" y="4605368"/>
            <a:ext cx="880912" cy="461581"/>
          </a:xfrm>
          <a:prstGeom prst="bentConnector3">
            <a:avLst>
              <a:gd name="adj1" fmla="val 990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>
            <a:extLst>
              <a:ext uri="{FF2B5EF4-FFF2-40B4-BE49-F238E27FC236}">
                <a16:creationId xmlns:a16="http://schemas.microsoft.com/office/drawing/2014/main" id="{892D2014-87DC-4C0E-ABC0-F4030B93A95D}"/>
              </a:ext>
            </a:extLst>
          </p:cNvPr>
          <p:cNvSpPr/>
          <p:nvPr/>
        </p:nvSpPr>
        <p:spPr>
          <a:xfrm>
            <a:off x="3312134" y="4338241"/>
            <a:ext cx="126574" cy="114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7ECBC474-9C88-4645-869A-0C3AD5B87A97}"/>
              </a:ext>
            </a:extLst>
          </p:cNvPr>
          <p:cNvSpPr txBox="1"/>
          <p:nvPr/>
        </p:nvSpPr>
        <p:spPr>
          <a:xfrm>
            <a:off x="4596063" y="96253"/>
            <a:ext cx="455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Block Schematic of Scalar RISC-V Pipeline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2553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6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9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5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8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4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0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3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6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9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2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5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8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1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4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7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0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3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6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9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2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5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8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1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4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7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0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3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6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9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2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5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8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1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4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7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0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3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6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9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2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5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8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1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4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7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0"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3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6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9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2"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5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8"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1"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4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7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0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3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6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9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2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5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8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1"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4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7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0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3" dur="2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6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9" dur="2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2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5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8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1" dur="2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4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7"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0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3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6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9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2"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5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8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1"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4" dur="2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7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0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3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6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9"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2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5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8" dur="2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1" dur="2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4" dur="2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7" dur="2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0" dur="2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3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6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9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2" dur="2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5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8" dur="2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1" dur="2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4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7" dur="2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0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3" dur="2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6" dur="2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9" dur="2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57" grpId="0" animBg="1"/>
      <p:bldP spid="59" grpId="0" animBg="1"/>
      <p:bldP spid="77" grpId="0" animBg="1"/>
      <p:bldP spid="78" grpId="0" animBg="1"/>
      <p:bldP spid="80" grpId="0"/>
      <p:bldP spid="81" grpId="0"/>
      <p:bldP spid="84" grpId="0"/>
      <p:bldP spid="85" grpId="0" animBg="1"/>
      <p:bldP spid="88" grpId="0"/>
      <p:bldP spid="95" grpId="0" animBg="1"/>
      <p:bldP spid="98" grpId="0" animBg="1"/>
      <p:bldP spid="108" grpId="0"/>
      <p:bldP spid="109" grpId="0"/>
      <p:bldP spid="110" grpId="0"/>
      <p:bldP spid="123" grpId="0"/>
      <p:bldP spid="124" grpId="0"/>
      <p:bldP spid="126" grpId="0"/>
      <p:bldP spid="150" grpId="0" animBg="1"/>
      <p:bldP spid="181" grpId="0" animBg="1"/>
      <p:bldP spid="183" grpId="0" animBg="1"/>
      <p:bldP spid="184" grpId="0" animBg="1"/>
      <p:bldP spid="185" grpId="0" animBg="1"/>
      <p:bldP spid="187" grpId="0"/>
      <p:bldP spid="188" grpId="0" animBg="1"/>
      <p:bldP spid="189" grpId="0"/>
      <p:bldP spid="193" grpId="0"/>
      <p:bldP spid="195" grpId="0"/>
      <p:bldP spid="197" grpId="0"/>
      <p:bldP spid="199" grpId="0"/>
      <p:bldP spid="200" grpId="0"/>
      <p:bldP spid="204" grpId="0"/>
      <p:bldP spid="206" grpId="0" animBg="1"/>
      <p:bldP spid="208" grpId="0"/>
      <p:bldP spid="210" grpId="0"/>
      <p:bldP spid="218" grpId="0"/>
      <p:bldP spid="219" grpId="0"/>
      <p:bldP spid="220" grpId="0"/>
      <p:bldP spid="221" grpId="0"/>
      <p:bldP spid="222" grpId="0"/>
      <p:bldP spid="223" grpId="0"/>
      <p:bldP spid="225" grpId="0"/>
      <p:bldP spid="227" grpId="0"/>
      <p:bldP spid="2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DE50676-DC16-4DA4-808D-BE15E0302733}"/>
              </a:ext>
            </a:extLst>
          </p:cNvPr>
          <p:cNvCxnSpPr>
            <a:cxnSpLocks/>
          </p:cNvCxnSpPr>
          <p:nvPr/>
        </p:nvCxnSpPr>
        <p:spPr>
          <a:xfrm flipV="1">
            <a:off x="5369396" y="4101938"/>
            <a:ext cx="527147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749DCAD-B20E-496C-9EA8-879CD34648C6}"/>
              </a:ext>
            </a:extLst>
          </p:cNvPr>
          <p:cNvSpPr/>
          <p:nvPr/>
        </p:nvSpPr>
        <p:spPr>
          <a:xfrm>
            <a:off x="10062853" y="2483204"/>
            <a:ext cx="991641" cy="290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V-MASK UNIT 7</a:t>
            </a:r>
            <a:endParaRPr lang="en-IN" sz="9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431A81-D3B6-49BD-89CD-9B68273E5FF1}"/>
              </a:ext>
            </a:extLst>
          </p:cNvPr>
          <p:cNvSpPr/>
          <p:nvPr/>
        </p:nvSpPr>
        <p:spPr>
          <a:xfrm>
            <a:off x="10010046" y="2535696"/>
            <a:ext cx="991641" cy="290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V-MASK UNIT 7</a:t>
            </a:r>
            <a:endParaRPr lang="en-IN" sz="9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C3111F-9A8D-47A9-8A5B-86EA3F35A128}"/>
              </a:ext>
            </a:extLst>
          </p:cNvPr>
          <p:cNvSpPr/>
          <p:nvPr/>
        </p:nvSpPr>
        <p:spPr>
          <a:xfrm>
            <a:off x="9966908" y="2601581"/>
            <a:ext cx="991641" cy="290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V-MASK UNIT 7</a:t>
            </a:r>
            <a:endParaRPr lang="en-IN" sz="9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50F106-F226-4E55-BE2D-A50FDF19086A}"/>
              </a:ext>
            </a:extLst>
          </p:cNvPr>
          <p:cNvCxnSpPr>
            <a:cxnSpLocks/>
          </p:cNvCxnSpPr>
          <p:nvPr/>
        </p:nvCxnSpPr>
        <p:spPr>
          <a:xfrm flipV="1">
            <a:off x="4062228" y="3959955"/>
            <a:ext cx="1034053" cy="7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C07D43F-F140-4DE5-A81D-672B7977126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742711" y="3700354"/>
            <a:ext cx="897795" cy="189081"/>
          </a:xfrm>
          <a:prstGeom prst="bentConnector3">
            <a:avLst>
              <a:gd name="adj1" fmla="val 9721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5B6DCE-AC93-49B7-85C4-C8655EF7EBE8}"/>
              </a:ext>
            </a:extLst>
          </p:cNvPr>
          <p:cNvCxnSpPr>
            <a:cxnSpLocks/>
          </p:cNvCxnSpPr>
          <p:nvPr/>
        </p:nvCxnSpPr>
        <p:spPr>
          <a:xfrm>
            <a:off x="5363006" y="2872701"/>
            <a:ext cx="4919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2C3E38-6C48-4EED-B414-D0273C661EF4}"/>
              </a:ext>
            </a:extLst>
          </p:cNvPr>
          <p:cNvCxnSpPr>
            <a:cxnSpLocks/>
          </p:cNvCxnSpPr>
          <p:nvPr/>
        </p:nvCxnSpPr>
        <p:spPr>
          <a:xfrm>
            <a:off x="5381218" y="3534884"/>
            <a:ext cx="3908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BB4054-41FF-49E1-81E5-3642FC0DE0CC}"/>
              </a:ext>
            </a:extLst>
          </p:cNvPr>
          <p:cNvCxnSpPr>
            <a:cxnSpLocks/>
          </p:cNvCxnSpPr>
          <p:nvPr/>
        </p:nvCxnSpPr>
        <p:spPr>
          <a:xfrm>
            <a:off x="5363006" y="3100313"/>
            <a:ext cx="3079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9EBCA5-D883-493E-BAB7-B33C059F0A9A}"/>
              </a:ext>
            </a:extLst>
          </p:cNvPr>
          <p:cNvCxnSpPr>
            <a:cxnSpLocks/>
          </p:cNvCxnSpPr>
          <p:nvPr/>
        </p:nvCxnSpPr>
        <p:spPr>
          <a:xfrm>
            <a:off x="5381218" y="3762496"/>
            <a:ext cx="2897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DFAA82-D641-40C7-8618-6FBD3E93E356}"/>
              </a:ext>
            </a:extLst>
          </p:cNvPr>
          <p:cNvGrpSpPr/>
          <p:nvPr/>
        </p:nvGrpSpPr>
        <p:grpSpPr>
          <a:xfrm rot="10800000">
            <a:off x="5842830" y="2710754"/>
            <a:ext cx="608961" cy="1202644"/>
            <a:chOff x="2521293" y="876309"/>
            <a:chExt cx="343934" cy="696511"/>
          </a:xfrm>
        </p:grpSpPr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FED7C766-AB1A-4C11-93AB-E2C9A7E3C336}"/>
                </a:ext>
              </a:extLst>
            </p:cNvPr>
            <p:cNvSpPr/>
            <p:nvPr/>
          </p:nvSpPr>
          <p:spPr>
            <a:xfrm rot="16200000">
              <a:off x="2341568" y="1056034"/>
              <a:ext cx="696511" cy="337061"/>
            </a:xfrm>
            <a:prstGeom prst="trapezoid">
              <a:avLst>
                <a:gd name="adj" fmla="val 520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270" rtlCol="0" anchor="t"/>
            <a:lstStyle/>
            <a:p>
              <a:pPr algn="ctr"/>
              <a:r>
                <a:rPr lang="en-IN" sz="1000" dirty="0"/>
                <a:t>ALU 7</a:t>
              </a:r>
            </a:p>
            <a:p>
              <a:pPr algn="ctr"/>
              <a:r>
                <a:rPr lang="en-IN" sz="1000" dirty="0"/>
                <a:t>32 bit</a:t>
              </a: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39B9802-7C87-4C45-A6EF-5750BCB441EB}"/>
                </a:ext>
              </a:extLst>
            </p:cNvPr>
            <p:cNvSpPr/>
            <p:nvPr/>
          </p:nvSpPr>
          <p:spPr>
            <a:xfrm rot="16200000">
              <a:off x="2749909" y="1161390"/>
              <a:ext cx="122031" cy="1086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0FD0BD7-256A-4D37-9104-A8FA5B6D6C6D}"/>
              </a:ext>
            </a:extLst>
          </p:cNvPr>
          <p:cNvGrpSpPr/>
          <p:nvPr/>
        </p:nvGrpSpPr>
        <p:grpSpPr>
          <a:xfrm rot="10800000">
            <a:off x="5763405" y="2808486"/>
            <a:ext cx="608961" cy="1202644"/>
            <a:chOff x="2521293" y="876309"/>
            <a:chExt cx="343934" cy="696511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40CD089D-EB61-425A-8583-EE35CF7E42F2}"/>
                </a:ext>
              </a:extLst>
            </p:cNvPr>
            <p:cNvSpPr/>
            <p:nvPr/>
          </p:nvSpPr>
          <p:spPr>
            <a:xfrm rot="16200000">
              <a:off x="2341568" y="1056034"/>
              <a:ext cx="696511" cy="337061"/>
            </a:xfrm>
            <a:prstGeom prst="trapezoid">
              <a:avLst>
                <a:gd name="adj" fmla="val 520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270" rtlCol="0" anchor="t"/>
            <a:lstStyle/>
            <a:p>
              <a:pPr algn="ctr"/>
              <a:r>
                <a:rPr lang="en-IN" sz="1000" dirty="0"/>
                <a:t>ALU 7</a:t>
              </a:r>
            </a:p>
            <a:p>
              <a:pPr algn="ctr"/>
              <a:r>
                <a:rPr lang="en-IN" sz="1000" dirty="0"/>
                <a:t>32 bit</a:t>
              </a: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BF3E87AD-909E-4F83-9305-49512EE3CF27}"/>
                </a:ext>
              </a:extLst>
            </p:cNvPr>
            <p:cNvSpPr/>
            <p:nvPr/>
          </p:nvSpPr>
          <p:spPr>
            <a:xfrm rot="16200000">
              <a:off x="2749909" y="1161390"/>
              <a:ext cx="122031" cy="1086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672C18-2813-497E-9573-4AE60FA04ACD}"/>
              </a:ext>
            </a:extLst>
          </p:cNvPr>
          <p:cNvGrpSpPr/>
          <p:nvPr/>
        </p:nvGrpSpPr>
        <p:grpSpPr>
          <a:xfrm rot="10800000">
            <a:off x="5668858" y="2872701"/>
            <a:ext cx="608961" cy="1202644"/>
            <a:chOff x="2521293" y="876309"/>
            <a:chExt cx="343934" cy="696511"/>
          </a:xfrm>
        </p:grpSpPr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57BE055C-0E2D-44A8-ADBD-208FB139545E}"/>
                </a:ext>
              </a:extLst>
            </p:cNvPr>
            <p:cNvSpPr/>
            <p:nvPr/>
          </p:nvSpPr>
          <p:spPr>
            <a:xfrm rot="16200000">
              <a:off x="2341568" y="1056034"/>
              <a:ext cx="696511" cy="337061"/>
            </a:xfrm>
            <a:prstGeom prst="trapezoid">
              <a:avLst>
                <a:gd name="adj" fmla="val 520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270" rtlCol="0" anchor="t"/>
            <a:lstStyle/>
            <a:p>
              <a:pPr algn="ctr"/>
              <a:r>
                <a:rPr lang="en-IN" sz="1000" dirty="0"/>
                <a:t>ALU 7</a:t>
              </a:r>
            </a:p>
            <a:p>
              <a:pPr algn="ctr"/>
              <a:r>
                <a:rPr lang="en-IN" sz="1000" dirty="0"/>
                <a:t>32 bit</a:t>
              </a: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19629EF-0C3C-4BFA-828D-25C031A3FBE8}"/>
                </a:ext>
              </a:extLst>
            </p:cNvPr>
            <p:cNvSpPr/>
            <p:nvPr/>
          </p:nvSpPr>
          <p:spPr>
            <a:xfrm rot="16200000">
              <a:off x="2749909" y="1161390"/>
              <a:ext cx="122031" cy="1086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890A60-BD61-45F1-8183-C53DE68D0D54}"/>
              </a:ext>
            </a:extLst>
          </p:cNvPr>
          <p:cNvGrpSpPr/>
          <p:nvPr/>
        </p:nvGrpSpPr>
        <p:grpSpPr>
          <a:xfrm>
            <a:off x="8525900" y="4458286"/>
            <a:ext cx="902635" cy="1428756"/>
            <a:chOff x="9483340" y="3413983"/>
            <a:chExt cx="1185271" cy="142875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52397A2-92DA-41F8-B8FC-8AFC9D496E34}"/>
                </a:ext>
              </a:extLst>
            </p:cNvPr>
            <p:cNvGrpSpPr/>
            <p:nvPr/>
          </p:nvGrpSpPr>
          <p:grpSpPr>
            <a:xfrm>
              <a:off x="9485150" y="3413983"/>
              <a:ext cx="1183461" cy="1401510"/>
              <a:chOff x="2690650" y="2965391"/>
              <a:chExt cx="1183461" cy="140151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78EF6C4-562D-4983-BDC4-FF686022EFCD}"/>
                  </a:ext>
                </a:extLst>
              </p:cNvPr>
              <p:cNvSpPr/>
              <p:nvPr/>
            </p:nvSpPr>
            <p:spPr>
              <a:xfrm>
                <a:off x="2785930" y="2965391"/>
                <a:ext cx="948582" cy="14015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/>
                  <a:t>D-MEM</a:t>
                </a:r>
              </a:p>
              <a:p>
                <a:pPr algn="ctr"/>
                <a:r>
                  <a:rPr lang="en-US" sz="1000" dirty="0"/>
                  <a:t>Bank 7</a:t>
                </a:r>
              </a:p>
              <a:p>
                <a:pPr algn="ctr"/>
                <a:r>
                  <a:rPr lang="en-US" sz="800" dirty="0"/>
                  <a:t>1k x 32</a:t>
                </a:r>
                <a:endParaRPr lang="en-IN" sz="8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E6F65D-047A-4DF5-BAAE-E31807E2EF93}"/>
                  </a:ext>
                </a:extLst>
              </p:cNvPr>
              <p:cNvSpPr txBox="1"/>
              <p:nvPr/>
            </p:nvSpPr>
            <p:spPr>
              <a:xfrm>
                <a:off x="2690650" y="3521515"/>
                <a:ext cx="68971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ADDR</a:t>
                </a:r>
                <a:endParaRPr lang="en-IN" sz="8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37DE544-16F6-4680-B895-470F5E763853}"/>
                  </a:ext>
                </a:extLst>
              </p:cNvPr>
              <p:cNvSpPr txBox="1"/>
              <p:nvPr/>
            </p:nvSpPr>
            <p:spPr>
              <a:xfrm>
                <a:off x="3243346" y="3537551"/>
                <a:ext cx="63076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DOUT</a:t>
                </a:r>
                <a:endParaRPr lang="en-IN" sz="800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EF4969-607F-4D98-81EE-E50A0210C348}"/>
                </a:ext>
              </a:extLst>
            </p:cNvPr>
            <p:cNvSpPr txBox="1"/>
            <p:nvPr/>
          </p:nvSpPr>
          <p:spPr>
            <a:xfrm>
              <a:off x="9483340" y="4415304"/>
              <a:ext cx="736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DIN</a:t>
              </a:r>
              <a:endParaRPr lang="en-IN" sz="1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4D8E3E9-CB21-4846-982C-74FAC3982E05}"/>
                </a:ext>
              </a:extLst>
            </p:cNvPr>
            <p:cNvSpPr txBox="1"/>
            <p:nvPr/>
          </p:nvSpPr>
          <p:spPr>
            <a:xfrm>
              <a:off x="9606793" y="4622496"/>
              <a:ext cx="6169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dmr</a:t>
              </a:r>
              <a:endParaRPr lang="en-IN" sz="8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37F282-252D-4E51-8097-50DEE062B986}"/>
                </a:ext>
              </a:extLst>
            </p:cNvPr>
            <p:cNvSpPr txBox="1"/>
            <p:nvPr/>
          </p:nvSpPr>
          <p:spPr>
            <a:xfrm>
              <a:off x="10043959" y="4627295"/>
              <a:ext cx="5645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dmw</a:t>
              </a:r>
              <a:endParaRPr lang="en-IN" sz="8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C5A0C49-6FD4-439A-9267-5512EE7092BE}"/>
              </a:ext>
            </a:extLst>
          </p:cNvPr>
          <p:cNvGrpSpPr/>
          <p:nvPr/>
        </p:nvGrpSpPr>
        <p:grpSpPr>
          <a:xfrm>
            <a:off x="8451962" y="4544154"/>
            <a:ext cx="902635" cy="1428756"/>
            <a:chOff x="9483340" y="3413983"/>
            <a:chExt cx="1185271" cy="142875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FE07940-87E6-4D65-97A5-4FD8C46BD594}"/>
                </a:ext>
              </a:extLst>
            </p:cNvPr>
            <p:cNvGrpSpPr/>
            <p:nvPr/>
          </p:nvGrpSpPr>
          <p:grpSpPr>
            <a:xfrm>
              <a:off x="9485150" y="3413983"/>
              <a:ext cx="1183461" cy="1401510"/>
              <a:chOff x="2690650" y="2965391"/>
              <a:chExt cx="1183461" cy="140151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F1DBEF1-2B29-4137-899B-123919E3744A}"/>
                  </a:ext>
                </a:extLst>
              </p:cNvPr>
              <p:cNvSpPr/>
              <p:nvPr/>
            </p:nvSpPr>
            <p:spPr>
              <a:xfrm>
                <a:off x="2785930" y="2965391"/>
                <a:ext cx="948582" cy="14015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/>
                  <a:t>D-MEM</a:t>
                </a:r>
              </a:p>
              <a:p>
                <a:pPr algn="ctr"/>
                <a:r>
                  <a:rPr lang="en-US" sz="1000" dirty="0"/>
                  <a:t>Bank 7</a:t>
                </a:r>
              </a:p>
              <a:p>
                <a:pPr algn="ctr"/>
                <a:r>
                  <a:rPr lang="en-US" sz="800" dirty="0"/>
                  <a:t>1k x 32</a:t>
                </a:r>
                <a:endParaRPr lang="en-IN" sz="8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53582AF-1BD9-491A-AB06-FE82E59FD1AF}"/>
                  </a:ext>
                </a:extLst>
              </p:cNvPr>
              <p:cNvSpPr txBox="1"/>
              <p:nvPr/>
            </p:nvSpPr>
            <p:spPr>
              <a:xfrm>
                <a:off x="2690650" y="3521515"/>
                <a:ext cx="68971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ADDR</a:t>
                </a:r>
                <a:endParaRPr lang="en-IN" sz="8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75E472-286C-43B8-AADC-80D41A374DFE}"/>
                  </a:ext>
                </a:extLst>
              </p:cNvPr>
              <p:cNvSpPr txBox="1"/>
              <p:nvPr/>
            </p:nvSpPr>
            <p:spPr>
              <a:xfrm>
                <a:off x="3243346" y="3537551"/>
                <a:ext cx="63076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DOUT</a:t>
                </a:r>
                <a:endParaRPr lang="en-IN" sz="8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2C64CC3-C9D3-4CF9-A460-20AADEB414F7}"/>
                </a:ext>
              </a:extLst>
            </p:cNvPr>
            <p:cNvSpPr txBox="1"/>
            <p:nvPr/>
          </p:nvSpPr>
          <p:spPr>
            <a:xfrm>
              <a:off x="9483340" y="4415304"/>
              <a:ext cx="736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DIN</a:t>
              </a:r>
              <a:endParaRPr lang="en-IN" sz="1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EF44A55-AC6B-4CB9-B427-9AEA882C43E2}"/>
                </a:ext>
              </a:extLst>
            </p:cNvPr>
            <p:cNvSpPr txBox="1"/>
            <p:nvPr/>
          </p:nvSpPr>
          <p:spPr>
            <a:xfrm>
              <a:off x="9606793" y="4622496"/>
              <a:ext cx="6169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dmr</a:t>
              </a:r>
              <a:endParaRPr lang="en-IN" sz="8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18D273-10CB-4A77-B3F7-AB48B64E17AC}"/>
                </a:ext>
              </a:extLst>
            </p:cNvPr>
            <p:cNvSpPr txBox="1"/>
            <p:nvPr/>
          </p:nvSpPr>
          <p:spPr>
            <a:xfrm>
              <a:off x="10043959" y="4627295"/>
              <a:ext cx="5645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dmw</a:t>
              </a:r>
              <a:endParaRPr lang="en-IN" sz="8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3ECC171-7195-4218-91D6-44DBB76EAEFB}"/>
              </a:ext>
            </a:extLst>
          </p:cNvPr>
          <p:cNvGrpSpPr/>
          <p:nvPr/>
        </p:nvGrpSpPr>
        <p:grpSpPr>
          <a:xfrm>
            <a:off x="8390364" y="4611672"/>
            <a:ext cx="902635" cy="1428756"/>
            <a:chOff x="9483340" y="3413983"/>
            <a:chExt cx="1185271" cy="142875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FCA7A8D-1AB6-496A-A489-84B243BF93C6}"/>
                </a:ext>
              </a:extLst>
            </p:cNvPr>
            <p:cNvGrpSpPr/>
            <p:nvPr/>
          </p:nvGrpSpPr>
          <p:grpSpPr>
            <a:xfrm>
              <a:off x="9485150" y="3413983"/>
              <a:ext cx="1183461" cy="1401510"/>
              <a:chOff x="2690650" y="2965391"/>
              <a:chExt cx="1183461" cy="140151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6A60786-8450-469F-9205-0638C5A9A1D6}"/>
                  </a:ext>
                </a:extLst>
              </p:cNvPr>
              <p:cNvSpPr/>
              <p:nvPr/>
            </p:nvSpPr>
            <p:spPr>
              <a:xfrm>
                <a:off x="2785930" y="2965391"/>
                <a:ext cx="948582" cy="14015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/>
                  <a:t>D-MEM</a:t>
                </a:r>
              </a:p>
              <a:p>
                <a:pPr algn="ctr"/>
                <a:r>
                  <a:rPr lang="en-US" sz="1000" dirty="0"/>
                  <a:t>Bank 7</a:t>
                </a:r>
              </a:p>
              <a:p>
                <a:pPr algn="ctr"/>
                <a:r>
                  <a:rPr lang="en-US" sz="800" dirty="0"/>
                  <a:t>1k x 32</a:t>
                </a:r>
                <a:endParaRPr lang="en-IN" sz="8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872089-3876-4FE9-A3A5-D7427B1E9140}"/>
                  </a:ext>
                </a:extLst>
              </p:cNvPr>
              <p:cNvSpPr txBox="1"/>
              <p:nvPr/>
            </p:nvSpPr>
            <p:spPr>
              <a:xfrm>
                <a:off x="2690650" y="3521515"/>
                <a:ext cx="68971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ADDR</a:t>
                </a:r>
                <a:endParaRPr lang="en-IN" sz="8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CD6C1A-CE8D-4E07-AFED-FED25AB528BD}"/>
                  </a:ext>
                </a:extLst>
              </p:cNvPr>
              <p:cNvSpPr txBox="1"/>
              <p:nvPr/>
            </p:nvSpPr>
            <p:spPr>
              <a:xfrm>
                <a:off x="3243346" y="3537551"/>
                <a:ext cx="63076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DOUT</a:t>
                </a:r>
                <a:endParaRPr lang="en-IN" sz="800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CC6C41C-DEEA-47DE-87E2-4540869E4F64}"/>
                </a:ext>
              </a:extLst>
            </p:cNvPr>
            <p:cNvSpPr txBox="1"/>
            <p:nvPr/>
          </p:nvSpPr>
          <p:spPr>
            <a:xfrm>
              <a:off x="9483340" y="4415304"/>
              <a:ext cx="736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DIN</a:t>
              </a:r>
              <a:endParaRPr lang="en-IN" sz="10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A8C9A61-F893-4328-9EED-6298AA4AE5F5}"/>
                </a:ext>
              </a:extLst>
            </p:cNvPr>
            <p:cNvSpPr txBox="1"/>
            <p:nvPr/>
          </p:nvSpPr>
          <p:spPr>
            <a:xfrm>
              <a:off x="9606793" y="4622496"/>
              <a:ext cx="6169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dmr</a:t>
              </a:r>
              <a:endParaRPr lang="en-IN" sz="8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B2A108-283F-4669-8A2D-B3F99A9FC2C6}"/>
                </a:ext>
              </a:extLst>
            </p:cNvPr>
            <p:cNvSpPr txBox="1"/>
            <p:nvPr/>
          </p:nvSpPr>
          <p:spPr>
            <a:xfrm>
              <a:off x="10043959" y="4627295"/>
              <a:ext cx="5645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dmw</a:t>
              </a:r>
              <a:endParaRPr lang="en-IN" sz="8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EA05FDF-14DE-45F1-A00E-37C0E321767B}"/>
              </a:ext>
            </a:extLst>
          </p:cNvPr>
          <p:cNvGrpSpPr/>
          <p:nvPr/>
        </p:nvGrpSpPr>
        <p:grpSpPr>
          <a:xfrm>
            <a:off x="2116931" y="2461689"/>
            <a:ext cx="1088928" cy="1445746"/>
            <a:chOff x="5151682" y="3333931"/>
            <a:chExt cx="1446731" cy="207334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4730B7C-D931-4653-A27F-6B8D9224C0AF}"/>
                </a:ext>
              </a:extLst>
            </p:cNvPr>
            <p:cNvSpPr/>
            <p:nvPr/>
          </p:nvSpPr>
          <p:spPr>
            <a:xfrm>
              <a:off x="5224104" y="3333931"/>
              <a:ext cx="1245784" cy="207334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IN" sz="1200" b="1" dirty="0"/>
                <a:t>VRF</a:t>
              </a:r>
            </a:p>
            <a:p>
              <a:pPr algn="ctr"/>
              <a:r>
                <a:rPr lang="en-IN" sz="1050" b="1" dirty="0"/>
                <a:t>BANK 7</a:t>
              </a:r>
            </a:p>
            <a:p>
              <a:pPr algn="ctr"/>
              <a:r>
                <a:rPr lang="en-IN" sz="1050" dirty="0"/>
                <a:t>v0-v31</a:t>
              </a:r>
            </a:p>
            <a:p>
              <a:pPr algn="ctr"/>
              <a:r>
                <a:rPr lang="en-IN" sz="1050" dirty="0"/>
                <a:t>32-bit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7226DC-E6CB-477A-96AC-84A265073019}"/>
                </a:ext>
              </a:extLst>
            </p:cNvPr>
            <p:cNvSpPr txBox="1"/>
            <p:nvPr/>
          </p:nvSpPr>
          <p:spPr>
            <a:xfrm>
              <a:off x="6028221" y="4290235"/>
              <a:ext cx="5701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DT1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03671B2-2249-4034-8B49-D2D3883C5764}"/>
                </a:ext>
              </a:extLst>
            </p:cNvPr>
            <p:cNvSpPr txBox="1"/>
            <p:nvPr/>
          </p:nvSpPr>
          <p:spPr>
            <a:xfrm>
              <a:off x="6024189" y="4518700"/>
              <a:ext cx="5480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DT2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BBA0385-8518-4F04-AAC8-5CD34D0AE983}"/>
                </a:ext>
              </a:extLst>
            </p:cNvPr>
            <p:cNvSpPr txBox="1"/>
            <p:nvPr/>
          </p:nvSpPr>
          <p:spPr>
            <a:xfrm>
              <a:off x="5151682" y="4339514"/>
              <a:ext cx="7174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RD#1</a:t>
              </a:r>
              <a:endParaRPr lang="en-IN" sz="8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1047DF-14B2-4E97-A684-8A0402D643E8}"/>
                </a:ext>
              </a:extLst>
            </p:cNvPr>
            <p:cNvSpPr txBox="1"/>
            <p:nvPr/>
          </p:nvSpPr>
          <p:spPr>
            <a:xfrm>
              <a:off x="5161254" y="4510683"/>
              <a:ext cx="7174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RD#2</a:t>
              </a:r>
              <a:endParaRPr lang="en-IN" sz="8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785B633-D8F7-4995-8840-FED87DB2D582}"/>
                </a:ext>
              </a:extLst>
            </p:cNvPr>
            <p:cNvSpPr txBox="1"/>
            <p:nvPr/>
          </p:nvSpPr>
          <p:spPr>
            <a:xfrm>
              <a:off x="5165758" y="4711861"/>
              <a:ext cx="7174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WR#</a:t>
              </a:r>
              <a:endParaRPr lang="en-IN" sz="8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BA273A8-031D-4696-813B-3D969AD8A90A}"/>
                </a:ext>
              </a:extLst>
            </p:cNvPr>
            <p:cNvSpPr txBox="1"/>
            <p:nvPr/>
          </p:nvSpPr>
          <p:spPr>
            <a:xfrm>
              <a:off x="5169516" y="4921093"/>
              <a:ext cx="7174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RWR</a:t>
              </a:r>
              <a:endParaRPr lang="en-IN" sz="8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0FE2548-109E-4DA9-9184-31FD41AB8022}"/>
                </a:ext>
              </a:extLst>
            </p:cNvPr>
            <p:cNvSpPr txBox="1"/>
            <p:nvPr/>
          </p:nvSpPr>
          <p:spPr>
            <a:xfrm>
              <a:off x="5151682" y="5116142"/>
              <a:ext cx="8385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DATA_IN</a:t>
              </a:r>
              <a:endParaRPr lang="en-IN" sz="8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BA81F54-6B72-485A-B5BE-5DB15B659BE1}"/>
                </a:ext>
              </a:extLst>
            </p:cNvPr>
            <p:cNvSpPr txBox="1"/>
            <p:nvPr/>
          </p:nvSpPr>
          <p:spPr>
            <a:xfrm>
              <a:off x="5947255" y="4768036"/>
              <a:ext cx="635664" cy="308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MASK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511562E-7025-4029-8425-320FEBDBD3C5}"/>
              </a:ext>
            </a:extLst>
          </p:cNvPr>
          <p:cNvGrpSpPr/>
          <p:nvPr/>
        </p:nvGrpSpPr>
        <p:grpSpPr>
          <a:xfrm>
            <a:off x="2021551" y="2535181"/>
            <a:ext cx="1088928" cy="1445746"/>
            <a:chOff x="5151682" y="3333931"/>
            <a:chExt cx="1446731" cy="207334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C8DDB6F-BDAC-4A71-A50B-25AA38A2D4F0}"/>
                </a:ext>
              </a:extLst>
            </p:cNvPr>
            <p:cNvSpPr/>
            <p:nvPr/>
          </p:nvSpPr>
          <p:spPr>
            <a:xfrm>
              <a:off x="5224104" y="3333931"/>
              <a:ext cx="1245784" cy="207334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IN" sz="1200" b="1" dirty="0"/>
                <a:t>VRF</a:t>
              </a:r>
            </a:p>
            <a:p>
              <a:pPr algn="ctr"/>
              <a:r>
                <a:rPr lang="en-IN" sz="1050" b="1" dirty="0"/>
                <a:t>BANK 7</a:t>
              </a:r>
            </a:p>
            <a:p>
              <a:pPr algn="ctr"/>
              <a:r>
                <a:rPr lang="en-IN" sz="1050" dirty="0"/>
                <a:t>v0-v31</a:t>
              </a:r>
            </a:p>
            <a:p>
              <a:pPr algn="ctr"/>
              <a:r>
                <a:rPr lang="en-IN" sz="1050" dirty="0"/>
                <a:t>32-bit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86E952B-B940-4D06-A934-DE6110217E96}"/>
                </a:ext>
              </a:extLst>
            </p:cNvPr>
            <p:cNvSpPr txBox="1"/>
            <p:nvPr/>
          </p:nvSpPr>
          <p:spPr>
            <a:xfrm>
              <a:off x="6028221" y="4290235"/>
              <a:ext cx="5701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DT1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2C1AFD5-FB6D-4A57-960C-0BEFCA6276AD}"/>
                </a:ext>
              </a:extLst>
            </p:cNvPr>
            <p:cNvSpPr txBox="1"/>
            <p:nvPr/>
          </p:nvSpPr>
          <p:spPr>
            <a:xfrm>
              <a:off x="6024189" y="4518700"/>
              <a:ext cx="5480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DT2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0E2EA98-C3B8-4226-92B4-2789DCFD3FAF}"/>
                </a:ext>
              </a:extLst>
            </p:cNvPr>
            <p:cNvSpPr txBox="1"/>
            <p:nvPr/>
          </p:nvSpPr>
          <p:spPr>
            <a:xfrm>
              <a:off x="5151682" y="4339514"/>
              <a:ext cx="7174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RD#1</a:t>
              </a:r>
              <a:endParaRPr lang="en-IN" sz="8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8A96DFE-91EC-4350-85BC-D6A5D6367EE1}"/>
                </a:ext>
              </a:extLst>
            </p:cNvPr>
            <p:cNvSpPr txBox="1"/>
            <p:nvPr/>
          </p:nvSpPr>
          <p:spPr>
            <a:xfrm>
              <a:off x="5161254" y="4510683"/>
              <a:ext cx="7174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RD#2</a:t>
              </a:r>
              <a:endParaRPr lang="en-IN" sz="8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A8E1729-B69C-4F79-8BA8-5ABA8C46B1E1}"/>
                </a:ext>
              </a:extLst>
            </p:cNvPr>
            <p:cNvSpPr txBox="1"/>
            <p:nvPr/>
          </p:nvSpPr>
          <p:spPr>
            <a:xfrm>
              <a:off x="5165758" y="4711861"/>
              <a:ext cx="7174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WR#</a:t>
              </a:r>
              <a:endParaRPr lang="en-IN" sz="8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43D0703-24D6-4E9C-87FE-768516754673}"/>
                </a:ext>
              </a:extLst>
            </p:cNvPr>
            <p:cNvSpPr txBox="1"/>
            <p:nvPr/>
          </p:nvSpPr>
          <p:spPr>
            <a:xfrm>
              <a:off x="5169516" y="4921093"/>
              <a:ext cx="7174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RWR</a:t>
              </a:r>
              <a:endParaRPr lang="en-IN" sz="8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2C17F2D-6F57-4561-9629-81BEE34F7BC1}"/>
                </a:ext>
              </a:extLst>
            </p:cNvPr>
            <p:cNvSpPr txBox="1"/>
            <p:nvPr/>
          </p:nvSpPr>
          <p:spPr>
            <a:xfrm>
              <a:off x="5151682" y="5116142"/>
              <a:ext cx="8385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DATA_IN</a:t>
              </a:r>
              <a:endParaRPr lang="en-IN" sz="8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DFF9959-5E0E-481B-8361-E4D6299FA1E8}"/>
                </a:ext>
              </a:extLst>
            </p:cNvPr>
            <p:cNvSpPr txBox="1"/>
            <p:nvPr/>
          </p:nvSpPr>
          <p:spPr>
            <a:xfrm>
              <a:off x="5947255" y="4768036"/>
              <a:ext cx="635664" cy="308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MASK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E0EF2A5-DA3E-4D30-BAD5-AFF3564A749A}"/>
              </a:ext>
            </a:extLst>
          </p:cNvPr>
          <p:cNvGrpSpPr/>
          <p:nvPr/>
        </p:nvGrpSpPr>
        <p:grpSpPr>
          <a:xfrm>
            <a:off x="1931656" y="2637880"/>
            <a:ext cx="1088928" cy="1445746"/>
            <a:chOff x="5151682" y="3333931"/>
            <a:chExt cx="1446731" cy="2073349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A7EB589-2938-46D0-B169-A5F8AA9547A5}"/>
                </a:ext>
              </a:extLst>
            </p:cNvPr>
            <p:cNvSpPr/>
            <p:nvPr/>
          </p:nvSpPr>
          <p:spPr>
            <a:xfrm>
              <a:off x="5224104" y="3333931"/>
              <a:ext cx="1245784" cy="207334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IN" sz="1200" b="1" dirty="0"/>
                <a:t>VRF</a:t>
              </a:r>
            </a:p>
            <a:p>
              <a:pPr algn="ctr"/>
              <a:r>
                <a:rPr lang="en-IN" sz="1050" b="1" dirty="0"/>
                <a:t>BANK 7</a:t>
              </a:r>
            </a:p>
            <a:p>
              <a:pPr algn="ctr"/>
              <a:r>
                <a:rPr lang="en-IN" sz="1050" dirty="0"/>
                <a:t>v0-v31</a:t>
              </a:r>
            </a:p>
            <a:p>
              <a:pPr algn="ctr"/>
              <a:r>
                <a:rPr lang="en-IN" sz="1050" dirty="0"/>
                <a:t>32-bit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C2068B6-5D84-4339-B4D3-520FEB096D89}"/>
                </a:ext>
              </a:extLst>
            </p:cNvPr>
            <p:cNvSpPr txBox="1"/>
            <p:nvPr/>
          </p:nvSpPr>
          <p:spPr>
            <a:xfrm>
              <a:off x="6028221" y="4290235"/>
              <a:ext cx="5701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DT1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90A8ADE-5925-4CA7-B3BB-9A69BF69405B}"/>
                </a:ext>
              </a:extLst>
            </p:cNvPr>
            <p:cNvSpPr txBox="1"/>
            <p:nvPr/>
          </p:nvSpPr>
          <p:spPr>
            <a:xfrm>
              <a:off x="6024189" y="4518700"/>
              <a:ext cx="5480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DT2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AEEB7A2-5AB0-4AC9-805F-450215F60284}"/>
                </a:ext>
              </a:extLst>
            </p:cNvPr>
            <p:cNvSpPr txBox="1"/>
            <p:nvPr/>
          </p:nvSpPr>
          <p:spPr>
            <a:xfrm>
              <a:off x="5151682" y="4339514"/>
              <a:ext cx="7174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RD#1</a:t>
              </a:r>
              <a:endParaRPr lang="en-IN" sz="8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5D85FC5-7592-4958-A83A-C7AF771B3728}"/>
                </a:ext>
              </a:extLst>
            </p:cNvPr>
            <p:cNvSpPr txBox="1"/>
            <p:nvPr/>
          </p:nvSpPr>
          <p:spPr>
            <a:xfrm>
              <a:off x="5161254" y="4510683"/>
              <a:ext cx="7174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RD#2</a:t>
              </a:r>
              <a:endParaRPr lang="en-IN" sz="8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9858B71-F45E-407D-BF6F-9869CED0B815}"/>
                </a:ext>
              </a:extLst>
            </p:cNvPr>
            <p:cNvSpPr txBox="1"/>
            <p:nvPr/>
          </p:nvSpPr>
          <p:spPr>
            <a:xfrm>
              <a:off x="5165758" y="4711861"/>
              <a:ext cx="7174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WR#</a:t>
              </a:r>
              <a:endParaRPr lang="en-IN" sz="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0AD9A54-B57D-4EB3-A680-EB12CE4AA1BA}"/>
                </a:ext>
              </a:extLst>
            </p:cNvPr>
            <p:cNvSpPr txBox="1"/>
            <p:nvPr/>
          </p:nvSpPr>
          <p:spPr>
            <a:xfrm>
              <a:off x="5169516" y="4921093"/>
              <a:ext cx="7174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RWR</a:t>
              </a:r>
              <a:endParaRPr lang="en-IN" sz="8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1B3B6F4-2F8D-4016-8135-69581C738A6A}"/>
                </a:ext>
              </a:extLst>
            </p:cNvPr>
            <p:cNvSpPr txBox="1"/>
            <p:nvPr/>
          </p:nvSpPr>
          <p:spPr>
            <a:xfrm>
              <a:off x="5151682" y="5116142"/>
              <a:ext cx="8385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DATA_IN</a:t>
              </a:r>
              <a:endParaRPr lang="en-IN" sz="8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426044-28A9-4ED5-AB97-D88992BE3FA5}"/>
                </a:ext>
              </a:extLst>
            </p:cNvPr>
            <p:cNvSpPr txBox="1"/>
            <p:nvPr/>
          </p:nvSpPr>
          <p:spPr>
            <a:xfrm>
              <a:off x="5947255" y="4768036"/>
              <a:ext cx="635664" cy="308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MASK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5A2CB757-1154-48AB-9DD8-0546AB6B9BB0}"/>
              </a:ext>
            </a:extLst>
          </p:cNvPr>
          <p:cNvSpPr/>
          <p:nvPr/>
        </p:nvSpPr>
        <p:spPr>
          <a:xfrm>
            <a:off x="704115" y="2018882"/>
            <a:ext cx="93049" cy="415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4CC003-F2E2-4AF6-94EB-9DCCAF602AF4}"/>
              </a:ext>
            </a:extLst>
          </p:cNvPr>
          <p:cNvSpPr txBox="1"/>
          <p:nvPr/>
        </p:nvSpPr>
        <p:spPr>
          <a:xfrm>
            <a:off x="407732" y="6101969"/>
            <a:ext cx="90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  <a:ea typeface="Cambria" panose="02040503050406030204" pitchFamily="18" charset="0"/>
              </a:rPr>
              <a:t>ID/RD</a:t>
            </a:r>
            <a:endParaRPr lang="en-IN" dirty="0">
              <a:latin typeface="Arial Black" panose="020B0A04020102020204" pitchFamily="34" charset="0"/>
              <a:ea typeface="Cambria" panose="02040503050406030204" pitchFamily="18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927CA47-ABE0-404B-8D0A-F1C7B1DD9381}"/>
              </a:ext>
            </a:extLst>
          </p:cNvPr>
          <p:cNvGrpSpPr/>
          <p:nvPr/>
        </p:nvGrpSpPr>
        <p:grpSpPr>
          <a:xfrm>
            <a:off x="1836276" y="2711372"/>
            <a:ext cx="1122030" cy="1497083"/>
            <a:chOff x="5151682" y="3333931"/>
            <a:chExt cx="1490710" cy="214697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B516E6F-A403-4B02-88D3-2DA5730F965E}"/>
                </a:ext>
              </a:extLst>
            </p:cNvPr>
            <p:cNvSpPr/>
            <p:nvPr/>
          </p:nvSpPr>
          <p:spPr>
            <a:xfrm>
              <a:off x="5224104" y="3333931"/>
              <a:ext cx="1245784" cy="207334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IN" sz="1200" b="1" dirty="0"/>
                <a:t>VRF</a:t>
              </a:r>
            </a:p>
            <a:p>
              <a:pPr algn="ctr"/>
              <a:r>
                <a:rPr lang="en-IN" sz="1050" b="1" dirty="0"/>
                <a:t>BANK 7</a:t>
              </a:r>
            </a:p>
            <a:p>
              <a:pPr algn="ctr"/>
              <a:r>
                <a:rPr lang="en-IN" sz="1050" dirty="0"/>
                <a:t>v0-v31</a:t>
              </a:r>
            </a:p>
            <a:p>
              <a:pPr algn="ctr"/>
              <a:r>
                <a:rPr lang="en-IN" sz="1050" dirty="0"/>
                <a:t>32-bit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D4380AE-DDE5-424F-97EE-22CE27E12C0A}"/>
                </a:ext>
              </a:extLst>
            </p:cNvPr>
            <p:cNvSpPr txBox="1"/>
            <p:nvPr/>
          </p:nvSpPr>
          <p:spPr>
            <a:xfrm>
              <a:off x="6028221" y="4290235"/>
              <a:ext cx="5701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DT1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5E4EA30-6DB0-4CB5-9639-E1A22F70DC4C}"/>
                </a:ext>
              </a:extLst>
            </p:cNvPr>
            <p:cNvSpPr txBox="1"/>
            <p:nvPr/>
          </p:nvSpPr>
          <p:spPr>
            <a:xfrm>
              <a:off x="6024189" y="4518700"/>
              <a:ext cx="5480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DT2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0321306-D7FE-4F82-84C5-23F6A1252704}"/>
                </a:ext>
              </a:extLst>
            </p:cNvPr>
            <p:cNvSpPr txBox="1"/>
            <p:nvPr/>
          </p:nvSpPr>
          <p:spPr>
            <a:xfrm>
              <a:off x="5151682" y="4339514"/>
              <a:ext cx="7174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RD#1</a:t>
              </a:r>
              <a:endParaRPr lang="en-IN" sz="8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345D248-0446-4CEC-AECD-194DAB7FA8C8}"/>
                </a:ext>
              </a:extLst>
            </p:cNvPr>
            <p:cNvSpPr txBox="1"/>
            <p:nvPr/>
          </p:nvSpPr>
          <p:spPr>
            <a:xfrm>
              <a:off x="5161254" y="4510683"/>
              <a:ext cx="7174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RD#2</a:t>
              </a:r>
              <a:endParaRPr lang="en-IN" sz="8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679BE55-344F-457F-8C5F-4EBB9CF33F3D}"/>
                </a:ext>
              </a:extLst>
            </p:cNvPr>
            <p:cNvSpPr txBox="1"/>
            <p:nvPr/>
          </p:nvSpPr>
          <p:spPr>
            <a:xfrm>
              <a:off x="5165758" y="4711861"/>
              <a:ext cx="7174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WR#</a:t>
              </a:r>
              <a:endParaRPr lang="en-IN" sz="8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73114B-9493-4389-BB2A-6F5D757B6983}"/>
                </a:ext>
              </a:extLst>
            </p:cNvPr>
            <p:cNvSpPr txBox="1"/>
            <p:nvPr/>
          </p:nvSpPr>
          <p:spPr>
            <a:xfrm>
              <a:off x="5169516" y="4921093"/>
              <a:ext cx="7174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RWR</a:t>
              </a:r>
              <a:endParaRPr lang="en-IN" sz="8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7D28779-4828-4AD1-A65D-29CA45EA8B14}"/>
                </a:ext>
              </a:extLst>
            </p:cNvPr>
            <p:cNvSpPr txBox="1"/>
            <p:nvPr/>
          </p:nvSpPr>
          <p:spPr>
            <a:xfrm>
              <a:off x="5151682" y="5116142"/>
              <a:ext cx="8385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DATA_IN</a:t>
              </a:r>
              <a:endParaRPr lang="en-IN" sz="8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6523C63-B6E4-4425-AE22-737336126125}"/>
                </a:ext>
              </a:extLst>
            </p:cNvPr>
            <p:cNvSpPr txBox="1"/>
            <p:nvPr/>
          </p:nvSpPr>
          <p:spPr>
            <a:xfrm>
              <a:off x="5947255" y="4768036"/>
              <a:ext cx="635664" cy="308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MASK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47A27A7-D698-40D8-9657-AC1D5E604A67}"/>
                </a:ext>
              </a:extLst>
            </p:cNvPr>
            <p:cNvSpPr txBox="1"/>
            <p:nvPr/>
          </p:nvSpPr>
          <p:spPr>
            <a:xfrm>
              <a:off x="6072200" y="4959486"/>
              <a:ext cx="570192" cy="308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DT3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5BE8FE0-D02B-493D-9993-596344D547D8}"/>
                </a:ext>
              </a:extLst>
            </p:cNvPr>
            <p:cNvSpPr txBox="1"/>
            <p:nvPr/>
          </p:nvSpPr>
          <p:spPr>
            <a:xfrm>
              <a:off x="6067979" y="5171934"/>
              <a:ext cx="570192" cy="308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DT4</a:t>
              </a:r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B9B1EA18-C434-4FF1-816B-2F28EAC6E3E5}"/>
              </a:ext>
            </a:extLst>
          </p:cNvPr>
          <p:cNvSpPr/>
          <p:nvPr/>
        </p:nvSpPr>
        <p:spPr>
          <a:xfrm>
            <a:off x="3969467" y="2174035"/>
            <a:ext cx="94376" cy="397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0D9747B-7437-466B-B806-51EB57807A11}"/>
              </a:ext>
            </a:extLst>
          </p:cNvPr>
          <p:cNvGrpSpPr/>
          <p:nvPr/>
        </p:nvGrpSpPr>
        <p:grpSpPr>
          <a:xfrm rot="10800000">
            <a:off x="5589433" y="2985673"/>
            <a:ext cx="608961" cy="1202644"/>
            <a:chOff x="2521293" y="876309"/>
            <a:chExt cx="343934" cy="696511"/>
          </a:xfrm>
        </p:grpSpPr>
        <p:sp>
          <p:nvSpPr>
            <p:cNvPr id="91" name="Trapezoid 90">
              <a:extLst>
                <a:ext uri="{FF2B5EF4-FFF2-40B4-BE49-F238E27FC236}">
                  <a16:creationId xmlns:a16="http://schemas.microsoft.com/office/drawing/2014/main" id="{00ABBBDC-915B-4AB5-A238-C4613825B753}"/>
                </a:ext>
              </a:extLst>
            </p:cNvPr>
            <p:cNvSpPr/>
            <p:nvPr/>
          </p:nvSpPr>
          <p:spPr>
            <a:xfrm rot="16200000">
              <a:off x="2341568" y="1056034"/>
              <a:ext cx="696511" cy="337061"/>
            </a:xfrm>
            <a:prstGeom prst="trapezoid">
              <a:avLst>
                <a:gd name="adj" fmla="val 520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270" rtlCol="0" anchor="t"/>
            <a:lstStyle/>
            <a:p>
              <a:pPr algn="ctr"/>
              <a:r>
                <a:rPr lang="en-IN" sz="1000" dirty="0"/>
                <a:t>ALU 7</a:t>
              </a:r>
            </a:p>
            <a:p>
              <a:pPr algn="ctr"/>
              <a:endParaRPr lang="en-IN" sz="1000" dirty="0"/>
            </a:p>
            <a:p>
              <a:pPr algn="ctr"/>
              <a:endParaRPr lang="en-IN" sz="1000" dirty="0"/>
            </a:p>
            <a:p>
              <a:pPr algn="ctr"/>
              <a:r>
                <a:rPr lang="en-IN" sz="1000" dirty="0"/>
                <a:t>32 bit</a:t>
              </a:r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EE575DB6-B9C8-4C8A-A1DC-0926E87561AD}"/>
                </a:ext>
              </a:extLst>
            </p:cNvPr>
            <p:cNvSpPr/>
            <p:nvPr/>
          </p:nvSpPr>
          <p:spPr>
            <a:xfrm rot="16200000">
              <a:off x="2749909" y="1161390"/>
              <a:ext cx="122031" cy="1086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1349175B-367A-41A0-8678-6F50E0FA9CAD}"/>
              </a:ext>
            </a:extLst>
          </p:cNvPr>
          <p:cNvSpPr/>
          <p:nvPr/>
        </p:nvSpPr>
        <p:spPr>
          <a:xfrm>
            <a:off x="6658608" y="2231703"/>
            <a:ext cx="107073" cy="3956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1A32870-A56F-44A4-9CE5-144D2BB8C61A}"/>
              </a:ext>
            </a:extLst>
          </p:cNvPr>
          <p:cNvGrpSpPr/>
          <p:nvPr/>
        </p:nvGrpSpPr>
        <p:grpSpPr>
          <a:xfrm>
            <a:off x="8315857" y="4697540"/>
            <a:ext cx="903203" cy="1428756"/>
            <a:chOff x="9482594" y="3413983"/>
            <a:chExt cx="1186017" cy="142875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F522897-6762-4444-8723-C4CAC5BA7108}"/>
                </a:ext>
              </a:extLst>
            </p:cNvPr>
            <p:cNvGrpSpPr/>
            <p:nvPr/>
          </p:nvGrpSpPr>
          <p:grpSpPr>
            <a:xfrm>
              <a:off x="9485150" y="3413983"/>
              <a:ext cx="1183461" cy="1401510"/>
              <a:chOff x="2690650" y="2965391"/>
              <a:chExt cx="1183461" cy="1401510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533366E-43DD-4A2F-8B3C-78B6C25D98DB}"/>
                  </a:ext>
                </a:extLst>
              </p:cNvPr>
              <p:cNvSpPr/>
              <p:nvPr/>
            </p:nvSpPr>
            <p:spPr>
              <a:xfrm>
                <a:off x="2785930" y="2965391"/>
                <a:ext cx="948582" cy="14015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/>
                  <a:t>D-MEM</a:t>
                </a:r>
              </a:p>
              <a:p>
                <a:pPr algn="ctr"/>
                <a:r>
                  <a:rPr lang="en-US" sz="1000" dirty="0"/>
                  <a:t>Bank 7</a:t>
                </a:r>
              </a:p>
              <a:p>
                <a:pPr algn="ctr"/>
                <a:r>
                  <a:rPr lang="en-US" sz="800" dirty="0"/>
                  <a:t>4k x 32</a:t>
                </a:r>
                <a:endParaRPr lang="en-IN" sz="800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33F6E39-E0F1-4C91-89DE-DC6B67FFB650}"/>
                  </a:ext>
                </a:extLst>
              </p:cNvPr>
              <p:cNvSpPr txBox="1"/>
              <p:nvPr/>
            </p:nvSpPr>
            <p:spPr>
              <a:xfrm>
                <a:off x="2690650" y="3521515"/>
                <a:ext cx="68971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ADDR</a:t>
                </a:r>
                <a:endParaRPr lang="en-IN" sz="800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8913E44-1D58-4E11-9289-26F4B64E3A38}"/>
                  </a:ext>
                </a:extLst>
              </p:cNvPr>
              <p:cNvSpPr txBox="1"/>
              <p:nvPr/>
            </p:nvSpPr>
            <p:spPr>
              <a:xfrm>
                <a:off x="3243346" y="3537551"/>
                <a:ext cx="63076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DOUT</a:t>
                </a:r>
                <a:endParaRPr lang="en-IN" sz="800" dirty="0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3D99547-A821-45F9-A4CE-ED6FFA4F21B6}"/>
                </a:ext>
              </a:extLst>
            </p:cNvPr>
            <p:cNvSpPr txBox="1"/>
            <p:nvPr/>
          </p:nvSpPr>
          <p:spPr>
            <a:xfrm>
              <a:off x="9482594" y="4514774"/>
              <a:ext cx="736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DIN</a:t>
              </a:r>
              <a:endParaRPr lang="en-IN" sz="10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68E5CCC-59AD-4B13-8466-5C5A3159C41D}"/>
                </a:ext>
              </a:extLst>
            </p:cNvPr>
            <p:cNvSpPr txBox="1"/>
            <p:nvPr/>
          </p:nvSpPr>
          <p:spPr>
            <a:xfrm>
              <a:off x="9606793" y="4622496"/>
              <a:ext cx="6169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dmr</a:t>
              </a:r>
              <a:endParaRPr lang="en-IN" sz="8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82FAFF3-08DC-47DC-83B8-83A1F988F6C9}"/>
                </a:ext>
              </a:extLst>
            </p:cNvPr>
            <p:cNvSpPr txBox="1"/>
            <p:nvPr/>
          </p:nvSpPr>
          <p:spPr>
            <a:xfrm>
              <a:off x="10043959" y="4627295"/>
              <a:ext cx="5645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dmw</a:t>
              </a:r>
              <a:endParaRPr lang="en-IN" sz="800" dirty="0"/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10DEAB0-35B1-46E1-8795-7D61E2273322}"/>
              </a:ext>
            </a:extLst>
          </p:cNvPr>
          <p:cNvSpPr/>
          <p:nvPr/>
        </p:nvSpPr>
        <p:spPr>
          <a:xfrm>
            <a:off x="9728066" y="2414591"/>
            <a:ext cx="73136" cy="373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B4C2F74-8FD2-4643-99B9-39D94A69CC30}"/>
              </a:ext>
            </a:extLst>
          </p:cNvPr>
          <p:cNvGrpSpPr/>
          <p:nvPr/>
        </p:nvGrpSpPr>
        <p:grpSpPr>
          <a:xfrm>
            <a:off x="10632619" y="3054596"/>
            <a:ext cx="289462" cy="2785062"/>
            <a:chOff x="5499809" y="2492859"/>
            <a:chExt cx="289462" cy="285384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37135E3-1971-4532-A09C-2185ACCE80DB}"/>
                </a:ext>
              </a:extLst>
            </p:cNvPr>
            <p:cNvSpPr/>
            <p:nvPr/>
          </p:nvSpPr>
          <p:spPr>
            <a:xfrm>
              <a:off x="5499809" y="2492859"/>
              <a:ext cx="289462" cy="28538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B562AFD-87F3-4D37-ADCE-DBEFEAF34188}"/>
                </a:ext>
              </a:extLst>
            </p:cNvPr>
            <p:cNvGrpSpPr/>
            <p:nvPr/>
          </p:nvGrpSpPr>
          <p:grpSpPr>
            <a:xfrm>
              <a:off x="5512407" y="3564113"/>
              <a:ext cx="263492" cy="813908"/>
              <a:chOff x="4081492" y="2651125"/>
              <a:chExt cx="428596" cy="1070986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A612854D-1954-4DC3-8F09-52772DBFF3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6075" y="2651125"/>
                <a:ext cx="280226" cy="107098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B75E564-E1FE-41B2-B13D-54268AD12F06}"/>
                  </a:ext>
                </a:extLst>
              </p:cNvPr>
              <p:cNvCxnSpPr/>
              <p:nvPr/>
            </p:nvCxnSpPr>
            <p:spPr>
              <a:xfrm flipV="1">
                <a:off x="4155279" y="2662008"/>
                <a:ext cx="273959" cy="105314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78C64147-E566-48AA-B6CD-F13124A92FFE}"/>
                  </a:ext>
                </a:extLst>
              </p:cNvPr>
              <p:cNvCxnSpPr/>
              <p:nvPr/>
            </p:nvCxnSpPr>
            <p:spPr>
              <a:xfrm>
                <a:off x="4429238" y="2662008"/>
                <a:ext cx="7378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8B92DA08-757A-46ED-B855-F3737BD0F842}"/>
                  </a:ext>
                </a:extLst>
              </p:cNvPr>
              <p:cNvCxnSpPr/>
              <p:nvPr/>
            </p:nvCxnSpPr>
            <p:spPr>
              <a:xfrm>
                <a:off x="4436301" y="3720132"/>
                <a:ext cx="7378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9B154DD-2E50-4DF8-880E-29C0069C0F7E}"/>
                  </a:ext>
                </a:extLst>
              </p:cNvPr>
              <p:cNvCxnSpPr/>
              <p:nvPr/>
            </p:nvCxnSpPr>
            <p:spPr>
              <a:xfrm>
                <a:off x="4081492" y="2651125"/>
                <a:ext cx="7378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291BF85-A040-4A6C-BDB3-C1875661101F}"/>
                  </a:ext>
                </a:extLst>
              </p:cNvPr>
              <p:cNvCxnSpPr/>
              <p:nvPr/>
            </p:nvCxnSpPr>
            <p:spPr>
              <a:xfrm>
                <a:off x="4081492" y="3712727"/>
                <a:ext cx="7378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EE45E6B-0BEC-47AC-989D-FE146CCB8C6E}"/>
              </a:ext>
            </a:extLst>
          </p:cNvPr>
          <p:cNvSpPr/>
          <p:nvPr/>
        </p:nvSpPr>
        <p:spPr>
          <a:xfrm>
            <a:off x="9914101" y="2654073"/>
            <a:ext cx="991641" cy="290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V-MASK UNIT 7</a:t>
            </a:r>
            <a:endParaRPr lang="en-IN" sz="900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066672E-F28C-4A6E-96B0-DC94DBF0EF37}"/>
              </a:ext>
            </a:extLst>
          </p:cNvPr>
          <p:cNvSpPr/>
          <p:nvPr/>
        </p:nvSpPr>
        <p:spPr>
          <a:xfrm>
            <a:off x="11574316" y="2739097"/>
            <a:ext cx="88930" cy="328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38A2D60-26D4-462B-945A-B82775C27100}"/>
              </a:ext>
            </a:extLst>
          </p:cNvPr>
          <p:cNvCxnSpPr>
            <a:cxnSpLocks/>
          </p:cNvCxnSpPr>
          <p:nvPr/>
        </p:nvCxnSpPr>
        <p:spPr>
          <a:xfrm>
            <a:off x="3109121" y="2818870"/>
            <a:ext cx="4104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6C29EEF-8281-40E5-BDCE-0892933A8137}"/>
              </a:ext>
            </a:extLst>
          </p:cNvPr>
          <p:cNvCxnSpPr>
            <a:cxnSpLocks/>
          </p:cNvCxnSpPr>
          <p:nvPr/>
        </p:nvCxnSpPr>
        <p:spPr>
          <a:xfrm>
            <a:off x="3109121" y="2975698"/>
            <a:ext cx="4104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AADB18C-2EC9-49FA-8137-3F955118A230}"/>
              </a:ext>
            </a:extLst>
          </p:cNvPr>
          <p:cNvCxnSpPr>
            <a:cxnSpLocks/>
          </p:cNvCxnSpPr>
          <p:nvPr/>
        </p:nvCxnSpPr>
        <p:spPr>
          <a:xfrm>
            <a:off x="2828466" y="3461690"/>
            <a:ext cx="6911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EB862BE-1EB3-45A6-A243-F86612C8FA0A}"/>
              </a:ext>
            </a:extLst>
          </p:cNvPr>
          <p:cNvCxnSpPr>
            <a:cxnSpLocks/>
          </p:cNvCxnSpPr>
          <p:nvPr/>
        </p:nvCxnSpPr>
        <p:spPr>
          <a:xfrm>
            <a:off x="2828465" y="3637881"/>
            <a:ext cx="6911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6FED05E-03CC-4223-9E5D-5200EBEEE7CE}"/>
              </a:ext>
            </a:extLst>
          </p:cNvPr>
          <p:cNvCxnSpPr>
            <a:cxnSpLocks/>
          </p:cNvCxnSpPr>
          <p:nvPr/>
        </p:nvCxnSpPr>
        <p:spPr>
          <a:xfrm>
            <a:off x="2836096" y="3839183"/>
            <a:ext cx="6911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592FC6F-4CA1-4A4D-AD03-912BFB16144A}"/>
              </a:ext>
            </a:extLst>
          </p:cNvPr>
          <p:cNvCxnSpPr>
            <a:cxnSpLocks/>
          </p:cNvCxnSpPr>
          <p:nvPr/>
        </p:nvCxnSpPr>
        <p:spPr>
          <a:xfrm>
            <a:off x="4023925" y="3809501"/>
            <a:ext cx="10739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D66E7C3-0860-4D1B-A326-E564B3F00579}"/>
              </a:ext>
            </a:extLst>
          </p:cNvPr>
          <p:cNvCxnSpPr>
            <a:cxnSpLocks/>
          </p:cNvCxnSpPr>
          <p:nvPr/>
        </p:nvCxnSpPr>
        <p:spPr>
          <a:xfrm>
            <a:off x="4011327" y="3594351"/>
            <a:ext cx="10865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1555F39-E6F9-4F59-B427-25D9FDE5A90F}"/>
              </a:ext>
            </a:extLst>
          </p:cNvPr>
          <p:cNvCxnSpPr>
            <a:cxnSpLocks/>
          </p:cNvCxnSpPr>
          <p:nvPr/>
        </p:nvCxnSpPr>
        <p:spPr>
          <a:xfrm>
            <a:off x="5381218" y="3201665"/>
            <a:ext cx="2203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6163AD8-C308-4D12-851D-C8D4F7E902D3}"/>
              </a:ext>
            </a:extLst>
          </p:cNvPr>
          <p:cNvCxnSpPr>
            <a:cxnSpLocks/>
          </p:cNvCxnSpPr>
          <p:nvPr/>
        </p:nvCxnSpPr>
        <p:spPr>
          <a:xfrm>
            <a:off x="6459621" y="3339170"/>
            <a:ext cx="2115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DF788FD-0F21-4293-B595-E3EF5B7A2165}"/>
              </a:ext>
            </a:extLst>
          </p:cNvPr>
          <p:cNvSpPr/>
          <p:nvPr/>
        </p:nvSpPr>
        <p:spPr>
          <a:xfrm rot="3087406">
            <a:off x="6420207" y="3346783"/>
            <a:ext cx="224969" cy="266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N" sz="1000" dirty="0"/>
              <a:t>.</a:t>
            </a:r>
          </a:p>
          <a:p>
            <a:pPr algn="ctr"/>
            <a:r>
              <a:rPr lang="en-IN" sz="1000" dirty="0"/>
              <a:t>.</a:t>
            </a:r>
          </a:p>
          <a:p>
            <a:pPr algn="ctr"/>
            <a:r>
              <a:rPr lang="en-IN" sz="1000" dirty="0"/>
              <a:t>.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C7749DB-393D-4DDE-B515-4C0E68189E04}"/>
              </a:ext>
            </a:extLst>
          </p:cNvPr>
          <p:cNvCxnSpPr>
            <a:cxnSpLocks/>
          </p:cNvCxnSpPr>
          <p:nvPr/>
        </p:nvCxnSpPr>
        <p:spPr>
          <a:xfrm>
            <a:off x="5381218" y="3863848"/>
            <a:ext cx="2203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62D7323-1EAF-469B-9ECE-F18374E411D5}"/>
              </a:ext>
            </a:extLst>
          </p:cNvPr>
          <p:cNvSpPr/>
          <p:nvPr/>
        </p:nvSpPr>
        <p:spPr>
          <a:xfrm>
            <a:off x="5355031" y="3304770"/>
            <a:ext cx="224969" cy="266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N" sz="1000" dirty="0"/>
              <a:t>.</a:t>
            </a:r>
          </a:p>
          <a:p>
            <a:pPr algn="ctr"/>
            <a:r>
              <a:rPr lang="en-IN" sz="1000" dirty="0"/>
              <a:t>.</a:t>
            </a:r>
          </a:p>
          <a:p>
            <a:pPr algn="ctr"/>
            <a:r>
              <a:rPr lang="en-IN" sz="1000" dirty="0"/>
              <a:t>.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C899531-C867-4386-A1DB-FB9C30DCA707}"/>
              </a:ext>
            </a:extLst>
          </p:cNvPr>
          <p:cNvCxnSpPr>
            <a:cxnSpLocks/>
          </p:cNvCxnSpPr>
          <p:nvPr/>
        </p:nvCxnSpPr>
        <p:spPr>
          <a:xfrm>
            <a:off x="6191340" y="3594351"/>
            <a:ext cx="35146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670BD34-7E81-4979-B39D-8BF5BC8051D9}"/>
              </a:ext>
            </a:extLst>
          </p:cNvPr>
          <p:cNvGrpSpPr/>
          <p:nvPr/>
        </p:nvGrpSpPr>
        <p:grpSpPr>
          <a:xfrm>
            <a:off x="10215301" y="4081314"/>
            <a:ext cx="238154" cy="606834"/>
            <a:chOff x="6872809" y="2932998"/>
            <a:chExt cx="238154" cy="994624"/>
          </a:xfrm>
        </p:grpSpPr>
        <p:sp>
          <p:nvSpPr>
            <p:cNvPr id="128" name="Trapezoid 127">
              <a:extLst>
                <a:ext uri="{FF2B5EF4-FFF2-40B4-BE49-F238E27FC236}">
                  <a16:creationId xmlns:a16="http://schemas.microsoft.com/office/drawing/2014/main" id="{22E31183-3E66-4164-8C72-E4FB22C15E6F}"/>
                </a:ext>
              </a:extLst>
            </p:cNvPr>
            <p:cNvSpPr/>
            <p:nvPr/>
          </p:nvSpPr>
          <p:spPr>
            <a:xfrm rot="5400000">
              <a:off x="6521793" y="3338451"/>
              <a:ext cx="994624" cy="183717"/>
            </a:xfrm>
            <a:prstGeom prst="trapezoid">
              <a:avLst>
                <a:gd name="adj" fmla="val 93489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91284B9-A62D-4319-AFCD-6D2C657ECDE0}"/>
                </a:ext>
              </a:extLst>
            </p:cNvPr>
            <p:cNvSpPr txBox="1"/>
            <p:nvPr/>
          </p:nvSpPr>
          <p:spPr>
            <a:xfrm>
              <a:off x="6876713" y="2990681"/>
              <a:ext cx="128303" cy="403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  <a:endParaRPr lang="en-IN" sz="1000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A175115-4545-416C-A0AD-2C1DD14AF84A}"/>
                </a:ext>
              </a:extLst>
            </p:cNvPr>
            <p:cNvSpPr txBox="1"/>
            <p:nvPr/>
          </p:nvSpPr>
          <p:spPr>
            <a:xfrm>
              <a:off x="6872809" y="3479617"/>
              <a:ext cx="128303" cy="403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</a:t>
              </a:r>
              <a:endParaRPr lang="en-IN" sz="1000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0B57A67-2058-45EE-8A8E-F4D8982E21B9}"/>
              </a:ext>
            </a:extLst>
          </p:cNvPr>
          <p:cNvGrpSpPr/>
          <p:nvPr/>
        </p:nvGrpSpPr>
        <p:grpSpPr>
          <a:xfrm>
            <a:off x="10162979" y="4154239"/>
            <a:ext cx="238154" cy="606834"/>
            <a:chOff x="6872809" y="2932998"/>
            <a:chExt cx="238154" cy="994624"/>
          </a:xfrm>
        </p:grpSpPr>
        <p:sp>
          <p:nvSpPr>
            <p:cNvPr id="132" name="Trapezoid 131">
              <a:extLst>
                <a:ext uri="{FF2B5EF4-FFF2-40B4-BE49-F238E27FC236}">
                  <a16:creationId xmlns:a16="http://schemas.microsoft.com/office/drawing/2014/main" id="{E67301F8-F32D-47DC-AF31-08612E79E6A6}"/>
                </a:ext>
              </a:extLst>
            </p:cNvPr>
            <p:cNvSpPr/>
            <p:nvPr/>
          </p:nvSpPr>
          <p:spPr>
            <a:xfrm rot="5400000">
              <a:off x="6521793" y="3338451"/>
              <a:ext cx="994624" cy="183717"/>
            </a:xfrm>
            <a:prstGeom prst="trapezoid">
              <a:avLst>
                <a:gd name="adj" fmla="val 93489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584E653-E512-4505-AE1C-CBD5BB92BB79}"/>
                </a:ext>
              </a:extLst>
            </p:cNvPr>
            <p:cNvSpPr txBox="1"/>
            <p:nvPr/>
          </p:nvSpPr>
          <p:spPr>
            <a:xfrm>
              <a:off x="6876713" y="2990681"/>
              <a:ext cx="128303" cy="403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  <a:endParaRPr lang="en-IN" sz="10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85F74E5-4E4E-4133-BFF4-65103FAC7766}"/>
                </a:ext>
              </a:extLst>
            </p:cNvPr>
            <p:cNvSpPr txBox="1"/>
            <p:nvPr/>
          </p:nvSpPr>
          <p:spPr>
            <a:xfrm>
              <a:off x="6872809" y="3479617"/>
              <a:ext cx="128303" cy="403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</a:t>
              </a:r>
              <a:endParaRPr lang="en-IN" sz="1000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95A6BAD-E76B-4E51-BF24-1BA6FFC5D483}"/>
              </a:ext>
            </a:extLst>
          </p:cNvPr>
          <p:cNvGrpSpPr/>
          <p:nvPr/>
        </p:nvGrpSpPr>
        <p:grpSpPr>
          <a:xfrm>
            <a:off x="10112855" y="4205072"/>
            <a:ext cx="238154" cy="606834"/>
            <a:chOff x="6872809" y="2932998"/>
            <a:chExt cx="238154" cy="994624"/>
          </a:xfrm>
        </p:grpSpPr>
        <p:sp>
          <p:nvSpPr>
            <p:cNvPr id="136" name="Trapezoid 135">
              <a:extLst>
                <a:ext uri="{FF2B5EF4-FFF2-40B4-BE49-F238E27FC236}">
                  <a16:creationId xmlns:a16="http://schemas.microsoft.com/office/drawing/2014/main" id="{1809C8BA-B433-4C3B-A01F-D030D5B5FF45}"/>
                </a:ext>
              </a:extLst>
            </p:cNvPr>
            <p:cNvSpPr/>
            <p:nvPr/>
          </p:nvSpPr>
          <p:spPr>
            <a:xfrm rot="5400000">
              <a:off x="6521793" y="3338451"/>
              <a:ext cx="994624" cy="183717"/>
            </a:xfrm>
            <a:prstGeom prst="trapezoid">
              <a:avLst>
                <a:gd name="adj" fmla="val 93489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C15B6173-21E8-405E-83E8-864A6F11DA2A}"/>
                </a:ext>
              </a:extLst>
            </p:cNvPr>
            <p:cNvSpPr txBox="1"/>
            <p:nvPr/>
          </p:nvSpPr>
          <p:spPr>
            <a:xfrm>
              <a:off x="6876713" y="2990681"/>
              <a:ext cx="128303" cy="403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  <a:endParaRPr lang="en-IN" sz="10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C43C790-B701-40B5-9BF6-21C919BEBDD4}"/>
                </a:ext>
              </a:extLst>
            </p:cNvPr>
            <p:cNvSpPr txBox="1"/>
            <p:nvPr/>
          </p:nvSpPr>
          <p:spPr>
            <a:xfrm>
              <a:off x="6872809" y="3479617"/>
              <a:ext cx="128303" cy="403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</a:t>
              </a:r>
              <a:endParaRPr lang="en-IN" sz="1000" dirty="0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7AE8F34-9C8C-4F49-958B-CDA291CF1897}"/>
              </a:ext>
            </a:extLst>
          </p:cNvPr>
          <p:cNvGrpSpPr/>
          <p:nvPr/>
        </p:nvGrpSpPr>
        <p:grpSpPr>
          <a:xfrm>
            <a:off x="10060533" y="4277997"/>
            <a:ext cx="238154" cy="606834"/>
            <a:chOff x="6872809" y="2932998"/>
            <a:chExt cx="238154" cy="994624"/>
          </a:xfrm>
        </p:grpSpPr>
        <p:sp>
          <p:nvSpPr>
            <p:cNvPr id="140" name="Trapezoid 139">
              <a:extLst>
                <a:ext uri="{FF2B5EF4-FFF2-40B4-BE49-F238E27FC236}">
                  <a16:creationId xmlns:a16="http://schemas.microsoft.com/office/drawing/2014/main" id="{5D9D8A70-FD61-45B2-84EE-EE40CC894BF3}"/>
                </a:ext>
              </a:extLst>
            </p:cNvPr>
            <p:cNvSpPr/>
            <p:nvPr/>
          </p:nvSpPr>
          <p:spPr>
            <a:xfrm rot="5400000">
              <a:off x="6521793" y="3338451"/>
              <a:ext cx="994624" cy="183717"/>
            </a:xfrm>
            <a:prstGeom prst="trapezoid">
              <a:avLst>
                <a:gd name="adj" fmla="val 93489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801CD966-1EAC-4F9A-A039-10B426C6BB95}"/>
                </a:ext>
              </a:extLst>
            </p:cNvPr>
            <p:cNvSpPr txBox="1"/>
            <p:nvPr/>
          </p:nvSpPr>
          <p:spPr>
            <a:xfrm>
              <a:off x="6876713" y="2990681"/>
              <a:ext cx="128303" cy="403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  <a:endParaRPr lang="en-IN" sz="10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83BF472-A963-40F9-AAC4-3E6AE96FB91B}"/>
                </a:ext>
              </a:extLst>
            </p:cNvPr>
            <p:cNvSpPr txBox="1"/>
            <p:nvPr/>
          </p:nvSpPr>
          <p:spPr>
            <a:xfrm>
              <a:off x="6872809" y="3479617"/>
              <a:ext cx="128303" cy="403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</a:t>
              </a:r>
              <a:endParaRPr lang="en-IN" sz="1000" dirty="0"/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7B6A764-69F0-4641-BB1E-3401DFF3E5AC}"/>
              </a:ext>
            </a:extLst>
          </p:cNvPr>
          <p:cNvCxnSpPr>
            <a:cxnSpLocks/>
          </p:cNvCxnSpPr>
          <p:nvPr/>
        </p:nvCxnSpPr>
        <p:spPr>
          <a:xfrm>
            <a:off x="10298688" y="4565591"/>
            <a:ext cx="3571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A7954A2-3190-43C4-AF34-FE3C087235DA}"/>
              </a:ext>
            </a:extLst>
          </p:cNvPr>
          <p:cNvCxnSpPr>
            <a:cxnSpLocks/>
          </p:cNvCxnSpPr>
          <p:nvPr/>
        </p:nvCxnSpPr>
        <p:spPr>
          <a:xfrm>
            <a:off x="10453456" y="4406176"/>
            <a:ext cx="2070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D2242F4-8795-4DFA-B73F-F769F37F28CD}"/>
              </a:ext>
            </a:extLst>
          </p:cNvPr>
          <p:cNvCxnSpPr>
            <a:cxnSpLocks/>
          </p:cNvCxnSpPr>
          <p:nvPr/>
        </p:nvCxnSpPr>
        <p:spPr>
          <a:xfrm>
            <a:off x="9269084" y="5387049"/>
            <a:ext cx="4369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4F9D026-894E-4DBC-86A6-C87E65F93B02}"/>
              </a:ext>
            </a:extLst>
          </p:cNvPr>
          <p:cNvCxnSpPr>
            <a:cxnSpLocks/>
          </p:cNvCxnSpPr>
          <p:nvPr/>
        </p:nvCxnSpPr>
        <p:spPr>
          <a:xfrm>
            <a:off x="6765681" y="3122467"/>
            <a:ext cx="29623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763FA60-0604-4DDB-8304-1F7CFE721A96}"/>
              </a:ext>
            </a:extLst>
          </p:cNvPr>
          <p:cNvCxnSpPr>
            <a:cxnSpLocks/>
          </p:cNvCxnSpPr>
          <p:nvPr/>
        </p:nvCxnSpPr>
        <p:spPr>
          <a:xfrm>
            <a:off x="9344655" y="5054488"/>
            <a:ext cx="3680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3411295-4298-48A2-AD32-13659C0B1AFA}"/>
              </a:ext>
            </a:extLst>
          </p:cNvPr>
          <p:cNvSpPr/>
          <p:nvPr/>
        </p:nvSpPr>
        <p:spPr>
          <a:xfrm rot="3087406">
            <a:off x="9419018" y="5055844"/>
            <a:ext cx="224969" cy="266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N" sz="1000" dirty="0"/>
              <a:t>.</a:t>
            </a:r>
          </a:p>
          <a:p>
            <a:pPr algn="ctr"/>
            <a:r>
              <a:rPr lang="en-IN" sz="1000" dirty="0"/>
              <a:t>.</a:t>
            </a:r>
          </a:p>
          <a:p>
            <a:pPr algn="ctr"/>
            <a:r>
              <a:rPr lang="en-IN" sz="1000" dirty="0"/>
              <a:t>.</a:t>
            </a:r>
          </a:p>
        </p:txBody>
      </p: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8C31507E-E1A0-42DA-AF0B-8AB5343BC1F3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02671" y="3937861"/>
            <a:ext cx="830270" cy="18433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06ED9B28-A3AC-4F05-8659-78C2B3F1F4D7}"/>
              </a:ext>
            </a:extLst>
          </p:cNvPr>
          <p:cNvCxnSpPr>
            <a:cxnSpLocks/>
          </p:cNvCxnSpPr>
          <p:nvPr/>
        </p:nvCxnSpPr>
        <p:spPr>
          <a:xfrm>
            <a:off x="10922081" y="5623752"/>
            <a:ext cx="6740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F59411C-7A36-405F-999D-19CA8BB1CD08}"/>
              </a:ext>
            </a:extLst>
          </p:cNvPr>
          <p:cNvCxnSpPr>
            <a:cxnSpLocks/>
          </p:cNvCxnSpPr>
          <p:nvPr/>
        </p:nvCxnSpPr>
        <p:spPr>
          <a:xfrm>
            <a:off x="10904367" y="5449808"/>
            <a:ext cx="6917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68ED6D5-AA6A-4CDC-8609-A210FA1C6E48}"/>
              </a:ext>
            </a:extLst>
          </p:cNvPr>
          <p:cNvSpPr/>
          <p:nvPr/>
        </p:nvSpPr>
        <p:spPr>
          <a:xfrm>
            <a:off x="10954583" y="4158243"/>
            <a:ext cx="224969" cy="266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N" sz="3600" dirty="0"/>
              <a:t>.</a:t>
            </a:r>
          </a:p>
          <a:p>
            <a:pPr algn="ctr"/>
            <a:r>
              <a:rPr lang="en-IN" sz="3600" dirty="0"/>
              <a:t>.</a:t>
            </a:r>
          </a:p>
          <a:p>
            <a:pPr algn="ctr"/>
            <a:r>
              <a:rPr lang="en-IN" sz="3600" dirty="0"/>
              <a:t>.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0B7A5FB-4D3A-46B8-81EC-41AAB38DD0EE}"/>
              </a:ext>
            </a:extLst>
          </p:cNvPr>
          <p:cNvCxnSpPr>
            <a:cxnSpLocks/>
          </p:cNvCxnSpPr>
          <p:nvPr/>
        </p:nvCxnSpPr>
        <p:spPr>
          <a:xfrm flipV="1">
            <a:off x="10922081" y="3333876"/>
            <a:ext cx="674003" cy="69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8F999D2A-8B5D-494E-9475-CA6846D26D47}"/>
              </a:ext>
            </a:extLst>
          </p:cNvPr>
          <p:cNvCxnSpPr>
            <a:cxnSpLocks/>
            <a:endCxn id="85" idx="1"/>
          </p:cNvCxnSpPr>
          <p:nvPr/>
        </p:nvCxnSpPr>
        <p:spPr>
          <a:xfrm rot="10800000" flipV="1">
            <a:off x="1836276" y="1803511"/>
            <a:ext cx="9496190" cy="2225711"/>
          </a:xfrm>
          <a:prstGeom prst="bentConnector3">
            <a:avLst>
              <a:gd name="adj1" fmla="val 10489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E84B0CCA-C88C-4F04-9D97-A62E6812BB09}"/>
              </a:ext>
            </a:extLst>
          </p:cNvPr>
          <p:cNvCxnSpPr>
            <a:cxnSpLocks/>
            <a:endCxn id="83" idx="1"/>
          </p:cNvCxnSpPr>
          <p:nvPr/>
        </p:nvCxnSpPr>
        <p:spPr>
          <a:xfrm rot="10800000" flipV="1">
            <a:off x="1846871" y="1925053"/>
            <a:ext cx="9364672" cy="1822263"/>
          </a:xfrm>
          <a:prstGeom prst="bentConnector3">
            <a:avLst>
              <a:gd name="adj1" fmla="val 1038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19DA8030-001E-4BD6-9517-5054F4D22B81}"/>
              </a:ext>
            </a:extLst>
          </p:cNvPr>
          <p:cNvCxnSpPr>
            <a:cxnSpLocks/>
            <a:endCxn id="82" idx="1"/>
          </p:cNvCxnSpPr>
          <p:nvPr/>
        </p:nvCxnSpPr>
        <p:spPr>
          <a:xfrm rot="10800000" flipV="1">
            <a:off x="1843481" y="2029398"/>
            <a:ext cx="9244580" cy="1577638"/>
          </a:xfrm>
          <a:prstGeom prst="bentConnector3">
            <a:avLst>
              <a:gd name="adj1" fmla="val 10247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FAE7623-5054-4837-9A07-AA71E81BF04B}"/>
              </a:ext>
            </a:extLst>
          </p:cNvPr>
          <p:cNvCxnSpPr>
            <a:cxnSpLocks/>
          </p:cNvCxnSpPr>
          <p:nvPr/>
        </p:nvCxnSpPr>
        <p:spPr>
          <a:xfrm>
            <a:off x="5714911" y="5371375"/>
            <a:ext cx="9375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1A4BEB5-CA50-4094-B17B-CDD85A9B7F69}"/>
              </a:ext>
            </a:extLst>
          </p:cNvPr>
          <p:cNvCxnSpPr>
            <a:cxnSpLocks/>
          </p:cNvCxnSpPr>
          <p:nvPr/>
        </p:nvCxnSpPr>
        <p:spPr>
          <a:xfrm flipH="1">
            <a:off x="9815459" y="3631076"/>
            <a:ext cx="1101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E72BF71B-B0FE-4958-946D-EFE7CA9A1F2E}"/>
              </a:ext>
            </a:extLst>
          </p:cNvPr>
          <p:cNvCxnSpPr>
            <a:cxnSpLocks/>
          </p:cNvCxnSpPr>
          <p:nvPr/>
        </p:nvCxnSpPr>
        <p:spPr>
          <a:xfrm flipH="1">
            <a:off x="9815459" y="3340837"/>
            <a:ext cx="2820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760F4DE-9584-4516-9096-A081A7774E1C}"/>
              </a:ext>
            </a:extLst>
          </p:cNvPr>
          <p:cNvCxnSpPr>
            <a:cxnSpLocks/>
          </p:cNvCxnSpPr>
          <p:nvPr/>
        </p:nvCxnSpPr>
        <p:spPr>
          <a:xfrm>
            <a:off x="9815459" y="4743799"/>
            <a:ext cx="3013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2A052082-33B6-4A31-9376-014351978E12}"/>
              </a:ext>
            </a:extLst>
          </p:cNvPr>
          <p:cNvSpPr txBox="1"/>
          <p:nvPr/>
        </p:nvSpPr>
        <p:spPr>
          <a:xfrm>
            <a:off x="3540624" y="6112261"/>
            <a:ext cx="906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Black" panose="020B0A04020102020204" pitchFamily="34" charset="0"/>
                <a:ea typeface="Cambria" panose="02040503050406030204" pitchFamily="18" charset="0"/>
              </a:rPr>
              <a:t>RD/EXE</a:t>
            </a:r>
            <a:endParaRPr lang="en-IN" sz="1400" dirty="0">
              <a:latin typeface="Arial Black" panose="020B0A04020102020204" pitchFamily="34" charset="0"/>
              <a:ea typeface="Cambria" panose="02040503050406030204" pitchFamily="18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D284F0B-5CE8-4D33-B640-A4513922BE3E}"/>
              </a:ext>
            </a:extLst>
          </p:cNvPr>
          <p:cNvSpPr txBox="1"/>
          <p:nvPr/>
        </p:nvSpPr>
        <p:spPr>
          <a:xfrm>
            <a:off x="6112854" y="6163394"/>
            <a:ext cx="1382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  <a:ea typeface="Cambria" panose="02040503050406030204" pitchFamily="18" charset="0"/>
              </a:rPr>
              <a:t>EXE/MEM</a:t>
            </a:r>
            <a:endParaRPr lang="en-IN" sz="1600" dirty="0">
              <a:latin typeface="Arial Black" panose="020B0A04020102020204" pitchFamily="34" charset="0"/>
              <a:ea typeface="Cambria" panose="02040503050406030204" pitchFamily="18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7E71392-D405-4D4B-A3F5-15FB7B06D9B7}"/>
              </a:ext>
            </a:extLst>
          </p:cNvPr>
          <p:cNvSpPr txBox="1"/>
          <p:nvPr/>
        </p:nvSpPr>
        <p:spPr>
          <a:xfrm>
            <a:off x="9215598" y="6150155"/>
            <a:ext cx="134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  <a:ea typeface="Cambria" panose="02040503050406030204" pitchFamily="18" charset="0"/>
              </a:rPr>
              <a:t>MEM/WB</a:t>
            </a:r>
            <a:endParaRPr lang="en-IN" sz="1600" dirty="0">
              <a:latin typeface="Arial Black" panose="020B0A04020102020204" pitchFamily="34" charset="0"/>
              <a:ea typeface="Cambria" panose="02040503050406030204" pitchFamily="18" charset="0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5EBB8BB-2CD8-409F-A759-126377A247FC}"/>
              </a:ext>
            </a:extLst>
          </p:cNvPr>
          <p:cNvGrpSpPr/>
          <p:nvPr/>
        </p:nvGrpSpPr>
        <p:grpSpPr>
          <a:xfrm rot="10800000">
            <a:off x="5804538" y="4611622"/>
            <a:ext cx="608961" cy="1202644"/>
            <a:chOff x="2521293" y="876309"/>
            <a:chExt cx="343934" cy="696511"/>
          </a:xfrm>
        </p:grpSpPr>
        <p:sp>
          <p:nvSpPr>
            <p:cNvPr id="165" name="Trapezoid 164">
              <a:extLst>
                <a:ext uri="{FF2B5EF4-FFF2-40B4-BE49-F238E27FC236}">
                  <a16:creationId xmlns:a16="http://schemas.microsoft.com/office/drawing/2014/main" id="{43840B4A-4E71-4026-BBDF-C977782F83C0}"/>
                </a:ext>
              </a:extLst>
            </p:cNvPr>
            <p:cNvSpPr/>
            <p:nvPr/>
          </p:nvSpPr>
          <p:spPr>
            <a:xfrm rot="16200000">
              <a:off x="2341568" y="1056034"/>
              <a:ext cx="696511" cy="337061"/>
            </a:xfrm>
            <a:prstGeom prst="trapezoid">
              <a:avLst>
                <a:gd name="adj" fmla="val 520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270" rtlCol="0" anchor="t"/>
            <a:lstStyle/>
            <a:p>
              <a:pPr algn="ctr"/>
              <a:r>
                <a:rPr lang="en-IN" sz="1000" dirty="0"/>
                <a:t>ALU 7</a:t>
              </a:r>
            </a:p>
            <a:p>
              <a:pPr algn="ctr"/>
              <a:r>
                <a:rPr lang="en-IN" sz="1000" dirty="0"/>
                <a:t>32 bit</a:t>
              </a:r>
            </a:p>
          </p:txBody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5975C366-250E-496E-BEF2-CFD890FC7231}"/>
                </a:ext>
              </a:extLst>
            </p:cNvPr>
            <p:cNvSpPr/>
            <p:nvPr/>
          </p:nvSpPr>
          <p:spPr>
            <a:xfrm rot="16200000">
              <a:off x="2749909" y="1161390"/>
              <a:ext cx="122031" cy="1086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97D5835-D4DD-4D7C-B8F5-858B97B87269}"/>
              </a:ext>
            </a:extLst>
          </p:cNvPr>
          <p:cNvGrpSpPr/>
          <p:nvPr/>
        </p:nvGrpSpPr>
        <p:grpSpPr>
          <a:xfrm rot="10800000">
            <a:off x="5725113" y="4709354"/>
            <a:ext cx="608961" cy="1202644"/>
            <a:chOff x="2521293" y="876309"/>
            <a:chExt cx="343934" cy="696511"/>
          </a:xfrm>
        </p:grpSpPr>
        <p:sp>
          <p:nvSpPr>
            <p:cNvPr id="168" name="Trapezoid 167">
              <a:extLst>
                <a:ext uri="{FF2B5EF4-FFF2-40B4-BE49-F238E27FC236}">
                  <a16:creationId xmlns:a16="http://schemas.microsoft.com/office/drawing/2014/main" id="{E794AF49-EB14-4263-9A1F-3278F4D5A97B}"/>
                </a:ext>
              </a:extLst>
            </p:cNvPr>
            <p:cNvSpPr/>
            <p:nvPr/>
          </p:nvSpPr>
          <p:spPr>
            <a:xfrm rot="16200000">
              <a:off x="2341568" y="1056034"/>
              <a:ext cx="696511" cy="337061"/>
            </a:xfrm>
            <a:prstGeom prst="trapezoid">
              <a:avLst>
                <a:gd name="adj" fmla="val 520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270" rtlCol="0" anchor="t"/>
            <a:lstStyle/>
            <a:p>
              <a:pPr algn="ctr"/>
              <a:r>
                <a:rPr lang="en-IN" sz="1000" dirty="0"/>
                <a:t>ALU 7</a:t>
              </a:r>
            </a:p>
            <a:p>
              <a:pPr algn="ctr"/>
              <a:r>
                <a:rPr lang="en-IN" sz="1000" dirty="0"/>
                <a:t>32 bit</a:t>
              </a:r>
            </a:p>
          </p:txBody>
        </p:sp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6751F2E1-E591-4F48-8F80-B1D3C40F6DE5}"/>
                </a:ext>
              </a:extLst>
            </p:cNvPr>
            <p:cNvSpPr/>
            <p:nvPr/>
          </p:nvSpPr>
          <p:spPr>
            <a:xfrm rot="16200000">
              <a:off x="2749909" y="1161390"/>
              <a:ext cx="122031" cy="1086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A21A3219-0E56-477A-B4D3-3BDEAC565C2E}"/>
              </a:ext>
            </a:extLst>
          </p:cNvPr>
          <p:cNvGrpSpPr/>
          <p:nvPr/>
        </p:nvGrpSpPr>
        <p:grpSpPr>
          <a:xfrm rot="10800000">
            <a:off x="5630566" y="4773569"/>
            <a:ext cx="608961" cy="1202644"/>
            <a:chOff x="2521293" y="876309"/>
            <a:chExt cx="343934" cy="696511"/>
          </a:xfrm>
        </p:grpSpPr>
        <p:sp>
          <p:nvSpPr>
            <p:cNvPr id="171" name="Trapezoid 170">
              <a:extLst>
                <a:ext uri="{FF2B5EF4-FFF2-40B4-BE49-F238E27FC236}">
                  <a16:creationId xmlns:a16="http://schemas.microsoft.com/office/drawing/2014/main" id="{9317CD87-AF94-4711-8192-CBA0CCAA0FCB}"/>
                </a:ext>
              </a:extLst>
            </p:cNvPr>
            <p:cNvSpPr/>
            <p:nvPr/>
          </p:nvSpPr>
          <p:spPr>
            <a:xfrm rot="16200000">
              <a:off x="2341568" y="1056034"/>
              <a:ext cx="696511" cy="337061"/>
            </a:xfrm>
            <a:prstGeom prst="trapezoid">
              <a:avLst>
                <a:gd name="adj" fmla="val 520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270" rtlCol="0" anchor="t"/>
            <a:lstStyle/>
            <a:p>
              <a:pPr algn="ctr"/>
              <a:r>
                <a:rPr lang="en-IN" sz="1000" dirty="0"/>
                <a:t>ALU 7</a:t>
              </a:r>
            </a:p>
            <a:p>
              <a:pPr algn="ctr"/>
              <a:r>
                <a:rPr lang="en-IN" sz="1000" dirty="0"/>
                <a:t>32 bit</a:t>
              </a:r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FEF1B776-82CB-4858-9136-F6AE98C5E55C}"/>
                </a:ext>
              </a:extLst>
            </p:cNvPr>
            <p:cNvSpPr/>
            <p:nvPr/>
          </p:nvSpPr>
          <p:spPr>
            <a:xfrm rot="16200000">
              <a:off x="2749909" y="1161390"/>
              <a:ext cx="122031" cy="1086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E5B0C45-0B67-41FA-A05A-A73A5AA3B322}"/>
              </a:ext>
            </a:extLst>
          </p:cNvPr>
          <p:cNvGrpSpPr/>
          <p:nvPr/>
        </p:nvGrpSpPr>
        <p:grpSpPr>
          <a:xfrm rot="10800000">
            <a:off x="5551141" y="4886541"/>
            <a:ext cx="608961" cy="1202644"/>
            <a:chOff x="2521293" y="876309"/>
            <a:chExt cx="343934" cy="696511"/>
          </a:xfrm>
        </p:grpSpPr>
        <p:sp>
          <p:nvSpPr>
            <p:cNvPr id="174" name="Trapezoid 173">
              <a:extLst>
                <a:ext uri="{FF2B5EF4-FFF2-40B4-BE49-F238E27FC236}">
                  <a16:creationId xmlns:a16="http://schemas.microsoft.com/office/drawing/2014/main" id="{3F285644-9EF1-48C4-A09D-C95F1D73D794}"/>
                </a:ext>
              </a:extLst>
            </p:cNvPr>
            <p:cNvSpPr/>
            <p:nvPr/>
          </p:nvSpPr>
          <p:spPr>
            <a:xfrm rot="16200000">
              <a:off x="2341568" y="1056034"/>
              <a:ext cx="696511" cy="337061"/>
            </a:xfrm>
            <a:prstGeom prst="trapezoid">
              <a:avLst>
                <a:gd name="adj" fmla="val 520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270" rtlCol="0" anchor="t"/>
            <a:lstStyle/>
            <a:p>
              <a:pPr algn="ctr"/>
              <a:r>
                <a:rPr lang="en-IN" sz="1000" dirty="0"/>
                <a:t>LSU 7</a:t>
              </a:r>
            </a:p>
            <a:p>
              <a:pPr algn="ctr"/>
              <a:endParaRPr lang="en-IN" sz="1000" dirty="0"/>
            </a:p>
            <a:p>
              <a:pPr algn="ctr"/>
              <a:endParaRPr lang="en-IN" sz="1000" dirty="0"/>
            </a:p>
            <a:p>
              <a:pPr algn="ctr"/>
              <a:r>
                <a:rPr lang="en-IN" sz="1000" dirty="0"/>
                <a:t>32 bit</a:t>
              </a:r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12816F2E-BA77-49F6-9842-BBBD5A2B7A90}"/>
                </a:ext>
              </a:extLst>
            </p:cNvPr>
            <p:cNvSpPr/>
            <p:nvPr/>
          </p:nvSpPr>
          <p:spPr>
            <a:xfrm rot="16200000">
              <a:off x="2749909" y="1161390"/>
              <a:ext cx="122031" cy="1086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FDA3E8F-7D67-43D0-8247-813B0391F184}"/>
              </a:ext>
            </a:extLst>
          </p:cNvPr>
          <p:cNvCxnSpPr>
            <a:cxnSpLocks/>
          </p:cNvCxnSpPr>
          <p:nvPr/>
        </p:nvCxnSpPr>
        <p:spPr>
          <a:xfrm>
            <a:off x="4063843" y="5906053"/>
            <a:ext cx="14994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A7BE0D0-BF2E-4526-A6AD-1676A041940E}"/>
              </a:ext>
            </a:extLst>
          </p:cNvPr>
          <p:cNvGrpSpPr/>
          <p:nvPr/>
        </p:nvGrpSpPr>
        <p:grpSpPr>
          <a:xfrm>
            <a:off x="3518772" y="2126245"/>
            <a:ext cx="289462" cy="2187201"/>
            <a:chOff x="5499809" y="2492859"/>
            <a:chExt cx="289462" cy="2853841"/>
          </a:xfrm>
          <a:solidFill>
            <a:schemeClr val="accent3"/>
          </a:solidFill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1AD35202-0D2C-4FF0-B9C0-E767036114C9}"/>
                </a:ext>
              </a:extLst>
            </p:cNvPr>
            <p:cNvSpPr/>
            <p:nvPr/>
          </p:nvSpPr>
          <p:spPr>
            <a:xfrm>
              <a:off x="5499809" y="2492859"/>
              <a:ext cx="289462" cy="285384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2ADB5AA-FDB7-4C03-9EA1-729FA4781C08}"/>
                </a:ext>
              </a:extLst>
            </p:cNvPr>
            <p:cNvGrpSpPr/>
            <p:nvPr/>
          </p:nvGrpSpPr>
          <p:grpSpPr>
            <a:xfrm>
              <a:off x="5512407" y="3564113"/>
              <a:ext cx="263492" cy="813908"/>
              <a:chOff x="4081492" y="2651125"/>
              <a:chExt cx="428596" cy="1070986"/>
            </a:xfrm>
            <a:grpFill/>
          </p:grpSpPr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A66EA115-E734-4064-81E5-03C2E7A47D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6075" y="2651125"/>
                <a:ext cx="280226" cy="1070986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FDA075B3-DEFB-4305-B9A7-779DD94783D7}"/>
                  </a:ext>
                </a:extLst>
              </p:cNvPr>
              <p:cNvCxnSpPr/>
              <p:nvPr/>
            </p:nvCxnSpPr>
            <p:spPr>
              <a:xfrm flipV="1">
                <a:off x="4155279" y="2662008"/>
                <a:ext cx="273959" cy="1053144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B2746824-EEA3-433B-8FAC-F4F06B4D5D7F}"/>
                  </a:ext>
                </a:extLst>
              </p:cNvPr>
              <p:cNvCxnSpPr/>
              <p:nvPr/>
            </p:nvCxnSpPr>
            <p:spPr>
              <a:xfrm>
                <a:off x="4429238" y="2662008"/>
                <a:ext cx="73787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C3E7B6B3-6E2C-485D-B1F6-910E14E8E2F5}"/>
                  </a:ext>
                </a:extLst>
              </p:cNvPr>
              <p:cNvCxnSpPr/>
              <p:nvPr/>
            </p:nvCxnSpPr>
            <p:spPr>
              <a:xfrm>
                <a:off x="4436301" y="3720132"/>
                <a:ext cx="73787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B96D3A7A-9957-404E-8F6B-6E7777282E9B}"/>
                  </a:ext>
                </a:extLst>
              </p:cNvPr>
              <p:cNvCxnSpPr/>
              <p:nvPr/>
            </p:nvCxnSpPr>
            <p:spPr>
              <a:xfrm>
                <a:off x="4081492" y="2651125"/>
                <a:ext cx="73787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03DAB860-F412-4372-AAA6-F33DD42FC241}"/>
                  </a:ext>
                </a:extLst>
              </p:cNvPr>
              <p:cNvCxnSpPr/>
              <p:nvPr/>
            </p:nvCxnSpPr>
            <p:spPr>
              <a:xfrm>
                <a:off x="4081492" y="3712727"/>
                <a:ext cx="73787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86" name="Rectangle 185">
            <a:extLst>
              <a:ext uri="{FF2B5EF4-FFF2-40B4-BE49-F238E27FC236}">
                <a16:creationId xmlns:a16="http://schemas.microsoft.com/office/drawing/2014/main" id="{0A5A2DBE-146D-4D3E-B423-6BC68660D7C9}"/>
              </a:ext>
            </a:extLst>
          </p:cNvPr>
          <p:cNvSpPr/>
          <p:nvPr/>
        </p:nvSpPr>
        <p:spPr>
          <a:xfrm>
            <a:off x="2468631" y="5046935"/>
            <a:ext cx="992789" cy="9454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/>
              <a:t>STALLER</a:t>
            </a:r>
            <a:endParaRPr lang="en-IN" sz="1200" dirty="0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FFD08460-8B90-4F06-9909-3482B1352BDA}"/>
              </a:ext>
            </a:extLst>
          </p:cNvPr>
          <p:cNvCxnSpPr>
            <a:cxnSpLocks/>
            <a:stCxn id="186" idx="1"/>
            <a:endCxn id="188" idx="3"/>
          </p:cNvCxnSpPr>
          <p:nvPr/>
        </p:nvCxnSpPr>
        <p:spPr>
          <a:xfrm flipH="1" flipV="1">
            <a:off x="1877308" y="5518011"/>
            <a:ext cx="591323" cy="16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2B825592-27AB-49C9-8520-7678B273A02A}"/>
              </a:ext>
            </a:extLst>
          </p:cNvPr>
          <p:cNvSpPr/>
          <p:nvPr/>
        </p:nvSpPr>
        <p:spPr>
          <a:xfrm>
            <a:off x="884519" y="5045296"/>
            <a:ext cx="992789" cy="9454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/>
              <a:t>SYSTOLIC </a:t>
            </a:r>
          </a:p>
          <a:p>
            <a:pPr algn="ctr"/>
            <a:r>
              <a:rPr lang="en-US" sz="1200" dirty="0"/>
              <a:t>ARRAY</a:t>
            </a:r>
          </a:p>
          <a:p>
            <a:pPr algn="ctr"/>
            <a:r>
              <a:rPr lang="en-US" sz="1200" dirty="0"/>
              <a:t>SEQUENCER</a:t>
            </a:r>
            <a:endParaRPr lang="en-IN" sz="1200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8B237C97-6B98-4DA5-A856-83B8E9BB5E27}"/>
              </a:ext>
            </a:extLst>
          </p:cNvPr>
          <p:cNvSpPr/>
          <p:nvPr/>
        </p:nvSpPr>
        <p:spPr>
          <a:xfrm>
            <a:off x="7645971" y="5545475"/>
            <a:ext cx="206436" cy="7500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CHAINING</a:t>
            </a:r>
            <a:endParaRPr lang="en-IN" sz="1000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26C982F-1E7F-4746-B510-7AC07D32EEEE}"/>
              </a:ext>
            </a:extLst>
          </p:cNvPr>
          <p:cNvSpPr/>
          <p:nvPr/>
        </p:nvSpPr>
        <p:spPr>
          <a:xfrm>
            <a:off x="5097896" y="2768954"/>
            <a:ext cx="265341" cy="13881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CHAINING</a:t>
            </a:r>
            <a:endParaRPr lang="en-IN" sz="1200" dirty="0"/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C95037F-C911-4E6C-9FD3-EBCA87859EF6}"/>
              </a:ext>
            </a:extLst>
          </p:cNvPr>
          <p:cNvCxnSpPr>
            <a:cxnSpLocks/>
          </p:cNvCxnSpPr>
          <p:nvPr/>
        </p:nvCxnSpPr>
        <p:spPr>
          <a:xfrm>
            <a:off x="8197658" y="5911196"/>
            <a:ext cx="1733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194DBA6-0C4F-4661-827E-1655F794329D}"/>
              </a:ext>
            </a:extLst>
          </p:cNvPr>
          <p:cNvCxnSpPr>
            <a:cxnSpLocks/>
          </p:cNvCxnSpPr>
          <p:nvPr/>
        </p:nvCxnSpPr>
        <p:spPr>
          <a:xfrm>
            <a:off x="11088061" y="2029397"/>
            <a:ext cx="0" cy="13319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AF6650F-A5AB-4BB3-89B2-9CFC4C046DD0}"/>
              </a:ext>
            </a:extLst>
          </p:cNvPr>
          <p:cNvCxnSpPr>
            <a:cxnSpLocks/>
          </p:cNvCxnSpPr>
          <p:nvPr/>
        </p:nvCxnSpPr>
        <p:spPr>
          <a:xfrm>
            <a:off x="11212504" y="1946826"/>
            <a:ext cx="0" cy="1414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A20FB260-32CE-4453-AA24-D2537561C139}"/>
              </a:ext>
            </a:extLst>
          </p:cNvPr>
          <p:cNvCxnSpPr>
            <a:cxnSpLocks/>
          </p:cNvCxnSpPr>
          <p:nvPr/>
        </p:nvCxnSpPr>
        <p:spPr>
          <a:xfrm>
            <a:off x="11332466" y="1803510"/>
            <a:ext cx="0" cy="15373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85F04754-889F-4963-9570-81E858CB8CE4}"/>
              </a:ext>
            </a:extLst>
          </p:cNvPr>
          <p:cNvCxnSpPr>
            <a:cxnSpLocks/>
          </p:cNvCxnSpPr>
          <p:nvPr/>
        </p:nvCxnSpPr>
        <p:spPr>
          <a:xfrm>
            <a:off x="4063843" y="5172479"/>
            <a:ext cx="14994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460D39F5-E729-4B40-9311-479EA5717E12}"/>
              </a:ext>
            </a:extLst>
          </p:cNvPr>
          <p:cNvCxnSpPr>
            <a:stCxn id="113" idx="3"/>
          </p:cNvCxnSpPr>
          <p:nvPr/>
        </p:nvCxnSpPr>
        <p:spPr>
          <a:xfrm flipV="1">
            <a:off x="11663246" y="1584960"/>
            <a:ext cx="162994" cy="2795345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62B454CE-9F30-4D84-8134-22C700D8BAE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97896" y="1584960"/>
            <a:ext cx="6728344" cy="1390738"/>
          </a:xfrm>
          <a:prstGeom prst="bentConnector3">
            <a:avLst>
              <a:gd name="adj1" fmla="val 10344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6DD0EBED-83B7-4502-87AD-1CFB8ACD7F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78310" y="4592854"/>
            <a:ext cx="2237876" cy="2656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0D296AD9-E6A5-4E8A-A941-86AA3CEC887B}"/>
              </a:ext>
            </a:extLst>
          </p:cNvPr>
          <p:cNvCxnSpPr>
            <a:cxnSpLocks/>
            <a:endCxn id="190" idx="1"/>
          </p:cNvCxnSpPr>
          <p:nvPr/>
        </p:nvCxnSpPr>
        <p:spPr>
          <a:xfrm rot="16200000" flipH="1">
            <a:off x="4209567" y="2574706"/>
            <a:ext cx="1433642" cy="34301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FC5E1884-4A45-42CB-BC56-C7F3B7C36A9C}"/>
              </a:ext>
            </a:extLst>
          </p:cNvPr>
          <p:cNvCxnSpPr>
            <a:cxnSpLocks/>
            <a:stCxn id="186" idx="3"/>
            <a:endCxn id="190" idx="2"/>
          </p:cNvCxnSpPr>
          <p:nvPr/>
        </p:nvCxnSpPr>
        <p:spPr>
          <a:xfrm flipV="1">
            <a:off x="3461420" y="4157115"/>
            <a:ext cx="1769147" cy="13625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DEE5567F-0B8B-475D-A342-DDF7670FA3EB}"/>
              </a:ext>
            </a:extLst>
          </p:cNvPr>
          <p:cNvCxnSpPr>
            <a:cxnSpLocks/>
          </p:cNvCxnSpPr>
          <p:nvPr/>
        </p:nvCxnSpPr>
        <p:spPr>
          <a:xfrm>
            <a:off x="2836096" y="3980927"/>
            <a:ext cx="6911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85DAA36A-157D-4267-B248-6FF4CC2C8FD9}"/>
              </a:ext>
            </a:extLst>
          </p:cNvPr>
          <p:cNvSpPr txBox="1"/>
          <p:nvPr/>
        </p:nvSpPr>
        <p:spPr>
          <a:xfrm>
            <a:off x="4018107" y="3787054"/>
            <a:ext cx="66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DT3_Xbar</a:t>
            </a:r>
            <a:endParaRPr lang="en-IN" sz="800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27895E8-75F7-4C8E-B595-66081DAC4D75}"/>
              </a:ext>
            </a:extLst>
          </p:cNvPr>
          <p:cNvSpPr txBox="1"/>
          <p:nvPr/>
        </p:nvSpPr>
        <p:spPr>
          <a:xfrm>
            <a:off x="4009701" y="3617348"/>
            <a:ext cx="680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DT2_Xbar</a:t>
            </a:r>
            <a:endParaRPr lang="en-IN" sz="8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1EA3B59F-2090-42F1-AB94-7EAE85B45D51}"/>
              </a:ext>
            </a:extLst>
          </p:cNvPr>
          <p:cNvSpPr txBox="1"/>
          <p:nvPr/>
        </p:nvSpPr>
        <p:spPr>
          <a:xfrm>
            <a:off x="4013555" y="3401649"/>
            <a:ext cx="680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DT1_Xbar</a:t>
            </a:r>
            <a:endParaRPr lang="en-IN" sz="800" dirty="0"/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DC372859-80DE-4802-B569-CF664B2D13F3}"/>
              </a:ext>
            </a:extLst>
          </p:cNvPr>
          <p:cNvCxnSpPr>
            <a:cxnSpLocks/>
          </p:cNvCxnSpPr>
          <p:nvPr/>
        </p:nvCxnSpPr>
        <p:spPr>
          <a:xfrm>
            <a:off x="3813901" y="3592723"/>
            <a:ext cx="1670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813E8B00-8FD5-4056-BC57-23AB8411727C}"/>
              </a:ext>
            </a:extLst>
          </p:cNvPr>
          <p:cNvCxnSpPr>
            <a:cxnSpLocks/>
          </p:cNvCxnSpPr>
          <p:nvPr/>
        </p:nvCxnSpPr>
        <p:spPr>
          <a:xfrm>
            <a:off x="3813901" y="3792138"/>
            <a:ext cx="1670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C171380-EBA7-4FE8-A7F3-03E0F67C0668}"/>
              </a:ext>
            </a:extLst>
          </p:cNvPr>
          <p:cNvCxnSpPr>
            <a:cxnSpLocks/>
          </p:cNvCxnSpPr>
          <p:nvPr/>
        </p:nvCxnSpPr>
        <p:spPr>
          <a:xfrm>
            <a:off x="3813901" y="3959955"/>
            <a:ext cx="1670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468E5322-8C77-40DF-AF3C-F160D9F74F33}"/>
              </a:ext>
            </a:extLst>
          </p:cNvPr>
          <p:cNvCxnSpPr/>
          <p:nvPr/>
        </p:nvCxnSpPr>
        <p:spPr>
          <a:xfrm rot="16200000" flipH="1">
            <a:off x="1642104" y="3607037"/>
            <a:ext cx="30844" cy="308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36855DEE-F9EC-43D4-9F38-2D988F8B6467}"/>
              </a:ext>
            </a:extLst>
          </p:cNvPr>
          <p:cNvCxnSpPr>
            <a:cxnSpLocks/>
          </p:cNvCxnSpPr>
          <p:nvPr/>
        </p:nvCxnSpPr>
        <p:spPr>
          <a:xfrm flipH="1">
            <a:off x="797164" y="4035064"/>
            <a:ext cx="8449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5421DA95-CA88-4DDC-ABAB-AD8D9D8B43FD}"/>
              </a:ext>
            </a:extLst>
          </p:cNvPr>
          <p:cNvCxnSpPr>
            <a:cxnSpLocks/>
          </p:cNvCxnSpPr>
          <p:nvPr/>
        </p:nvCxnSpPr>
        <p:spPr>
          <a:xfrm flipH="1">
            <a:off x="797164" y="3744607"/>
            <a:ext cx="8449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8ADF2316-67AA-40A0-A689-267657831E2A}"/>
              </a:ext>
            </a:extLst>
          </p:cNvPr>
          <p:cNvCxnSpPr>
            <a:cxnSpLocks/>
          </p:cNvCxnSpPr>
          <p:nvPr/>
        </p:nvCxnSpPr>
        <p:spPr>
          <a:xfrm flipH="1">
            <a:off x="797164" y="3608292"/>
            <a:ext cx="8449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1F96614-2FAA-40A0-A56A-A80DDD355A45}"/>
              </a:ext>
            </a:extLst>
          </p:cNvPr>
          <p:cNvSpPr/>
          <p:nvPr/>
        </p:nvSpPr>
        <p:spPr>
          <a:xfrm>
            <a:off x="83426" y="2239477"/>
            <a:ext cx="343312" cy="371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Vector Interface Unit</a:t>
            </a:r>
            <a:endParaRPr lang="en-IN" dirty="0"/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F9E6270-C579-4B88-ADFC-DBC80CD38A5C}"/>
              </a:ext>
            </a:extLst>
          </p:cNvPr>
          <p:cNvCxnSpPr>
            <a:stCxn id="212" idx="3"/>
            <a:endCxn id="75" idx="1"/>
          </p:cNvCxnSpPr>
          <p:nvPr/>
        </p:nvCxnSpPr>
        <p:spPr>
          <a:xfrm>
            <a:off x="426738" y="4096728"/>
            <a:ext cx="2773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F6D79C24-3E19-4F26-A2C9-DD2D9B2863D5}"/>
              </a:ext>
            </a:extLst>
          </p:cNvPr>
          <p:cNvSpPr txBox="1"/>
          <p:nvPr/>
        </p:nvSpPr>
        <p:spPr>
          <a:xfrm>
            <a:off x="398742" y="3160030"/>
            <a:ext cx="307777" cy="90519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800" dirty="0"/>
              <a:t>Instruction – 0</a:t>
            </a:r>
            <a:r>
              <a:rPr lang="en-US" sz="800" dirty="0">
                <a:sym typeface="Wingdings" panose="05000000000000000000" pitchFamily="2" charset="2"/>
              </a:rPr>
              <a:t>7</a:t>
            </a:r>
            <a:endParaRPr lang="en-IN" sz="800" dirty="0"/>
          </a:p>
        </p:txBody>
      </p: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B7E061D3-C37D-4DFC-A628-83ABBA5D383F}"/>
              </a:ext>
            </a:extLst>
          </p:cNvPr>
          <p:cNvCxnSpPr>
            <a:cxnSpLocks/>
          </p:cNvCxnSpPr>
          <p:nvPr/>
        </p:nvCxnSpPr>
        <p:spPr>
          <a:xfrm>
            <a:off x="6707191" y="5371375"/>
            <a:ext cx="935712" cy="72493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4BDCBA34-CFF3-4647-9502-9B412264C6F1}"/>
              </a:ext>
            </a:extLst>
          </p:cNvPr>
          <p:cNvSpPr txBox="1"/>
          <p:nvPr/>
        </p:nvSpPr>
        <p:spPr>
          <a:xfrm>
            <a:off x="11001686" y="6037349"/>
            <a:ext cx="1030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  <a:ea typeface="Cambria" panose="02040503050406030204" pitchFamily="18" charset="0"/>
              </a:rPr>
              <a:t>WB/FIN</a:t>
            </a:r>
            <a:endParaRPr lang="en-IN" sz="1600" dirty="0">
              <a:latin typeface="Arial Black" panose="020B0A04020102020204" pitchFamily="34" charset="0"/>
              <a:ea typeface="Cambria" panose="02040503050406030204" pitchFamily="18" charset="0"/>
            </a:endParaRP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390F376-5C8B-4C39-A0C5-ECAC78C247EB}"/>
              </a:ext>
            </a:extLst>
          </p:cNvPr>
          <p:cNvGrpSpPr/>
          <p:nvPr/>
        </p:nvGrpSpPr>
        <p:grpSpPr>
          <a:xfrm>
            <a:off x="7919516" y="5333618"/>
            <a:ext cx="289462" cy="1093600"/>
            <a:chOff x="5499809" y="2492859"/>
            <a:chExt cx="289462" cy="2853841"/>
          </a:xfrm>
          <a:solidFill>
            <a:schemeClr val="accent3"/>
          </a:solidFill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3022617-33E9-48DF-A18F-0791D07180D0}"/>
                </a:ext>
              </a:extLst>
            </p:cNvPr>
            <p:cNvSpPr/>
            <p:nvPr/>
          </p:nvSpPr>
          <p:spPr>
            <a:xfrm>
              <a:off x="5499809" y="2492859"/>
              <a:ext cx="289462" cy="285384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2E0A816B-5054-40D9-9EAA-8E337B75BF98}"/>
                </a:ext>
              </a:extLst>
            </p:cNvPr>
            <p:cNvGrpSpPr/>
            <p:nvPr/>
          </p:nvGrpSpPr>
          <p:grpSpPr>
            <a:xfrm>
              <a:off x="5512407" y="3564113"/>
              <a:ext cx="263492" cy="813908"/>
              <a:chOff x="4081492" y="2651125"/>
              <a:chExt cx="428596" cy="1070986"/>
            </a:xfrm>
            <a:grpFill/>
          </p:grpSpPr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A5C06AE3-AA51-4DD0-B68C-B036E0E194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6075" y="2651125"/>
                <a:ext cx="280226" cy="1070986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47A6F11B-471A-4EEB-A482-DEAE35335824}"/>
                  </a:ext>
                </a:extLst>
              </p:cNvPr>
              <p:cNvCxnSpPr/>
              <p:nvPr/>
            </p:nvCxnSpPr>
            <p:spPr>
              <a:xfrm flipV="1">
                <a:off x="4155279" y="2662008"/>
                <a:ext cx="273959" cy="1053144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DD804079-4372-4133-B2B0-70C383A06370}"/>
                  </a:ext>
                </a:extLst>
              </p:cNvPr>
              <p:cNvCxnSpPr/>
              <p:nvPr/>
            </p:nvCxnSpPr>
            <p:spPr>
              <a:xfrm>
                <a:off x="4429238" y="2662008"/>
                <a:ext cx="73787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F77B6277-976B-4C42-BF6A-91264CE0C6BE}"/>
                  </a:ext>
                </a:extLst>
              </p:cNvPr>
              <p:cNvCxnSpPr/>
              <p:nvPr/>
            </p:nvCxnSpPr>
            <p:spPr>
              <a:xfrm>
                <a:off x="4436301" y="3720132"/>
                <a:ext cx="73787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6B55732C-404F-4A5B-B341-DA384D6C3FEA}"/>
                  </a:ext>
                </a:extLst>
              </p:cNvPr>
              <p:cNvCxnSpPr/>
              <p:nvPr/>
            </p:nvCxnSpPr>
            <p:spPr>
              <a:xfrm>
                <a:off x="4081492" y="2651125"/>
                <a:ext cx="73787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F7B3E4D2-E19C-4486-B34A-389E597B87D3}"/>
                  </a:ext>
                </a:extLst>
              </p:cNvPr>
              <p:cNvCxnSpPr/>
              <p:nvPr/>
            </p:nvCxnSpPr>
            <p:spPr>
              <a:xfrm>
                <a:off x="4081492" y="3712727"/>
                <a:ext cx="73787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9BF1244A-6A01-4EA2-A61E-73351ACDD35A}"/>
              </a:ext>
            </a:extLst>
          </p:cNvPr>
          <p:cNvGrpSpPr/>
          <p:nvPr/>
        </p:nvGrpSpPr>
        <p:grpSpPr>
          <a:xfrm>
            <a:off x="9845807" y="4498496"/>
            <a:ext cx="188885" cy="1093600"/>
            <a:chOff x="5499809" y="2492859"/>
            <a:chExt cx="289462" cy="2853841"/>
          </a:xfrm>
          <a:solidFill>
            <a:schemeClr val="accent3"/>
          </a:solidFill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5173B728-E0A3-4D34-92AD-E437C550ED66}"/>
                </a:ext>
              </a:extLst>
            </p:cNvPr>
            <p:cNvSpPr/>
            <p:nvPr/>
          </p:nvSpPr>
          <p:spPr>
            <a:xfrm>
              <a:off x="5499809" y="2492859"/>
              <a:ext cx="289462" cy="285384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6B4D56FC-3B92-475B-8032-F157E15659FA}"/>
                </a:ext>
              </a:extLst>
            </p:cNvPr>
            <p:cNvGrpSpPr/>
            <p:nvPr/>
          </p:nvGrpSpPr>
          <p:grpSpPr>
            <a:xfrm>
              <a:off x="5512407" y="3564113"/>
              <a:ext cx="263492" cy="813908"/>
              <a:chOff x="4081492" y="2651125"/>
              <a:chExt cx="428596" cy="1070986"/>
            </a:xfrm>
            <a:grpFill/>
          </p:grpSpPr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232386AD-151E-47D1-9285-274969904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6075" y="2651125"/>
                <a:ext cx="280226" cy="1070986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41713B85-67C1-46B7-A7C2-EF92CC26740C}"/>
                  </a:ext>
                </a:extLst>
              </p:cNvPr>
              <p:cNvCxnSpPr/>
              <p:nvPr/>
            </p:nvCxnSpPr>
            <p:spPr>
              <a:xfrm flipV="1">
                <a:off x="4155279" y="2662008"/>
                <a:ext cx="273959" cy="1053144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B1D4BF44-878B-4079-A7F2-91FE60012E16}"/>
                  </a:ext>
                </a:extLst>
              </p:cNvPr>
              <p:cNvCxnSpPr/>
              <p:nvPr/>
            </p:nvCxnSpPr>
            <p:spPr>
              <a:xfrm>
                <a:off x="4429238" y="2662008"/>
                <a:ext cx="73787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8E779347-3F4D-47FF-8E26-72C38816B0D6}"/>
                  </a:ext>
                </a:extLst>
              </p:cNvPr>
              <p:cNvCxnSpPr/>
              <p:nvPr/>
            </p:nvCxnSpPr>
            <p:spPr>
              <a:xfrm>
                <a:off x="4436301" y="3720132"/>
                <a:ext cx="73787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2B0D93BA-A4ED-4916-8B1A-06F0F8C068D0}"/>
                  </a:ext>
                </a:extLst>
              </p:cNvPr>
              <p:cNvCxnSpPr/>
              <p:nvPr/>
            </p:nvCxnSpPr>
            <p:spPr>
              <a:xfrm>
                <a:off x="4081492" y="2651125"/>
                <a:ext cx="73787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8BEE8BD1-FAA4-41A6-8219-7A5BAA6057E9}"/>
                  </a:ext>
                </a:extLst>
              </p:cNvPr>
              <p:cNvCxnSpPr/>
              <p:nvPr/>
            </p:nvCxnSpPr>
            <p:spPr>
              <a:xfrm>
                <a:off x="4081492" y="3712727"/>
                <a:ext cx="73787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35" name="TextBox 234">
            <a:extLst>
              <a:ext uri="{FF2B5EF4-FFF2-40B4-BE49-F238E27FC236}">
                <a16:creationId xmlns:a16="http://schemas.microsoft.com/office/drawing/2014/main" id="{962F7560-F682-481C-A90F-75187619879B}"/>
              </a:ext>
            </a:extLst>
          </p:cNvPr>
          <p:cNvSpPr txBox="1"/>
          <p:nvPr/>
        </p:nvSpPr>
        <p:spPr>
          <a:xfrm>
            <a:off x="3515791" y="4326767"/>
            <a:ext cx="426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x1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8D1583A1-9BCF-4469-B525-483AA1BD4341}"/>
              </a:ext>
            </a:extLst>
          </p:cNvPr>
          <p:cNvSpPr txBox="1"/>
          <p:nvPr/>
        </p:nvSpPr>
        <p:spPr>
          <a:xfrm>
            <a:off x="7943958" y="6449796"/>
            <a:ext cx="426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x2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8BF4624-0E62-4DF3-87ED-9269E100E7C0}"/>
              </a:ext>
            </a:extLst>
          </p:cNvPr>
          <p:cNvSpPr txBox="1"/>
          <p:nvPr/>
        </p:nvSpPr>
        <p:spPr>
          <a:xfrm>
            <a:off x="9777550" y="5560165"/>
            <a:ext cx="426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x3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252A9EAE-DDC6-40C5-B0DC-869C63CDDC7A}"/>
              </a:ext>
            </a:extLst>
          </p:cNvPr>
          <p:cNvSpPr txBox="1"/>
          <p:nvPr/>
        </p:nvSpPr>
        <p:spPr>
          <a:xfrm>
            <a:off x="10591435" y="5841939"/>
            <a:ext cx="426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x4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CE4FF11C-6274-4F62-A728-48E544BEB151}"/>
              </a:ext>
            </a:extLst>
          </p:cNvPr>
          <p:cNvCxnSpPr>
            <a:cxnSpLocks/>
          </p:cNvCxnSpPr>
          <p:nvPr/>
        </p:nvCxnSpPr>
        <p:spPr>
          <a:xfrm>
            <a:off x="2836096" y="4116507"/>
            <a:ext cx="6911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577EF37E-2BDC-44FE-A68B-C17A84D809EC}"/>
              </a:ext>
            </a:extLst>
          </p:cNvPr>
          <p:cNvCxnSpPr>
            <a:cxnSpLocks/>
          </p:cNvCxnSpPr>
          <p:nvPr/>
        </p:nvCxnSpPr>
        <p:spPr>
          <a:xfrm>
            <a:off x="3808234" y="4116507"/>
            <a:ext cx="1670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A8630BED-FF1A-4D78-9883-C538F7DDFFF9}"/>
              </a:ext>
            </a:extLst>
          </p:cNvPr>
          <p:cNvCxnSpPr>
            <a:cxnSpLocks/>
          </p:cNvCxnSpPr>
          <p:nvPr/>
        </p:nvCxnSpPr>
        <p:spPr>
          <a:xfrm flipV="1">
            <a:off x="4061842" y="4120349"/>
            <a:ext cx="1034053" cy="7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4C54F504-382F-42A8-9BA3-7F354B01F337}"/>
              </a:ext>
            </a:extLst>
          </p:cNvPr>
          <p:cNvSpPr txBox="1"/>
          <p:nvPr/>
        </p:nvSpPr>
        <p:spPr>
          <a:xfrm>
            <a:off x="4017721" y="3947448"/>
            <a:ext cx="66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DT4_Xbar</a:t>
            </a:r>
            <a:endParaRPr lang="en-IN" sz="8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22DCA46C-3315-4FDE-825A-1D43750BC774}"/>
              </a:ext>
            </a:extLst>
          </p:cNvPr>
          <p:cNvSpPr txBox="1"/>
          <p:nvPr/>
        </p:nvSpPr>
        <p:spPr>
          <a:xfrm>
            <a:off x="4228299" y="237780"/>
            <a:ext cx="350224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FROM SCALAR TO VECTOR PIPELINE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066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5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8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1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4"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7" dur="2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0" dur="2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3" dur="2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6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9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2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5" dur="2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8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1"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4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7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0" dur="2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3"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9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2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5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8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1" dur="2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4" dur="2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7" dur="2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0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3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6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9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2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5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8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1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4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7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0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3"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9" dur="2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2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5" dur="2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8" dur="2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1" dur="2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4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7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0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3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6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9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5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8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1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4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7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0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3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6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9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2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5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8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1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4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7" dur="2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3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6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8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1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5" grpId="0" animBg="1"/>
      <p:bldP spid="76" grpId="0"/>
      <p:bldP spid="89" grpId="0" animBg="1"/>
      <p:bldP spid="93" grpId="0" animBg="1"/>
      <p:bldP spid="102" grpId="0" animBg="1"/>
      <p:bldP spid="112" grpId="0" animBg="1"/>
      <p:bldP spid="113" grpId="0" animBg="1"/>
      <p:bldP spid="123" grpId="0"/>
      <p:bldP spid="125" grpId="0"/>
      <p:bldP spid="148" grpId="0"/>
      <p:bldP spid="152" grpId="0"/>
      <p:bldP spid="161" grpId="0"/>
      <p:bldP spid="162" grpId="0"/>
      <p:bldP spid="163" grpId="0"/>
      <p:bldP spid="186" grpId="0" animBg="1"/>
      <p:bldP spid="188" grpId="0" animBg="1"/>
      <p:bldP spid="189" grpId="0" animBg="1"/>
      <p:bldP spid="190" grpId="0" animBg="1"/>
      <p:bldP spid="202" grpId="0"/>
      <p:bldP spid="203" grpId="0"/>
      <p:bldP spid="204" grpId="0"/>
      <p:bldP spid="212" grpId="0" animBg="1"/>
      <p:bldP spid="214" grpId="0"/>
      <p:bldP spid="216" grpId="0"/>
      <p:bldP spid="235" grpId="0"/>
      <p:bldP spid="236" grpId="0"/>
      <p:bldP spid="237" grpId="0"/>
      <p:bldP spid="238" grpId="0"/>
      <p:bldP spid="2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62EF2-32D2-4812-AE25-18F77867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Systolic Array Sequencer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A5DDC-565E-4F8C-AB77-4DD760134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1870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Functions</a:t>
            </a:r>
          </a:p>
          <a:p>
            <a:pPr lvl="1"/>
            <a:r>
              <a:rPr lang="en-IN" dirty="0">
                <a:solidFill>
                  <a:srgbClr val="2811E9"/>
                </a:solidFill>
              </a:rPr>
              <a:t>Distributes Instructions to Vector Lanes</a:t>
            </a:r>
          </a:p>
          <a:p>
            <a:pPr lvl="1"/>
            <a:r>
              <a:rPr lang="en-IN" dirty="0">
                <a:solidFill>
                  <a:srgbClr val="2811E9"/>
                </a:solidFill>
              </a:rPr>
              <a:t>Schedules Execution </a:t>
            </a:r>
          </a:p>
          <a:p>
            <a:pPr lvl="1"/>
            <a:r>
              <a:rPr lang="en-IN" dirty="0">
                <a:solidFill>
                  <a:srgbClr val="2811E9"/>
                </a:solidFill>
              </a:rPr>
              <a:t>Distributes Shared Resources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991B77-1DF1-49E8-A6D4-53AEF159EBC7}"/>
              </a:ext>
            </a:extLst>
          </p:cNvPr>
          <p:cNvSpPr txBox="1">
            <a:spLocks/>
          </p:cNvSpPr>
          <p:nvPr/>
        </p:nvSpPr>
        <p:spPr>
          <a:xfrm>
            <a:off x="838200" y="3752432"/>
            <a:ext cx="10515600" cy="1791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0070C0"/>
                </a:solidFill>
              </a:rPr>
              <a:t>Design</a:t>
            </a:r>
          </a:p>
          <a:p>
            <a:pPr lvl="1"/>
            <a:r>
              <a:rPr lang="en-IN" dirty="0">
                <a:solidFill>
                  <a:srgbClr val="7030A0"/>
                </a:solidFill>
              </a:rPr>
              <a:t>Hierarchical Sequencer</a:t>
            </a:r>
          </a:p>
          <a:p>
            <a:pPr lvl="1"/>
            <a:r>
              <a:rPr lang="en-IN" dirty="0">
                <a:solidFill>
                  <a:srgbClr val="7030A0"/>
                </a:solidFill>
              </a:rPr>
              <a:t>Each Vector Lane has a micro sequencer</a:t>
            </a:r>
          </a:p>
          <a:p>
            <a:pPr lvl="1"/>
            <a:r>
              <a:rPr lang="en-IN" dirty="0">
                <a:solidFill>
                  <a:srgbClr val="7030A0"/>
                </a:solidFill>
              </a:rPr>
              <a:t>The top level sequencer coordinates execution of all eight micro sequencers</a:t>
            </a:r>
          </a:p>
        </p:txBody>
      </p:sp>
    </p:spTree>
    <p:extLst>
      <p:ext uri="{BB962C8B-B14F-4D97-AF65-F5344CB8AC3E}">
        <p14:creationId xmlns:p14="http://schemas.microsoft.com/office/powerpoint/2010/main" val="173065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C5A5D1-EFDE-4E57-85EE-791832DD5C82}"/>
              </a:ext>
            </a:extLst>
          </p:cNvPr>
          <p:cNvSpPr txBox="1"/>
          <p:nvPr/>
        </p:nvSpPr>
        <p:spPr>
          <a:xfrm>
            <a:off x="3569119" y="141672"/>
            <a:ext cx="575739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SYSTOLIC ARRAY SEQUENCER –LANE SEQUENCER</a:t>
            </a:r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8C0E15-FC38-4FE7-95F2-F17168911218}"/>
              </a:ext>
            </a:extLst>
          </p:cNvPr>
          <p:cNvCxnSpPr>
            <a:cxnSpLocks/>
          </p:cNvCxnSpPr>
          <p:nvPr/>
        </p:nvCxnSpPr>
        <p:spPr>
          <a:xfrm flipV="1">
            <a:off x="6184624" y="683422"/>
            <a:ext cx="0" cy="602742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0A80AD-737B-457A-B8E0-D33AEFA14385}"/>
              </a:ext>
            </a:extLst>
          </p:cNvPr>
          <p:cNvCxnSpPr>
            <a:cxnSpLocks/>
          </p:cNvCxnSpPr>
          <p:nvPr/>
        </p:nvCxnSpPr>
        <p:spPr>
          <a:xfrm flipV="1">
            <a:off x="1904444" y="678180"/>
            <a:ext cx="0" cy="602742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7B114A-1AFF-4B59-AAFC-4FFF84E38193}"/>
              </a:ext>
            </a:extLst>
          </p:cNvPr>
          <p:cNvCxnSpPr>
            <a:cxnSpLocks/>
          </p:cNvCxnSpPr>
          <p:nvPr/>
        </p:nvCxnSpPr>
        <p:spPr>
          <a:xfrm flipV="1">
            <a:off x="3336919" y="676991"/>
            <a:ext cx="0" cy="602742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A7B019-3F91-4AB5-A02D-F43CC7DC75FF}"/>
              </a:ext>
            </a:extLst>
          </p:cNvPr>
          <p:cNvCxnSpPr>
            <a:cxnSpLocks/>
          </p:cNvCxnSpPr>
          <p:nvPr/>
        </p:nvCxnSpPr>
        <p:spPr>
          <a:xfrm flipV="1">
            <a:off x="4778097" y="683422"/>
            <a:ext cx="0" cy="602742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AEB340-0622-4B8B-851F-805552A72DC8}"/>
              </a:ext>
            </a:extLst>
          </p:cNvPr>
          <p:cNvCxnSpPr>
            <a:cxnSpLocks/>
          </p:cNvCxnSpPr>
          <p:nvPr/>
        </p:nvCxnSpPr>
        <p:spPr>
          <a:xfrm flipV="1">
            <a:off x="7626712" y="683422"/>
            <a:ext cx="0" cy="602742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A59643-C048-4AE1-B530-05EF5008B31C}"/>
              </a:ext>
            </a:extLst>
          </p:cNvPr>
          <p:cNvCxnSpPr>
            <a:cxnSpLocks/>
          </p:cNvCxnSpPr>
          <p:nvPr/>
        </p:nvCxnSpPr>
        <p:spPr>
          <a:xfrm flipV="1">
            <a:off x="9047580" y="752002"/>
            <a:ext cx="0" cy="602742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A636A6-58B3-42C7-A95C-7B9A81A5A5AF}"/>
              </a:ext>
            </a:extLst>
          </p:cNvPr>
          <p:cNvCxnSpPr>
            <a:cxnSpLocks/>
          </p:cNvCxnSpPr>
          <p:nvPr/>
        </p:nvCxnSpPr>
        <p:spPr>
          <a:xfrm flipV="1">
            <a:off x="10475502" y="752002"/>
            <a:ext cx="0" cy="602742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7BBB978-FBD1-4842-BE66-DE0CD20AF3C1}"/>
              </a:ext>
            </a:extLst>
          </p:cNvPr>
          <p:cNvSpPr/>
          <p:nvPr/>
        </p:nvSpPr>
        <p:spPr>
          <a:xfrm>
            <a:off x="514350" y="5090162"/>
            <a:ext cx="1299211" cy="1379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VRF</a:t>
            </a:r>
          </a:p>
          <a:p>
            <a:pPr algn="ctr"/>
            <a:r>
              <a:rPr lang="en-US" sz="1200" dirty="0"/>
              <a:t>Bank 0</a:t>
            </a:r>
          </a:p>
          <a:p>
            <a:pPr algn="ctr"/>
            <a:r>
              <a:rPr lang="en-US" sz="1200" dirty="0"/>
              <a:t>32 x 32</a:t>
            </a:r>
          </a:p>
          <a:p>
            <a:pPr algn="ctr"/>
            <a:r>
              <a:rPr lang="en-US" sz="1200" dirty="0"/>
              <a:t>Elements</a:t>
            </a:r>
          </a:p>
          <a:p>
            <a:pPr algn="ctr"/>
            <a:r>
              <a:rPr lang="en-US" sz="1200" dirty="0"/>
              <a:t>0, 8, 16, 24, …</a:t>
            </a:r>
            <a:endParaRPr lang="en-IN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D8749B-38A1-4F10-8BC3-042135562A7B}"/>
              </a:ext>
            </a:extLst>
          </p:cNvPr>
          <p:cNvCxnSpPr>
            <a:cxnSpLocks/>
          </p:cNvCxnSpPr>
          <p:nvPr/>
        </p:nvCxnSpPr>
        <p:spPr>
          <a:xfrm flipV="1">
            <a:off x="739140" y="4099560"/>
            <a:ext cx="0" cy="495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5D3623-1004-403D-9868-463262B9195F}"/>
              </a:ext>
            </a:extLst>
          </p:cNvPr>
          <p:cNvSpPr/>
          <p:nvPr/>
        </p:nvSpPr>
        <p:spPr>
          <a:xfrm>
            <a:off x="579121" y="3581401"/>
            <a:ext cx="769620" cy="5181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P.E</a:t>
            </a:r>
            <a:endParaRPr lang="en-IN" sz="180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FBAA-AEAA-4B6F-B494-1424930C33EB}"/>
              </a:ext>
            </a:extLst>
          </p:cNvPr>
          <p:cNvSpPr/>
          <p:nvPr/>
        </p:nvSpPr>
        <p:spPr>
          <a:xfrm>
            <a:off x="838202" y="2266950"/>
            <a:ext cx="731518" cy="6629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DMEM Bank 0</a:t>
            </a:r>
            <a:endParaRPr lang="en-IN" sz="1200" dirty="0"/>
          </a:p>
        </p:txBody>
      </p:sp>
      <p:sp>
        <p:nvSpPr>
          <p:cNvPr id="14" name="Flowchart: Manual Operation 13">
            <a:extLst>
              <a:ext uri="{FF2B5EF4-FFF2-40B4-BE49-F238E27FC236}">
                <a16:creationId xmlns:a16="http://schemas.microsoft.com/office/drawing/2014/main" id="{D210FDDE-5ADD-4177-81C0-308FAE00F795}"/>
              </a:ext>
            </a:extLst>
          </p:cNvPr>
          <p:cNvSpPr/>
          <p:nvPr/>
        </p:nvSpPr>
        <p:spPr>
          <a:xfrm rot="10800000">
            <a:off x="530391" y="1233833"/>
            <a:ext cx="830580" cy="321945"/>
          </a:xfrm>
          <a:prstGeom prst="flowChartManualOpera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5F6678-4161-45C5-AD37-CEBDB18F4340}"/>
              </a:ext>
            </a:extLst>
          </p:cNvPr>
          <p:cNvCxnSpPr>
            <a:cxnSpLocks/>
          </p:cNvCxnSpPr>
          <p:nvPr/>
        </p:nvCxnSpPr>
        <p:spPr>
          <a:xfrm flipV="1">
            <a:off x="1141095" y="4099560"/>
            <a:ext cx="0" cy="495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1BAD80-191C-488F-81A1-FD60F1F37CCB}"/>
              </a:ext>
            </a:extLst>
          </p:cNvPr>
          <p:cNvCxnSpPr>
            <a:cxnSpLocks/>
          </p:cNvCxnSpPr>
          <p:nvPr/>
        </p:nvCxnSpPr>
        <p:spPr>
          <a:xfrm flipV="1">
            <a:off x="1070133" y="3272791"/>
            <a:ext cx="0" cy="308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2E2776-A249-481D-B8A4-E1B91B547276}"/>
              </a:ext>
            </a:extLst>
          </p:cNvPr>
          <p:cNvCxnSpPr>
            <a:cxnSpLocks/>
          </p:cNvCxnSpPr>
          <p:nvPr/>
        </p:nvCxnSpPr>
        <p:spPr>
          <a:xfrm flipV="1">
            <a:off x="710565" y="1555781"/>
            <a:ext cx="0" cy="20256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41BF9C-A53A-46C1-9BAF-8064F616F140}"/>
              </a:ext>
            </a:extLst>
          </p:cNvPr>
          <p:cNvSpPr/>
          <p:nvPr/>
        </p:nvSpPr>
        <p:spPr>
          <a:xfrm>
            <a:off x="514351" y="4617720"/>
            <a:ext cx="11273787" cy="20764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1"/>
                </a:solidFill>
              </a:rPr>
              <a:t>X- BAR  X1</a:t>
            </a:r>
            <a:endParaRPr lang="en-IN" sz="180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8BC738-4545-47E1-9516-FFD0301A4A3C}"/>
              </a:ext>
            </a:extLst>
          </p:cNvPr>
          <p:cNvCxnSpPr>
            <a:cxnSpLocks/>
          </p:cNvCxnSpPr>
          <p:nvPr/>
        </p:nvCxnSpPr>
        <p:spPr>
          <a:xfrm flipV="1">
            <a:off x="1169668" y="1983735"/>
            <a:ext cx="0" cy="293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5607617-E00A-4876-8A1C-3038FF15156B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-382687" y="2562200"/>
            <a:ext cx="3351657" cy="694922"/>
          </a:xfrm>
          <a:prstGeom prst="bentConnector3">
            <a:avLst>
              <a:gd name="adj1" fmla="val -682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245D100-F7BB-4AA2-9DF8-BFFD46EC8743}"/>
              </a:ext>
            </a:extLst>
          </p:cNvPr>
          <p:cNvSpPr/>
          <p:nvPr/>
        </p:nvSpPr>
        <p:spPr>
          <a:xfrm>
            <a:off x="2275843" y="2266950"/>
            <a:ext cx="731518" cy="6629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DMEM Bank 1</a:t>
            </a:r>
            <a:endParaRPr lang="en-IN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C1D1E4-1220-44C7-8AA3-D9B478DA5C6B}"/>
              </a:ext>
            </a:extLst>
          </p:cNvPr>
          <p:cNvSpPr/>
          <p:nvPr/>
        </p:nvSpPr>
        <p:spPr>
          <a:xfrm>
            <a:off x="3738246" y="2272029"/>
            <a:ext cx="731518" cy="6629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DMEM Bank 2</a:t>
            </a:r>
            <a:endParaRPr lang="en-IN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EDF119-1FD8-40F6-8743-834371941156}"/>
              </a:ext>
            </a:extLst>
          </p:cNvPr>
          <p:cNvSpPr/>
          <p:nvPr/>
        </p:nvSpPr>
        <p:spPr>
          <a:xfrm>
            <a:off x="5175885" y="2272029"/>
            <a:ext cx="731518" cy="6629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DMEM Bank 3</a:t>
            </a:r>
            <a:endParaRPr lang="en-IN" sz="1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FEF77D5-223F-4FF0-ABD6-2E2AEAA96545}"/>
              </a:ext>
            </a:extLst>
          </p:cNvPr>
          <p:cNvSpPr/>
          <p:nvPr/>
        </p:nvSpPr>
        <p:spPr>
          <a:xfrm>
            <a:off x="6511928" y="2277106"/>
            <a:ext cx="731518" cy="6629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DMEM Bank 4</a:t>
            </a:r>
            <a:endParaRPr lang="en-IN" sz="1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B27C29-B820-4899-963F-703340B266CB}"/>
              </a:ext>
            </a:extLst>
          </p:cNvPr>
          <p:cNvSpPr/>
          <p:nvPr/>
        </p:nvSpPr>
        <p:spPr>
          <a:xfrm>
            <a:off x="7949567" y="2277106"/>
            <a:ext cx="731518" cy="6629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DMEM Bank 5</a:t>
            </a:r>
            <a:endParaRPr lang="en-IN" sz="12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296FA25-E882-4CC7-A027-F32B170978A3}"/>
              </a:ext>
            </a:extLst>
          </p:cNvPr>
          <p:cNvSpPr/>
          <p:nvPr/>
        </p:nvSpPr>
        <p:spPr>
          <a:xfrm>
            <a:off x="9411973" y="2282186"/>
            <a:ext cx="731518" cy="6629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DMEM Bank 6</a:t>
            </a:r>
            <a:endParaRPr lang="en-IN" sz="12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372A6F3-3B14-4B9E-8AE2-CC8CF410A4E6}"/>
              </a:ext>
            </a:extLst>
          </p:cNvPr>
          <p:cNvSpPr/>
          <p:nvPr/>
        </p:nvSpPr>
        <p:spPr>
          <a:xfrm>
            <a:off x="10849612" y="2282186"/>
            <a:ext cx="731518" cy="6629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DMEM Bank 7</a:t>
            </a:r>
            <a:endParaRPr lang="en-IN" sz="12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736CE71-E3F2-4EF8-B28C-DAF9BAE75115}"/>
              </a:ext>
            </a:extLst>
          </p:cNvPr>
          <p:cNvCxnSpPr>
            <a:cxnSpLocks/>
          </p:cNvCxnSpPr>
          <p:nvPr/>
        </p:nvCxnSpPr>
        <p:spPr>
          <a:xfrm flipV="1">
            <a:off x="737710" y="4825367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E6F59ED-1490-4754-BA0B-553956AE0E5E}"/>
              </a:ext>
            </a:extLst>
          </p:cNvPr>
          <p:cNvCxnSpPr>
            <a:cxnSpLocks/>
          </p:cNvCxnSpPr>
          <p:nvPr/>
        </p:nvCxnSpPr>
        <p:spPr>
          <a:xfrm flipV="1">
            <a:off x="1152524" y="4825367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5D7D58B-01E9-4335-8D77-8C623E4B8C99}"/>
              </a:ext>
            </a:extLst>
          </p:cNvPr>
          <p:cNvCxnSpPr>
            <a:cxnSpLocks/>
          </p:cNvCxnSpPr>
          <p:nvPr/>
        </p:nvCxnSpPr>
        <p:spPr>
          <a:xfrm>
            <a:off x="1625602" y="4825367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E9A78FB-E538-40DD-AAF7-18086532D944}"/>
              </a:ext>
            </a:extLst>
          </p:cNvPr>
          <p:cNvSpPr txBox="1"/>
          <p:nvPr/>
        </p:nvSpPr>
        <p:spPr>
          <a:xfrm>
            <a:off x="573413" y="5051585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RA</a:t>
            </a:r>
            <a:endParaRPr lang="en-IN" sz="100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1DE17A7-E047-44EC-848E-526DA96A1B98}"/>
              </a:ext>
            </a:extLst>
          </p:cNvPr>
          <p:cNvSpPr txBox="1"/>
          <p:nvPr/>
        </p:nvSpPr>
        <p:spPr>
          <a:xfrm>
            <a:off x="987917" y="5055869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RB</a:t>
            </a:r>
            <a:endParaRPr lang="en-IN" sz="100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CC34D0C-9CC8-489F-A28B-2E37303A4C7A}"/>
              </a:ext>
            </a:extLst>
          </p:cNvPr>
          <p:cNvSpPr txBox="1"/>
          <p:nvPr/>
        </p:nvSpPr>
        <p:spPr>
          <a:xfrm>
            <a:off x="1445345" y="5061109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W</a:t>
            </a:r>
            <a:endParaRPr lang="en-IN" sz="1001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DB25A38-954A-4FA7-AC20-6B11DCA37A7F}"/>
              </a:ext>
            </a:extLst>
          </p:cNvPr>
          <p:cNvSpPr/>
          <p:nvPr/>
        </p:nvSpPr>
        <p:spPr>
          <a:xfrm>
            <a:off x="1977859" y="5097785"/>
            <a:ext cx="1299211" cy="1379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VRF</a:t>
            </a:r>
          </a:p>
          <a:p>
            <a:pPr algn="ctr"/>
            <a:r>
              <a:rPr lang="en-US" sz="1200" dirty="0"/>
              <a:t>Bank 1</a:t>
            </a:r>
          </a:p>
          <a:p>
            <a:pPr algn="ctr"/>
            <a:r>
              <a:rPr lang="en-US" sz="1200" dirty="0"/>
              <a:t>32 x 32</a:t>
            </a:r>
          </a:p>
          <a:p>
            <a:pPr algn="ctr"/>
            <a:r>
              <a:rPr lang="en-US" sz="1200" dirty="0"/>
              <a:t>Elements</a:t>
            </a:r>
          </a:p>
          <a:p>
            <a:pPr algn="ctr"/>
            <a:r>
              <a:rPr lang="en-US" sz="1200" dirty="0"/>
              <a:t>1, 9, 17, 25, …</a:t>
            </a:r>
            <a:endParaRPr lang="en-IN" sz="1200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D40476B-56CF-4B30-9007-D2B49B208222}"/>
              </a:ext>
            </a:extLst>
          </p:cNvPr>
          <p:cNvCxnSpPr>
            <a:cxnSpLocks/>
          </p:cNvCxnSpPr>
          <p:nvPr/>
        </p:nvCxnSpPr>
        <p:spPr>
          <a:xfrm flipV="1">
            <a:off x="2201221" y="4832990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35FD37A-66AE-4AA1-BB34-6146FA38F5C1}"/>
              </a:ext>
            </a:extLst>
          </p:cNvPr>
          <p:cNvCxnSpPr>
            <a:cxnSpLocks/>
          </p:cNvCxnSpPr>
          <p:nvPr/>
        </p:nvCxnSpPr>
        <p:spPr>
          <a:xfrm flipV="1">
            <a:off x="2616036" y="4832990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2986C66-A483-4553-BC59-A9944057C040}"/>
              </a:ext>
            </a:extLst>
          </p:cNvPr>
          <p:cNvCxnSpPr>
            <a:cxnSpLocks/>
          </p:cNvCxnSpPr>
          <p:nvPr/>
        </p:nvCxnSpPr>
        <p:spPr>
          <a:xfrm>
            <a:off x="3089113" y="4832990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01F2AEA-DAA0-4AFF-AF94-5E89CECC94DD}"/>
              </a:ext>
            </a:extLst>
          </p:cNvPr>
          <p:cNvSpPr txBox="1"/>
          <p:nvPr/>
        </p:nvSpPr>
        <p:spPr>
          <a:xfrm>
            <a:off x="2036922" y="5059208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RA</a:t>
            </a:r>
            <a:endParaRPr lang="en-IN" sz="100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E4AC34B-BF1B-427A-9410-C65FAB7913B7}"/>
              </a:ext>
            </a:extLst>
          </p:cNvPr>
          <p:cNvSpPr txBox="1"/>
          <p:nvPr/>
        </p:nvSpPr>
        <p:spPr>
          <a:xfrm>
            <a:off x="2451427" y="5063494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RB</a:t>
            </a:r>
            <a:endParaRPr lang="en-IN" sz="100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52FCBD4-B9DF-4BA4-97BE-F806FF38798F}"/>
              </a:ext>
            </a:extLst>
          </p:cNvPr>
          <p:cNvSpPr txBox="1"/>
          <p:nvPr/>
        </p:nvSpPr>
        <p:spPr>
          <a:xfrm>
            <a:off x="2908856" y="5068732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W</a:t>
            </a:r>
            <a:endParaRPr lang="en-IN" sz="1001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7E22FDD-BE3F-44E8-86C9-06BFEEF4744A}"/>
              </a:ext>
            </a:extLst>
          </p:cNvPr>
          <p:cNvSpPr/>
          <p:nvPr/>
        </p:nvSpPr>
        <p:spPr>
          <a:xfrm>
            <a:off x="3411502" y="5100320"/>
            <a:ext cx="1299211" cy="1379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VRF</a:t>
            </a:r>
          </a:p>
          <a:p>
            <a:pPr algn="ctr"/>
            <a:r>
              <a:rPr lang="en-US" sz="1200" dirty="0"/>
              <a:t>Bank 2</a:t>
            </a:r>
          </a:p>
          <a:p>
            <a:pPr algn="ctr"/>
            <a:r>
              <a:rPr lang="en-US" sz="1200" dirty="0"/>
              <a:t>32 x 32</a:t>
            </a:r>
          </a:p>
          <a:p>
            <a:pPr algn="ctr"/>
            <a:r>
              <a:rPr lang="en-US" sz="1200" dirty="0"/>
              <a:t>Elements</a:t>
            </a:r>
          </a:p>
          <a:p>
            <a:pPr algn="ctr"/>
            <a:r>
              <a:rPr lang="en-US" sz="1200" dirty="0"/>
              <a:t>2, 10, 18, 26, …</a:t>
            </a:r>
            <a:endParaRPr lang="en-IN" sz="120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085D77A-5662-4F21-96AA-F961C4FA5793}"/>
              </a:ext>
            </a:extLst>
          </p:cNvPr>
          <p:cNvCxnSpPr>
            <a:cxnSpLocks/>
          </p:cNvCxnSpPr>
          <p:nvPr/>
        </p:nvCxnSpPr>
        <p:spPr>
          <a:xfrm flipV="1">
            <a:off x="3634864" y="4835525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3602B25-39A8-4EF8-BD40-B673949A7415}"/>
              </a:ext>
            </a:extLst>
          </p:cNvPr>
          <p:cNvCxnSpPr>
            <a:cxnSpLocks/>
          </p:cNvCxnSpPr>
          <p:nvPr/>
        </p:nvCxnSpPr>
        <p:spPr>
          <a:xfrm flipV="1">
            <a:off x="4049678" y="4835525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EE2B4D4-2A09-431D-A72D-9AB045D83416}"/>
              </a:ext>
            </a:extLst>
          </p:cNvPr>
          <p:cNvCxnSpPr>
            <a:cxnSpLocks/>
          </p:cNvCxnSpPr>
          <p:nvPr/>
        </p:nvCxnSpPr>
        <p:spPr>
          <a:xfrm>
            <a:off x="4522756" y="4835525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CEA4E8D-6540-409B-8710-5CEABC8CBF57}"/>
              </a:ext>
            </a:extLst>
          </p:cNvPr>
          <p:cNvSpPr txBox="1"/>
          <p:nvPr/>
        </p:nvSpPr>
        <p:spPr>
          <a:xfrm>
            <a:off x="3470566" y="5061741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RA</a:t>
            </a:r>
            <a:endParaRPr lang="en-IN" sz="100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9D0ACEC-11C8-4B62-BAA4-653D7A223097}"/>
              </a:ext>
            </a:extLst>
          </p:cNvPr>
          <p:cNvSpPr txBox="1"/>
          <p:nvPr/>
        </p:nvSpPr>
        <p:spPr>
          <a:xfrm>
            <a:off x="3885071" y="5066027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RB</a:t>
            </a:r>
            <a:endParaRPr lang="en-IN" sz="100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D126F4E-AC94-43E6-AD7A-88CA76D42AE0}"/>
              </a:ext>
            </a:extLst>
          </p:cNvPr>
          <p:cNvSpPr txBox="1"/>
          <p:nvPr/>
        </p:nvSpPr>
        <p:spPr>
          <a:xfrm>
            <a:off x="4342499" y="5071267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W</a:t>
            </a:r>
            <a:endParaRPr lang="en-IN" sz="1001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E10269F-9877-4139-B463-5C1F2BFA305A}"/>
              </a:ext>
            </a:extLst>
          </p:cNvPr>
          <p:cNvSpPr/>
          <p:nvPr/>
        </p:nvSpPr>
        <p:spPr>
          <a:xfrm>
            <a:off x="4829173" y="5097785"/>
            <a:ext cx="1299211" cy="1379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VRF</a:t>
            </a:r>
          </a:p>
          <a:p>
            <a:pPr algn="ctr"/>
            <a:r>
              <a:rPr lang="en-US" sz="1200" dirty="0"/>
              <a:t>Bank 3</a:t>
            </a:r>
          </a:p>
          <a:p>
            <a:pPr algn="ctr"/>
            <a:r>
              <a:rPr lang="en-US" sz="1200" dirty="0"/>
              <a:t>32 x 32</a:t>
            </a:r>
          </a:p>
          <a:p>
            <a:pPr algn="ctr"/>
            <a:r>
              <a:rPr lang="en-US" sz="1200" dirty="0"/>
              <a:t>Elements</a:t>
            </a:r>
          </a:p>
          <a:p>
            <a:pPr algn="ctr"/>
            <a:r>
              <a:rPr lang="en-US" sz="1200" dirty="0"/>
              <a:t>3, 11, 19, 27, …</a:t>
            </a:r>
            <a:endParaRPr lang="en-IN" sz="1200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063ADC3-55D1-4663-BC4A-832E200458A8}"/>
              </a:ext>
            </a:extLst>
          </p:cNvPr>
          <p:cNvCxnSpPr>
            <a:cxnSpLocks/>
          </p:cNvCxnSpPr>
          <p:nvPr/>
        </p:nvCxnSpPr>
        <p:spPr>
          <a:xfrm flipV="1">
            <a:off x="5052535" y="4832990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CCBFE1C-69E7-4295-8C1F-CA3C4C55CCCE}"/>
              </a:ext>
            </a:extLst>
          </p:cNvPr>
          <p:cNvCxnSpPr>
            <a:cxnSpLocks/>
          </p:cNvCxnSpPr>
          <p:nvPr/>
        </p:nvCxnSpPr>
        <p:spPr>
          <a:xfrm flipV="1">
            <a:off x="5467349" y="4832990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6056BFA-99A0-4BE9-9ABC-6E41568FB8B6}"/>
              </a:ext>
            </a:extLst>
          </p:cNvPr>
          <p:cNvCxnSpPr>
            <a:cxnSpLocks/>
          </p:cNvCxnSpPr>
          <p:nvPr/>
        </p:nvCxnSpPr>
        <p:spPr>
          <a:xfrm>
            <a:off x="5940427" y="4832990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465BD6A-5D91-460A-849C-03AEACC9F8D3}"/>
              </a:ext>
            </a:extLst>
          </p:cNvPr>
          <p:cNvSpPr txBox="1"/>
          <p:nvPr/>
        </p:nvSpPr>
        <p:spPr>
          <a:xfrm>
            <a:off x="4888236" y="5059208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RA</a:t>
            </a:r>
            <a:endParaRPr lang="en-IN" sz="100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82AC20C-DE2F-4ACB-B28C-16B9F6D90E21}"/>
              </a:ext>
            </a:extLst>
          </p:cNvPr>
          <p:cNvSpPr txBox="1"/>
          <p:nvPr/>
        </p:nvSpPr>
        <p:spPr>
          <a:xfrm>
            <a:off x="5302742" y="5063494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RB</a:t>
            </a:r>
            <a:endParaRPr lang="en-IN" sz="100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AE97DC4-D3DF-49D4-881D-8EA5DA206012}"/>
              </a:ext>
            </a:extLst>
          </p:cNvPr>
          <p:cNvSpPr txBox="1"/>
          <p:nvPr/>
        </p:nvSpPr>
        <p:spPr>
          <a:xfrm>
            <a:off x="5760170" y="5068732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W</a:t>
            </a:r>
            <a:endParaRPr lang="en-IN" sz="1001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B4307FD-6DAA-43EF-A682-ED93ED4481D9}"/>
              </a:ext>
            </a:extLst>
          </p:cNvPr>
          <p:cNvSpPr/>
          <p:nvPr/>
        </p:nvSpPr>
        <p:spPr>
          <a:xfrm>
            <a:off x="6224455" y="5112229"/>
            <a:ext cx="1299211" cy="1379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VRF</a:t>
            </a:r>
          </a:p>
          <a:p>
            <a:pPr algn="ctr"/>
            <a:r>
              <a:rPr lang="en-US" sz="1200" dirty="0"/>
              <a:t>Bank 4</a:t>
            </a:r>
          </a:p>
          <a:p>
            <a:pPr algn="ctr"/>
            <a:r>
              <a:rPr lang="en-US" sz="1200" dirty="0"/>
              <a:t>32 x 32</a:t>
            </a:r>
          </a:p>
          <a:p>
            <a:pPr algn="ctr"/>
            <a:r>
              <a:rPr lang="en-US" sz="1200" dirty="0"/>
              <a:t>Elements</a:t>
            </a:r>
          </a:p>
          <a:p>
            <a:pPr algn="ctr"/>
            <a:r>
              <a:rPr lang="en-US" sz="1200" dirty="0"/>
              <a:t>4, 12, 20, 28, …</a:t>
            </a:r>
            <a:endParaRPr lang="en-IN" sz="1200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E790C2E-E925-4ADE-BA5A-58BB31894B19}"/>
              </a:ext>
            </a:extLst>
          </p:cNvPr>
          <p:cNvCxnSpPr>
            <a:cxnSpLocks/>
          </p:cNvCxnSpPr>
          <p:nvPr/>
        </p:nvCxnSpPr>
        <p:spPr>
          <a:xfrm flipV="1">
            <a:off x="6447817" y="4847436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D091D02-4FF2-4828-91DD-46B9FC0833A9}"/>
              </a:ext>
            </a:extLst>
          </p:cNvPr>
          <p:cNvCxnSpPr>
            <a:cxnSpLocks/>
          </p:cNvCxnSpPr>
          <p:nvPr/>
        </p:nvCxnSpPr>
        <p:spPr>
          <a:xfrm flipV="1">
            <a:off x="6862629" y="4847436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566733F-4E62-4FDC-AD16-0B8BFA9577ED}"/>
              </a:ext>
            </a:extLst>
          </p:cNvPr>
          <p:cNvCxnSpPr>
            <a:cxnSpLocks/>
          </p:cNvCxnSpPr>
          <p:nvPr/>
        </p:nvCxnSpPr>
        <p:spPr>
          <a:xfrm>
            <a:off x="7335707" y="4847436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EA37478-63F8-4BD6-8893-0CF1A5E12169}"/>
              </a:ext>
            </a:extLst>
          </p:cNvPr>
          <p:cNvSpPr txBox="1"/>
          <p:nvPr/>
        </p:nvSpPr>
        <p:spPr>
          <a:xfrm>
            <a:off x="6283517" y="5073652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RA</a:t>
            </a:r>
            <a:endParaRPr lang="en-IN" sz="100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599FF75-FE7F-4E62-8EC3-7F4C9F8E9508}"/>
              </a:ext>
            </a:extLst>
          </p:cNvPr>
          <p:cNvSpPr txBox="1"/>
          <p:nvPr/>
        </p:nvSpPr>
        <p:spPr>
          <a:xfrm>
            <a:off x="6698022" y="5077939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RB</a:t>
            </a:r>
            <a:endParaRPr lang="en-IN" sz="100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1190BD0-8A42-4F55-B781-6A5FC27CF3AC}"/>
              </a:ext>
            </a:extLst>
          </p:cNvPr>
          <p:cNvSpPr txBox="1"/>
          <p:nvPr/>
        </p:nvSpPr>
        <p:spPr>
          <a:xfrm>
            <a:off x="7155450" y="5083179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W</a:t>
            </a:r>
            <a:endParaRPr lang="en-IN" sz="1001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BBCC852-84CD-4B5E-BE21-C9093054639A}"/>
              </a:ext>
            </a:extLst>
          </p:cNvPr>
          <p:cNvSpPr/>
          <p:nvPr/>
        </p:nvSpPr>
        <p:spPr>
          <a:xfrm>
            <a:off x="7687964" y="5119854"/>
            <a:ext cx="1299211" cy="1379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VRF</a:t>
            </a:r>
          </a:p>
          <a:p>
            <a:pPr algn="ctr"/>
            <a:r>
              <a:rPr lang="en-US" sz="1200" dirty="0"/>
              <a:t>Bank 1</a:t>
            </a:r>
          </a:p>
          <a:p>
            <a:pPr algn="ctr"/>
            <a:r>
              <a:rPr lang="en-US" sz="1200" dirty="0"/>
              <a:t>32 x 32</a:t>
            </a:r>
          </a:p>
          <a:p>
            <a:pPr algn="ctr"/>
            <a:r>
              <a:rPr lang="en-US" sz="1200" dirty="0"/>
              <a:t>Elements</a:t>
            </a:r>
          </a:p>
          <a:p>
            <a:pPr algn="ctr"/>
            <a:r>
              <a:rPr lang="en-US" sz="1200" dirty="0"/>
              <a:t>5, 13, 21, 29, …</a:t>
            </a:r>
            <a:endParaRPr lang="en-IN" sz="1200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6CF1ADF-BFCB-4B9D-9C43-DFE25A2A58CA}"/>
              </a:ext>
            </a:extLst>
          </p:cNvPr>
          <p:cNvCxnSpPr>
            <a:cxnSpLocks/>
          </p:cNvCxnSpPr>
          <p:nvPr/>
        </p:nvCxnSpPr>
        <p:spPr>
          <a:xfrm flipV="1">
            <a:off x="7911326" y="4855059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AA8B5B2-8550-428A-85DC-371A31994C24}"/>
              </a:ext>
            </a:extLst>
          </p:cNvPr>
          <p:cNvCxnSpPr>
            <a:cxnSpLocks/>
          </p:cNvCxnSpPr>
          <p:nvPr/>
        </p:nvCxnSpPr>
        <p:spPr>
          <a:xfrm flipV="1">
            <a:off x="8326140" y="4855059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BB9EDEA-C7EC-456B-87AC-BB8F9CCDA380}"/>
              </a:ext>
            </a:extLst>
          </p:cNvPr>
          <p:cNvCxnSpPr>
            <a:cxnSpLocks/>
          </p:cNvCxnSpPr>
          <p:nvPr/>
        </p:nvCxnSpPr>
        <p:spPr>
          <a:xfrm>
            <a:off x="8799218" y="4855059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3AF0BBCF-F4AC-4DE6-A139-5FD69C1D2381}"/>
              </a:ext>
            </a:extLst>
          </p:cNvPr>
          <p:cNvSpPr txBox="1"/>
          <p:nvPr/>
        </p:nvSpPr>
        <p:spPr>
          <a:xfrm>
            <a:off x="7747027" y="5081277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RA</a:t>
            </a:r>
            <a:endParaRPr lang="en-IN" sz="100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9778567-A9D0-4C5D-A049-62F0D0682653}"/>
              </a:ext>
            </a:extLst>
          </p:cNvPr>
          <p:cNvSpPr txBox="1"/>
          <p:nvPr/>
        </p:nvSpPr>
        <p:spPr>
          <a:xfrm>
            <a:off x="8161532" y="5085563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RB</a:t>
            </a:r>
            <a:endParaRPr lang="en-IN" sz="100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F6828F3-F8EE-4DE5-AB64-0B4FECFB6397}"/>
              </a:ext>
            </a:extLst>
          </p:cNvPr>
          <p:cNvSpPr txBox="1"/>
          <p:nvPr/>
        </p:nvSpPr>
        <p:spPr>
          <a:xfrm>
            <a:off x="8618961" y="5090802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W</a:t>
            </a:r>
            <a:endParaRPr lang="en-IN" sz="1001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8084C14-75FA-434E-8418-91EBAA9471E9}"/>
              </a:ext>
            </a:extLst>
          </p:cNvPr>
          <p:cNvSpPr/>
          <p:nvPr/>
        </p:nvSpPr>
        <p:spPr>
          <a:xfrm>
            <a:off x="9121607" y="5122387"/>
            <a:ext cx="1299211" cy="1379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VRF</a:t>
            </a:r>
          </a:p>
          <a:p>
            <a:pPr algn="ctr"/>
            <a:r>
              <a:rPr lang="en-US" sz="1200" dirty="0"/>
              <a:t>Bank 2</a:t>
            </a:r>
          </a:p>
          <a:p>
            <a:pPr algn="ctr"/>
            <a:r>
              <a:rPr lang="en-US" sz="1200" dirty="0"/>
              <a:t>32 x 32</a:t>
            </a:r>
          </a:p>
          <a:p>
            <a:pPr algn="ctr"/>
            <a:r>
              <a:rPr lang="en-US" sz="1200" dirty="0"/>
              <a:t>Elements</a:t>
            </a:r>
          </a:p>
          <a:p>
            <a:pPr algn="ctr"/>
            <a:r>
              <a:rPr lang="en-US" sz="1200" dirty="0"/>
              <a:t>6, 14, 22, 30, …</a:t>
            </a:r>
            <a:endParaRPr lang="en-IN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2085670-0E03-4C56-88D0-817ACAFD4B70}"/>
              </a:ext>
            </a:extLst>
          </p:cNvPr>
          <p:cNvCxnSpPr>
            <a:cxnSpLocks/>
          </p:cNvCxnSpPr>
          <p:nvPr/>
        </p:nvCxnSpPr>
        <p:spPr>
          <a:xfrm flipV="1">
            <a:off x="9344969" y="4857593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B4F4390-AC2D-4E06-A59E-FC626222278C}"/>
              </a:ext>
            </a:extLst>
          </p:cNvPr>
          <p:cNvCxnSpPr>
            <a:cxnSpLocks/>
          </p:cNvCxnSpPr>
          <p:nvPr/>
        </p:nvCxnSpPr>
        <p:spPr>
          <a:xfrm flipV="1">
            <a:off x="9759783" y="4857593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4FC3AAB-8376-4ABE-A5AD-61281804F744}"/>
              </a:ext>
            </a:extLst>
          </p:cNvPr>
          <p:cNvCxnSpPr>
            <a:cxnSpLocks/>
          </p:cNvCxnSpPr>
          <p:nvPr/>
        </p:nvCxnSpPr>
        <p:spPr>
          <a:xfrm>
            <a:off x="10232860" y="4857593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2A483BE-B697-4502-A079-A00533455994}"/>
              </a:ext>
            </a:extLst>
          </p:cNvPr>
          <p:cNvSpPr txBox="1"/>
          <p:nvPr/>
        </p:nvSpPr>
        <p:spPr>
          <a:xfrm>
            <a:off x="9180671" y="5083811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RA</a:t>
            </a:r>
            <a:endParaRPr lang="en-IN" sz="100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FC3D0F5-A73A-47E3-803E-89C8A3FDFB9D}"/>
              </a:ext>
            </a:extLst>
          </p:cNvPr>
          <p:cNvSpPr txBox="1"/>
          <p:nvPr/>
        </p:nvSpPr>
        <p:spPr>
          <a:xfrm>
            <a:off x="9595176" y="5088097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RB</a:t>
            </a:r>
            <a:endParaRPr lang="en-IN" sz="100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8CB040C-8D2D-46B0-A850-C851274B8132}"/>
              </a:ext>
            </a:extLst>
          </p:cNvPr>
          <p:cNvSpPr txBox="1"/>
          <p:nvPr/>
        </p:nvSpPr>
        <p:spPr>
          <a:xfrm>
            <a:off x="10052604" y="5093335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W</a:t>
            </a:r>
            <a:endParaRPr lang="en-IN" sz="1001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8756A0B-3CA5-4558-9D3F-19C5DA1FF391}"/>
              </a:ext>
            </a:extLst>
          </p:cNvPr>
          <p:cNvSpPr/>
          <p:nvPr/>
        </p:nvSpPr>
        <p:spPr>
          <a:xfrm>
            <a:off x="10539278" y="5119854"/>
            <a:ext cx="1299211" cy="1379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VRF</a:t>
            </a:r>
          </a:p>
          <a:p>
            <a:pPr algn="ctr"/>
            <a:r>
              <a:rPr lang="en-US" sz="1200" dirty="0"/>
              <a:t>Bank 3</a:t>
            </a:r>
          </a:p>
          <a:p>
            <a:pPr algn="ctr"/>
            <a:r>
              <a:rPr lang="en-US" sz="1200" dirty="0"/>
              <a:t>32 x 32</a:t>
            </a:r>
          </a:p>
          <a:p>
            <a:pPr algn="ctr"/>
            <a:r>
              <a:rPr lang="en-US" sz="1200" dirty="0"/>
              <a:t>Elements</a:t>
            </a:r>
          </a:p>
          <a:p>
            <a:pPr algn="ctr"/>
            <a:r>
              <a:rPr lang="en-US" sz="1200" dirty="0"/>
              <a:t>7, 15, 23, 31, …</a:t>
            </a:r>
            <a:endParaRPr lang="en-IN" sz="1200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BBF9A1D-A591-40F7-B4D2-AFC7A5E87B91}"/>
              </a:ext>
            </a:extLst>
          </p:cNvPr>
          <p:cNvCxnSpPr>
            <a:cxnSpLocks/>
          </p:cNvCxnSpPr>
          <p:nvPr/>
        </p:nvCxnSpPr>
        <p:spPr>
          <a:xfrm flipV="1">
            <a:off x="10762640" y="4855059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EA1889E-F0C7-4221-BC87-942B6DB05A96}"/>
              </a:ext>
            </a:extLst>
          </p:cNvPr>
          <p:cNvCxnSpPr>
            <a:cxnSpLocks/>
          </p:cNvCxnSpPr>
          <p:nvPr/>
        </p:nvCxnSpPr>
        <p:spPr>
          <a:xfrm flipV="1">
            <a:off x="11177454" y="4855059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F352C79-3960-4063-8B9A-D0552C448C4A}"/>
              </a:ext>
            </a:extLst>
          </p:cNvPr>
          <p:cNvCxnSpPr>
            <a:cxnSpLocks/>
          </p:cNvCxnSpPr>
          <p:nvPr/>
        </p:nvCxnSpPr>
        <p:spPr>
          <a:xfrm>
            <a:off x="11650532" y="4855059"/>
            <a:ext cx="0" cy="26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7DE54AA-2154-45C7-8B24-FBABA6537888}"/>
              </a:ext>
            </a:extLst>
          </p:cNvPr>
          <p:cNvSpPr txBox="1"/>
          <p:nvPr/>
        </p:nvSpPr>
        <p:spPr>
          <a:xfrm>
            <a:off x="10598342" y="5081277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RA</a:t>
            </a:r>
            <a:endParaRPr lang="en-IN" sz="100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F3390F6-8D58-4958-97EC-0A37589F7D46}"/>
              </a:ext>
            </a:extLst>
          </p:cNvPr>
          <p:cNvSpPr txBox="1"/>
          <p:nvPr/>
        </p:nvSpPr>
        <p:spPr>
          <a:xfrm>
            <a:off x="11012847" y="5085563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RB</a:t>
            </a:r>
            <a:endParaRPr lang="en-IN" sz="100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DDD4403-0E91-4FB6-BAF0-682E0C1FB09D}"/>
              </a:ext>
            </a:extLst>
          </p:cNvPr>
          <p:cNvSpPr txBox="1"/>
          <p:nvPr/>
        </p:nvSpPr>
        <p:spPr>
          <a:xfrm>
            <a:off x="11470275" y="5090802"/>
            <a:ext cx="39051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W</a:t>
            </a:r>
            <a:endParaRPr lang="en-IN" sz="100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526049F-C48A-43B6-8CED-269896C843B2}"/>
              </a:ext>
            </a:extLst>
          </p:cNvPr>
          <p:cNvSpPr txBox="1"/>
          <p:nvPr/>
        </p:nvSpPr>
        <p:spPr>
          <a:xfrm>
            <a:off x="809248" y="440355"/>
            <a:ext cx="99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Lane 1</a:t>
            </a:r>
            <a:endParaRPr lang="en-IN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6DD6EAC-C541-4EE9-BE55-E0A23E4F28E5}"/>
              </a:ext>
            </a:extLst>
          </p:cNvPr>
          <p:cNvSpPr txBox="1"/>
          <p:nvPr/>
        </p:nvSpPr>
        <p:spPr>
          <a:xfrm>
            <a:off x="2191459" y="531673"/>
            <a:ext cx="99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Lane 2</a:t>
            </a:r>
            <a:endParaRPr lang="en-IN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C562B98-D4D4-48F2-8397-924362AFEFDE}"/>
              </a:ext>
            </a:extLst>
          </p:cNvPr>
          <p:cNvSpPr txBox="1"/>
          <p:nvPr/>
        </p:nvSpPr>
        <p:spPr>
          <a:xfrm>
            <a:off x="7747027" y="609080"/>
            <a:ext cx="99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Lane 6</a:t>
            </a:r>
            <a:endParaRPr lang="en-IN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AF1D490-E675-4BC1-9205-1F10D6440A6F}"/>
              </a:ext>
            </a:extLst>
          </p:cNvPr>
          <p:cNvSpPr txBox="1"/>
          <p:nvPr/>
        </p:nvSpPr>
        <p:spPr>
          <a:xfrm>
            <a:off x="9300361" y="600383"/>
            <a:ext cx="99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Lane 7</a:t>
            </a:r>
            <a:endParaRPr lang="en-IN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B54A410-7BA9-46B9-868A-2393C6F84B32}"/>
              </a:ext>
            </a:extLst>
          </p:cNvPr>
          <p:cNvSpPr txBox="1"/>
          <p:nvPr/>
        </p:nvSpPr>
        <p:spPr>
          <a:xfrm>
            <a:off x="10782198" y="609080"/>
            <a:ext cx="99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Lane 8</a:t>
            </a:r>
            <a:endParaRPr lang="en-IN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42D1971-4796-40E2-89A6-3AC829F926B3}"/>
              </a:ext>
            </a:extLst>
          </p:cNvPr>
          <p:cNvSpPr/>
          <p:nvPr/>
        </p:nvSpPr>
        <p:spPr>
          <a:xfrm>
            <a:off x="459106" y="3062033"/>
            <a:ext cx="11273787" cy="20764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1"/>
                </a:solidFill>
              </a:rPr>
              <a:t>X- BAR X2</a:t>
            </a:r>
            <a:endParaRPr lang="en-IN" sz="1801" dirty="0">
              <a:solidFill>
                <a:schemeClr val="tx1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48915EA0-F0DB-41D5-A60B-7A3D771BEA22}"/>
              </a:ext>
            </a:extLst>
          </p:cNvPr>
          <p:cNvSpPr/>
          <p:nvPr/>
        </p:nvSpPr>
        <p:spPr>
          <a:xfrm>
            <a:off x="459106" y="1786945"/>
            <a:ext cx="11273787" cy="20764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1"/>
                </a:solidFill>
              </a:rPr>
              <a:t>X- BAR  X3</a:t>
            </a:r>
            <a:endParaRPr lang="en-IN" sz="1801" dirty="0">
              <a:solidFill>
                <a:schemeClr val="tx1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5BB32D-69C7-4324-B759-A65CB457CF8F}"/>
              </a:ext>
            </a:extLst>
          </p:cNvPr>
          <p:cNvCxnSpPr>
            <a:cxnSpLocks/>
          </p:cNvCxnSpPr>
          <p:nvPr/>
        </p:nvCxnSpPr>
        <p:spPr>
          <a:xfrm flipV="1">
            <a:off x="2641602" y="1973579"/>
            <a:ext cx="0" cy="293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0F519D72-C298-426C-89C8-A885DE55D9FE}"/>
              </a:ext>
            </a:extLst>
          </p:cNvPr>
          <p:cNvCxnSpPr>
            <a:cxnSpLocks/>
          </p:cNvCxnSpPr>
          <p:nvPr/>
        </p:nvCxnSpPr>
        <p:spPr>
          <a:xfrm flipV="1">
            <a:off x="4077792" y="1983734"/>
            <a:ext cx="0" cy="293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EB7AB99-30BA-48E1-965C-54610DF05C47}"/>
              </a:ext>
            </a:extLst>
          </p:cNvPr>
          <p:cNvCxnSpPr>
            <a:cxnSpLocks/>
          </p:cNvCxnSpPr>
          <p:nvPr/>
        </p:nvCxnSpPr>
        <p:spPr>
          <a:xfrm flipV="1">
            <a:off x="5498001" y="2000878"/>
            <a:ext cx="0" cy="293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DF62F67-F4E5-4FCA-8B4F-4043D0B07AAD}"/>
              </a:ext>
            </a:extLst>
          </p:cNvPr>
          <p:cNvCxnSpPr>
            <a:cxnSpLocks/>
          </p:cNvCxnSpPr>
          <p:nvPr/>
        </p:nvCxnSpPr>
        <p:spPr>
          <a:xfrm flipV="1">
            <a:off x="6893281" y="2000878"/>
            <a:ext cx="0" cy="293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106CBDB-468F-4C58-83FC-2E7A2327850A}"/>
              </a:ext>
            </a:extLst>
          </p:cNvPr>
          <p:cNvCxnSpPr>
            <a:cxnSpLocks/>
          </p:cNvCxnSpPr>
          <p:nvPr/>
        </p:nvCxnSpPr>
        <p:spPr>
          <a:xfrm flipV="1">
            <a:off x="8320408" y="2000877"/>
            <a:ext cx="0" cy="293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6063768-2F15-4B89-8462-C888CF5BE7B0}"/>
              </a:ext>
            </a:extLst>
          </p:cNvPr>
          <p:cNvCxnSpPr>
            <a:cxnSpLocks/>
          </p:cNvCxnSpPr>
          <p:nvPr/>
        </p:nvCxnSpPr>
        <p:spPr>
          <a:xfrm flipV="1">
            <a:off x="9749797" y="2000877"/>
            <a:ext cx="0" cy="293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9BDEAB00-062D-46C1-B6BC-6D50E8D4DC16}"/>
              </a:ext>
            </a:extLst>
          </p:cNvPr>
          <p:cNvCxnSpPr>
            <a:cxnSpLocks/>
          </p:cNvCxnSpPr>
          <p:nvPr/>
        </p:nvCxnSpPr>
        <p:spPr>
          <a:xfrm flipV="1">
            <a:off x="11220636" y="2000877"/>
            <a:ext cx="0" cy="293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186ACA6-90D1-4329-A5A7-E14ADB9B2F1F}"/>
              </a:ext>
            </a:extLst>
          </p:cNvPr>
          <p:cNvCxnSpPr>
            <a:cxnSpLocks/>
          </p:cNvCxnSpPr>
          <p:nvPr/>
        </p:nvCxnSpPr>
        <p:spPr>
          <a:xfrm flipV="1">
            <a:off x="1166031" y="1555783"/>
            <a:ext cx="0" cy="231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CBF3A6FD-E532-4A77-BB1A-5832DAD3FBF7}"/>
              </a:ext>
            </a:extLst>
          </p:cNvPr>
          <p:cNvCxnSpPr>
            <a:cxnSpLocks/>
          </p:cNvCxnSpPr>
          <p:nvPr/>
        </p:nvCxnSpPr>
        <p:spPr>
          <a:xfrm flipV="1">
            <a:off x="1203961" y="2907728"/>
            <a:ext cx="0" cy="154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AFD1AA33-D797-4946-BF98-86F321D9F8B5}"/>
              </a:ext>
            </a:extLst>
          </p:cNvPr>
          <p:cNvSpPr txBox="1"/>
          <p:nvPr/>
        </p:nvSpPr>
        <p:spPr>
          <a:xfrm>
            <a:off x="3643615" y="549583"/>
            <a:ext cx="99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Lane 3</a:t>
            </a:r>
            <a:endParaRPr lang="en-IN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80B44A2-D0FE-485F-A6CD-FE966DB654AB}"/>
              </a:ext>
            </a:extLst>
          </p:cNvPr>
          <p:cNvSpPr txBox="1"/>
          <p:nvPr/>
        </p:nvSpPr>
        <p:spPr>
          <a:xfrm>
            <a:off x="5110109" y="518630"/>
            <a:ext cx="99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Lane 4</a:t>
            </a:r>
            <a:endParaRPr lang="en-IN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18F4BF8-7B37-4063-AC09-53CEAA5BD862}"/>
              </a:ext>
            </a:extLst>
          </p:cNvPr>
          <p:cNvSpPr txBox="1"/>
          <p:nvPr/>
        </p:nvSpPr>
        <p:spPr>
          <a:xfrm>
            <a:off x="6434865" y="531673"/>
            <a:ext cx="99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Lane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14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repeatCount="8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repeatCount="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repeatCount="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repeatCount="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repeatCount="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mph" presetSubtype="0" repeatCount="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1" presetClass="emph" presetSubtype="0" repeatCount="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1" presetClass="emph" presetSubtype="0" repeatCount="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1" presetClass="emph" presetSubtype="0" repeatCount="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1" presetClass="emph" presetSubtype="0" repeatCount="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1" presetClass="emph" presetSubtype="0" repeatCount="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1" presetClass="emph" presetSubtype="0" repeatCount="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1" presetClass="emph" presetSubtype="0" repeatCount="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1" presetClass="emph" presetSubtype="0" repeatCount="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1" presetClass="emph" presetSubtype="0" repeatCount="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repeatCount="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1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1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1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1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1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1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1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1" presetClass="emph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1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1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1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1" presetClass="emph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1" presetClass="emph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1" presetClass="emph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1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1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1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1" presetClass="emph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1" presetClass="emph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1" presetClass="emph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8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1" presetClass="emph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8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21" presetClass="emph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1" presetClass="emph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1" presetClass="emph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0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21" presetClass="emph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0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21" presetClass="emph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21" presetClass="emph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1" presetClass="emph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2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21" presetClass="emph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2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21" presetClass="emph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21" presetClass="emph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1" presetClass="emph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21" presetClass="emph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21" presetClass="emph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5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21" presetClass="emph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5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21" presetClass="emph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21" presetClass="emph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21" presetClass="emph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21" presetClass="emph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5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21" presetClass="emph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8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21" presetClass="emph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8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21" presetClass="emph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1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21" presetClass="emph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21" presetClass="emph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21" presetClass="emph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21" presetClass="emph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21" presetClass="emph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21" presetClass="emph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2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21" presetClass="emph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2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2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3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4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5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21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21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3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5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21" presetClass="emph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21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2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3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6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21" presetClass="emph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21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2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3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4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5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21" presetClass="emph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8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21" presetClass="emph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2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3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85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21" presetClass="emph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9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21" presetClass="emph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2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3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4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9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21" presetClass="emph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21" presetClass="emph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2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4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5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21" presetClass="emph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21" presetClass="emph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2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3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4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5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" presetClass="emph" presetSubtype="2" repeatCount="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7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mph" presetSubtype="2" repeatCount="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1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23" grpId="0" animBg="1"/>
      <p:bldP spid="32" grpId="0" animBg="1"/>
      <p:bldP spid="41" grpId="0" animBg="1"/>
      <p:bldP spid="50" grpId="0" animBg="1"/>
      <p:bldP spid="59" grpId="0" animBg="1"/>
      <p:bldP spid="68" grpId="0" animBg="1"/>
      <p:bldP spid="77" grpId="0" animBg="1"/>
      <p:bldP spid="87" grpId="0"/>
      <p:bldP spid="88" grpId="0"/>
      <p:bldP spid="89" grpId="0"/>
      <p:bldP spid="90" grpId="0" animBg="1"/>
      <p:bldP spid="94" grpId="0"/>
      <p:bldP spid="95" grpId="0"/>
      <p:bldP spid="96" grpId="0"/>
      <p:bldP spid="97" grpId="0" animBg="1"/>
      <p:bldP spid="101" grpId="0"/>
      <p:bldP spid="102" grpId="0"/>
      <p:bldP spid="103" grpId="0"/>
      <p:bldP spid="104" grpId="0" animBg="1"/>
      <p:bldP spid="108" grpId="0"/>
      <p:bldP spid="109" grpId="0"/>
      <p:bldP spid="110" grpId="0"/>
      <p:bldP spid="111" grpId="0" animBg="1"/>
      <p:bldP spid="115" grpId="0"/>
      <p:bldP spid="116" grpId="0"/>
      <p:bldP spid="117" grpId="0"/>
      <p:bldP spid="118" grpId="0" animBg="1"/>
      <p:bldP spid="122" grpId="0"/>
      <p:bldP spid="123" grpId="0"/>
      <p:bldP spid="124" grpId="0"/>
      <p:bldP spid="125" grpId="0" animBg="1"/>
      <p:bldP spid="129" grpId="0"/>
      <p:bldP spid="130" grpId="0"/>
      <p:bldP spid="131" grpId="0"/>
      <p:bldP spid="132" grpId="0" animBg="1"/>
      <p:bldP spid="136" grpId="0"/>
      <p:bldP spid="137" grpId="0"/>
      <p:bldP spid="1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283D-B2A7-47AA-9AB8-7B70A757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58" y="227904"/>
            <a:ext cx="5257800" cy="821727"/>
          </a:xfrm>
        </p:spPr>
        <p:txBody>
          <a:bodyPr/>
          <a:lstStyle/>
          <a:p>
            <a:r>
              <a:rPr lang="en-IN" dirty="0"/>
              <a:t>Vector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3D45F-4DC2-4743-8D30-49BD720F0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709" y="1032129"/>
            <a:ext cx="3613484" cy="1367653"/>
          </a:xfrm>
        </p:spPr>
        <p:txBody>
          <a:bodyPr>
            <a:normAutofit/>
          </a:bodyPr>
          <a:lstStyle/>
          <a:p>
            <a:pPr algn="just"/>
            <a:r>
              <a:rPr lang="en-IN" sz="1600" dirty="0"/>
              <a:t>Scratchpad memory based on SRAM</a:t>
            </a:r>
          </a:p>
          <a:p>
            <a:pPr algn="just"/>
            <a:r>
              <a:rPr lang="en-IN" sz="1600" dirty="0"/>
              <a:t>Capacity 128 kB (4k x 4 x 8)</a:t>
            </a:r>
          </a:p>
          <a:p>
            <a:pPr algn="just"/>
            <a:r>
              <a:rPr lang="en-IN" sz="1600" dirty="0"/>
              <a:t>Latency of 1 clock cycle</a:t>
            </a:r>
          </a:p>
          <a:p>
            <a:pPr algn="just"/>
            <a:r>
              <a:rPr lang="en-IN" sz="1600" dirty="0"/>
              <a:t>Organized as 8 banks</a:t>
            </a:r>
          </a:p>
          <a:p>
            <a:pPr algn="just"/>
            <a:endParaRPr lang="en-IN" sz="1600" dirty="0"/>
          </a:p>
          <a:p>
            <a:pPr algn="just"/>
            <a:endParaRPr lang="en-IN" sz="1600" dirty="0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5A58A33-494A-48FA-828A-49CEDBD33082}"/>
              </a:ext>
            </a:extLst>
          </p:cNvPr>
          <p:cNvGrpSpPr/>
          <p:nvPr/>
        </p:nvGrpSpPr>
        <p:grpSpPr>
          <a:xfrm>
            <a:off x="590282" y="2609625"/>
            <a:ext cx="1374335" cy="3876269"/>
            <a:chOff x="451636" y="2847058"/>
            <a:chExt cx="1374335" cy="3876269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8C933406-1D49-4C9D-B4F6-F79D82DFD038}"/>
                </a:ext>
              </a:extLst>
            </p:cNvPr>
            <p:cNvGrpSpPr/>
            <p:nvPr/>
          </p:nvGrpSpPr>
          <p:grpSpPr>
            <a:xfrm>
              <a:off x="451636" y="3678672"/>
              <a:ext cx="1345758" cy="3044655"/>
              <a:chOff x="451636" y="3678672"/>
              <a:chExt cx="1345758" cy="3044655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2962934-BE57-4FAE-B93A-E60B61136B67}"/>
                  </a:ext>
                </a:extLst>
              </p:cNvPr>
              <p:cNvSpPr/>
              <p:nvPr/>
            </p:nvSpPr>
            <p:spPr>
              <a:xfrm>
                <a:off x="498183" y="3678673"/>
                <a:ext cx="1299211" cy="301846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/>
                  <a:t>SPRAM</a:t>
                </a:r>
              </a:p>
              <a:p>
                <a:pPr algn="ctr"/>
                <a:r>
                  <a:rPr lang="en-IN" sz="1200" dirty="0"/>
                  <a:t>Bank 0</a:t>
                </a:r>
              </a:p>
              <a:p>
                <a:pPr algn="ctr"/>
                <a:r>
                  <a:rPr lang="en-IN" sz="1200" dirty="0"/>
                  <a:t>16 KB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4875AA2-82BC-4A69-98D4-415DEC24493D}"/>
                  </a:ext>
                </a:extLst>
              </p:cNvPr>
              <p:cNvSpPr txBox="1"/>
              <p:nvPr/>
            </p:nvSpPr>
            <p:spPr>
              <a:xfrm>
                <a:off x="463745" y="3678672"/>
                <a:ext cx="2308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0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77D4EA1-B834-4255-A0AB-8579E1A4E442}"/>
                  </a:ext>
                </a:extLst>
              </p:cNvPr>
              <p:cNvSpPr txBox="1"/>
              <p:nvPr/>
            </p:nvSpPr>
            <p:spPr>
              <a:xfrm>
                <a:off x="463744" y="3831891"/>
                <a:ext cx="2308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1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98C563E-0808-4532-B9D7-841CA143C458}"/>
                  </a:ext>
                </a:extLst>
              </p:cNvPr>
              <p:cNvSpPr txBox="1"/>
              <p:nvPr/>
            </p:nvSpPr>
            <p:spPr>
              <a:xfrm>
                <a:off x="461972" y="3985109"/>
                <a:ext cx="2308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2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E331C4B-238C-47C0-940A-A63A90B5E87C}"/>
                  </a:ext>
                </a:extLst>
              </p:cNvPr>
              <p:cNvSpPr txBox="1"/>
              <p:nvPr/>
            </p:nvSpPr>
            <p:spPr>
              <a:xfrm>
                <a:off x="451636" y="6477106"/>
                <a:ext cx="5646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4095</a:t>
                </a:r>
              </a:p>
            </p:txBody>
          </p:sp>
        </p:grp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3E44DF89-BA72-46E9-B60F-B342D5DA904C}"/>
                </a:ext>
              </a:extLst>
            </p:cNvPr>
            <p:cNvCxnSpPr/>
            <p:nvPr/>
          </p:nvCxnSpPr>
          <p:spPr>
            <a:xfrm flipV="1">
              <a:off x="1592637" y="3271838"/>
              <a:ext cx="0" cy="406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9F7D89EC-48F7-442E-A1C3-7194F634B6D9}"/>
                </a:ext>
              </a:extLst>
            </p:cNvPr>
            <p:cNvCxnSpPr/>
            <p:nvPr/>
          </p:nvCxnSpPr>
          <p:spPr>
            <a:xfrm>
              <a:off x="808697" y="3276600"/>
              <a:ext cx="0" cy="402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EF08B20-DECB-4169-A7A4-33D30D6A7300}"/>
                </a:ext>
              </a:extLst>
            </p:cNvPr>
            <p:cNvSpPr txBox="1"/>
            <p:nvPr/>
          </p:nvSpPr>
          <p:spPr>
            <a:xfrm rot="16200000">
              <a:off x="229396" y="3176148"/>
              <a:ext cx="8315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ADDR[11:0]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27EF8F3-E36D-47A1-B4EB-22A79DADF033}"/>
                </a:ext>
              </a:extLst>
            </p:cNvPr>
            <p:cNvSpPr txBox="1"/>
            <p:nvPr/>
          </p:nvSpPr>
          <p:spPr>
            <a:xfrm rot="16200000">
              <a:off x="568840" y="3169799"/>
              <a:ext cx="8315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DIN[31:0]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14E8EABE-6BF6-4E62-AF1B-9B243709D934}"/>
                </a:ext>
              </a:extLst>
            </p:cNvPr>
            <p:cNvCxnSpPr/>
            <p:nvPr/>
          </p:nvCxnSpPr>
          <p:spPr>
            <a:xfrm>
              <a:off x="1167179" y="3271838"/>
              <a:ext cx="0" cy="402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6704E0B-CBD9-41DA-B0F5-7C88114C7B49}"/>
                </a:ext>
              </a:extLst>
            </p:cNvPr>
            <p:cNvSpPr txBox="1"/>
            <p:nvPr/>
          </p:nvSpPr>
          <p:spPr>
            <a:xfrm rot="16200000">
              <a:off x="1261845" y="3164963"/>
              <a:ext cx="882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DOUT[31:0]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070A67-EF9C-45C8-A62C-C6FF1C4E821B}"/>
                </a:ext>
              </a:extLst>
            </p:cNvPr>
            <p:cNvSpPr txBox="1"/>
            <p:nvPr/>
          </p:nvSpPr>
          <p:spPr>
            <a:xfrm rot="16200000">
              <a:off x="916645" y="3156798"/>
              <a:ext cx="8315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WE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4F5407ED-C90F-430E-BF40-09E04B1B3369}"/>
                </a:ext>
              </a:extLst>
            </p:cNvPr>
            <p:cNvCxnSpPr/>
            <p:nvPr/>
          </p:nvCxnSpPr>
          <p:spPr>
            <a:xfrm>
              <a:off x="1421466" y="3279908"/>
              <a:ext cx="0" cy="402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EDBC464-203E-489D-841B-34C5D614183C}"/>
              </a:ext>
            </a:extLst>
          </p:cNvPr>
          <p:cNvGrpSpPr/>
          <p:nvPr/>
        </p:nvGrpSpPr>
        <p:grpSpPr>
          <a:xfrm>
            <a:off x="1955434" y="2609625"/>
            <a:ext cx="1374335" cy="3876269"/>
            <a:chOff x="451636" y="2847058"/>
            <a:chExt cx="1374335" cy="3876269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D96FE71B-8D6B-4D0A-AADD-9C78E3E45ECF}"/>
                </a:ext>
              </a:extLst>
            </p:cNvPr>
            <p:cNvGrpSpPr/>
            <p:nvPr/>
          </p:nvGrpSpPr>
          <p:grpSpPr>
            <a:xfrm>
              <a:off x="451636" y="3678672"/>
              <a:ext cx="1345758" cy="3044655"/>
              <a:chOff x="451636" y="3678672"/>
              <a:chExt cx="1345758" cy="3044655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0360F7FF-07C1-430B-8DD6-92E065CE8ED3}"/>
                  </a:ext>
                </a:extLst>
              </p:cNvPr>
              <p:cNvSpPr/>
              <p:nvPr/>
            </p:nvSpPr>
            <p:spPr>
              <a:xfrm>
                <a:off x="498183" y="3678673"/>
                <a:ext cx="1299211" cy="301846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/>
                  <a:t>SPRAM</a:t>
                </a:r>
              </a:p>
              <a:p>
                <a:pPr algn="ctr"/>
                <a:r>
                  <a:rPr lang="en-IN" sz="1200" dirty="0"/>
                  <a:t>Bank 1</a:t>
                </a:r>
              </a:p>
              <a:p>
                <a:pPr algn="ctr"/>
                <a:r>
                  <a:rPr lang="en-IN" sz="1200" dirty="0"/>
                  <a:t>16 KB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D268253-FD1D-43B7-A860-D604C0623759}"/>
                  </a:ext>
                </a:extLst>
              </p:cNvPr>
              <p:cNvSpPr txBox="1"/>
              <p:nvPr/>
            </p:nvSpPr>
            <p:spPr>
              <a:xfrm>
                <a:off x="463745" y="3678672"/>
                <a:ext cx="2308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0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3F307A5-F5EE-4BC6-8E74-428C3043FF85}"/>
                  </a:ext>
                </a:extLst>
              </p:cNvPr>
              <p:cNvSpPr txBox="1"/>
              <p:nvPr/>
            </p:nvSpPr>
            <p:spPr>
              <a:xfrm>
                <a:off x="463744" y="3831891"/>
                <a:ext cx="2308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1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E52AF216-5B71-4257-B7A8-D3FEB2447555}"/>
                  </a:ext>
                </a:extLst>
              </p:cNvPr>
              <p:cNvSpPr txBox="1"/>
              <p:nvPr/>
            </p:nvSpPr>
            <p:spPr>
              <a:xfrm>
                <a:off x="461972" y="3985109"/>
                <a:ext cx="2308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2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7AFA9BA-02EF-4E35-8FD6-B933C12463A1}"/>
                  </a:ext>
                </a:extLst>
              </p:cNvPr>
              <p:cNvSpPr txBox="1"/>
              <p:nvPr/>
            </p:nvSpPr>
            <p:spPr>
              <a:xfrm>
                <a:off x="451636" y="6477106"/>
                <a:ext cx="5646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4095</a:t>
                </a:r>
              </a:p>
            </p:txBody>
          </p:sp>
        </p:grp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11A4A5E6-59A5-4C0F-BDC9-EB1BF96CAD48}"/>
                </a:ext>
              </a:extLst>
            </p:cNvPr>
            <p:cNvCxnSpPr/>
            <p:nvPr/>
          </p:nvCxnSpPr>
          <p:spPr>
            <a:xfrm flipV="1">
              <a:off x="1592637" y="3271838"/>
              <a:ext cx="0" cy="406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4844105D-89B5-4F4E-B1BB-31A54D6EA10B}"/>
                </a:ext>
              </a:extLst>
            </p:cNvPr>
            <p:cNvCxnSpPr/>
            <p:nvPr/>
          </p:nvCxnSpPr>
          <p:spPr>
            <a:xfrm>
              <a:off x="808697" y="3276600"/>
              <a:ext cx="0" cy="402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2C3ED0A-FC4F-49C5-A586-6109A121C7C7}"/>
                </a:ext>
              </a:extLst>
            </p:cNvPr>
            <p:cNvSpPr txBox="1"/>
            <p:nvPr/>
          </p:nvSpPr>
          <p:spPr>
            <a:xfrm rot="16200000">
              <a:off x="229396" y="3176148"/>
              <a:ext cx="8315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ADDR[11:0]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E1753D2-4791-41CE-BE73-B2EC99D32706}"/>
                </a:ext>
              </a:extLst>
            </p:cNvPr>
            <p:cNvSpPr txBox="1"/>
            <p:nvPr/>
          </p:nvSpPr>
          <p:spPr>
            <a:xfrm rot="16200000">
              <a:off x="568840" y="3169799"/>
              <a:ext cx="8315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DIN[31:0]</a:t>
              </a: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34998DA4-CF7A-4205-98EB-D208603DEBE2}"/>
                </a:ext>
              </a:extLst>
            </p:cNvPr>
            <p:cNvCxnSpPr/>
            <p:nvPr/>
          </p:nvCxnSpPr>
          <p:spPr>
            <a:xfrm>
              <a:off x="1167179" y="3271838"/>
              <a:ext cx="0" cy="402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D9D0356-6D17-4A62-8D3C-3719B5917365}"/>
                </a:ext>
              </a:extLst>
            </p:cNvPr>
            <p:cNvSpPr txBox="1"/>
            <p:nvPr/>
          </p:nvSpPr>
          <p:spPr>
            <a:xfrm rot="16200000">
              <a:off x="1261845" y="3164963"/>
              <a:ext cx="882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DOUT[31:0]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7D80E1E-2B22-49AA-8EBF-78390689E9B1}"/>
                </a:ext>
              </a:extLst>
            </p:cNvPr>
            <p:cNvSpPr txBox="1"/>
            <p:nvPr/>
          </p:nvSpPr>
          <p:spPr>
            <a:xfrm rot="16200000">
              <a:off x="916645" y="3156798"/>
              <a:ext cx="8315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WE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D86DFA80-1A63-4F83-BCCA-2E160130619F}"/>
                </a:ext>
              </a:extLst>
            </p:cNvPr>
            <p:cNvCxnSpPr/>
            <p:nvPr/>
          </p:nvCxnSpPr>
          <p:spPr>
            <a:xfrm>
              <a:off x="1421466" y="3279908"/>
              <a:ext cx="0" cy="402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95DDE101-E109-4F5C-AC8B-7E0DCD1E681F}"/>
              </a:ext>
            </a:extLst>
          </p:cNvPr>
          <p:cNvGrpSpPr/>
          <p:nvPr/>
        </p:nvGrpSpPr>
        <p:grpSpPr>
          <a:xfrm>
            <a:off x="3316376" y="2609625"/>
            <a:ext cx="1374335" cy="3876269"/>
            <a:chOff x="451636" y="2847058"/>
            <a:chExt cx="1374335" cy="3876269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2DD98143-3397-4DF0-9A12-617157F509D1}"/>
                </a:ext>
              </a:extLst>
            </p:cNvPr>
            <p:cNvGrpSpPr/>
            <p:nvPr/>
          </p:nvGrpSpPr>
          <p:grpSpPr>
            <a:xfrm>
              <a:off x="451636" y="3678672"/>
              <a:ext cx="1345758" cy="3044655"/>
              <a:chOff x="451636" y="3678672"/>
              <a:chExt cx="1345758" cy="3044655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B9E3CDF5-B820-4611-BBD5-63864043BAD3}"/>
                  </a:ext>
                </a:extLst>
              </p:cNvPr>
              <p:cNvSpPr/>
              <p:nvPr/>
            </p:nvSpPr>
            <p:spPr>
              <a:xfrm>
                <a:off x="498183" y="3678673"/>
                <a:ext cx="1299211" cy="301846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/>
                  <a:t>SPRAM</a:t>
                </a:r>
              </a:p>
              <a:p>
                <a:pPr algn="ctr"/>
                <a:r>
                  <a:rPr lang="en-IN" sz="1200" dirty="0"/>
                  <a:t>Bank 2</a:t>
                </a:r>
              </a:p>
              <a:p>
                <a:pPr algn="ctr"/>
                <a:r>
                  <a:rPr lang="en-IN" sz="1200" dirty="0"/>
                  <a:t>16KB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D529F7BF-34FA-4D56-BC1E-487434E8707A}"/>
                  </a:ext>
                </a:extLst>
              </p:cNvPr>
              <p:cNvSpPr txBox="1"/>
              <p:nvPr/>
            </p:nvSpPr>
            <p:spPr>
              <a:xfrm>
                <a:off x="463745" y="3678672"/>
                <a:ext cx="2308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0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5A554CC7-E864-44AF-B139-A62C6815B71D}"/>
                  </a:ext>
                </a:extLst>
              </p:cNvPr>
              <p:cNvSpPr txBox="1"/>
              <p:nvPr/>
            </p:nvSpPr>
            <p:spPr>
              <a:xfrm>
                <a:off x="463744" y="3831891"/>
                <a:ext cx="2308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1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EA8F1F01-5479-45CE-96E9-33D5341125E1}"/>
                  </a:ext>
                </a:extLst>
              </p:cNvPr>
              <p:cNvSpPr txBox="1"/>
              <p:nvPr/>
            </p:nvSpPr>
            <p:spPr>
              <a:xfrm>
                <a:off x="461972" y="3985109"/>
                <a:ext cx="2308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2</a:t>
                </a: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4AC85A0-C398-44F2-9E87-32F251CDB3D5}"/>
                  </a:ext>
                </a:extLst>
              </p:cNvPr>
              <p:cNvSpPr txBox="1"/>
              <p:nvPr/>
            </p:nvSpPr>
            <p:spPr>
              <a:xfrm>
                <a:off x="451636" y="6477106"/>
                <a:ext cx="5646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4095</a:t>
                </a:r>
              </a:p>
            </p:txBody>
          </p:sp>
        </p:grp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A93DC3C8-0796-407A-B8A8-DA38569683A4}"/>
                </a:ext>
              </a:extLst>
            </p:cNvPr>
            <p:cNvCxnSpPr/>
            <p:nvPr/>
          </p:nvCxnSpPr>
          <p:spPr>
            <a:xfrm flipV="1">
              <a:off x="1592637" y="3271838"/>
              <a:ext cx="0" cy="406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1906E2B8-EDE8-4129-8421-476F02D42468}"/>
                </a:ext>
              </a:extLst>
            </p:cNvPr>
            <p:cNvCxnSpPr/>
            <p:nvPr/>
          </p:nvCxnSpPr>
          <p:spPr>
            <a:xfrm>
              <a:off x="808697" y="3276600"/>
              <a:ext cx="0" cy="402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A078EAC-FDF9-4DC1-AF4E-1DFA0D793EE2}"/>
                </a:ext>
              </a:extLst>
            </p:cNvPr>
            <p:cNvSpPr txBox="1"/>
            <p:nvPr/>
          </p:nvSpPr>
          <p:spPr>
            <a:xfrm rot="16200000">
              <a:off x="229396" y="3176148"/>
              <a:ext cx="8315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ADDR[11:0]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434EC59-296B-4F33-A94B-DBFF497D1088}"/>
                </a:ext>
              </a:extLst>
            </p:cNvPr>
            <p:cNvSpPr txBox="1"/>
            <p:nvPr/>
          </p:nvSpPr>
          <p:spPr>
            <a:xfrm rot="16200000">
              <a:off x="568840" y="3169799"/>
              <a:ext cx="8315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DIN[31:0]</a:t>
              </a:r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5114C14C-66DF-48E8-B5B6-09E1EFA134F7}"/>
                </a:ext>
              </a:extLst>
            </p:cNvPr>
            <p:cNvCxnSpPr/>
            <p:nvPr/>
          </p:nvCxnSpPr>
          <p:spPr>
            <a:xfrm>
              <a:off x="1167179" y="3271838"/>
              <a:ext cx="0" cy="402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1F82F3D-049E-4E02-A8BB-53D6E0C63E2E}"/>
                </a:ext>
              </a:extLst>
            </p:cNvPr>
            <p:cNvSpPr txBox="1"/>
            <p:nvPr/>
          </p:nvSpPr>
          <p:spPr>
            <a:xfrm rot="16200000">
              <a:off x="1261845" y="3164963"/>
              <a:ext cx="882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DOUT[31:0]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A0CFB598-D9AC-4A1F-8045-0207D747C589}"/>
                </a:ext>
              </a:extLst>
            </p:cNvPr>
            <p:cNvSpPr txBox="1"/>
            <p:nvPr/>
          </p:nvSpPr>
          <p:spPr>
            <a:xfrm rot="16200000">
              <a:off x="916645" y="3156798"/>
              <a:ext cx="8315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WE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1926D3B-2FF4-4325-8BA9-F8D0E5A66732}"/>
                </a:ext>
              </a:extLst>
            </p:cNvPr>
            <p:cNvCxnSpPr/>
            <p:nvPr/>
          </p:nvCxnSpPr>
          <p:spPr>
            <a:xfrm>
              <a:off x="1421466" y="3279908"/>
              <a:ext cx="0" cy="402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0ADF353-BF60-457D-8CE6-4ECF149D885B}"/>
              </a:ext>
            </a:extLst>
          </p:cNvPr>
          <p:cNvGrpSpPr/>
          <p:nvPr/>
        </p:nvGrpSpPr>
        <p:grpSpPr>
          <a:xfrm>
            <a:off x="4681528" y="2609625"/>
            <a:ext cx="1374335" cy="3876269"/>
            <a:chOff x="451636" y="2847058"/>
            <a:chExt cx="1374335" cy="3876269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02A41AD5-AA08-4A64-A4A4-FB2B04E048B9}"/>
                </a:ext>
              </a:extLst>
            </p:cNvPr>
            <p:cNvGrpSpPr/>
            <p:nvPr/>
          </p:nvGrpSpPr>
          <p:grpSpPr>
            <a:xfrm>
              <a:off x="451636" y="3678672"/>
              <a:ext cx="1345758" cy="3044655"/>
              <a:chOff x="451636" y="3678672"/>
              <a:chExt cx="1345758" cy="3044655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1BEBF182-8D5A-48EA-9F6A-9231653D4331}"/>
                  </a:ext>
                </a:extLst>
              </p:cNvPr>
              <p:cNvSpPr/>
              <p:nvPr/>
            </p:nvSpPr>
            <p:spPr>
              <a:xfrm>
                <a:off x="498183" y="3678673"/>
                <a:ext cx="1299211" cy="301846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/>
                  <a:t>SPRAM</a:t>
                </a:r>
              </a:p>
              <a:p>
                <a:pPr algn="ctr"/>
                <a:r>
                  <a:rPr lang="en-IN" sz="1200" dirty="0"/>
                  <a:t>Bank 3</a:t>
                </a:r>
              </a:p>
              <a:p>
                <a:pPr algn="ctr"/>
                <a:r>
                  <a:rPr lang="en-IN" sz="1200" dirty="0"/>
                  <a:t>16 KB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CBF8199-A4E9-42A1-AC61-BA94278171E3}"/>
                  </a:ext>
                </a:extLst>
              </p:cNvPr>
              <p:cNvSpPr txBox="1"/>
              <p:nvPr/>
            </p:nvSpPr>
            <p:spPr>
              <a:xfrm>
                <a:off x="463745" y="3678672"/>
                <a:ext cx="2308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0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C08672DC-8414-4059-BBB5-0D59D0FBB4DC}"/>
                  </a:ext>
                </a:extLst>
              </p:cNvPr>
              <p:cNvSpPr txBox="1"/>
              <p:nvPr/>
            </p:nvSpPr>
            <p:spPr>
              <a:xfrm>
                <a:off x="463744" y="3831891"/>
                <a:ext cx="2308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1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7B9FE0F3-3395-48A3-AB92-3B448DFEBF2E}"/>
                  </a:ext>
                </a:extLst>
              </p:cNvPr>
              <p:cNvSpPr txBox="1"/>
              <p:nvPr/>
            </p:nvSpPr>
            <p:spPr>
              <a:xfrm>
                <a:off x="461972" y="3985109"/>
                <a:ext cx="2308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2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EFFF7A40-6276-4849-AE92-2E4F2A49524D}"/>
                  </a:ext>
                </a:extLst>
              </p:cNvPr>
              <p:cNvSpPr txBox="1"/>
              <p:nvPr/>
            </p:nvSpPr>
            <p:spPr>
              <a:xfrm>
                <a:off x="451636" y="6477106"/>
                <a:ext cx="5646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4095</a:t>
                </a:r>
              </a:p>
            </p:txBody>
          </p:sp>
        </p:grp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C55FEA5C-5E6A-4348-ADB9-B1467F979FA9}"/>
                </a:ext>
              </a:extLst>
            </p:cNvPr>
            <p:cNvCxnSpPr/>
            <p:nvPr/>
          </p:nvCxnSpPr>
          <p:spPr>
            <a:xfrm flipV="1">
              <a:off x="1592637" y="3271838"/>
              <a:ext cx="0" cy="406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2DA28950-CC57-49CA-928E-1F273DF4C6C9}"/>
                </a:ext>
              </a:extLst>
            </p:cNvPr>
            <p:cNvCxnSpPr/>
            <p:nvPr/>
          </p:nvCxnSpPr>
          <p:spPr>
            <a:xfrm>
              <a:off x="808697" y="3276600"/>
              <a:ext cx="0" cy="402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6BBBC07C-28DA-40DE-BBA4-0B1A1B07B63A}"/>
                </a:ext>
              </a:extLst>
            </p:cNvPr>
            <p:cNvSpPr txBox="1"/>
            <p:nvPr/>
          </p:nvSpPr>
          <p:spPr>
            <a:xfrm rot="16200000">
              <a:off x="229396" y="3176148"/>
              <a:ext cx="8315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ADDR[11:0]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4AE4220-BF89-46B3-9ABB-7AB91B1747BA}"/>
                </a:ext>
              </a:extLst>
            </p:cNvPr>
            <p:cNvSpPr txBox="1"/>
            <p:nvPr/>
          </p:nvSpPr>
          <p:spPr>
            <a:xfrm rot="16200000">
              <a:off x="568840" y="3169799"/>
              <a:ext cx="8315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DIN[31:0]</a:t>
              </a: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0601CFC8-48EF-47FD-8DC6-6E6DAA8C63E7}"/>
                </a:ext>
              </a:extLst>
            </p:cNvPr>
            <p:cNvCxnSpPr/>
            <p:nvPr/>
          </p:nvCxnSpPr>
          <p:spPr>
            <a:xfrm>
              <a:off x="1167179" y="3271838"/>
              <a:ext cx="0" cy="402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0B02CDA-E3EF-45B6-9D65-EE83BA06ECBF}"/>
                </a:ext>
              </a:extLst>
            </p:cNvPr>
            <p:cNvSpPr txBox="1"/>
            <p:nvPr/>
          </p:nvSpPr>
          <p:spPr>
            <a:xfrm rot="16200000">
              <a:off x="1261845" y="3164963"/>
              <a:ext cx="882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DOUT[31:0]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2B90754C-2B45-45B5-9E82-4222F678D001}"/>
                </a:ext>
              </a:extLst>
            </p:cNvPr>
            <p:cNvSpPr txBox="1"/>
            <p:nvPr/>
          </p:nvSpPr>
          <p:spPr>
            <a:xfrm rot="16200000">
              <a:off x="916645" y="3156798"/>
              <a:ext cx="8315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WE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15C1DCAF-CA9B-4E0B-AD4B-11C50129A0A2}"/>
                </a:ext>
              </a:extLst>
            </p:cNvPr>
            <p:cNvCxnSpPr/>
            <p:nvPr/>
          </p:nvCxnSpPr>
          <p:spPr>
            <a:xfrm>
              <a:off x="1421466" y="3279908"/>
              <a:ext cx="0" cy="402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417835A-B831-4EBA-9834-3DC468FBABA9}"/>
              </a:ext>
            </a:extLst>
          </p:cNvPr>
          <p:cNvGrpSpPr/>
          <p:nvPr/>
        </p:nvGrpSpPr>
        <p:grpSpPr>
          <a:xfrm>
            <a:off x="6036609" y="2607852"/>
            <a:ext cx="1374335" cy="3876269"/>
            <a:chOff x="451636" y="2847058"/>
            <a:chExt cx="1374335" cy="3876269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5C7943F4-BB9C-4F8E-97D4-0F68F48CBEB1}"/>
                </a:ext>
              </a:extLst>
            </p:cNvPr>
            <p:cNvGrpSpPr/>
            <p:nvPr/>
          </p:nvGrpSpPr>
          <p:grpSpPr>
            <a:xfrm>
              <a:off x="451636" y="3678672"/>
              <a:ext cx="1345758" cy="3044655"/>
              <a:chOff x="451636" y="3678672"/>
              <a:chExt cx="1345758" cy="3044655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5BAAA11E-B176-4031-904B-020C9039F119}"/>
                  </a:ext>
                </a:extLst>
              </p:cNvPr>
              <p:cNvSpPr/>
              <p:nvPr/>
            </p:nvSpPr>
            <p:spPr>
              <a:xfrm>
                <a:off x="498183" y="3678673"/>
                <a:ext cx="1299211" cy="301846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/>
                  <a:t>SPRAM</a:t>
                </a:r>
              </a:p>
              <a:p>
                <a:pPr algn="ctr"/>
                <a:r>
                  <a:rPr lang="en-IN" sz="1200" dirty="0"/>
                  <a:t>Bank 4</a:t>
                </a:r>
              </a:p>
              <a:p>
                <a:pPr algn="ctr"/>
                <a:r>
                  <a:rPr lang="en-IN" sz="1200" dirty="0"/>
                  <a:t>16 KB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D7101D13-AAA8-464C-8E89-2DF619AB985B}"/>
                  </a:ext>
                </a:extLst>
              </p:cNvPr>
              <p:cNvSpPr txBox="1"/>
              <p:nvPr/>
            </p:nvSpPr>
            <p:spPr>
              <a:xfrm>
                <a:off x="463745" y="3678672"/>
                <a:ext cx="2308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0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CCDAEDD6-A6B4-4958-B1A8-D2E29A0F0ED9}"/>
                  </a:ext>
                </a:extLst>
              </p:cNvPr>
              <p:cNvSpPr txBox="1"/>
              <p:nvPr/>
            </p:nvSpPr>
            <p:spPr>
              <a:xfrm>
                <a:off x="463744" y="3831891"/>
                <a:ext cx="2308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1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1E9B9BA9-D21A-4280-B702-B8A79F2C94A9}"/>
                  </a:ext>
                </a:extLst>
              </p:cNvPr>
              <p:cNvSpPr txBox="1"/>
              <p:nvPr/>
            </p:nvSpPr>
            <p:spPr>
              <a:xfrm>
                <a:off x="461972" y="3985109"/>
                <a:ext cx="2308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2</a:t>
                </a: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33B5AADF-8318-4019-98DE-D4FC639F7D31}"/>
                  </a:ext>
                </a:extLst>
              </p:cNvPr>
              <p:cNvSpPr txBox="1"/>
              <p:nvPr/>
            </p:nvSpPr>
            <p:spPr>
              <a:xfrm>
                <a:off x="451636" y="6477106"/>
                <a:ext cx="5646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4095</a:t>
                </a:r>
              </a:p>
            </p:txBody>
          </p:sp>
        </p:grp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CED12E7E-1656-4586-8E55-8705BEECF96A}"/>
                </a:ext>
              </a:extLst>
            </p:cNvPr>
            <p:cNvCxnSpPr/>
            <p:nvPr/>
          </p:nvCxnSpPr>
          <p:spPr>
            <a:xfrm flipV="1">
              <a:off x="1592637" y="3271838"/>
              <a:ext cx="0" cy="406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8044FA81-E071-4574-A483-EB03E8A47CD9}"/>
                </a:ext>
              </a:extLst>
            </p:cNvPr>
            <p:cNvCxnSpPr/>
            <p:nvPr/>
          </p:nvCxnSpPr>
          <p:spPr>
            <a:xfrm>
              <a:off x="808697" y="3276600"/>
              <a:ext cx="0" cy="402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B4F328F2-53DF-459A-99A7-6794A272F204}"/>
                </a:ext>
              </a:extLst>
            </p:cNvPr>
            <p:cNvSpPr txBox="1"/>
            <p:nvPr/>
          </p:nvSpPr>
          <p:spPr>
            <a:xfrm rot="16200000">
              <a:off x="229396" y="3176148"/>
              <a:ext cx="8315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ADDR[11:0]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981D3150-DC78-4D2D-8C07-9E88282E6D30}"/>
                </a:ext>
              </a:extLst>
            </p:cNvPr>
            <p:cNvSpPr txBox="1"/>
            <p:nvPr/>
          </p:nvSpPr>
          <p:spPr>
            <a:xfrm rot="16200000">
              <a:off x="568840" y="3169799"/>
              <a:ext cx="8315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DIN[31:0]</a:t>
              </a:r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12453E46-1C4A-4F1B-BC7A-0E8A27945EC9}"/>
                </a:ext>
              </a:extLst>
            </p:cNvPr>
            <p:cNvCxnSpPr/>
            <p:nvPr/>
          </p:nvCxnSpPr>
          <p:spPr>
            <a:xfrm>
              <a:off x="1167179" y="3271838"/>
              <a:ext cx="0" cy="402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62C3F6BA-D3CA-469D-AECF-37D17BDDDB49}"/>
                </a:ext>
              </a:extLst>
            </p:cNvPr>
            <p:cNvSpPr txBox="1"/>
            <p:nvPr/>
          </p:nvSpPr>
          <p:spPr>
            <a:xfrm rot="16200000">
              <a:off x="1261845" y="3164963"/>
              <a:ext cx="882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DOUT[31:0]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417765F-3731-421F-85A5-9ACB17197A10}"/>
                </a:ext>
              </a:extLst>
            </p:cNvPr>
            <p:cNvSpPr txBox="1"/>
            <p:nvPr/>
          </p:nvSpPr>
          <p:spPr>
            <a:xfrm rot="16200000">
              <a:off x="916645" y="3156798"/>
              <a:ext cx="8315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WE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41667DBD-5418-489B-AFE9-01516EE62241}"/>
                </a:ext>
              </a:extLst>
            </p:cNvPr>
            <p:cNvCxnSpPr/>
            <p:nvPr/>
          </p:nvCxnSpPr>
          <p:spPr>
            <a:xfrm>
              <a:off x="1421466" y="3279908"/>
              <a:ext cx="0" cy="402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A7D6391-524A-4F62-8A45-B110217FF8A9}"/>
              </a:ext>
            </a:extLst>
          </p:cNvPr>
          <p:cNvGrpSpPr/>
          <p:nvPr/>
        </p:nvGrpSpPr>
        <p:grpSpPr>
          <a:xfrm>
            <a:off x="7401761" y="2607852"/>
            <a:ext cx="1374335" cy="3876269"/>
            <a:chOff x="451636" y="2847058"/>
            <a:chExt cx="1374335" cy="3876269"/>
          </a:xfrm>
        </p:grpSpPr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0502D486-4AE9-4F53-8D34-4202C3C573E2}"/>
                </a:ext>
              </a:extLst>
            </p:cNvPr>
            <p:cNvGrpSpPr/>
            <p:nvPr/>
          </p:nvGrpSpPr>
          <p:grpSpPr>
            <a:xfrm>
              <a:off x="451636" y="3678672"/>
              <a:ext cx="1345758" cy="3044655"/>
              <a:chOff x="451636" y="3678672"/>
              <a:chExt cx="1345758" cy="3044655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CBEC6547-C8D9-47EC-B600-52AC9D0BBD90}"/>
                  </a:ext>
                </a:extLst>
              </p:cNvPr>
              <p:cNvSpPr/>
              <p:nvPr/>
            </p:nvSpPr>
            <p:spPr>
              <a:xfrm>
                <a:off x="498183" y="3678673"/>
                <a:ext cx="1299211" cy="301846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/>
                  <a:t>SPRAM</a:t>
                </a:r>
              </a:p>
              <a:p>
                <a:pPr algn="ctr"/>
                <a:r>
                  <a:rPr lang="en-IN" sz="1200" dirty="0"/>
                  <a:t>Bank 5</a:t>
                </a:r>
              </a:p>
              <a:p>
                <a:pPr algn="ctr"/>
                <a:r>
                  <a:rPr lang="en-IN" sz="1200" dirty="0"/>
                  <a:t>16 KB</a:t>
                </a: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4CFF180A-A807-485C-8128-A022E257F131}"/>
                  </a:ext>
                </a:extLst>
              </p:cNvPr>
              <p:cNvSpPr txBox="1"/>
              <p:nvPr/>
            </p:nvSpPr>
            <p:spPr>
              <a:xfrm>
                <a:off x="463745" y="3678672"/>
                <a:ext cx="2308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0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6468CF44-88D5-47E5-95D3-A840E42670FE}"/>
                  </a:ext>
                </a:extLst>
              </p:cNvPr>
              <p:cNvSpPr txBox="1"/>
              <p:nvPr/>
            </p:nvSpPr>
            <p:spPr>
              <a:xfrm>
                <a:off x="463744" y="3831891"/>
                <a:ext cx="2308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1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83A8AE98-2EA8-4DD9-86CD-5DADDC620BFC}"/>
                  </a:ext>
                </a:extLst>
              </p:cNvPr>
              <p:cNvSpPr txBox="1"/>
              <p:nvPr/>
            </p:nvSpPr>
            <p:spPr>
              <a:xfrm>
                <a:off x="461972" y="3985109"/>
                <a:ext cx="2308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2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B44AEB87-064D-439F-84DA-B0656B4A5FA3}"/>
                  </a:ext>
                </a:extLst>
              </p:cNvPr>
              <p:cNvSpPr txBox="1"/>
              <p:nvPr/>
            </p:nvSpPr>
            <p:spPr>
              <a:xfrm>
                <a:off x="451636" y="6477106"/>
                <a:ext cx="5646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4095</a:t>
                </a:r>
              </a:p>
            </p:txBody>
          </p:sp>
        </p:grp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ED4CB793-5B8C-4C00-B6C8-8D504ACAD26C}"/>
                </a:ext>
              </a:extLst>
            </p:cNvPr>
            <p:cNvCxnSpPr/>
            <p:nvPr/>
          </p:nvCxnSpPr>
          <p:spPr>
            <a:xfrm flipV="1">
              <a:off x="1592637" y="3271838"/>
              <a:ext cx="0" cy="406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8F0D3CE6-28FE-4D39-8CAD-999023F1FF86}"/>
                </a:ext>
              </a:extLst>
            </p:cNvPr>
            <p:cNvCxnSpPr/>
            <p:nvPr/>
          </p:nvCxnSpPr>
          <p:spPr>
            <a:xfrm>
              <a:off x="808697" y="3276600"/>
              <a:ext cx="0" cy="402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CA01E8B6-755A-4E81-9515-0F4DA7124CEA}"/>
                </a:ext>
              </a:extLst>
            </p:cNvPr>
            <p:cNvSpPr txBox="1"/>
            <p:nvPr/>
          </p:nvSpPr>
          <p:spPr>
            <a:xfrm rot="16200000">
              <a:off x="229396" y="3176148"/>
              <a:ext cx="8315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ADDR[11:0]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2AA8B1D-CAA6-4003-8ECD-AD48E2F006F2}"/>
                </a:ext>
              </a:extLst>
            </p:cNvPr>
            <p:cNvSpPr txBox="1"/>
            <p:nvPr/>
          </p:nvSpPr>
          <p:spPr>
            <a:xfrm rot="16200000">
              <a:off x="568840" y="3169799"/>
              <a:ext cx="8315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DIN[31:0]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15032863-DED5-4480-BC5A-A71FABDFAB82}"/>
                </a:ext>
              </a:extLst>
            </p:cNvPr>
            <p:cNvCxnSpPr/>
            <p:nvPr/>
          </p:nvCxnSpPr>
          <p:spPr>
            <a:xfrm>
              <a:off x="1167179" y="3271838"/>
              <a:ext cx="0" cy="402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8BF1A466-B3A3-44AD-AAA5-B06F7BEF91CA}"/>
                </a:ext>
              </a:extLst>
            </p:cNvPr>
            <p:cNvSpPr txBox="1"/>
            <p:nvPr/>
          </p:nvSpPr>
          <p:spPr>
            <a:xfrm rot="16200000">
              <a:off x="1261845" y="3164963"/>
              <a:ext cx="882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DOUT[31:0]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51CF76D1-AD0C-4E8E-BF27-232DD2C12B1D}"/>
                </a:ext>
              </a:extLst>
            </p:cNvPr>
            <p:cNvSpPr txBox="1"/>
            <p:nvPr/>
          </p:nvSpPr>
          <p:spPr>
            <a:xfrm rot="16200000">
              <a:off x="916645" y="3156798"/>
              <a:ext cx="8315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WE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98DA5EAA-54D7-4F14-BA89-A044F9326E49}"/>
                </a:ext>
              </a:extLst>
            </p:cNvPr>
            <p:cNvCxnSpPr/>
            <p:nvPr/>
          </p:nvCxnSpPr>
          <p:spPr>
            <a:xfrm>
              <a:off x="1421466" y="3279908"/>
              <a:ext cx="0" cy="402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488FF42-12EB-458D-9676-55C2C03342DE}"/>
              </a:ext>
            </a:extLst>
          </p:cNvPr>
          <p:cNvGrpSpPr/>
          <p:nvPr/>
        </p:nvGrpSpPr>
        <p:grpSpPr>
          <a:xfrm>
            <a:off x="8762703" y="2607852"/>
            <a:ext cx="1374335" cy="3876269"/>
            <a:chOff x="451636" y="2847058"/>
            <a:chExt cx="1374335" cy="3876269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4DC2AC9E-5167-4DAE-BDA8-83A16DF1BA22}"/>
                </a:ext>
              </a:extLst>
            </p:cNvPr>
            <p:cNvGrpSpPr/>
            <p:nvPr/>
          </p:nvGrpSpPr>
          <p:grpSpPr>
            <a:xfrm>
              <a:off x="451636" y="3678672"/>
              <a:ext cx="1345758" cy="3044655"/>
              <a:chOff x="451636" y="3678672"/>
              <a:chExt cx="1345758" cy="3044655"/>
            </a:xfrm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5436BC5-AAD6-4FF7-AB66-DB11B4FEDF8A}"/>
                  </a:ext>
                </a:extLst>
              </p:cNvPr>
              <p:cNvSpPr/>
              <p:nvPr/>
            </p:nvSpPr>
            <p:spPr>
              <a:xfrm>
                <a:off x="498183" y="3678673"/>
                <a:ext cx="1299211" cy="301846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/>
                  <a:t>SPRAM</a:t>
                </a:r>
              </a:p>
              <a:p>
                <a:pPr algn="ctr"/>
                <a:r>
                  <a:rPr lang="en-IN" sz="1200" dirty="0"/>
                  <a:t>Bank 6</a:t>
                </a:r>
              </a:p>
              <a:p>
                <a:pPr algn="ctr"/>
                <a:r>
                  <a:rPr lang="en-IN" sz="1200" dirty="0"/>
                  <a:t>16 KB</a:t>
                </a: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5AC0BFF3-55F1-4136-8130-950F01E31CA5}"/>
                  </a:ext>
                </a:extLst>
              </p:cNvPr>
              <p:cNvSpPr txBox="1"/>
              <p:nvPr/>
            </p:nvSpPr>
            <p:spPr>
              <a:xfrm>
                <a:off x="463745" y="3678672"/>
                <a:ext cx="2308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0</a:t>
                </a: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93EEA9BF-1E75-4C13-A2CE-5E5249A5A867}"/>
                  </a:ext>
                </a:extLst>
              </p:cNvPr>
              <p:cNvSpPr txBox="1"/>
              <p:nvPr/>
            </p:nvSpPr>
            <p:spPr>
              <a:xfrm>
                <a:off x="463744" y="3831891"/>
                <a:ext cx="2308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1</a:t>
                </a: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86079709-08A7-422D-8A6D-7AE22E657E54}"/>
                  </a:ext>
                </a:extLst>
              </p:cNvPr>
              <p:cNvSpPr txBox="1"/>
              <p:nvPr/>
            </p:nvSpPr>
            <p:spPr>
              <a:xfrm>
                <a:off x="461972" y="3985109"/>
                <a:ext cx="2308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2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5A0D0C3-DFFB-4ED2-B36C-587C94971048}"/>
                  </a:ext>
                </a:extLst>
              </p:cNvPr>
              <p:cNvSpPr txBox="1"/>
              <p:nvPr/>
            </p:nvSpPr>
            <p:spPr>
              <a:xfrm>
                <a:off x="451636" y="6477106"/>
                <a:ext cx="5646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4095</a:t>
                </a:r>
              </a:p>
            </p:txBody>
          </p:sp>
        </p:grp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A2629B6B-A54E-493F-8771-9014840CE0AE}"/>
                </a:ext>
              </a:extLst>
            </p:cNvPr>
            <p:cNvCxnSpPr/>
            <p:nvPr/>
          </p:nvCxnSpPr>
          <p:spPr>
            <a:xfrm flipV="1">
              <a:off x="1592637" y="3271838"/>
              <a:ext cx="0" cy="406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31272870-BA7C-47EB-8D87-0E2737E85111}"/>
                </a:ext>
              </a:extLst>
            </p:cNvPr>
            <p:cNvCxnSpPr/>
            <p:nvPr/>
          </p:nvCxnSpPr>
          <p:spPr>
            <a:xfrm>
              <a:off x="808697" y="3276600"/>
              <a:ext cx="0" cy="402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D5A730DD-6ABD-4777-9218-5F7428392AC2}"/>
                </a:ext>
              </a:extLst>
            </p:cNvPr>
            <p:cNvSpPr txBox="1"/>
            <p:nvPr/>
          </p:nvSpPr>
          <p:spPr>
            <a:xfrm rot="16200000">
              <a:off x="229396" y="3176148"/>
              <a:ext cx="8315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ADDR[11:0]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3D5B8027-A656-4029-99FD-5FE76860992E}"/>
                </a:ext>
              </a:extLst>
            </p:cNvPr>
            <p:cNvSpPr txBox="1"/>
            <p:nvPr/>
          </p:nvSpPr>
          <p:spPr>
            <a:xfrm rot="16200000">
              <a:off x="568840" y="3169799"/>
              <a:ext cx="8315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DIN[31:0]</a:t>
              </a:r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026BB756-F351-428B-B6A5-99CE59C6BBD7}"/>
                </a:ext>
              </a:extLst>
            </p:cNvPr>
            <p:cNvCxnSpPr/>
            <p:nvPr/>
          </p:nvCxnSpPr>
          <p:spPr>
            <a:xfrm>
              <a:off x="1167179" y="3271838"/>
              <a:ext cx="0" cy="402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1DD3896C-C106-4087-B515-98BCCE8AF456}"/>
                </a:ext>
              </a:extLst>
            </p:cNvPr>
            <p:cNvSpPr txBox="1"/>
            <p:nvPr/>
          </p:nvSpPr>
          <p:spPr>
            <a:xfrm rot="16200000">
              <a:off x="1261845" y="3164963"/>
              <a:ext cx="882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DOUT[31:0]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C2D173D1-6A33-4B9F-8291-E9052456EB58}"/>
                </a:ext>
              </a:extLst>
            </p:cNvPr>
            <p:cNvSpPr txBox="1"/>
            <p:nvPr/>
          </p:nvSpPr>
          <p:spPr>
            <a:xfrm rot="16200000">
              <a:off x="916645" y="3156798"/>
              <a:ext cx="8315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WE</a:t>
              </a:r>
            </a:p>
          </p:txBody>
        </p: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AB9BE6C7-05F3-46FF-9833-BE5DD3B7518D}"/>
                </a:ext>
              </a:extLst>
            </p:cNvPr>
            <p:cNvCxnSpPr/>
            <p:nvPr/>
          </p:nvCxnSpPr>
          <p:spPr>
            <a:xfrm>
              <a:off x="1421466" y="3279908"/>
              <a:ext cx="0" cy="402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CE78BBB5-A17C-4ADB-890A-9EFE4FECAD13}"/>
              </a:ext>
            </a:extLst>
          </p:cNvPr>
          <p:cNvGrpSpPr/>
          <p:nvPr/>
        </p:nvGrpSpPr>
        <p:grpSpPr>
          <a:xfrm>
            <a:off x="10127855" y="2607852"/>
            <a:ext cx="1374335" cy="3876269"/>
            <a:chOff x="451636" y="2847058"/>
            <a:chExt cx="1374335" cy="3876269"/>
          </a:xfrm>
        </p:grpSpPr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F3CD9C41-7C87-4C08-9E04-CE1A51B35982}"/>
                </a:ext>
              </a:extLst>
            </p:cNvPr>
            <p:cNvGrpSpPr/>
            <p:nvPr/>
          </p:nvGrpSpPr>
          <p:grpSpPr>
            <a:xfrm>
              <a:off x="451636" y="3678672"/>
              <a:ext cx="1345758" cy="3044655"/>
              <a:chOff x="451636" y="3678672"/>
              <a:chExt cx="1345758" cy="3044655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86D7D394-C449-44E9-BB3A-6CBCCD0E25CA}"/>
                  </a:ext>
                </a:extLst>
              </p:cNvPr>
              <p:cNvSpPr/>
              <p:nvPr/>
            </p:nvSpPr>
            <p:spPr>
              <a:xfrm>
                <a:off x="498183" y="3678673"/>
                <a:ext cx="1299211" cy="301846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/>
                  <a:t>SPRAM</a:t>
                </a:r>
              </a:p>
              <a:p>
                <a:pPr algn="ctr"/>
                <a:r>
                  <a:rPr lang="en-IN" sz="1200" dirty="0"/>
                  <a:t>Bank 7</a:t>
                </a:r>
              </a:p>
              <a:p>
                <a:pPr algn="ctr"/>
                <a:r>
                  <a:rPr lang="en-IN" sz="1200" dirty="0"/>
                  <a:t>16 KB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7B8F8C04-AFC0-456C-99EA-4F836C099DCC}"/>
                  </a:ext>
                </a:extLst>
              </p:cNvPr>
              <p:cNvSpPr txBox="1"/>
              <p:nvPr/>
            </p:nvSpPr>
            <p:spPr>
              <a:xfrm>
                <a:off x="463745" y="3678672"/>
                <a:ext cx="2308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0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90D437F-1428-433A-9005-E7E1905DEE5B}"/>
                  </a:ext>
                </a:extLst>
              </p:cNvPr>
              <p:cNvSpPr txBox="1"/>
              <p:nvPr/>
            </p:nvSpPr>
            <p:spPr>
              <a:xfrm>
                <a:off x="463744" y="3831891"/>
                <a:ext cx="2308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1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59710C24-67DB-41CE-9020-9657F5FC4389}"/>
                  </a:ext>
                </a:extLst>
              </p:cNvPr>
              <p:cNvSpPr txBox="1"/>
              <p:nvPr/>
            </p:nvSpPr>
            <p:spPr>
              <a:xfrm>
                <a:off x="461972" y="3985109"/>
                <a:ext cx="2308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2</a:t>
                </a: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483D61AC-C0B7-4107-9FEE-B4AADE098819}"/>
                  </a:ext>
                </a:extLst>
              </p:cNvPr>
              <p:cNvSpPr txBox="1"/>
              <p:nvPr/>
            </p:nvSpPr>
            <p:spPr>
              <a:xfrm>
                <a:off x="451636" y="6477106"/>
                <a:ext cx="5646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4095</a:t>
                </a:r>
              </a:p>
            </p:txBody>
          </p:sp>
        </p:grp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A6DD0FBE-3EF5-440A-91A6-8AF9DD78A19D}"/>
                </a:ext>
              </a:extLst>
            </p:cNvPr>
            <p:cNvCxnSpPr/>
            <p:nvPr/>
          </p:nvCxnSpPr>
          <p:spPr>
            <a:xfrm flipV="1">
              <a:off x="1592637" y="3271838"/>
              <a:ext cx="0" cy="406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2B120C84-1750-464B-9FD2-4A7234D4DDEE}"/>
                </a:ext>
              </a:extLst>
            </p:cNvPr>
            <p:cNvCxnSpPr/>
            <p:nvPr/>
          </p:nvCxnSpPr>
          <p:spPr>
            <a:xfrm>
              <a:off x="808697" y="3276600"/>
              <a:ext cx="0" cy="402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13DE5063-0A5B-43E2-96D4-009C0E258249}"/>
                </a:ext>
              </a:extLst>
            </p:cNvPr>
            <p:cNvSpPr txBox="1"/>
            <p:nvPr/>
          </p:nvSpPr>
          <p:spPr>
            <a:xfrm rot="16200000">
              <a:off x="229396" y="3176148"/>
              <a:ext cx="8315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ADDR[11:0]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81F146B2-1490-4D7F-BEC2-421DD9402CE4}"/>
                </a:ext>
              </a:extLst>
            </p:cNvPr>
            <p:cNvSpPr txBox="1"/>
            <p:nvPr/>
          </p:nvSpPr>
          <p:spPr>
            <a:xfrm rot="16200000">
              <a:off x="568840" y="3169799"/>
              <a:ext cx="8315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DIN[31:0]</a:t>
              </a: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C8A09A6F-2CDD-4697-81F5-46BC717FF46A}"/>
                </a:ext>
              </a:extLst>
            </p:cNvPr>
            <p:cNvCxnSpPr/>
            <p:nvPr/>
          </p:nvCxnSpPr>
          <p:spPr>
            <a:xfrm>
              <a:off x="1167179" y="3271838"/>
              <a:ext cx="0" cy="402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E649BA4A-19E0-42F1-904C-31A921CC825B}"/>
                </a:ext>
              </a:extLst>
            </p:cNvPr>
            <p:cNvSpPr txBox="1"/>
            <p:nvPr/>
          </p:nvSpPr>
          <p:spPr>
            <a:xfrm rot="16200000">
              <a:off x="1261845" y="3164963"/>
              <a:ext cx="882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DOUT[31:0]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15EB4B1D-1D48-467E-B930-3CC2A8609F99}"/>
                </a:ext>
              </a:extLst>
            </p:cNvPr>
            <p:cNvSpPr txBox="1"/>
            <p:nvPr/>
          </p:nvSpPr>
          <p:spPr>
            <a:xfrm rot="16200000">
              <a:off x="916645" y="3156798"/>
              <a:ext cx="8315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WE</a:t>
              </a:r>
            </a:p>
          </p:txBody>
        </p: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7E7D45B0-157C-4AD6-92AA-7B89AD950DA4}"/>
                </a:ext>
              </a:extLst>
            </p:cNvPr>
            <p:cNvCxnSpPr/>
            <p:nvPr/>
          </p:nvCxnSpPr>
          <p:spPr>
            <a:xfrm>
              <a:off x="1421466" y="3279908"/>
              <a:ext cx="0" cy="402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Content Placeholder 2">
            <a:extLst>
              <a:ext uri="{FF2B5EF4-FFF2-40B4-BE49-F238E27FC236}">
                <a16:creationId xmlns:a16="http://schemas.microsoft.com/office/drawing/2014/main" id="{260FD359-0B0D-4623-B18A-4207D19E3275}"/>
              </a:ext>
            </a:extLst>
          </p:cNvPr>
          <p:cNvSpPr txBox="1">
            <a:spLocks/>
          </p:cNvSpPr>
          <p:nvPr/>
        </p:nvSpPr>
        <p:spPr>
          <a:xfrm>
            <a:off x="7229914" y="1049373"/>
            <a:ext cx="3613484" cy="1376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1600" dirty="0"/>
              <a:t>Controlled by programmer</a:t>
            </a:r>
          </a:p>
          <a:p>
            <a:pPr algn="just"/>
            <a:r>
              <a:rPr lang="en-IN" sz="1600" dirty="0"/>
              <a:t>Mainly used for storing vectors</a:t>
            </a:r>
          </a:p>
          <a:p>
            <a:pPr algn="just"/>
            <a:r>
              <a:rPr lang="en-IN" sz="1600" dirty="0"/>
              <a:t>Shown to provide 1.2x – 3x performance improvement over cache</a:t>
            </a:r>
          </a:p>
        </p:txBody>
      </p:sp>
    </p:spTree>
    <p:extLst>
      <p:ext uri="{BB962C8B-B14F-4D97-AF65-F5344CB8AC3E}">
        <p14:creationId xmlns:p14="http://schemas.microsoft.com/office/powerpoint/2010/main" val="326876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3723-FF76-411E-9061-1ED68D4F2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40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/>
              <a:t>Implementation Results of Standalone Vector Unit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920433E-DCFD-4B89-8427-96033FD66468}"/>
              </a:ext>
            </a:extLst>
          </p:cNvPr>
          <p:cNvSpPr txBox="1"/>
          <p:nvPr/>
        </p:nvSpPr>
        <p:spPr>
          <a:xfrm>
            <a:off x="4283241" y="6519226"/>
            <a:ext cx="235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Power Distribution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BD0A394-5649-4468-AD04-AF33604B768F}"/>
              </a:ext>
            </a:extLst>
          </p:cNvPr>
          <p:cNvSpPr txBox="1"/>
          <p:nvPr/>
        </p:nvSpPr>
        <p:spPr>
          <a:xfrm>
            <a:off x="4199342" y="3947800"/>
            <a:ext cx="234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Total Power : 120 mW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2C0F9F1-F61D-49C9-AA23-3D9D3CB0A2FA}"/>
              </a:ext>
            </a:extLst>
          </p:cNvPr>
          <p:cNvGrpSpPr/>
          <p:nvPr/>
        </p:nvGrpSpPr>
        <p:grpSpPr>
          <a:xfrm>
            <a:off x="284541" y="1014985"/>
            <a:ext cx="5177795" cy="2995905"/>
            <a:chOff x="284541" y="1014985"/>
            <a:chExt cx="5177795" cy="2995905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8966EE6-D412-4208-8558-2B465B950400}"/>
                </a:ext>
              </a:extLst>
            </p:cNvPr>
            <p:cNvSpPr txBox="1"/>
            <p:nvPr/>
          </p:nvSpPr>
          <p:spPr>
            <a:xfrm>
              <a:off x="2069432" y="3641558"/>
              <a:ext cx="2358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LUT Distribution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25FF313-1B4A-4BC4-AB9A-201659F14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541" y="1014985"/>
              <a:ext cx="5177795" cy="2626574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792B73-9FAA-445D-9402-051173F6707A}"/>
              </a:ext>
            </a:extLst>
          </p:cNvPr>
          <p:cNvGrpSpPr/>
          <p:nvPr/>
        </p:nvGrpSpPr>
        <p:grpSpPr>
          <a:xfrm>
            <a:off x="5899632" y="1337403"/>
            <a:ext cx="4931554" cy="2610397"/>
            <a:chOff x="5899632" y="1337403"/>
            <a:chExt cx="4931554" cy="2610397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F6326F0-8DF1-4F22-9C62-1C9E3DA4851F}"/>
                </a:ext>
              </a:extLst>
            </p:cNvPr>
            <p:cNvSpPr txBox="1"/>
            <p:nvPr/>
          </p:nvSpPr>
          <p:spPr>
            <a:xfrm>
              <a:off x="6464969" y="3578468"/>
              <a:ext cx="2358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Registers Distribution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E6A3B1A-79C0-470D-94AF-4D679A67B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9632" y="1337403"/>
              <a:ext cx="4931554" cy="2159776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F397C34-19AF-4526-8C69-96E2E7061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558" y="4236480"/>
            <a:ext cx="4176883" cy="228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5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77240-F253-49E1-8C9B-1EBD8AFD9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Enabling Scalable and efficient ML inference at the edge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E0B8C-2F0E-4FA5-BBC1-F61CDEEAC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 microarchitecture for microcontroller class CPU to significantly speed up ML inference</a:t>
            </a:r>
          </a:p>
        </p:txBody>
      </p:sp>
    </p:spTree>
    <p:extLst>
      <p:ext uri="{BB962C8B-B14F-4D97-AF65-F5344CB8AC3E}">
        <p14:creationId xmlns:p14="http://schemas.microsoft.com/office/powerpoint/2010/main" val="1998026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7F205B9-85F8-4E46-A10A-BE770F8D61A7}"/>
              </a:ext>
            </a:extLst>
          </p:cNvPr>
          <p:cNvGrpSpPr/>
          <p:nvPr/>
        </p:nvGrpSpPr>
        <p:grpSpPr>
          <a:xfrm>
            <a:off x="5615194" y="582138"/>
            <a:ext cx="6265449" cy="2753209"/>
            <a:chOff x="5539916" y="799911"/>
            <a:chExt cx="6432550" cy="2781625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835C0CA-D3B4-4B2F-875E-948DE0E1EF2C}"/>
                </a:ext>
              </a:extLst>
            </p:cNvPr>
            <p:cNvSpPr/>
            <p:nvPr/>
          </p:nvSpPr>
          <p:spPr>
            <a:xfrm>
              <a:off x="5539916" y="799911"/>
              <a:ext cx="6432550" cy="2781625"/>
            </a:xfrm>
            <a:prstGeom prst="rect">
              <a:avLst/>
            </a:prstGeom>
            <a:ln w="285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IN" sz="1200" b="1" dirty="0">
                  <a:solidFill>
                    <a:srgbClr val="C00000"/>
                  </a:solidFill>
                </a:rPr>
                <a:t>HOST CPU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E589B9EE-8087-4BA3-84FE-0579B8281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03347" y="875812"/>
              <a:ext cx="6142567" cy="248715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3CA904-654C-4650-9666-A0260886B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99" y="322579"/>
            <a:ext cx="4543795" cy="716915"/>
          </a:xfrm>
        </p:spPr>
        <p:txBody>
          <a:bodyPr>
            <a:normAutofit/>
          </a:bodyPr>
          <a:lstStyle/>
          <a:p>
            <a:r>
              <a:rPr lang="en-IN" sz="3200" dirty="0"/>
              <a:t>Integration of Vector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86018-EE12-4574-9788-9DBDBF681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23" y="942882"/>
            <a:ext cx="4475729" cy="878298"/>
          </a:xfrm>
        </p:spPr>
        <p:txBody>
          <a:bodyPr>
            <a:normAutofit fontScale="92500" lnSpcReduction="20000"/>
          </a:bodyPr>
          <a:lstStyle/>
          <a:p>
            <a:r>
              <a:rPr lang="en-IN" sz="1800" dirty="0"/>
              <a:t>Host CPU</a:t>
            </a:r>
          </a:p>
          <a:p>
            <a:pPr lvl="1"/>
            <a:r>
              <a:rPr lang="en-IN" sz="1400" dirty="0"/>
              <a:t>Microcontroller class softcore with 1MB RAM and UART peripheral</a:t>
            </a:r>
          </a:p>
          <a:p>
            <a:pPr lvl="1"/>
            <a:r>
              <a:rPr lang="en-IN" sz="1400" dirty="0"/>
              <a:t>Single core, 5-stage, single-issue, in-order CPU</a:t>
            </a:r>
          </a:p>
          <a:p>
            <a:endParaRPr lang="en-IN" sz="1400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2FBD0E8-01D5-4A90-9ABB-D60FB6559E25}"/>
              </a:ext>
            </a:extLst>
          </p:cNvPr>
          <p:cNvGrpSpPr/>
          <p:nvPr/>
        </p:nvGrpSpPr>
        <p:grpSpPr>
          <a:xfrm>
            <a:off x="6203157" y="5147085"/>
            <a:ext cx="4942948" cy="1634490"/>
            <a:chOff x="2705100" y="3638550"/>
            <a:chExt cx="4942948" cy="163449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8E53A17-F239-42B2-BC8A-3C91976F9CFE}"/>
                </a:ext>
              </a:extLst>
            </p:cNvPr>
            <p:cNvSpPr/>
            <p:nvPr/>
          </p:nvSpPr>
          <p:spPr>
            <a:xfrm>
              <a:off x="2705100" y="3638550"/>
              <a:ext cx="4942948" cy="163449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IN" sz="1200" dirty="0">
                  <a:solidFill>
                    <a:srgbClr val="FFFF00"/>
                  </a:solidFill>
                </a:rPr>
                <a:t>PIPELINED VECTOR UNIT</a:t>
              </a: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B3C9852-6BFB-4AAE-8A85-AFC8464543A9}"/>
                </a:ext>
              </a:extLst>
            </p:cNvPr>
            <p:cNvGrpSpPr/>
            <p:nvPr/>
          </p:nvGrpSpPr>
          <p:grpSpPr>
            <a:xfrm>
              <a:off x="2950105" y="3697142"/>
              <a:ext cx="4697942" cy="1185008"/>
              <a:chOff x="4235450" y="3981352"/>
              <a:chExt cx="4697942" cy="1185008"/>
            </a:xfrm>
          </p:grpSpPr>
          <p:sp>
            <p:nvSpPr>
              <p:cNvPr id="69" name="Trapezoid 68">
                <a:extLst>
                  <a:ext uri="{FF2B5EF4-FFF2-40B4-BE49-F238E27FC236}">
                    <a16:creationId xmlns:a16="http://schemas.microsoft.com/office/drawing/2014/main" id="{2CAB1927-29C1-4D7D-9A14-1F65ADC42A98}"/>
                  </a:ext>
                </a:extLst>
              </p:cNvPr>
              <p:cNvSpPr/>
              <p:nvPr/>
            </p:nvSpPr>
            <p:spPr>
              <a:xfrm rot="10800000">
                <a:off x="6802967" y="4279900"/>
                <a:ext cx="450850" cy="886459"/>
              </a:xfrm>
              <a:prstGeom prst="trapezoi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" name="Trapezoid 69">
                <a:extLst>
                  <a:ext uri="{FF2B5EF4-FFF2-40B4-BE49-F238E27FC236}">
                    <a16:creationId xmlns:a16="http://schemas.microsoft.com/office/drawing/2014/main" id="{80F62CC2-31AE-4B2D-B038-C3CA8F7864BB}"/>
                  </a:ext>
                </a:extLst>
              </p:cNvPr>
              <p:cNvSpPr/>
              <p:nvPr/>
            </p:nvSpPr>
            <p:spPr>
              <a:xfrm rot="10800000">
                <a:off x="4796366" y="4279900"/>
                <a:ext cx="450850" cy="886459"/>
              </a:xfrm>
              <a:prstGeom prst="trapezoi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" name="Trapezoid 70">
                <a:extLst>
                  <a:ext uri="{FF2B5EF4-FFF2-40B4-BE49-F238E27FC236}">
                    <a16:creationId xmlns:a16="http://schemas.microsoft.com/office/drawing/2014/main" id="{76DA92E8-F0AB-4252-809A-BB922BF5E0F7}"/>
                  </a:ext>
                </a:extLst>
              </p:cNvPr>
              <p:cNvSpPr/>
              <p:nvPr/>
            </p:nvSpPr>
            <p:spPr>
              <a:xfrm rot="10800000">
                <a:off x="5257797" y="4279900"/>
                <a:ext cx="450850" cy="886459"/>
              </a:xfrm>
              <a:prstGeom prst="trapezoi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2" name="Trapezoid 71">
                <a:extLst>
                  <a:ext uri="{FF2B5EF4-FFF2-40B4-BE49-F238E27FC236}">
                    <a16:creationId xmlns:a16="http://schemas.microsoft.com/office/drawing/2014/main" id="{05637BF9-E492-49E4-A03A-33B85E8AB852}"/>
                  </a:ext>
                </a:extLst>
              </p:cNvPr>
              <p:cNvSpPr/>
              <p:nvPr/>
            </p:nvSpPr>
            <p:spPr>
              <a:xfrm rot="10800000">
                <a:off x="4334934" y="4279900"/>
                <a:ext cx="450850" cy="886460"/>
              </a:xfrm>
              <a:prstGeom prst="trapezoi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EF43133-F8E7-4361-ABE7-612120A56306}"/>
                  </a:ext>
                </a:extLst>
              </p:cNvPr>
              <p:cNvSpPr/>
              <p:nvPr/>
            </p:nvSpPr>
            <p:spPr>
              <a:xfrm>
                <a:off x="4241800" y="4400550"/>
                <a:ext cx="3048000" cy="508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CCDF0D5-A4C6-4786-BAE5-5725CAF1B4B4}"/>
                  </a:ext>
                </a:extLst>
              </p:cNvPr>
              <p:cNvSpPr/>
              <p:nvPr/>
            </p:nvSpPr>
            <p:spPr>
              <a:xfrm>
                <a:off x="4235450" y="4591049"/>
                <a:ext cx="3048000" cy="508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ED94BA9-2285-45B4-967C-A99FC4430B77}"/>
                  </a:ext>
                </a:extLst>
              </p:cNvPr>
              <p:cNvSpPr/>
              <p:nvPr/>
            </p:nvSpPr>
            <p:spPr>
              <a:xfrm>
                <a:off x="4238625" y="4750793"/>
                <a:ext cx="3048000" cy="508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524E0B2-E5DE-4CAF-B676-94D26CA8526D}"/>
                  </a:ext>
                </a:extLst>
              </p:cNvPr>
              <p:cNvSpPr/>
              <p:nvPr/>
            </p:nvSpPr>
            <p:spPr>
              <a:xfrm>
                <a:off x="4241800" y="4941468"/>
                <a:ext cx="3048000" cy="508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BC6D9E0-FA59-45FE-9074-D60D6FB4B54A}"/>
                  </a:ext>
                </a:extLst>
              </p:cNvPr>
              <p:cNvSpPr txBox="1"/>
              <p:nvPr/>
            </p:nvSpPr>
            <p:spPr>
              <a:xfrm>
                <a:off x="5812367" y="3981352"/>
                <a:ext cx="6604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4400" dirty="0"/>
                  <a:t>…</a:t>
                </a:r>
                <a:endParaRPr lang="en-IN" sz="6600" dirty="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127892A-36ED-4506-9291-38AFEBCD601D}"/>
                  </a:ext>
                </a:extLst>
              </p:cNvPr>
              <p:cNvSpPr/>
              <p:nvPr/>
            </p:nvSpPr>
            <p:spPr>
              <a:xfrm>
                <a:off x="4355836" y="4019650"/>
                <a:ext cx="429948" cy="2137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800" dirty="0"/>
                  <a:t>iBuf0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58B69F2E-EAC7-4878-B6B7-8DCB3685F090}"/>
                  </a:ext>
                </a:extLst>
              </p:cNvPr>
              <p:cNvSpPr/>
              <p:nvPr/>
            </p:nvSpPr>
            <p:spPr>
              <a:xfrm>
                <a:off x="4817268" y="4019649"/>
                <a:ext cx="429948" cy="2137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800" dirty="0"/>
                  <a:t>iBuf1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06041FD-EB54-4173-9AB0-AE88A90A4468}"/>
                  </a:ext>
                </a:extLst>
              </p:cNvPr>
              <p:cNvSpPr/>
              <p:nvPr/>
            </p:nvSpPr>
            <p:spPr>
              <a:xfrm>
                <a:off x="5278699" y="4019649"/>
                <a:ext cx="429948" cy="2137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800" dirty="0"/>
                  <a:t>iBuf2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A93A8EC-7BC9-40A3-97A4-7BF14BA00619}"/>
                  </a:ext>
                </a:extLst>
              </p:cNvPr>
              <p:cNvSpPr/>
              <p:nvPr/>
            </p:nvSpPr>
            <p:spPr>
              <a:xfrm>
                <a:off x="6802966" y="4010125"/>
                <a:ext cx="429948" cy="2137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800" dirty="0"/>
                  <a:t>iBuf7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17C1ED6-D0E1-457A-8F4C-8C72E6C256B7}"/>
                  </a:ext>
                </a:extLst>
              </p:cNvPr>
              <p:cNvSpPr txBox="1"/>
              <p:nvPr/>
            </p:nvSpPr>
            <p:spPr>
              <a:xfrm>
                <a:off x="7321283" y="4235906"/>
                <a:ext cx="125994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00" dirty="0"/>
                  <a:t>Vector Read Stage </a:t>
                </a:r>
                <a:r>
                  <a:rPr lang="en-IN" sz="800" b="1" dirty="0"/>
                  <a:t>R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639BD01-615B-4C5D-987F-2B7E1CA46689}"/>
                  </a:ext>
                </a:extLst>
              </p:cNvPr>
              <p:cNvSpPr txBox="1"/>
              <p:nvPr/>
            </p:nvSpPr>
            <p:spPr>
              <a:xfrm>
                <a:off x="7314933" y="4422595"/>
                <a:ext cx="125994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00" dirty="0"/>
                  <a:t>Vector Execute Stage </a:t>
                </a:r>
                <a:r>
                  <a:rPr lang="en-IN" sz="800" b="1" dirty="0"/>
                  <a:t>E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AD642B8-6F58-43AD-A453-A3AC9988F493}"/>
                  </a:ext>
                </a:extLst>
              </p:cNvPr>
              <p:cNvSpPr txBox="1"/>
              <p:nvPr/>
            </p:nvSpPr>
            <p:spPr>
              <a:xfrm>
                <a:off x="7313083" y="4609284"/>
                <a:ext cx="125994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00" dirty="0"/>
                  <a:t>Vector Memory Stage </a:t>
                </a:r>
                <a:r>
                  <a:rPr lang="en-IN" sz="800" b="1" dirty="0"/>
                  <a:t>M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90F2914-9BA3-48B3-9EB4-D49B9D3FC491}"/>
                  </a:ext>
                </a:extLst>
              </p:cNvPr>
              <p:cNvSpPr txBox="1"/>
              <p:nvPr/>
            </p:nvSpPr>
            <p:spPr>
              <a:xfrm>
                <a:off x="7313083" y="4795973"/>
                <a:ext cx="162030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00" dirty="0"/>
                  <a:t>Vector Write-back Stage </a:t>
                </a:r>
                <a:r>
                  <a:rPr lang="en-IN" sz="800" b="1" dirty="0"/>
                  <a:t>W</a:t>
                </a:r>
              </a:p>
            </p:txBody>
          </p:sp>
        </p:grp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AC0AEA4-22E1-45AF-B433-4FF8D7D3E5F7}"/>
              </a:ext>
            </a:extLst>
          </p:cNvPr>
          <p:cNvCxnSpPr>
            <a:cxnSpLocks/>
          </p:cNvCxnSpPr>
          <p:nvPr/>
        </p:nvCxnSpPr>
        <p:spPr>
          <a:xfrm flipV="1">
            <a:off x="10461098" y="4810568"/>
            <a:ext cx="0" cy="33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F86C174-5B08-4B1E-AC3F-0045586FEE2E}"/>
              </a:ext>
            </a:extLst>
          </p:cNvPr>
          <p:cNvSpPr txBox="1"/>
          <p:nvPr/>
        </p:nvSpPr>
        <p:spPr>
          <a:xfrm>
            <a:off x="10461098" y="4888589"/>
            <a:ext cx="690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/>
              <a:t>DONE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E7A6963-AF42-4570-A614-8735EEB72735}"/>
              </a:ext>
            </a:extLst>
          </p:cNvPr>
          <p:cNvSpPr txBox="1"/>
          <p:nvPr/>
        </p:nvSpPr>
        <p:spPr>
          <a:xfrm>
            <a:off x="6451337" y="4857174"/>
            <a:ext cx="1358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/>
              <a:t>DECODED_OPRNDS,CTRL</a:t>
            </a:r>
          </a:p>
        </p:txBody>
      </p:sp>
      <p:sp>
        <p:nvSpPr>
          <p:cNvPr id="101" name="Arrow: Down 100">
            <a:extLst>
              <a:ext uri="{FF2B5EF4-FFF2-40B4-BE49-F238E27FC236}">
                <a16:creationId xmlns:a16="http://schemas.microsoft.com/office/drawing/2014/main" id="{C2DFFA35-1856-4A42-B4CB-25647EE20D62}"/>
              </a:ext>
            </a:extLst>
          </p:cNvPr>
          <p:cNvSpPr/>
          <p:nvPr/>
        </p:nvSpPr>
        <p:spPr>
          <a:xfrm>
            <a:off x="7802267" y="4831470"/>
            <a:ext cx="211337" cy="30328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E7F7C79-5C45-4E04-8159-7B4C48B0D40C}"/>
              </a:ext>
            </a:extLst>
          </p:cNvPr>
          <p:cNvCxnSpPr>
            <a:cxnSpLocks/>
          </p:cNvCxnSpPr>
          <p:nvPr/>
        </p:nvCxnSpPr>
        <p:spPr>
          <a:xfrm flipV="1">
            <a:off x="7767045" y="4851611"/>
            <a:ext cx="314850" cy="10095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26A9357-9783-4CB0-A025-BE66F7874F7E}"/>
              </a:ext>
            </a:extLst>
          </p:cNvPr>
          <p:cNvSpPr txBox="1"/>
          <p:nvPr/>
        </p:nvSpPr>
        <p:spPr>
          <a:xfrm>
            <a:off x="7983274" y="4810568"/>
            <a:ext cx="508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118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26EDB7B-6CFA-4372-960B-A436371CE4E2}"/>
              </a:ext>
            </a:extLst>
          </p:cNvPr>
          <p:cNvCxnSpPr>
            <a:cxnSpLocks/>
          </p:cNvCxnSpPr>
          <p:nvPr/>
        </p:nvCxnSpPr>
        <p:spPr>
          <a:xfrm flipV="1">
            <a:off x="10115023" y="4810569"/>
            <a:ext cx="0" cy="33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2F1FDEF-4D16-4432-AC6C-BA04CF044EB9}"/>
              </a:ext>
            </a:extLst>
          </p:cNvPr>
          <p:cNvSpPr txBox="1"/>
          <p:nvPr/>
        </p:nvSpPr>
        <p:spPr>
          <a:xfrm>
            <a:off x="9656889" y="4866458"/>
            <a:ext cx="690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/>
              <a:t>STALL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3FC602-ABA2-430E-8C88-EB606557DEA3}"/>
              </a:ext>
            </a:extLst>
          </p:cNvPr>
          <p:cNvSpPr txBox="1"/>
          <p:nvPr/>
        </p:nvSpPr>
        <p:spPr>
          <a:xfrm>
            <a:off x="11318348" y="3905924"/>
            <a:ext cx="873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Scratchpad Memory</a:t>
            </a:r>
          </a:p>
          <a:p>
            <a:r>
              <a:rPr lang="en-IN" sz="800" dirty="0"/>
              <a:t>and </a:t>
            </a:r>
          </a:p>
          <a:p>
            <a:r>
              <a:rPr lang="en-IN" sz="800" dirty="0"/>
              <a:t>Vector</a:t>
            </a:r>
          </a:p>
          <a:p>
            <a:r>
              <a:rPr lang="en-IN" sz="800" dirty="0"/>
              <a:t>Register</a:t>
            </a:r>
          </a:p>
          <a:p>
            <a:r>
              <a:rPr lang="en-IN" sz="800" dirty="0"/>
              <a:t>Interface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303243D-B702-44F7-9C8B-5601AAF4C6FB}"/>
              </a:ext>
            </a:extLst>
          </p:cNvPr>
          <p:cNvSpPr txBox="1"/>
          <p:nvPr/>
        </p:nvSpPr>
        <p:spPr>
          <a:xfrm>
            <a:off x="6547645" y="6357430"/>
            <a:ext cx="4614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Lane1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EDDC005-DCD0-4F1D-9EC5-4DA623E9E303}"/>
              </a:ext>
            </a:extLst>
          </p:cNvPr>
          <p:cNvSpPr txBox="1"/>
          <p:nvPr/>
        </p:nvSpPr>
        <p:spPr>
          <a:xfrm>
            <a:off x="7045622" y="6357430"/>
            <a:ext cx="4614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Lane2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FB4FF40-5C0C-4325-BA2C-1B02F363C7C0}"/>
              </a:ext>
            </a:extLst>
          </p:cNvPr>
          <p:cNvSpPr txBox="1"/>
          <p:nvPr/>
        </p:nvSpPr>
        <p:spPr>
          <a:xfrm>
            <a:off x="7486731" y="6358488"/>
            <a:ext cx="4614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Lane3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70827C1-03FE-422F-A3C6-0566568F3969}"/>
              </a:ext>
            </a:extLst>
          </p:cNvPr>
          <p:cNvSpPr txBox="1"/>
          <p:nvPr/>
        </p:nvSpPr>
        <p:spPr>
          <a:xfrm>
            <a:off x="9013031" y="6352813"/>
            <a:ext cx="4614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Lane8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980DDD2-F074-4085-AC2F-8D19E1AC9427}"/>
              </a:ext>
            </a:extLst>
          </p:cNvPr>
          <p:cNvGrpSpPr/>
          <p:nvPr/>
        </p:nvGrpSpPr>
        <p:grpSpPr>
          <a:xfrm>
            <a:off x="6444754" y="2177051"/>
            <a:ext cx="4873594" cy="2639195"/>
            <a:chOff x="6444754" y="2177051"/>
            <a:chExt cx="4873594" cy="2639195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C223C94-C0C4-42DE-B06A-333CFAC9C0FA}"/>
                </a:ext>
              </a:extLst>
            </p:cNvPr>
            <p:cNvSpPr/>
            <p:nvPr/>
          </p:nvSpPr>
          <p:spPr>
            <a:xfrm>
              <a:off x="6449223" y="3892546"/>
              <a:ext cx="4246296" cy="9237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Vector Interface Unit (VIU)</a:t>
              </a:r>
              <a:endParaRPr lang="en-IN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D845F38-08E7-4379-A0E6-67B551DFC9B9}"/>
                </a:ext>
              </a:extLst>
            </p:cNvPr>
            <p:cNvSpPr txBox="1"/>
            <p:nvPr/>
          </p:nvSpPr>
          <p:spPr>
            <a:xfrm>
              <a:off x="7375624" y="3484361"/>
              <a:ext cx="3196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32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9105F64-BA6B-4448-B7B9-67521F8305E0}"/>
                </a:ext>
              </a:extLst>
            </p:cNvPr>
            <p:cNvCxnSpPr/>
            <p:nvPr/>
          </p:nvCxnSpPr>
          <p:spPr>
            <a:xfrm flipV="1">
              <a:off x="8553981" y="3584336"/>
              <a:ext cx="120650" cy="862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B3E163B-EA2F-4460-BF5D-D7914F4935E7}"/>
                </a:ext>
              </a:extLst>
            </p:cNvPr>
            <p:cNvSpPr txBox="1"/>
            <p:nvPr/>
          </p:nvSpPr>
          <p:spPr>
            <a:xfrm>
              <a:off x="8572502" y="3547965"/>
              <a:ext cx="3196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66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52A39D6-5A7C-48A2-8E70-DBB56F68ABEB}"/>
                </a:ext>
              </a:extLst>
            </p:cNvPr>
            <p:cNvSpPr txBox="1"/>
            <p:nvPr/>
          </p:nvSpPr>
          <p:spPr>
            <a:xfrm>
              <a:off x="7693027" y="3499427"/>
              <a:ext cx="10025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b="1" dirty="0">
                  <a:latin typeface="Calibri" panose="020F0502020204030204" pitchFamily="34" charset="0"/>
                  <a:cs typeface="Calibri" panose="020F0502020204030204" pitchFamily="34" charset="0"/>
                </a:rPr>
                <a:t>ADDR, DATA_WR, RD,WR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EA99C5E8-0072-4050-A66F-2EE56003FF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5943" y="3350909"/>
              <a:ext cx="0" cy="5416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E8D9686-7569-43DB-9708-B87FC3307F8F}"/>
                </a:ext>
              </a:extLst>
            </p:cNvPr>
            <p:cNvCxnSpPr/>
            <p:nvPr/>
          </p:nvCxnSpPr>
          <p:spPr>
            <a:xfrm flipV="1">
              <a:off x="8951913" y="3576205"/>
              <a:ext cx="120650" cy="862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4387738-A11C-4537-AF58-143CCC8EDB4C}"/>
                </a:ext>
              </a:extLst>
            </p:cNvPr>
            <p:cNvSpPr txBox="1"/>
            <p:nvPr/>
          </p:nvSpPr>
          <p:spPr>
            <a:xfrm>
              <a:off x="8970434" y="3539834"/>
              <a:ext cx="3196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32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EA34D46-FB47-42CB-813B-7182205DFB85}"/>
                </a:ext>
              </a:extLst>
            </p:cNvPr>
            <p:cNvSpPr txBox="1"/>
            <p:nvPr/>
          </p:nvSpPr>
          <p:spPr>
            <a:xfrm>
              <a:off x="8951913" y="3690480"/>
              <a:ext cx="9244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b="1" dirty="0"/>
                <a:t>DATA_RD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737C0F1-49A6-4124-8BD5-4D0D76448722}"/>
                </a:ext>
              </a:extLst>
            </p:cNvPr>
            <p:cNvCxnSpPr/>
            <p:nvPr/>
          </p:nvCxnSpPr>
          <p:spPr>
            <a:xfrm>
              <a:off x="10695519" y="4138061"/>
              <a:ext cx="6228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9213A6A-9ADE-47BE-9A7A-46C86D00FA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95519" y="4525411"/>
              <a:ext cx="6228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FC1FD6D1-46C2-4D85-8B31-4114B6CF99FD}"/>
                </a:ext>
              </a:extLst>
            </p:cNvPr>
            <p:cNvCxnSpPr>
              <a:cxnSpLocks/>
            </p:cNvCxnSpPr>
            <p:nvPr/>
          </p:nvCxnSpPr>
          <p:spPr>
            <a:xfrm>
              <a:off x="10050993" y="3366386"/>
              <a:ext cx="0" cy="522128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FE9BDBAB-423D-4301-995F-0E59135BEA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301818" y="3053417"/>
              <a:ext cx="908653" cy="77992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F609FE7-D184-40B1-8DC2-FCE91E8CCFA4}"/>
                </a:ext>
              </a:extLst>
            </p:cNvPr>
            <p:cNvSpPr txBox="1"/>
            <p:nvPr/>
          </p:nvSpPr>
          <p:spPr>
            <a:xfrm>
              <a:off x="10366180" y="3457565"/>
              <a:ext cx="9244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b="1" dirty="0"/>
                <a:t>xREG_DATA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C7B49D9-8665-42BA-AD89-13E74DD36965}"/>
                </a:ext>
              </a:extLst>
            </p:cNvPr>
            <p:cNvCxnSpPr/>
            <p:nvPr/>
          </p:nvCxnSpPr>
          <p:spPr>
            <a:xfrm flipV="1">
              <a:off x="11088688" y="3456827"/>
              <a:ext cx="120650" cy="862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13806C4-8718-43FC-AB11-7E9FAD987136}"/>
                </a:ext>
              </a:extLst>
            </p:cNvPr>
            <p:cNvSpPr txBox="1"/>
            <p:nvPr/>
          </p:nvSpPr>
          <p:spPr>
            <a:xfrm>
              <a:off x="10890714" y="3190942"/>
              <a:ext cx="3196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64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8A01354-324C-4E7A-BAE9-63E6E27D3B7A}"/>
                </a:ext>
              </a:extLst>
            </p:cNvPr>
            <p:cNvSpPr txBox="1"/>
            <p:nvPr/>
          </p:nvSpPr>
          <p:spPr>
            <a:xfrm>
              <a:off x="9489115" y="3475036"/>
              <a:ext cx="9244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800" b="1" dirty="0"/>
            </a:p>
            <a:p>
              <a:r>
                <a:rPr lang="en-IN" sz="800" b="1" dirty="0"/>
                <a:t>H-SHAKE</a:t>
              </a: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41C5C0C2-4C87-4293-826E-7BD7A12982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6823" y="2724150"/>
              <a:ext cx="0" cy="11643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27DAD14-38C7-4DC9-BD63-2E52A037E4CA}"/>
                </a:ext>
              </a:extLst>
            </p:cNvPr>
            <p:cNvSpPr txBox="1"/>
            <p:nvPr/>
          </p:nvSpPr>
          <p:spPr>
            <a:xfrm>
              <a:off x="6444754" y="3859705"/>
              <a:ext cx="9244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b="1" dirty="0"/>
                <a:t>PC_CTRL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3554C92-CA17-4761-86B8-2F6C572C4C3F}"/>
                </a:ext>
              </a:extLst>
            </p:cNvPr>
            <p:cNvSpPr txBox="1"/>
            <p:nvPr/>
          </p:nvSpPr>
          <p:spPr>
            <a:xfrm>
              <a:off x="7042978" y="3853806"/>
              <a:ext cx="8700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b="1" dirty="0"/>
                <a:t>INSTRUCTION</a:t>
              </a:r>
              <a:endParaRPr lang="en-IN" sz="1000" b="1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CEE54D0-A976-4465-A85D-8209CEF648CC}"/>
                </a:ext>
              </a:extLst>
            </p:cNvPr>
            <p:cNvSpPr txBox="1"/>
            <p:nvPr/>
          </p:nvSpPr>
          <p:spPr>
            <a:xfrm>
              <a:off x="9828014" y="3868949"/>
              <a:ext cx="10267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b="1" dirty="0"/>
                <a:t>V_BUSY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833942F6-8425-43E1-A5B9-D31587B99314}"/>
                </a:ext>
              </a:extLst>
            </p:cNvPr>
            <p:cNvCxnSpPr>
              <a:cxnSpLocks/>
            </p:cNvCxnSpPr>
            <p:nvPr/>
          </p:nvCxnSpPr>
          <p:spPr>
            <a:xfrm>
              <a:off x="8601604" y="3335347"/>
              <a:ext cx="0" cy="5623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998DD87-30E2-4716-ABBB-539C1D057933}"/>
                </a:ext>
              </a:extLst>
            </p:cNvPr>
            <p:cNvCxnSpPr/>
            <p:nvPr/>
          </p:nvCxnSpPr>
          <p:spPr>
            <a:xfrm flipV="1">
              <a:off x="8967756" y="3570598"/>
              <a:ext cx="12332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CCFD8BF8-1620-4AFE-BE52-8C8FBD597A18}"/>
                </a:ext>
              </a:extLst>
            </p:cNvPr>
            <p:cNvCxnSpPr>
              <a:cxnSpLocks/>
            </p:cNvCxnSpPr>
            <p:nvPr/>
          </p:nvCxnSpPr>
          <p:spPr>
            <a:xfrm>
              <a:off x="7450402" y="2177051"/>
              <a:ext cx="0" cy="17042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D0E4EC7-C9A6-4030-99DB-52C0D11B3C7B}"/>
                </a:ext>
              </a:extLst>
            </p:cNvPr>
            <p:cNvCxnSpPr/>
            <p:nvPr/>
          </p:nvCxnSpPr>
          <p:spPr>
            <a:xfrm flipV="1">
              <a:off x="7390044" y="3673811"/>
              <a:ext cx="123328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90EC63E-7EA3-4BB2-B954-AAF8A84954CA}"/>
                </a:ext>
              </a:extLst>
            </p:cNvPr>
            <p:cNvCxnSpPr/>
            <p:nvPr/>
          </p:nvCxnSpPr>
          <p:spPr>
            <a:xfrm flipV="1">
              <a:off x="11084440" y="3298664"/>
              <a:ext cx="12332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Arrow: Up-Down 143">
            <a:extLst>
              <a:ext uri="{FF2B5EF4-FFF2-40B4-BE49-F238E27FC236}">
                <a16:creationId xmlns:a16="http://schemas.microsoft.com/office/drawing/2014/main" id="{5B8BEB79-4E29-4EC1-99A2-7735E3F99BC2}"/>
              </a:ext>
            </a:extLst>
          </p:cNvPr>
          <p:cNvSpPr/>
          <p:nvPr/>
        </p:nvSpPr>
        <p:spPr>
          <a:xfrm rot="16200000">
            <a:off x="10888857" y="4009113"/>
            <a:ext cx="344393" cy="690564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814930E-D9F6-4B46-A601-A6F5BF71552D}"/>
              </a:ext>
            </a:extLst>
          </p:cNvPr>
          <p:cNvCxnSpPr>
            <a:cxnSpLocks/>
          </p:cNvCxnSpPr>
          <p:nvPr/>
        </p:nvCxnSpPr>
        <p:spPr>
          <a:xfrm>
            <a:off x="8350641" y="4832159"/>
            <a:ext cx="0" cy="314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4E850C7A-6746-446E-9A5A-30BDA2220073}"/>
              </a:ext>
            </a:extLst>
          </p:cNvPr>
          <p:cNvSpPr txBox="1"/>
          <p:nvPr/>
        </p:nvSpPr>
        <p:spPr>
          <a:xfrm>
            <a:off x="8319087" y="4855726"/>
            <a:ext cx="690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/>
              <a:t>START</a:t>
            </a:r>
          </a:p>
        </p:txBody>
      </p:sp>
      <p:sp>
        <p:nvSpPr>
          <p:cNvPr id="154" name="Content Placeholder 2">
            <a:extLst>
              <a:ext uri="{FF2B5EF4-FFF2-40B4-BE49-F238E27FC236}">
                <a16:creationId xmlns:a16="http://schemas.microsoft.com/office/drawing/2014/main" id="{0A66F948-99D4-4710-B431-BF2D39C024B2}"/>
              </a:ext>
            </a:extLst>
          </p:cNvPr>
          <p:cNvSpPr txBox="1">
            <a:spLocks/>
          </p:cNvSpPr>
          <p:nvPr/>
        </p:nvSpPr>
        <p:spPr>
          <a:xfrm>
            <a:off x="260579" y="4289504"/>
            <a:ext cx="5233966" cy="2492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/>
              <a:t>Interface</a:t>
            </a:r>
          </a:p>
          <a:p>
            <a:pPr lvl="1"/>
            <a:r>
              <a:rPr lang="en-IN" sz="1400" dirty="0"/>
              <a:t>Tightly Coupled Integration </a:t>
            </a:r>
            <a:r>
              <a:rPr lang="en-IN" sz="1400" dirty="0">
                <a:sym typeface="Wingdings" panose="05000000000000000000" pitchFamily="2" charset="2"/>
              </a:rPr>
              <a:t> Vector Unit is attached onto the Host CPU’s pipeline</a:t>
            </a:r>
          </a:p>
          <a:p>
            <a:pPr lvl="1"/>
            <a:r>
              <a:rPr lang="en-IN" sz="1400" dirty="0"/>
              <a:t>Uses Native Bus Interface for low latency communication</a:t>
            </a:r>
          </a:p>
          <a:p>
            <a:pPr lvl="1"/>
            <a:r>
              <a:rPr lang="en-IN" sz="1400" dirty="0"/>
              <a:t>Vector and Scalar execute in a mutually exclusive manner using handshake signals</a:t>
            </a:r>
          </a:p>
          <a:p>
            <a:pPr lvl="1"/>
            <a:r>
              <a:rPr lang="en-IN" sz="1400" dirty="0"/>
              <a:t>VIU directly receives the instruction read from the Memory for decoding</a:t>
            </a:r>
          </a:p>
          <a:p>
            <a:pPr lvl="1"/>
            <a:r>
              <a:rPr lang="en-IN" sz="1400" dirty="0"/>
              <a:t>Additionally the host CPU has access to Vector Register File and Vector Memory </a:t>
            </a:r>
          </a:p>
          <a:p>
            <a:pPr lvl="1"/>
            <a:endParaRPr lang="en-IN" sz="1400" dirty="0"/>
          </a:p>
          <a:p>
            <a:endParaRPr lang="en-IN" sz="1400" dirty="0"/>
          </a:p>
        </p:txBody>
      </p:sp>
      <p:graphicFrame>
        <p:nvGraphicFramePr>
          <p:cNvPr id="128" name="Table 4">
            <a:extLst>
              <a:ext uri="{FF2B5EF4-FFF2-40B4-BE49-F238E27FC236}">
                <a16:creationId xmlns:a16="http://schemas.microsoft.com/office/drawing/2014/main" id="{53C9872F-D37A-46B9-A144-F674001E89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591609"/>
              </p:ext>
            </p:extLst>
          </p:nvPr>
        </p:nvGraphicFramePr>
        <p:xfrm>
          <a:off x="314485" y="1821180"/>
          <a:ext cx="4769856" cy="199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533">
                  <a:extLst>
                    <a:ext uri="{9D8B030D-6E8A-4147-A177-3AD203B41FA5}">
                      <a16:colId xmlns:a16="http://schemas.microsoft.com/office/drawing/2014/main" val="3108187308"/>
                    </a:ext>
                  </a:extLst>
                </a:gridCol>
                <a:gridCol w="3060323">
                  <a:extLst>
                    <a:ext uri="{9D8B030D-6E8A-4147-A177-3AD203B41FA5}">
                      <a16:colId xmlns:a16="http://schemas.microsoft.com/office/drawing/2014/main" val="2019034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Parameter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Specification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22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CPU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Single-core, single-issue, in-order, 5-stage pipeline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34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Operating Frequency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 MHz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91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Memory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I-Cache : 8KB , 2-way Set Associative</a:t>
                      </a:r>
                    </a:p>
                    <a:p>
                      <a:r>
                        <a:rPr lang="en-US" sz="1400" dirty="0"/>
                        <a:t>D-Cache : 8KB, 2-way Set Associative </a:t>
                      </a:r>
                    </a:p>
                    <a:p>
                      <a:r>
                        <a:rPr lang="en-US" sz="1400" dirty="0"/>
                        <a:t>Main Memory : 1MB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0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7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9" grpId="0"/>
      <p:bldP spid="100" grpId="0"/>
      <p:bldP spid="101" grpId="0" animBg="1"/>
      <p:bldP spid="103" grpId="0"/>
      <p:bldP spid="105" grpId="0"/>
      <p:bldP spid="108" grpId="0"/>
      <p:bldP spid="119" grpId="0"/>
      <p:bldP spid="120" grpId="0"/>
      <p:bldP spid="121" grpId="0"/>
      <p:bldP spid="122" grpId="0"/>
      <p:bldP spid="144" grpId="0" animBg="1"/>
      <p:bldP spid="1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B163D1-D1EF-49F0-9DCA-0BDB99089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" y="2191359"/>
            <a:ext cx="12192000" cy="36681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23E66A-F33B-443D-BC9F-D25577BF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95600" cy="681037"/>
          </a:xfrm>
        </p:spPr>
        <p:txBody>
          <a:bodyPr>
            <a:normAutofit/>
          </a:bodyPr>
          <a:lstStyle/>
          <a:p>
            <a:r>
              <a:rPr lang="en-IN" sz="2800" b="1" dirty="0"/>
              <a:t>VIU Sequencer 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16780CFA-FA98-4071-BF23-FFFBA8380306}"/>
              </a:ext>
            </a:extLst>
          </p:cNvPr>
          <p:cNvCxnSpPr/>
          <p:nvPr/>
        </p:nvCxnSpPr>
        <p:spPr>
          <a:xfrm>
            <a:off x="1706880" y="3566160"/>
            <a:ext cx="403860" cy="350520"/>
          </a:xfrm>
          <a:prstGeom prst="curvedConnector3">
            <a:avLst/>
          </a:prstGeom>
          <a:ln w="28575">
            <a:solidFill>
              <a:srgbClr val="E911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000C539D-E01C-43DA-84BA-6D3CF0732B5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85525" y="3687515"/>
            <a:ext cx="646571" cy="403860"/>
          </a:xfrm>
          <a:prstGeom prst="curvedConnector3">
            <a:avLst>
              <a:gd name="adj1" fmla="val 100676"/>
            </a:avLst>
          </a:prstGeom>
          <a:ln w="28575">
            <a:solidFill>
              <a:srgbClr val="E911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0D8BFEE7-BC61-4644-8189-17DC3D2CE8A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85499" y="4050982"/>
            <a:ext cx="514824" cy="394810"/>
          </a:xfrm>
          <a:prstGeom prst="curvedConnector3">
            <a:avLst>
              <a:gd name="adj1" fmla="val 88391"/>
            </a:avLst>
          </a:prstGeom>
          <a:ln w="28575">
            <a:solidFill>
              <a:srgbClr val="E911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126FA2E-A273-48EA-8524-AC953ECF45BC}"/>
              </a:ext>
            </a:extLst>
          </p:cNvPr>
          <p:cNvCxnSpPr>
            <a:cxnSpLocks/>
          </p:cNvCxnSpPr>
          <p:nvPr/>
        </p:nvCxnSpPr>
        <p:spPr>
          <a:xfrm>
            <a:off x="4908550" y="4730750"/>
            <a:ext cx="414605" cy="317500"/>
          </a:xfrm>
          <a:prstGeom prst="curvedConnector3">
            <a:avLst>
              <a:gd name="adj1" fmla="val 50000"/>
            </a:avLst>
          </a:prstGeom>
          <a:ln w="28575">
            <a:solidFill>
              <a:srgbClr val="E911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004533E1-D389-4AC3-B27F-D86E142FC0D4}"/>
              </a:ext>
            </a:extLst>
          </p:cNvPr>
          <p:cNvCxnSpPr>
            <a:cxnSpLocks/>
          </p:cNvCxnSpPr>
          <p:nvPr/>
        </p:nvCxnSpPr>
        <p:spPr>
          <a:xfrm flipV="1">
            <a:off x="7733077" y="5048250"/>
            <a:ext cx="426676" cy="328862"/>
          </a:xfrm>
          <a:prstGeom prst="curvedConnector3">
            <a:avLst>
              <a:gd name="adj1" fmla="val 50000"/>
            </a:avLst>
          </a:prstGeom>
          <a:ln w="28575">
            <a:solidFill>
              <a:srgbClr val="E911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F03F316-0ECC-4D83-A3B2-3A232A7CE8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55027" y="3921126"/>
            <a:ext cx="571501" cy="374651"/>
          </a:xfrm>
          <a:prstGeom prst="curvedConnector3">
            <a:avLst>
              <a:gd name="adj1" fmla="val 133333"/>
            </a:avLst>
          </a:prstGeom>
          <a:ln w="28575">
            <a:solidFill>
              <a:srgbClr val="E911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528CD75-ED92-4C0D-955C-C782F71AC461}"/>
              </a:ext>
            </a:extLst>
          </p:cNvPr>
          <p:cNvSpPr/>
          <p:nvPr/>
        </p:nvSpPr>
        <p:spPr>
          <a:xfrm>
            <a:off x="3043995" y="492512"/>
            <a:ext cx="508000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A173AA-49C1-4FA1-A312-A5D7E805A0C5}"/>
              </a:ext>
            </a:extLst>
          </p:cNvPr>
          <p:cNvSpPr/>
          <p:nvPr/>
        </p:nvSpPr>
        <p:spPr>
          <a:xfrm>
            <a:off x="3555576" y="492858"/>
            <a:ext cx="508000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355157-7564-418C-8871-9F55868C8E3C}"/>
              </a:ext>
            </a:extLst>
          </p:cNvPr>
          <p:cNvSpPr/>
          <p:nvPr/>
        </p:nvSpPr>
        <p:spPr>
          <a:xfrm>
            <a:off x="4561155" y="493550"/>
            <a:ext cx="508000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6894DA-A59B-49B1-B6AF-FC39CFBC550F}"/>
              </a:ext>
            </a:extLst>
          </p:cNvPr>
          <p:cNvSpPr/>
          <p:nvPr/>
        </p:nvSpPr>
        <p:spPr>
          <a:xfrm>
            <a:off x="5069155" y="493550"/>
            <a:ext cx="508000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933F75-9860-46EE-838C-CB2E2C6988B0}"/>
              </a:ext>
            </a:extLst>
          </p:cNvPr>
          <p:cNvSpPr/>
          <p:nvPr/>
        </p:nvSpPr>
        <p:spPr>
          <a:xfrm>
            <a:off x="5577155" y="493549"/>
            <a:ext cx="508000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V4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0D480F-36DA-4467-B3D6-BDCFA60CEF15}"/>
              </a:ext>
            </a:extLst>
          </p:cNvPr>
          <p:cNvSpPr/>
          <p:nvPr/>
        </p:nvSpPr>
        <p:spPr>
          <a:xfrm>
            <a:off x="6085155" y="493548"/>
            <a:ext cx="508000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6AF650-051F-43C6-BA56-DE5F33A54EDF}"/>
              </a:ext>
            </a:extLst>
          </p:cNvPr>
          <p:cNvSpPr/>
          <p:nvPr/>
        </p:nvSpPr>
        <p:spPr>
          <a:xfrm>
            <a:off x="6593155" y="493548"/>
            <a:ext cx="508000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77E30B-FD96-47B9-A21F-6C70A6436467}"/>
              </a:ext>
            </a:extLst>
          </p:cNvPr>
          <p:cNvSpPr/>
          <p:nvPr/>
        </p:nvSpPr>
        <p:spPr>
          <a:xfrm>
            <a:off x="4068669" y="493204"/>
            <a:ext cx="508000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E96A5F-BC5E-4863-A28B-32E5E8E71A39}"/>
              </a:ext>
            </a:extLst>
          </p:cNvPr>
          <p:cNvSpPr/>
          <p:nvPr/>
        </p:nvSpPr>
        <p:spPr>
          <a:xfrm>
            <a:off x="7101155" y="492512"/>
            <a:ext cx="508000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CD187F-8015-4AD4-9B54-89600FE9D906}"/>
              </a:ext>
            </a:extLst>
          </p:cNvPr>
          <p:cNvSpPr/>
          <p:nvPr/>
        </p:nvSpPr>
        <p:spPr>
          <a:xfrm>
            <a:off x="7609155" y="492512"/>
            <a:ext cx="508000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V8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09105C-2497-481A-8D06-D46D5DEB6FE6}"/>
              </a:ext>
            </a:extLst>
          </p:cNvPr>
          <p:cNvSpPr/>
          <p:nvPr/>
        </p:nvSpPr>
        <p:spPr>
          <a:xfrm>
            <a:off x="8113574" y="492512"/>
            <a:ext cx="508000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801FAE-BFF4-40F1-B7C3-3D5ECCE2F3A4}"/>
              </a:ext>
            </a:extLst>
          </p:cNvPr>
          <p:cNvSpPr/>
          <p:nvPr/>
        </p:nvSpPr>
        <p:spPr>
          <a:xfrm>
            <a:off x="8625155" y="492858"/>
            <a:ext cx="508000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S4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DE5A91-F22C-485C-9DE0-5EF201D722A2}"/>
              </a:ext>
            </a:extLst>
          </p:cNvPr>
          <p:cNvSpPr/>
          <p:nvPr/>
        </p:nvSpPr>
        <p:spPr>
          <a:xfrm>
            <a:off x="3043995" y="1032753"/>
            <a:ext cx="508000" cy="43313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39F1AD-AF14-47EA-9580-E7689E210B43}"/>
              </a:ext>
            </a:extLst>
          </p:cNvPr>
          <p:cNvSpPr/>
          <p:nvPr/>
        </p:nvSpPr>
        <p:spPr>
          <a:xfrm>
            <a:off x="3043995" y="1759565"/>
            <a:ext cx="508000" cy="4331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76AC91-B104-48AF-A936-44384FC0B679}"/>
              </a:ext>
            </a:extLst>
          </p:cNvPr>
          <p:cNvSpPr/>
          <p:nvPr/>
        </p:nvSpPr>
        <p:spPr>
          <a:xfrm>
            <a:off x="3555576" y="1032753"/>
            <a:ext cx="508000" cy="43313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995398-B751-49C5-815E-B3D7E82017ED}"/>
              </a:ext>
            </a:extLst>
          </p:cNvPr>
          <p:cNvSpPr/>
          <p:nvPr/>
        </p:nvSpPr>
        <p:spPr>
          <a:xfrm>
            <a:off x="3551995" y="1759565"/>
            <a:ext cx="508000" cy="4331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C7C4BE-6A48-455B-ADD0-79B74F38BD65}"/>
              </a:ext>
            </a:extLst>
          </p:cNvPr>
          <p:cNvSpPr/>
          <p:nvPr/>
        </p:nvSpPr>
        <p:spPr>
          <a:xfrm>
            <a:off x="4059995" y="1759565"/>
            <a:ext cx="508000" cy="4331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C845B8-9A1D-409F-940D-B4498E62EE29}"/>
              </a:ext>
            </a:extLst>
          </p:cNvPr>
          <p:cNvSpPr/>
          <p:nvPr/>
        </p:nvSpPr>
        <p:spPr>
          <a:xfrm>
            <a:off x="4567995" y="1759565"/>
            <a:ext cx="508000" cy="4331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815A51-80CB-4F87-94F8-437CC057322E}"/>
              </a:ext>
            </a:extLst>
          </p:cNvPr>
          <p:cNvSpPr/>
          <p:nvPr/>
        </p:nvSpPr>
        <p:spPr>
          <a:xfrm>
            <a:off x="5069155" y="1759565"/>
            <a:ext cx="508000" cy="4331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B64613-A933-40F8-A079-4300F2AEE518}"/>
              </a:ext>
            </a:extLst>
          </p:cNvPr>
          <p:cNvSpPr/>
          <p:nvPr/>
        </p:nvSpPr>
        <p:spPr>
          <a:xfrm>
            <a:off x="5577155" y="1759565"/>
            <a:ext cx="508000" cy="4331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7AED7D7-50F9-41F3-92C8-461851AB596B}"/>
              </a:ext>
            </a:extLst>
          </p:cNvPr>
          <p:cNvSpPr/>
          <p:nvPr/>
        </p:nvSpPr>
        <p:spPr>
          <a:xfrm>
            <a:off x="6085155" y="1759565"/>
            <a:ext cx="508000" cy="4331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EE510B-995F-4C0C-B5C3-28B7C58BBE5D}"/>
              </a:ext>
            </a:extLst>
          </p:cNvPr>
          <p:cNvSpPr/>
          <p:nvPr/>
        </p:nvSpPr>
        <p:spPr>
          <a:xfrm>
            <a:off x="6593155" y="1759565"/>
            <a:ext cx="508000" cy="4331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26406F-1CD9-492F-8B32-6EB9E0F58625}"/>
              </a:ext>
            </a:extLst>
          </p:cNvPr>
          <p:cNvSpPr/>
          <p:nvPr/>
        </p:nvSpPr>
        <p:spPr>
          <a:xfrm>
            <a:off x="7085726" y="1759565"/>
            <a:ext cx="508000" cy="4331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677134-D1FE-49A7-AF31-EBA302B2666D}"/>
              </a:ext>
            </a:extLst>
          </p:cNvPr>
          <p:cNvSpPr/>
          <p:nvPr/>
        </p:nvSpPr>
        <p:spPr>
          <a:xfrm>
            <a:off x="7593726" y="1759565"/>
            <a:ext cx="508000" cy="4331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42394EC-A4EE-48F3-A30E-C4CABAB421C2}"/>
              </a:ext>
            </a:extLst>
          </p:cNvPr>
          <p:cNvSpPr/>
          <p:nvPr/>
        </p:nvSpPr>
        <p:spPr>
          <a:xfrm>
            <a:off x="8101726" y="1759565"/>
            <a:ext cx="508000" cy="4331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endParaRPr lang="en-IN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08A66C-8B0E-45F6-9592-F5AE2D926E24}"/>
              </a:ext>
            </a:extLst>
          </p:cNvPr>
          <p:cNvSpPr/>
          <p:nvPr/>
        </p:nvSpPr>
        <p:spPr>
          <a:xfrm>
            <a:off x="8609726" y="1759565"/>
            <a:ext cx="508000" cy="4331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endParaRPr lang="en-IN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90AD42-A5F6-49AB-9229-2A2E913EE3E8}"/>
              </a:ext>
            </a:extLst>
          </p:cNvPr>
          <p:cNvSpPr/>
          <p:nvPr/>
        </p:nvSpPr>
        <p:spPr>
          <a:xfrm>
            <a:off x="9110886" y="1759565"/>
            <a:ext cx="508000" cy="4331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endParaRPr lang="en-IN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44CC24-4E67-4F39-87FC-058EFA9ACF20}"/>
              </a:ext>
            </a:extLst>
          </p:cNvPr>
          <p:cNvSpPr/>
          <p:nvPr/>
        </p:nvSpPr>
        <p:spPr>
          <a:xfrm>
            <a:off x="9618886" y="1759565"/>
            <a:ext cx="508000" cy="4331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endParaRPr lang="en-IN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23999F-B7BB-46E6-BC10-A418DCCF5456}"/>
              </a:ext>
            </a:extLst>
          </p:cNvPr>
          <p:cNvSpPr/>
          <p:nvPr/>
        </p:nvSpPr>
        <p:spPr>
          <a:xfrm>
            <a:off x="10126886" y="1759565"/>
            <a:ext cx="508000" cy="4331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endParaRPr lang="en-IN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A600710-E869-43CB-ABEA-0028427346ED}"/>
              </a:ext>
            </a:extLst>
          </p:cNvPr>
          <p:cNvSpPr/>
          <p:nvPr/>
        </p:nvSpPr>
        <p:spPr>
          <a:xfrm>
            <a:off x="10634886" y="1759565"/>
            <a:ext cx="508000" cy="4331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endParaRPr lang="en-IN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A9567F2-FABB-4393-93C2-903D0DBCAFC7}"/>
              </a:ext>
            </a:extLst>
          </p:cNvPr>
          <p:cNvSpPr/>
          <p:nvPr/>
        </p:nvSpPr>
        <p:spPr>
          <a:xfrm>
            <a:off x="4049574" y="1032753"/>
            <a:ext cx="508000" cy="43313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IN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B542ACF-FA99-4FE2-8B4B-4748933A2944}"/>
              </a:ext>
            </a:extLst>
          </p:cNvPr>
          <p:cNvSpPr/>
          <p:nvPr/>
        </p:nvSpPr>
        <p:spPr>
          <a:xfrm>
            <a:off x="4561155" y="1032753"/>
            <a:ext cx="508000" cy="43313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IN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6F05BA6-D224-4FAC-98F2-3AB26D9CB963}"/>
              </a:ext>
            </a:extLst>
          </p:cNvPr>
          <p:cNvSpPr/>
          <p:nvPr/>
        </p:nvSpPr>
        <p:spPr>
          <a:xfrm>
            <a:off x="5075995" y="1032753"/>
            <a:ext cx="508000" cy="43313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7B1D81-4195-464B-ACEF-33B99BE74EE9}"/>
              </a:ext>
            </a:extLst>
          </p:cNvPr>
          <p:cNvSpPr/>
          <p:nvPr/>
        </p:nvSpPr>
        <p:spPr>
          <a:xfrm>
            <a:off x="5587576" y="1032753"/>
            <a:ext cx="508000" cy="43313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F858C76-3193-47C7-8097-4A106085A1DD}"/>
              </a:ext>
            </a:extLst>
          </p:cNvPr>
          <p:cNvSpPr/>
          <p:nvPr/>
        </p:nvSpPr>
        <p:spPr>
          <a:xfrm>
            <a:off x="6081574" y="1032753"/>
            <a:ext cx="508000" cy="43313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IN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97F149B-EBF0-4B0E-8568-D476F85D3E3D}"/>
              </a:ext>
            </a:extLst>
          </p:cNvPr>
          <p:cNvSpPr/>
          <p:nvPr/>
        </p:nvSpPr>
        <p:spPr>
          <a:xfrm>
            <a:off x="6593155" y="1032753"/>
            <a:ext cx="508000" cy="43313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IN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004061F-DAF0-47CF-B3A0-E48C4782B9CB}"/>
              </a:ext>
            </a:extLst>
          </p:cNvPr>
          <p:cNvSpPr/>
          <p:nvPr/>
        </p:nvSpPr>
        <p:spPr>
          <a:xfrm>
            <a:off x="7085726" y="1031717"/>
            <a:ext cx="508000" cy="43313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663B4B-3325-4E88-8A63-4983D298D206}"/>
              </a:ext>
            </a:extLst>
          </p:cNvPr>
          <p:cNvSpPr/>
          <p:nvPr/>
        </p:nvSpPr>
        <p:spPr>
          <a:xfrm>
            <a:off x="7597307" y="1031717"/>
            <a:ext cx="508000" cy="43313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IN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041518E-DB72-41B4-84AB-EBE5AC68871B}"/>
              </a:ext>
            </a:extLst>
          </p:cNvPr>
          <p:cNvSpPr/>
          <p:nvPr/>
        </p:nvSpPr>
        <p:spPr>
          <a:xfrm>
            <a:off x="8091305" y="1031717"/>
            <a:ext cx="508000" cy="43313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IN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FB1D8A5-E19F-406C-8C0E-EA3F59C38831}"/>
              </a:ext>
            </a:extLst>
          </p:cNvPr>
          <p:cNvSpPr/>
          <p:nvPr/>
        </p:nvSpPr>
        <p:spPr>
          <a:xfrm>
            <a:off x="8602886" y="1031717"/>
            <a:ext cx="508000" cy="43313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IN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17BDECE-D10F-44AF-A32A-CD3E4D716480}"/>
              </a:ext>
            </a:extLst>
          </p:cNvPr>
          <p:cNvSpPr/>
          <p:nvPr/>
        </p:nvSpPr>
        <p:spPr>
          <a:xfrm>
            <a:off x="9117726" y="1031717"/>
            <a:ext cx="508000" cy="43313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IN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919065-D896-40BE-9553-8FEC3F2173FF}"/>
              </a:ext>
            </a:extLst>
          </p:cNvPr>
          <p:cNvSpPr/>
          <p:nvPr/>
        </p:nvSpPr>
        <p:spPr>
          <a:xfrm>
            <a:off x="9629307" y="1031717"/>
            <a:ext cx="508000" cy="43313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IN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BB566E1-9E96-4B8E-9668-E856CA3F3473}"/>
              </a:ext>
            </a:extLst>
          </p:cNvPr>
          <p:cNvSpPr/>
          <p:nvPr/>
        </p:nvSpPr>
        <p:spPr>
          <a:xfrm>
            <a:off x="10123305" y="1031717"/>
            <a:ext cx="508000" cy="43313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IN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25150E6-32A4-4244-B782-6B7F3BCE947C}"/>
              </a:ext>
            </a:extLst>
          </p:cNvPr>
          <p:cNvSpPr/>
          <p:nvPr/>
        </p:nvSpPr>
        <p:spPr>
          <a:xfrm>
            <a:off x="10634886" y="1031717"/>
            <a:ext cx="508000" cy="43313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A9D4062-0EAE-44A1-87C7-B0FD03C18E20}"/>
              </a:ext>
            </a:extLst>
          </p:cNvPr>
          <p:cNvSpPr/>
          <p:nvPr/>
        </p:nvSpPr>
        <p:spPr>
          <a:xfrm>
            <a:off x="9107305" y="492512"/>
            <a:ext cx="508000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F726AF1-24A4-4A70-83A8-49B88FDFC21F}"/>
              </a:ext>
            </a:extLst>
          </p:cNvPr>
          <p:cNvSpPr/>
          <p:nvPr/>
        </p:nvSpPr>
        <p:spPr>
          <a:xfrm>
            <a:off x="9618886" y="492858"/>
            <a:ext cx="508000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3B10A80-4D7F-4B20-B1FE-18C01D4A6175}"/>
              </a:ext>
            </a:extLst>
          </p:cNvPr>
          <p:cNvSpPr/>
          <p:nvPr/>
        </p:nvSpPr>
        <p:spPr>
          <a:xfrm>
            <a:off x="10145574" y="490440"/>
            <a:ext cx="508000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5D7C5E8-C84E-47A7-B5B8-DF172FC65956}"/>
              </a:ext>
            </a:extLst>
          </p:cNvPr>
          <p:cNvSpPr/>
          <p:nvPr/>
        </p:nvSpPr>
        <p:spPr>
          <a:xfrm>
            <a:off x="10657155" y="490786"/>
            <a:ext cx="508000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S8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92B14E-79A5-41C2-B252-FDD6FA58BAD0}"/>
              </a:ext>
            </a:extLst>
          </p:cNvPr>
          <p:cNvSpPr txBox="1"/>
          <p:nvPr/>
        </p:nvSpPr>
        <p:spPr>
          <a:xfrm>
            <a:off x="1142094" y="428884"/>
            <a:ext cx="168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</a:t>
            </a:r>
            <a:endParaRPr lang="en-IN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97C6BF-50AE-407E-870B-0182DA394673}"/>
              </a:ext>
            </a:extLst>
          </p:cNvPr>
          <p:cNvSpPr txBox="1"/>
          <p:nvPr/>
        </p:nvSpPr>
        <p:spPr>
          <a:xfrm>
            <a:off x="1142094" y="1095523"/>
            <a:ext cx="1680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SCALAR PIPELINE</a:t>
            </a:r>
            <a:endParaRPr lang="en-I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090BAB-67E8-4217-B952-28CE263A4748}"/>
              </a:ext>
            </a:extLst>
          </p:cNvPr>
          <p:cNvSpPr txBox="1"/>
          <p:nvPr/>
        </p:nvSpPr>
        <p:spPr>
          <a:xfrm>
            <a:off x="1109241" y="1822243"/>
            <a:ext cx="1680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VECTOR PIPELINE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3801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5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000"/>
                            </p:stCondLst>
                            <p:childTnLst>
                              <p:par>
                                <p:cTn id="4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5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0"/>
                            </p:stCondLst>
                            <p:childTnLst>
                              <p:par>
                                <p:cTn id="51" presetID="26" presetClass="emph" presetSubtype="0" repeatCount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50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0"/>
                            </p:stCondLst>
                            <p:childTnLst>
                              <p:par>
                                <p:cTn id="5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5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50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0"/>
                            </p:stCondLst>
                            <p:childTnLst>
                              <p:par>
                                <p:cTn id="6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5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50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2000"/>
                            </p:stCondLst>
                            <p:childTnLst>
                              <p:par>
                                <p:cTn id="6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50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50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3000"/>
                            </p:stCondLst>
                            <p:childTnLst>
                              <p:par>
                                <p:cTn id="7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50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50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4000"/>
                            </p:stCondLst>
                            <p:childTnLst>
                              <p:par>
                                <p:cTn id="8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50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50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0"/>
                            </p:stCondLst>
                            <p:childTnLst>
                              <p:par>
                                <p:cTn id="9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50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6000"/>
                            </p:stCondLst>
                            <p:childTnLst>
                              <p:par>
                                <p:cTn id="9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50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2" grpId="0" animBg="1"/>
      <p:bldP spid="42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4DDA-83C2-41F2-ACBC-CFF57147D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660" y="7369"/>
            <a:ext cx="4688305" cy="657726"/>
          </a:xfrm>
        </p:spPr>
        <p:txBody>
          <a:bodyPr>
            <a:normAutofit/>
          </a:bodyPr>
          <a:lstStyle/>
          <a:p>
            <a:r>
              <a:rPr lang="en-IN" sz="3600" b="1" dirty="0"/>
              <a:t>Top Level Design 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C2AC3D08-FACF-416E-A127-A5B01BB4B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481" y="2137170"/>
            <a:ext cx="1971225" cy="23077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221A84-E3E5-40D1-B5AA-1FBF998D94D9}"/>
              </a:ext>
            </a:extLst>
          </p:cNvPr>
          <p:cNvSpPr txBox="1"/>
          <p:nvPr/>
        </p:nvSpPr>
        <p:spPr>
          <a:xfrm>
            <a:off x="8917250" y="4380808"/>
            <a:ext cx="3072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FPGA Device die view post Implementation on Xilinx Vertex-7 xc7vx485tffg1761-2 FPGA</a:t>
            </a:r>
          </a:p>
          <a:p>
            <a:pPr algn="ctr"/>
            <a:r>
              <a:rPr lang="en-IN" sz="1200" b="1" dirty="0"/>
              <a:t>Overall Resource Utilization ~ 26%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3B7428C-491B-4EBD-B68D-CBD960C5A510}"/>
              </a:ext>
            </a:extLst>
          </p:cNvPr>
          <p:cNvSpPr/>
          <p:nvPr/>
        </p:nvSpPr>
        <p:spPr>
          <a:xfrm>
            <a:off x="5222341" y="55889"/>
            <a:ext cx="6837947" cy="37496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Resource Utilization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BB795CA-3669-493B-B737-E46FAF551B2B}"/>
              </a:ext>
            </a:extLst>
          </p:cNvPr>
          <p:cNvSpPr/>
          <p:nvPr/>
        </p:nvSpPr>
        <p:spPr>
          <a:xfrm>
            <a:off x="5228496" y="2225321"/>
            <a:ext cx="3559532" cy="40049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Power Consumption</a:t>
            </a:r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2CB67854-B633-4AB6-8A98-34D807909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116994"/>
              </p:ext>
            </p:extLst>
          </p:nvPr>
        </p:nvGraphicFramePr>
        <p:xfrm>
          <a:off x="119516" y="5595330"/>
          <a:ext cx="4040193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37098">
                  <a:extLst>
                    <a:ext uri="{9D8B030D-6E8A-4147-A177-3AD203B41FA5}">
                      <a16:colId xmlns:a16="http://schemas.microsoft.com/office/drawing/2014/main" val="2247748165"/>
                    </a:ext>
                  </a:extLst>
                </a:gridCol>
                <a:gridCol w="866273">
                  <a:extLst>
                    <a:ext uri="{9D8B030D-6E8A-4147-A177-3AD203B41FA5}">
                      <a16:colId xmlns:a16="http://schemas.microsoft.com/office/drawing/2014/main" val="1578305848"/>
                    </a:ext>
                  </a:extLst>
                </a:gridCol>
                <a:gridCol w="834190">
                  <a:extLst>
                    <a:ext uri="{9D8B030D-6E8A-4147-A177-3AD203B41FA5}">
                      <a16:colId xmlns:a16="http://schemas.microsoft.com/office/drawing/2014/main" val="619327238"/>
                    </a:ext>
                  </a:extLst>
                </a:gridCol>
                <a:gridCol w="1002632">
                  <a:extLst>
                    <a:ext uri="{9D8B030D-6E8A-4147-A177-3AD203B41FA5}">
                      <a16:colId xmlns:a16="http://schemas.microsoft.com/office/drawing/2014/main" val="2544760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On-chip Power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Static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Dynamic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Total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67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Vector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264 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333 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597 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81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Scalar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263 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233 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496 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548527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D527C936-8B17-4D3D-B111-820E00DC92FF}"/>
              </a:ext>
            </a:extLst>
          </p:cNvPr>
          <p:cNvSpPr txBox="1"/>
          <p:nvPr/>
        </p:nvSpPr>
        <p:spPr>
          <a:xfrm>
            <a:off x="126371" y="4688936"/>
            <a:ext cx="4033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>
                <a:solidFill>
                  <a:srgbClr val="2811E9"/>
                </a:solidFill>
              </a:rPr>
              <a:t>Vectored Power Estimation using Xilinx Power Analyser by running CNN on CPUs in Post-layout Simulations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A2A50-FC19-4C0A-B1FA-612BFC11F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23" y="531144"/>
            <a:ext cx="5070982" cy="3503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1242E1-60BA-49C8-9A14-475576EE1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020" y="430851"/>
            <a:ext cx="3051455" cy="15875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EE4362-D94C-480E-8B83-ABBC15E90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9482" y="451416"/>
            <a:ext cx="3095094" cy="15777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0ED3EC5-EF86-4215-BFD3-1D4C6A3E20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9078" y="2641011"/>
            <a:ext cx="3321589" cy="237409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61FF4E5-AE3F-43CB-B764-0E0C05EA3AD5}"/>
              </a:ext>
            </a:extLst>
          </p:cNvPr>
          <p:cNvGrpSpPr/>
          <p:nvPr/>
        </p:nvGrpSpPr>
        <p:grpSpPr>
          <a:xfrm>
            <a:off x="8373878" y="5436074"/>
            <a:ext cx="3818122" cy="1080968"/>
            <a:chOff x="8373878" y="5436074"/>
            <a:chExt cx="3818122" cy="1080968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7C4146D-A7E4-476D-9562-F7AD1DB55705}"/>
                </a:ext>
              </a:extLst>
            </p:cNvPr>
            <p:cNvSpPr/>
            <p:nvPr/>
          </p:nvSpPr>
          <p:spPr>
            <a:xfrm>
              <a:off x="8415179" y="5436074"/>
              <a:ext cx="3735520" cy="400495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Timing Analysis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627F4F5-746D-4A78-BCF7-724758C1F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73878" y="5895839"/>
              <a:ext cx="3818122" cy="621203"/>
            </a:xfrm>
            <a:prstGeom prst="rect">
              <a:avLst/>
            </a:prstGeom>
          </p:spPr>
        </p:pic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D331D70-90BD-40E9-859E-3604F5CDC1E6}"/>
              </a:ext>
            </a:extLst>
          </p:cNvPr>
          <p:cNvSpPr/>
          <p:nvPr/>
        </p:nvSpPr>
        <p:spPr>
          <a:xfrm>
            <a:off x="119516" y="4288441"/>
            <a:ext cx="4040193" cy="40049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Power Estimation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8BFE0FE-5DC8-41FE-970B-3DB93F70DF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8733" y="5015103"/>
            <a:ext cx="4153055" cy="173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5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animBg="1"/>
      <p:bldP spid="17" grpId="0" animBg="1"/>
      <p:bldP spid="34" grpId="0"/>
      <p:bldP spid="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B3E888-42F8-43E6-B1CD-830905F8B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Evaluation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EEBAA-3829-43E5-A54F-76B9DCFEF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2724912"/>
            <a:ext cx="3209544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Benchmarking</a:t>
            </a:r>
          </a:p>
          <a:p>
            <a:r>
              <a:rPr lang="en-US" sz="2000">
                <a:solidFill>
                  <a:schemeClr val="tx1"/>
                </a:solidFill>
              </a:rPr>
              <a:t>Demonstration on Image Recognition task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5AAFB962-B732-4862-9217-17BB19DB2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2897" y="329822"/>
            <a:ext cx="3882998" cy="26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7241459F-05A2-4A3A-A0E7-4DBF8A053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0091" y="3155743"/>
            <a:ext cx="5055803" cy="314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229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5F77-6D80-45D5-9FFA-253EA3315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780" y="499730"/>
            <a:ext cx="3485147" cy="830012"/>
          </a:xfrm>
        </p:spPr>
        <p:txBody>
          <a:bodyPr>
            <a:normAutofit/>
          </a:bodyPr>
          <a:lstStyle/>
          <a:p>
            <a:r>
              <a:rPr lang="en-IN" sz="3600" b="1" dirty="0"/>
              <a:t>Evaluation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A8777-11AF-45F6-824E-7338A143D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271211" cy="4950744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rgbClr val="00B0F0"/>
                </a:solidFill>
              </a:rPr>
              <a:t>Criteria</a:t>
            </a:r>
          </a:p>
          <a:p>
            <a:pPr lvl="1"/>
            <a:r>
              <a:rPr lang="en-IN" sz="1600" dirty="0">
                <a:solidFill>
                  <a:srgbClr val="2811E9"/>
                </a:solidFill>
              </a:rPr>
              <a:t>Performance</a:t>
            </a:r>
          </a:p>
          <a:p>
            <a:pPr lvl="1"/>
            <a:r>
              <a:rPr lang="en-IN" sz="1600" dirty="0">
                <a:solidFill>
                  <a:srgbClr val="2811E9"/>
                </a:solidFill>
              </a:rPr>
              <a:t>Power</a:t>
            </a:r>
          </a:p>
          <a:p>
            <a:r>
              <a:rPr lang="en-IN" sz="2000" b="1" dirty="0">
                <a:solidFill>
                  <a:srgbClr val="00B0F0"/>
                </a:solidFill>
              </a:rPr>
              <a:t>Benchmarking</a:t>
            </a:r>
            <a:endParaRPr lang="en-IN" sz="1800" b="1" dirty="0">
              <a:solidFill>
                <a:srgbClr val="00B0F0"/>
              </a:solidFill>
            </a:endParaRPr>
          </a:p>
          <a:p>
            <a:pPr lvl="1" algn="just"/>
            <a:r>
              <a:rPr lang="en-IN" sz="1600" dirty="0">
                <a:solidFill>
                  <a:srgbClr val="00B050"/>
                </a:solidFill>
              </a:rPr>
              <a:t>Custom suite of programs devised </a:t>
            </a:r>
          </a:p>
          <a:p>
            <a:pPr lvl="1" algn="just"/>
            <a:r>
              <a:rPr lang="en-IN" sz="1600" dirty="0">
                <a:solidFill>
                  <a:srgbClr val="00B050"/>
                </a:solidFill>
              </a:rPr>
              <a:t>Based on identified computational workloads</a:t>
            </a:r>
          </a:p>
          <a:p>
            <a:pPr lvl="1" algn="just"/>
            <a:r>
              <a:rPr lang="en-IN" sz="1600" dirty="0">
                <a:solidFill>
                  <a:srgbClr val="00B050"/>
                </a:solidFill>
              </a:rPr>
              <a:t>30 programs under 6 classes</a:t>
            </a:r>
          </a:p>
          <a:p>
            <a:r>
              <a:rPr lang="en-IN" sz="2000" b="1" dirty="0">
                <a:solidFill>
                  <a:srgbClr val="00B0F0"/>
                </a:solidFill>
              </a:rPr>
              <a:t>Vector Programming</a:t>
            </a:r>
            <a:endParaRPr lang="en-IN" sz="1800" b="1" dirty="0">
              <a:solidFill>
                <a:srgbClr val="00B0F0"/>
              </a:solidFill>
            </a:endParaRPr>
          </a:p>
          <a:p>
            <a:pPr lvl="1" algn="just"/>
            <a:r>
              <a:rPr lang="en-IN" sz="1600" dirty="0">
                <a:solidFill>
                  <a:srgbClr val="7030A0"/>
                </a:solidFill>
              </a:rPr>
              <a:t>Devised </a:t>
            </a:r>
            <a:r>
              <a:rPr lang="en-IN" sz="1600" i="1" dirty="0">
                <a:solidFill>
                  <a:srgbClr val="7030A0"/>
                </a:solidFill>
              </a:rPr>
              <a:t>Vectorization Algorithms </a:t>
            </a:r>
            <a:r>
              <a:rPr lang="en-IN" sz="1600" dirty="0">
                <a:solidFill>
                  <a:srgbClr val="7030A0"/>
                </a:solidFill>
              </a:rPr>
              <a:t>for benchmark kernels</a:t>
            </a:r>
          </a:p>
          <a:p>
            <a:pPr lvl="1" algn="just"/>
            <a:r>
              <a:rPr lang="en-IN" sz="1600" dirty="0">
                <a:solidFill>
                  <a:srgbClr val="7030A0"/>
                </a:solidFill>
              </a:rPr>
              <a:t>Enable programmer write codes that make efficient use of hardware.</a:t>
            </a:r>
          </a:p>
          <a:p>
            <a:pPr lvl="1" algn="just"/>
            <a:r>
              <a:rPr lang="en-IN" sz="1600" dirty="0">
                <a:solidFill>
                  <a:srgbClr val="7030A0"/>
                </a:solidFill>
              </a:rPr>
              <a:t>RVV Assembly with C-wrapper function</a:t>
            </a:r>
          </a:p>
          <a:p>
            <a:pPr marL="457200" lvl="1" indent="0" algn="just">
              <a:buNone/>
            </a:pPr>
            <a:endParaRPr lang="en-IN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84FC3D-379B-4611-AACE-34BD35C9ABA9}"/>
              </a:ext>
            </a:extLst>
          </p:cNvPr>
          <p:cNvSpPr txBox="1">
            <a:spLocks/>
          </p:cNvSpPr>
          <p:nvPr/>
        </p:nvSpPr>
        <p:spPr>
          <a:xfrm>
            <a:off x="5899485" y="617620"/>
            <a:ext cx="5454315" cy="548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rgbClr val="00B0F0"/>
                </a:solidFill>
              </a:rPr>
              <a:t>Evaluation Metrics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>
                <a:solidFill>
                  <a:srgbClr val="7030A0"/>
                </a:solidFill>
              </a:rPr>
              <a:t>Average cycle count per algorithmic operation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>
                <a:solidFill>
                  <a:srgbClr val="7030A0"/>
                </a:solidFill>
              </a:rPr>
              <a:t>Maximum Clock Frequency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>
                <a:solidFill>
                  <a:srgbClr val="7030A0"/>
                </a:solidFill>
              </a:rPr>
              <a:t>Absolute Execution Time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>
                <a:solidFill>
                  <a:srgbClr val="7030A0"/>
                </a:solidFill>
              </a:rPr>
              <a:t>Average Energy per algorithmic operation</a:t>
            </a:r>
          </a:p>
          <a:p>
            <a:pPr algn="just"/>
            <a:r>
              <a:rPr lang="en-IN" sz="2000" b="1" dirty="0">
                <a:solidFill>
                  <a:srgbClr val="00B0F0"/>
                </a:solidFill>
              </a:rPr>
              <a:t>Comparison</a:t>
            </a:r>
          </a:p>
          <a:p>
            <a:pPr lvl="1" algn="just"/>
            <a:r>
              <a:rPr lang="en-IN" sz="1600" dirty="0">
                <a:solidFill>
                  <a:srgbClr val="E91182"/>
                </a:solidFill>
              </a:rPr>
              <a:t>Scalar vs Vector: </a:t>
            </a:r>
            <a:r>
              <a:rPr lang="en-IN" sz="1600" dirty="0">
                <a:solidFill>
                  <a:srgbClr val="2811E9"/>
                </a:solidFill>
              </a:rPr>
              <a:t>All benchmark programs run on Scalar and vector Cores</a:t>
            </a:r>
          </a:p>
          <a:p>
            <a:pPr lvl="1" algn="just"/>
            <a:r>
              <a:rPr lang="en-IN" sz="1600" dirty="0">
                <a:solidFill>
                  <a:srgbClr val="E91182"/>
                </a:solidFill>
              </a:rPr>
              <a:t>RISCV-V Vector vs. other Data parallel machines: </a:t>
            </a:r>
          </a:p>
          <a:p>
            <a:pPr lvl="2" algn="just"/>
            <a:r>
              <a:rPr lang="en-IN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Klessydra-T</a:t>
            </a:r>
            <a:r>
              <a:rPr lang="en-IN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(softcore) </a:t>
            </a:r>
          </a:p>
          <a:p>
            <a:pPr lvl="3" algn="just"/>
            <a:r>
              <a:rPr lang="en-IN" sz="1600" dirty="0">
                <a:solidFill>
                  <a:srgbClr val="2811E9"/>
                </a:solidFill>
              </a:rPr>
              <a:t>Vector Processor with 3 HARTS</a:t>
            </a:r>
          </a:p>
          <a:p>
            <a:pPr lvl="3" algn="just"/>
            <a:r>
              <a:rPr lang="en-IN" sz="1600" dirty="0">
                <a:solidFill>
                  <a:srgbClr val="2811E9"/>
                </a:solidFill>
              </a:rPr>
              <a:t>105 MHz with Vector Unit and Scratchpad Memory</a:t>
            </a:r>
          </a:p>
          <a:p>
            <a:pPr lvl="3" algn="just"/>
            <a:r>
              <a:rPr lang="en-IN" sz="1600" dirty="0">
                <a:solidFill>
                  <a:srgbClr val="2811E9"/>
                </a:solidFill>
              </a:rPr>
              <a:t>Targeted at Edge-AI (2021)</a:t>
            </a:r>
          </a:p>
          <a:p>
            <a:pPr lvl="2" algn="just"/>
            <a:r>
              <a:rPr lang="en-IN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CE32V40</a:t>
            </a:r>
            <a:r>
              <a:rPr lang="en-IN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(ASIC)</a:t>
            </a:r>
          </a:p>
          <a:p>
            <a:pPr lvl="3" algn="just"/>
            <a:r>
              <a:rPr lang="en-IN" sz="1600" dirty="0">
                <a:solidFill>
                  <a:srgbClr val="2811E9"/>
                </a:solidFill>
              </a:rPr>
              <a:t>Ultra-low power SIMD processor by PULP Platform</a:t>
            </a:r>
          </a:p>
          <a:p>
            <a:pPr lvl="3" algn="just"/>
            <a:r>
              <a:rPr lang="en-IN" sz="1600" dirty="0">
                <a:solidFill>
                  <a:srgbClr val="2811E9"/>
                </a:solidFill>
              </a:rPr>
              <a:t>91.4 MHz</a:t>
            </a:r>
          </a:p>
          <a:p>
            <a:pPr lvl="3" algn="just"/>
            <a:r>
              <a:rPr lang="en-IN" sz="1600" dirty="0">
                <a:solidFill>
                  <a:srgbClr val="2811E9"/>
                </a:solidFill>
              </a:rPr>
              <a:t>Targeted at data-parallel computations (2017)</a:t>
            </a:r>
          </a:p>
          <a:p>
            <a:pPr lvl="3" algn="just"/>
            <a:endParaRPr lang="en-IN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E9908C-CE50-430E-9868-3A870A0A9AC2}"/>
              </a:ext>
            </a:extLst>
          </p:cNvPr>
          <p:cNvSpPr txBox="1">
            <a:spLocks/>
          </p:cNvSpPr>
          <p:nvPr/>
        </p:nvSpPr>
        <p:spPr>
          <a:xfrm>
            <a:off x="5899485" y="2857586"/>
            <a:ext cx="5979694" cy="3382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 algn="just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47800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1EDB-E453-4872-A1CE-2AED32571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82" y="365126"/>
            <a:ext cx="5549486" cy="645528"/>
          </a:xfrm>
        </p:spPr>
        <p:txBody>
          <a:bodyPr>
            <a:normAutofit fontScale="90000"/>
          </a:bodyPr>
          <a:lstStyle/>
          <a:p>
            <a:r>
              <a:rPr lang="en-IN" dirty="0"/>
              <a:t>Benchmarking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7245EBD0-18B4-48A4-A05B-425AA7FF72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628" y="1181350"/>
                <a:ext cx="8241538" cy="54961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2000" b="1" dirty="0">
                    <a:solidFill>
                      <a:srgbClr val="00B0F0"/>
                    </a:solidFill>
                  </a:rPr>
                  <a:t>RISC-V Vector vs Scalar Comparison on AXPY, Perceptron, MATMUL and CONV</a:t>
                </a:r>
              </a:p>
              <a:p>
                <a:pPr lvl="1"/>
                <a:r>
                  <a:rPr lang="en-IN" sz="1600" dirty="0">
                    <a:solidFill>
                      <a:srgbClr val="2811E9"/>
                    </a:solidFill>
                  </a:rPr>
                  <a:t>AXPY is least computationally intensive and requires least memory.</a:t>
                </a:r>
              </a:p>
              <a:p>
                <a:pPr lvl="1"/>
                <a:r>
                  <a:rPr lang="en-IN" sz="1600" dirty="0">
                    <a:solidFill>
                      <a:srgbClr val="2811E9"/>
                    </a:solidFill>
                  </a:rPr>
                  <a:t>MATMUL requires highest memory.</a:t>
                </a:r>
              </a:p>
              <a:p>
                <a:pPr lvl="1"/>
                <a:r>
                  <a:rPr lang="en-IN" sz="1600" dirty="0">
                    <a:solidFill>
                      <a:srgbClr val="2811E9"/>
                    </a:solidFill>
                  </a:rPr>
                  <a:t>CONVOLUTION has the highest arithmetic intensity.</a:t>
                </a:r>
              </a:p>
              <a:p>
                <a:pPr lvl="1"/>
                <a:r>
                  <a:rPr lang="en-IN" sz="1600" dirty="0">
                    <a:solidFill>
                      <a:srgbClr val="92D050"/>
                    </a:solidFill>
                  </a:rPr>
                  <a:t>Scalar Code compiled with </a:t>
                </a:r>
                <a:r>
                  <a:rPr lang="en-IN" sz="1600" dirty="0">
                    <a:solidFill>
                      <a:srgbClr val="92D050"/>
                    </a:solidFill>
                    <a:latin typeface="Consolas" panose="020B0609020204030204" pitchFamily="49" charset="0"/>
                  </a:rPr>
                  <a:t>gcc –O3</a:t>
                </a:r>
                <a:endParaRPr lang="en-IN" sz="1600" dirty="0">
                  <a:solidFill>
                    <a:srgbClr val="FFFF00"/>
                  </a:solidFill>
                </a:endParaRPr>
              </a:p>
              <a:p>
                <a:r>
                  <a:rPr lang="en-IN" sz="2400" b="1" dirty="0">
                    <a:solidFill>
                      <a:srgbClr val="00B0F0"/>
                    </a:solidFill>
                  </a:rPr>
                  <a:t>Performance</a:t>
                </a:r>
                <a:endParaRPr lang="en-IN" sz="2200" b="1" dirty="0">
                  <a:solidFill>
                    <a:srgbClr val="00B0F0"/>
                  </a:solidFill>
                </a:endParaRPr>
              </a:p>
              <a:p>
                <a:pPr lvl="1" algn="just"/>
                <a:r>
                  <a:rPr lang="en-IN" sz="1600" dirty="0">
                    <a:solidFill>
                      <a:srgbClr val="7030A0"/>
                    </a:solidFill>
                  </a:rPr>
                  <a:t>Vector CPU has a speedup between 2.5x and 63x</a:t>
                </a:r>
              </a:p>
              <a:p>
                <a:pPr lvl="1" algn="just"/>
                <a:r>
                  <a:rPr lang="en-IN" sz="1600" dirty="0">
                    <a:solidFill>
                      <a:srgbClr val="7030A0"/>
                    </a:solidFill>
                  </a:rPr>
                  <a:t>Speedup can be mainly attributed to vector acceleration and use of Scratchpad memory</a:t>
                </a:r>
              </a:p>
              <a:p>
                <a:pPr lvl="1" algn="just"/>
                <a:r>
                  <a:rPr lang="en-IN" sz="1600" dirty="0">
                    <a:solidFill>
                      <a:srgbClr val="7030A0"/>
                    </a:solidFill>
                  </a:rPr>
                  <a:t>AXPY and CONV achieve near-theoretical speedup of 17x</a:t>
                </a:r>
              </a:p>
              <a:p>
                <a:pPr lvl="1" algn="just"/>
                <a:r>
                  <a:rPr lang="en-IN" sz="1600" dirty="0">
                    <a:solidFill>
                      <a:srgbClr val="7030A0"/>
                    </a:solidFill>
                  </a:rPr>
                  <a:t>MATMUL and Perceptron  achieve speedups more than the </a:t>
                </a:r>
                <a:r>
                  <a:rPr lang="en-IN" sz="1600" i="1" dirty="0">
                    <a:solidFill>
                      <a:srgbClr val="7030A0"/>
                    </a:solidFill>
                  </a:rPr>
                  <a:t>ideal</a:t>
                </a:r>
                <a:r>
                  <a:rPr lang="en-IN" sz="1600" dirty="0">
                    <a:solidFill>
                      <a:srgbClr val="7030A0"/>
                    </a:solidFill>
                  </a:rPr>
                  <a:t> speedup due to memory bottleneck in the scalar core.</a:t>
                </a:r>
              </a:p>
              <a:p>
                <a:pPr lvl="1" algn="just"/>
                <a:r>
                  <a:rPr lang="en-IN" sz="1600" dirty="0">
                    <a:solidFill>
                      <a:srgbClr val="7030A0"/>
                    </a:solidFill>
                  </a:rPr>
                  <a:t>Speedup variation is not smooth over vector lengths due to non-linear increase in execution time on scalar core due to </a:t>
                </a:r>
              </a:p>
              <a:p>
                <a:pPr lvl="2" algn="just"/>
                <a:r>
                  <a:rPr lang="en-IN" sz="1200" dirty="0">
                    <a:solidFill>
                      <a:srgbClr val="7030A0"/>
                    </a:solidFill>
                  </a:rPr>
                  <a:t>Different ways of optimization used by the compiler</a:t>
                </a:r>
              </a:p>
              <a:p>
                <a:pPr lvl="2" algn="just"/>
                <a:r>
                  <a:rPr lang="en-IN" sz="1200" dirty="0">
                    <a:solidFill>
                      <a:srgbClr val="7030A0"/>
                    </a:solidFill>
                  </a:rPr>
                  <a:t>I-Cache and D-Cache Cache misses </a:t>
                </a:r>
              </a:p>
              <a:p>
                <a:r>
                  <a:rPr lang="en-IN" sz="2000" b="1" dirty="0">
                    <a:solidFill>
                      <a:srgbClr val="00B0F0"/>
                    </a:solidFill>
                  </a:rPr>
                  <a:t>Energy per Algorithmic Operation</a:t>
                </a:r>
                <a:endParaRPr lang="en-IN" sz="1800" b="1" dirty="0">
                  <a:solidFill>
                    <a:srgbClr val="00B0F0"/>
                  </a:solidFill>
                </a:endParaRPr>
              </a:p>
              <a:p>
                <a:pPr lvl="1" algn="just"/>
                <a:r>
                  <a:rPr lang="en-IN" sz="1600" dirty="0">
                    <a:solidFill>
                      <a:srgbClr val="00B050"/>
                    </a:solidFill>
                  </a:rPr>
                  <a:t>Calculated by 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IN" sz="1900" i="1" smtClean="0">
                            <a:solidFill>
                              <a:srgbClr val="2811E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2811E9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2811E9"/>
                            </a:solidFill>
                            <a:latin typeface="Cambria Math" panose="02040503050406030204" pitchFamily="18" charset="0"/>
                          </a:rPr>
                          <m:t>𝑎𝑙𝑔𝑜</m:t>
                        </m:r>
                      </m:sub>
                    </m:sSub>
                    <m:r>
                      <a:rPr lang="en-US" sz="1900" b="0" i="1" smtClean="0">
                        <a:solidFill>
                          <a:srgbClr val="2811E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900" i="1" smtClean="0">
                            <a:solidFill>
                              <a:srgbClr val="2811E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1900" i="1" smtClean="0">
                                <a:solidFill>
                                  <a:srgbClr val="2811E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solidFill>
                                  <a:srgbClr val="2811E9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2811E9"/>
                                </a:solidFill>
                                <a:latin typeface="Cambria Math" panose="02040503050406030204" pitchFamily="18" charset="0"/>
                              </a:rPr>
                              <m:t>𝑜𝑛</m:t>
                            </m:r>
                            <m:r>
                              <a:rPr lang="en-US" sz="1900" b="0" i="1" smtClean="0">
                                <a:solidFill>
                                  <a:srgbClr val="2811E9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b="0" i="1" smtClean="0">
                                <a:solidFill>
                                  <a:srgbClr val="2811E9"/>
                                </a:solidFill>
                                <a:latin typeface="Cambria Math" panose="02040503050406030204" pitchFamily="18" charset="0"/>
                              </a:rPr>
                              <m:t>𝑐h𝑖𝑝</m:t>
                            </m:r>
                          </m:sub>
                        </m:sSub>
                        <m:r>
                          <a:rPr lang="en-US" sz="1900" b="0" i="1" smtClean="0">
                            <a:solidFill>
                              <a:srgbClr val="2811E9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2811E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solidFill>
                                  <a:srgbClr val="2811E9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900" b="0" i="1" smtClean="0">
                                <a:solidFill>
                                  <a:srgbClr val="2811E9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2811E9"/>
                                </a:solidFill>
                                <a:latin typeface="Cambria Math" panose="02040503050406030204" pitchFamily="18" charset="0"/>
                              </a:rPr>
                              <m:t>𝑒𝑥𝑒</m:t>
                            </m:r>
                          </m:sub>
                        </m:sSub>
                      </m:num>
                      <m:den>
                        <m:r>
                          <a:rPr lang="en-US" sz="1900" b="0" i="1" smtClean="0">
                            <a:solidFill>
                              <a:srgbClr val="2811E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IN" sz="1900" dirty="0">
                  <a:solidFill>
                    <a:srgbClr val="2811E9"/>
                  </a:solidFill>
                </a:endParaRPr>
              </a:p>
              <a:p>
                <a:pPr lvl="1" algn="just"/>
                <a:endParaRPr lang="en-IN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  <a:p>
                <a:pPr lvl="1" algn="just"/>
                <a:r>
                  <a:rPr lang="en-IN" sz="1600" dirty="0">
                    <a:solidFill>
                      <a:srgbClr val="00B050"/>
                    </a:solidFill>
                  </a:rPr>
                  <a:t>Even though the scalar CPU consumes 100 mW lesser, spends more energy due to increased execution time.</a:t>
                </a:r>
              </a:p>
              <a:p>
                <a:pPr lvl="1" algn="just"/>
                <a:endParaRPr lang="en-IN" sz="1600" dirty="0"/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7245EBD0-18B4-48A4-A05B-425AA7FF7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8" y="1181350"/>
                <a:ext cx="8241538" cy="5496175"/>
              </a:xfrm>
              <a:prstGeom prst="rect">
                <a:avLst/>
              </a:prstGeom>
              <a:blipFill>
                <a:blip r:embed="rId2"/>
                <a:stretch>
                  <a:fillRect l="-814" t="-1443" r="-2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533B1EA7-9E0C-4318-8F3B-04D6991AB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814" y="26837"/>
            <a:ext cx="3993185" cy="35275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E477C9-2A98-49A4-8E7F-26548F0AF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2170" y="3554386"/>
            <a:ext cx="3286472" cy="323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0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5E4D29-ED48-477A-8755-D705F517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11" y="320893"/>
            <a:ext cx="4836173" cy="1325563"/>
          </a:xfrm>
        </p:spPr>
        <p:txBody>
          <a:bodyPr>
            <a:normAutofit/>
          </a:bodyPr>
          <a:lstStyle/>
          <a:p>
            <a:r>
              <a:rPr lang="en-IN" sz="2400" b="1" dirty="0"/>
              <a:t>Speedup variation with Vector length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D52101-563A-4B46-B406-0A6384DB5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680" y="1728396"/>
            <a:ext cx="5987715" cy="1432024"/>
          </a:xfrm>
        </p:spPr>
        <p:txBody>
          <a:bodyPr>
            <a:normAutofit fontScale="85000" lnSpcReduction="10000"/>
          </a:bodyPr>
          <a:lstStyle/>
          <a:p>
            <a:r>
              <a:rPr lang="en-IN" sz="1800" dirty="0">
                <a:solidFill>
                  <a:srgbClr val="2811E9"/>
                </a:solidFill>
              </a:rPr>
              <a:t>Speedup increases with vector length before it begins to saturate</a:t>
            </a:r>
          </a:p>
          <a:p>
            <a:r>
              <a:rPr lang="en-IN" sz="1800" dirty="0">
                <a:solidFill>
                  <a:schemeClr val="accent4">
                    <a:lumMod val="50000"/>
                  </a:schemeClr>
                </a:solidFill>
              </a:rPr>
              <a:t>Low speedup for small vectors can be attributed to </a:t>
            </a:r>
          </a:p>
          <a:p>
            <a:pPr lvl="1"/>
            <a:r>
              <a:rPr lang="en-IN" sz="1800" dirty="0">
                <a:solidFill>
                  <a:schemeClr val="accent4">
                    <a:lumMod val="50000"/>
                  </a:schemeClr>
                </a:solidFill>
              </a:rPr>
              <a:t>High vector unit overheads</a:t>
            </a:r>
          </a:p>
          <a:p>
            <a:pPr lvl="1"/>
            <a:r>
              <a:rPr lang="en-IN" sz="1800" dirty="0">
                <a:solidFill>
                  <a:schemeClr val="accent4">
                    <a:lumMod val="50000"/>
                  </a:schemeClr>
                </a:solidFill>
              </a:rPr>
              <a:t>Better compiler optimization for scalar code</a:t>
            </a:r>
          </a:p>
          <a:p>
            <a:pPr lvl="1"/>
            <a:r>
              <a:rPr lang="en-IN" sz="1800" dirty="0">
                <a:solidFill>
                  <a:schemeClr val="accent4">
                    <a:lumMod val="50000"/>
                  </a:schemeClr>
                </a:solidFill>
              </a:rPr>
              <a:t>Reduced probability of cache miss</a:t>
            </a:r>
          </a:p>
          <a:p>
            <a:pPr lvl="1"/>
            <a:endParaRPr lang="en-IN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E5BB3-CF41-4170-AD94-22D9C306420D}"/>
              </a:ext>
            </a:extLst>
          </p:cNvPr>
          <p:cNvSpPr txBox="1"/>
          <p:nvPr/>
        </p:nvSpPr>
        <p:spPr>
          <a:xfrm>
            <a:off x="61197" y="3429000"/>
            <a:ext cx="542303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E91182"/>
                </a:solidFill>
              </a:rPr>
              <a:t>Accounting for speedup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7030A0"/>
                </a:solidFill>
              </a:rPr>
              <a:t>About 17x is the theoretical speed-up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7030A0"/>
                </a:solidFill>
              </a:rPr>
              <a:t>Due to increased number of instructions and data fetched by the scalar core, it loses many cycles in miss penalties (miss penalty=23 cycles)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7030A0"/>
                </a:solidFill>
              </a:rPr>
              <a:t>About 1.3x -2.5x speedup is contributed by using Scratchpad Memory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90DF07-98AA-460E-AC71-931DA1423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617" y="0"/>
            <a:ext cx="4650787" cy="39643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AE345F-19DE-4793-A915-8803B5F02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238" y="3964389"/>
            <a:ext cx="3262005" cy="28941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242076-7D82-4995-96B7-A0CB8396B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233" y="3964389"/>
            <a:ext cx="3472966" cy="289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8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6E89-3F62-47DC-92BA-BF284684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93" y="1"/>
            <a:ext cx="10515600" cy="8013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Comparison with Other Data-parallel Processors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3D58F-623D-46C1-975E-CC6337EEFC7A}"/>
              </a:ext>
            </a:extLst>
          </p:cNvPr>
          <p:cNvSpPr txBox="1"/>
          <p:nvPr/>
        </p:nvSpPr>
        <p:spPr>
          <a:xfrm>
            <a:off x="1104582" y="5607845"/>
            <a:ext cx="9685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RISC-V Vector CPU performs comparably with Klessydra Vector Processor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RISC-V Vector CPU performs better than SIMD processor on Convolution, but SIMD has an edge over Vector processor on MATMUL64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936BFC-3D05-422D-A602-34DBED2BE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12" y="703572"/>
            <a:ext cx="5729891" cy="49042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BFEDC8-D772-4580-9B43-1A6E7914B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085" y="703572"/>
            <a:ext cx="5518536" cy="490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47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7CDA-63B9-40DD-A853-D9493621D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20" y="116789"/>
            <a:ext cx="10515600" cy="412917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Performance on Neural Networks</a:t>
            </a:r>
            <a:endParaRPr lang="en-IN" sz="32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E09A5-235E-4C79-84FD-3229D15A0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346" y="191289"/>
            <a:ext cx="5157787" cy="823912"/>
          </a:xfrm>
        </p:spPr>
        <p:txBody>
          <a:bodyPr/>
          <a:lstStyle/>
          <a:p>
            <a:r>
              <a:rPr lang="en-US" dirty="0"/>
              <a:t>Multi layer Perceptron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198EB0-211F-4714-A3AB-2D712B8EE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91289"/>
            <a:ext cx="5183188" cy="823912"/>
          </a:xfrm>
        </p:spPr>
        <p:txBody>
          <a:bodyPr/>
          <a:lstStyle/>
          <a:p>
            <a:r>
              <a:rPr lang="en-US" dirty="0"/>
              <a:t>Convolutional Neural network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04BDA7-1031-4689-A88D-76677DAE7B17}"/>
              </a:ext>
            </a:extLst>
          </p:cNvPr>
          <p:cNvSpPr txBox="1"/>
          <p:nvPr/>
        </p:nvSpPr>
        <p:spPr>
          <a:xfrm>
            <a:off x="745958" y="6120063"/>
            <a:ext cx="252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811E9"/>
                </a:solidFill>
              </a:rPr>
              <a:t>SPEEDUP: 40.7x </a:t>
            </a:r>
            <a:endParaRPr lang="en-IN" b="1" dirty="0">
              <a:solidFill>
                <a:srgbClr val="2811E9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DF4E00-1D67-4AE9-8714-B3D490BB5713}"/>
              </a:ext>
            </a:extLst>
          </p:cNvPr>
          <p:cNvSpPr txBox="1"/>
          <p:nvPr/>
        </p:nvSpPr>
        <p:spPr>
          <a:xfrm>
            <a:off x="6160963" y="6120063"/>
            <a:ext cx="252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811E9"/>
                </a:solidFill>
              </a:rPr>
              <a:t>SPEEDUP: 19.53x </a:t>
            </a:r>
            <a:endParaRPr lang="en-IN" b="1" dirty="0">
              <a:solidFill>
                <a:srgbClr val="2811E9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A51A14-3191-41A5-8275-8AF9D454D037}"/>
              </a:ext>
            </a:extLst>
          </p:cNvPr>
          <p:cNvSpPr txBox="1"/>
          <p:nvPr/>
        </p:nvSpPr>
        <p:spPr>
          <a:xfrm>
            <a:off x="745958" y="6431867"/>
            <a:ext cx="393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ENERGY IMPROVEMENT: ~ 33x 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EBD49B-89D6-426E-8EDB-689A8C038982}"/>
              </a:ext>
            </a:extLst>
          </p:cNvPr>
          <p:cNvSpPr txBox="1"/>
          <p:nvPr/>
        </p:nvSpPr>
        <p:spPr>
          <a:xfrm>
            <a:off x="6160963" y="6454913"/>
            <a:ext cx="443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ENERGY IMPROVEMENT ~ 16x </a:t>
            </a:r>
            <a:endParaRPr lang="en-IN" b="1" dirty="0">
              <a:solidFill>
                <a:srgbClr val="00B0F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ACDB02-C743-47CD-AE9E-783DC66AD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03989"/>
            <a:ext cx="4191000" cy="2628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1308F8A-B99D-49F0-8C33-359241BE0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3732149"/>
            <a:ext cx="4787900" cy="23886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C9A1CE-F07E-42C4-8617-0F1482AE4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344" y="3580763"/>
            <a:ext cx="4442499" cy="23886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0B1FC29-CE9C-4E27-811E-EFD90F6DF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3866" y="888582"/>
            <a:ext cx="6627456" cy="25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09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5EF8DDF-BFD2-4DD1-BFF9-94A94572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Future Work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6AA86D-2C47-4B25-BC3C-9E890FE94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Main Contributions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47D819-B400-4447-A155-95BE9F69F8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1" algn="just">
              <a:lnSpc>
                <a:spcPct val="170000"/>
              </a:lnSpc>
            </a:pPr>
            <a:r>
              <a:rPr lang="en-IN" b="1" dirty="0">
                <a:solidFill>
                  <a:srgbClr val="2811E9"/>
                </a:solidFill>
              </a:rPr>
              <a:t>Bottleneck analysis of ML Inference</a:t>
            </a:r>
          </a:p>
          <a:p>
            <a:pPr lvl="1" algn="just">
              <a:lnSpc>
                <a:spcPct val="170000"/>
              </a:lnSpc>
            </a:pPr>
            <a:r>
              <a:rPr lang="en-IN" b="1" dirty="0">
                <a:solidFill>
                  <a:schemeClr val="accent5"/>
                </a:solidFill>
              </a:rPr>
              <a:t>A microarchitecture for efficient ML inference on microcontroller class CPUs</a:t>
            </a:r>
          </a:p>
          <a:p>
            <a:pPr lvl="1" algn="just">
              <a:lnSpc>
                <a:spcPct val="170000"/>
              </a:lnSpc>
            </a:pPr>
            <a:r>
              <a:rPr lang="en-IN" b="1" dirty="0">
                <a:solidFill>
                  <a:srgbClr val="FFC000"/>
                </a:solidFill>
              </a:rPr>
              <a:t>Tightly coupled Vector Execution Unit</a:t>
            </a:r>
          </a:p>
          <a:p>
            <a:pPr lvl="1" algn="just">
              <a:lnSpc>
                <a:spcPct val="170000"/>
              </a:lnSpc>
            </a:pP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Benchmark targeted at ML workloads</a:t>
            </a:r>
          </a:p>
          <a:p>
            <a:pPr lvl="1" algn="just">
              <a:lnSpc>
                <a:spcPct val="170000"/>
              </a:lnSpc>
            </a:pPr>
            <a:r>
              <a:rPr lang="en-IN" b="1" dirty="0">
                <a:solidFill>
                  <a:srgbClr val="00B0F0"/>
                </a:solidFill>
              </a:rPr>
              <a:t>Vectorization Algorithms for kernels commonly encountered in ML inference</a:t>
            </a:r>
          </a:p>
          <a:p>
            <a:pPr lvl="1" algn="just">
              <a:lnSpc>
                <a:spcPct val="170000"/>
              </a:lnSpc>
            </a:pPr>
            <a:endParaRPr lang="en-IN" b="1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4164ED-12E1-4ED1-AAFF-38CE953B6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DB40D48-1CFC-4427-89C7-A771B6AAB82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>
                <a:solidFill>
                  <a:srgbClr val="00B0F0"/>
                </a:solidFill>
              </a:rPr>
              <a:t>Support for low precision vector arithmetic</a:t>
            </a:r>
          </a:p>
          <a:p>
            <a:pPr lvl="1" algn="just"/>
            <a:r>
              <a:rPr lang="en-IN" dirty="0">
                <a:solidFill>
                  <a:srgbClr val="2811E9"/>
                </a:solidFill>
              </a:rPr>
              <a:t>8-bit/16-bit numbers multiply performance without much loss in accuracy</a:t>
            </a:r>
          </a:p>
          <a:p>
            <a:pPr algn="just"/>
            <a:r>
              <a:rPr lang="en-IN" dirty="0">
                <a:solidFill>
                  <a:srgbClr val="00B0F0"/>
                </a:solidFill>
              </a:rPr>
              <a:t>DMA for Scratchpad memory</a:t>
            </a:r>
          </a:p>
          <a:p>
            <a:pPr lvl="1" algn="just"/>
            <a:r>
              <a:rPr lang="en-IN" dirty="0">
                <a:solidFill>
                  <a:srgbClr val="2811E9"/>
                </a:solidFill>
              </a:rPr>
              <a:t>Avoid CPU time to be wasted in copying data from amin memory to scratchpad memory</a:t>
            </a:r>
          </a:p>
          <a:p>
            <a:pPr algn="just"/>
            <a:r>
              <a:rPr lang="en-IN" dirty="0">
                <a:solidFill>
                  <a:srgbClr val="00B0F0"/>
                </a:solidFill>
              </a:rPr>
              <a:t>Increased Clock Frequency of operation</a:t>
            </a:r>
          </a:p>
          <a:p>
            <a:pPr lvl="1" algn="just"/>
            <a:r>
              <a:rPr lang="en-IN" dirty="0">
                <a:solidFill>
                  <a:srgbClr val="2811E9"/>
                </a:solidFill>
              </a:rPr>
              <a:t>Make changes in the host such as remove FPU, change Cache-replacement algorithm to increase operating frequency above 50 MHz</a:t>
            </a:r>
          </a:p>
          <a:p>
            <a:pPr algn="just"/>
            <a:r>
              <a:rPr lang="en-IN" dirty="0">
                <a:solidFill>
                  <a:srgbClr val="00B0F0"/>
                </a:solidFill>
              </a:rPr>
              <a:t>Mixed Signal Accelerators</a:t>
            </a:r>
          </a:p>
          <a:p>
            <a:pPr lvl="1" algn="just"/>
            <a:r>
              <a:rPr lang="en-IN" dirty="0">
                <a:solidFill>
                  <a:srgbClr val="2811E9"/>
                </a:solidFill>
              </a:rPr>
              <a:t>The developed Vector Interface is robust, and the vector unit is modular.</a:t>
            </a:r>
          </a:p>
          <a:p>
            <a:pPr lvl="1" algn="just"/>
            <a:r>
              <a:rPr lang="en-IN" dirty="0">
                <a:solidFill>
                  <a:srgbClr val="2811E9"/>
                </a:solidFill>
              </a:rPr>
              <a:t>The present vector unit can be replaced with an Analog Accelerator designed in the future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310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C872-7261-492A-9016-BCFBD47A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37" y="673769"/>
            <a:ext cx="10515600" cy="802105"/>
          </a:xfrm>
        </p:spPr>
        <p:txBody>
          <a:bodyPr/>
          <a:lstStyle/>
          <a:p>
            <a:r>
              <a:rPr lang="en-US" dirty="0"/>
              <a:t>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077FE-7E99-430E-BFE7-A8E5BD5D5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60" y="1860883"/>
            <a:ext cx="10774279" cy="4170948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Edge computation is gaining ground with the advent of AI-IoT </a:t>
            </a:r>
          </a:p>
          <a:p>
            <a:pPr algn="just"/>
            <a:r>
              <a:rPr lang="en-US" sz="1800" dirty="0"/>
              <a:t>Deep Neural networks are growing wider and deeper in size</a:t>
            </a:r>
          </a:p>
          <a:p>
            <a:pPr lvl="1" algn="just"/>
            <a:r>
              <a:rPr lang="en-US" sz="1800" dirty="0"/>
              <a:t>Becoming increasingly difficult to deploy on conventional micro-controller-based systems</a:t>
            </a:r>
          </a:p>
          <a:p>
            <a:pPr lvl="1" algn="just"/>
            <a:r>
              <a:rPr lang="en-US" sz="1800" dirty="0"/>
              <a:t>Painful trade-offs to be carried out between </a:t>
            </a:r>
            <a:r>
              <a:rPr lang="en-US" sz="1800" i="1" dirty="0"/>
              <a:t>power</a:t>
            </a:r>
            <a:r>
              <a:rPr lang="en-US" sz="1800" dirty="0"/>
              <a:t>, </a:t>
            </a:r>
            <a:r>
              <a:rPr lang="en-US" sz="1800" i="1" dirty="0"/>
              <a:t>latency</a:t>
            </a:r>
            <a:r>
              <a:rPr lang="en-US" sz="1800" dirty="0"/>
              <a:t> and </a:t>
            </a:r>
            <a:r>
              <a:rPr lang="en-US" sz="1800" i="1" dirty="0"/>
              <a:t>accuracy</a:t>
            </a:r>
            <a:r>
              <a:rPr lang="en-US" sz="1800" dirty="0"/>
              <a:t>.</a:t>
            </a:r>
          </a:p>
          <a:p>
            <a:pPr algn="just"/>
            <a:r>
              <a:rPr lang="en-US" sz="1800" dirty="0"/>
              <a:t>Profiling analysis of ML inference workloads reveals that more than 99% time the CPU is busy executing matrix/vector operations</a:t>
            </a:r>
          </a:p>
          <a:p>
            <a:pPr lvl="1" algn="just"/>
            <a:r>
              <a:rPr lang="en-US" sz="1800" dirty="0"/>
              <a:t>Strong need for Data-level parallelism for efficient ML inference. </a:t>
            </a:r>
          </a:p>
          <a:p>
            <a:pPr lvl="1" algn="just"/>
            <a:r>
              <a:rPr lang="en-US" sz="1800" dirty="0"/>
              <a:t>Require domain-specific ISA with strong descriptive capacity for Neural Networks and support general purpose computing</a:t>
            </a:r>
          </a:p>
          <a:p>
            <a:pPr algn="just"/>
            <a:r>
              <a:rPr lang="en-US" sz="1800" dirty="0"/>
              <a:t>RISC-V Vector (RVV) Extension defines an ISA for dealing with vectors</a:t>
            </a:r>
          </a:p>
          <a:p>
            <a:pPr lvl="1" algn="just"/>
            <a:r>
              <a:rPr lang="en-US" sz="1800" dirty="0"/>
              <a:t>A </a:t>
            </a:r>
            <a:r>
              <a:rPr lang="en-US" sz="1800" i="1" dirty="0"/>
              <a:t>vector execution unit tightly-coupled</a:t>
            </a:r>
            <a:r>
              <a:rPr lang="en-US" sz="1800" dirty="0"/>
              <a:t> with </a:t>
            </a:r>
            <a:r>
              <a:rPr lang="en-US" sz="1800" i="1" dirty="0"/>
              <a:t>the scalar RISC-V core</a:t>
            </a:r>
            <a:r>
              <a:rPr lang="en-US" sz="1800" dirty="0"/>
              <a:t> can be used to enable efficient ML inference.</a:t>
            </a:r>
          </a:p>
        </p:txBody>
      </p:sp>
    </p:spTree>
    <p:extLst>
      <p:ext uri="{BB962C8B-B14F-4D97-AF65-F5344CB8AC3E}">
        <p14:creationId xmlns:p14="http://schemas.microsoft.com/office/powerpoint/2010/main" val="1751325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3DBD-F0D8-4BEA-8D76-13BD656E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Demonstration: Handwritten Digit Recognition by Vector Processor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9ABD03-839E-4920-8850-3EB6A3A05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Video /Demo Action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46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A11045-8323-459C-8355-5F3F1CD3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00A99-8268-4339-84FE-FDF41499C9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37BDD09-C7D5-4174-81FE-844402C9FAD8}"/>
              </a:ext>
            </a:extLst>
          </p:cNvPr>
          <p:cNvCxnSpPr>
            <a:cxnSpLocks/>
          </p:cNvCxnSpPr>
          <p:nvPr/>
        </p:nvCxnSpPr>
        <p:spPr>
          <a:xfrm>
            <a:off x="4148137" y="3686175"/>
            <a:ext cx="392906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07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54AC-8C89-41CD-A755-2A29BD60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436" y="267689"/>
            <a:ext cx="2796915" cy="871563"/>
          </a:xfrm>
        </p:spPr>
        <p:txBody>
          <a:bodyPr/>
          <a:lstStyle/>
          <a:p>
            <a:r>
              <a:rPr lang="en-US" dirty="0"/>
              <a:t>Workflow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F1EEC7B-7824-451A-A279-EB07A8B04E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654745"/>
              </p:ext>
            </p:extLst>
          </p:nvPr>
        </p:nvGraphicFramePr>
        <p:xfrm>
          <a:off x="1180509" y="1139252"/>
          <a:ext cx="9317635" cy="5973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269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61310-2C59-4103-9062-1A23D33F0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74" y="188663"/>
            <a:ext cx="7182853" cy="573338"/>
          </a:xfrm>
        </p:spPr>
        <p:txBody>
          <a:bodyPr>
            <a:noAutofit/>
          </a:bodyPr>
          <a:lstStyle/>
          <a:p>
            <a:r>
              <a:rPr lang="en-US" sz="3200" dirty="0"/>
              <a:t>Computational Bottlenecks in ML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4E85-A8B4-44F7-B190-09A0A38E6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540" y="824446"/>
            <a:ext cx="6536757" cy="2976029"/>
          </a:xfrm>
        </p:spPr>
        <p:txBody>
          <a:bodyPr>
            <a:normAutofit/>
          </a:bodyPr>
          <a:lstStyle/>
          <a:p>
            <a:pPr algn="just"/>
            <a:r>
              <a:rPr lang="en-US" sz="1500" dirty="0"/>
              <a:t>C-code profiling was carried out for MLP, CNN, PCA, AE, RNN, LSTM on x86 and ARM targets</a:t>
            </a:r>
          </a:p>
          <a:p>
            <a:pPr algn="just"/>
            <a:r>
              <a:rPr lang="en-US" sz="1500" b="1" dirty="0">
                <a:solidFill>
                  <a:srgbClr val="2811E9"/>
                </a:solidFill>
              </a:rPr>
              <a:t>Findings </a:t>
            </a:r>
            <a:r>
              <a:rPr lang="en-US" sz="1500" dirty="0">
                <a:solidFill>
                  <a:srgbClr val="2811E9"/>
                </a:solidFill>
              </a:rPr>
              <a:t>:-</a:t>
            </a:r>
          </a:p>
          <a:p>
            <a:pPr lvl="1" algn="just"/>
            <a:r>
              <a:rPr lang="en-IN" sz="1500" dirty="0"/>
              <a:t>Many NN topologies have some common operations such as -</a:t>
            </a:r>
          </a:p>
          <a:p>
            <a:pPr lvl="2" algn="just"/>
            <a:r>
              <a:rPr lang="en-IN" sz="1500" i="1" dirty="0">
                <a:solidFill>
                  <a:schemeClr val="accent4">
                    <a:lumMod val="75000"/>
                  </a:schemeClr>
                </a:solidFill>
              </a:rPr>
              <a:t>Matrix Vector Multiplication </a:t>
            </a:r>
            <a:r>
              <a:rPr lang="en-IN" sz="1500" dirty="0"/>
              <a:t>in MLP, CNN, RBM, AE, PCA, RNN, LSTM</a:t>
            </a:r>
          </a:p>
          <a:p>
            <a:pPr lvl="2" algn="just"/>
            <a:r>
              <a:rPr lang="en-IN" sz="1500" i="1" dirty="0">
                <a:solidFill>
                  <a:schemeClr val="accent4">
                    <a:lumMod val="75000"/>
                  </a:schemeClr>
                </a:solidFill>
              </a:rPr>
              <a:t>Matrix Convolution </a:t>
            </a:r>
            <a:r>
              <a:rPr lang="en-IN" sz="1500" dirty="0">
                <a:sym typeface="Wingdings" panose="05000000000000000000" pitchFamily="2" charset="2"/>
              </a:rPr>
              <a:t> Vector Dot Product in all CNNs, Capsule Networks</a:t>
            </a:r>
          </a:p>
          <a:p>
            <a:pPr lvl="2" algn="just"/>
            <a:r>
              <a:rPr lang="en-IN" sz="1500" i="1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Vector Multiplication with Scalar</a:t>
            </a:r>
          </a:p>
          <a:p>
            <a:pPr lvl="2" algn="just"/>
            <a:r>
              <a:rPr lang="en-IN" sz="1500" i="1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Exponent Computation </a:t>
            </a:r>
            <a:r>
              <a:rPr lang="en-IN" sz="1500" dirty="0">
                <a:sym typeface="Wingdings" panose="05000000000000000000" pitchFamily="2" charset="2"/>
              </a:rPr>
              <a:t>of elements in a vector</a:t>
            </a:r>
          </a:p>
          <a:p>
            <a:pPr lvl="1" algn="just"/>
            <a:r>
              <a:rPr lang="en-IN" sz="1500" dirty="0">
                <a:solidFill>
                  <a:srgbClr val="0070C0"/>
                </a:solidFill>
                <a:sym typeface="Wingdings" panose="05000000000000000000" pitchFamily="2" charset="2"/>
              </a:rPr>
              <a:t>In all NNs, &gt;99% time, CPU is busy with Matrix/Vector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D16C6-0E7C-40D0-A547-EC6C5E367B9F}"/>
              </a:ext>
            </a:extLst>
          </p:cNvPr>
          <p:cNvSpPr txBox="1"/>
          <p:nvPr/>
        </p:nvSpPr>
        <p:spPr>
          <a:xfrm>
            <a:off x="2671672" y="5799656"/>
            <a:ext cx="4881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KEY TAKEAWAY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rgbClr val="00B050"/>
                </a:solidFill>
              </a:rPr>
              <a:t>Need to exploit the data-level parallelism in ML inference</a:t>
            </a:r>
            <a:endParaRPr lang="en-IN" sz="14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AD4877-0C04-4A6A-B602-7D999DED9437}"/>
              </a:ext>
            </a:extLst>
          </p:cNvPr>
          <p:cNvSpPr txBox="1"/>
          <p:nvPr/>
        </p:nvSpPr>
        <p:spPr>
          <a:xfrm>
            <a:off x="8547101" y="6480011"/>
            <a:ext cx="36448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entury" panose="02040604050505020304" pitchFamily="18" charset="0"/>
              </a:rPr>
              <a:t>Effect of SIMD on performance of Matrix Vector Multiplication</a:t>
            </a:r>
            <a:endParaRPr lang="en-IN" sz="900" b="1" dirty="0">
              <a:latin typeface="Century" panose="020406040505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0E0872-E512-4C92-A9C7-74F59D059BB2}"/>
              </a:ext>
            </a:extLst>
          </p:cNvPr>
          <p:cNvSpPr txBox="1"/>
          <p:nvPr/>
        </p:nvSpPr>
        <p:spPr>
          <a:xfrm>
            <a:off x="1250426" y="5216296"/>
            <a:ext cx="414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Distribution of Execution Time on CNN (left) and RNN(right)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161ED9-9C4E-4334-8308-862C10E6A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333" y="4116706"/>
            <a:ext cx="2984926" cy="2383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E5D7CE-F763-47C5-B7C8-86626F058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32" y="3650666"/>
            <a:ext cx="2672023" cy="15176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F035EB1-D80A-4B08-A425-ED1C85304A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20"/>
          <a:stretch/>
        </p:blipFill>
        <p:spPr>
          <a:xfrm>
            <a:off x="3422083" y="3736665"/>
            <a:ext cx="2687120" cy="1398977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B73F1D7-E13B-40C9-97B2-6494448FA4E2}"/>
              </a:ext>
            </a:extLst>
          </p:cNvPr>
          <p:cNvGrpSpPr/>
          <p:nvPr/>
        </p:nvGrpSpPr>
        <p:grpSpPr>
          <a:xfrm>
            <a:off x="7010802" y="93116"/>
            <a:ext cx="5259066" cy="3804194"/>
            <a:chOff x="7010802" y="93116"/>
            <a:chExt cx="5259066" cy="380419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887E51-E0A8-4122-8684-E91D098B8B11}"/>
                </a:ext>
              </a:extLst>
            </p:cNvPr>
            <p:cNvSpPr txBox="1"/>
            <p:nvPr/>
          </p:nvSpPr>
          <p:spPr>
            <a:xfrm>
              <a:off x="7441195" y="3651089"/>
              <a:ext cx="48286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Century" panose="02040604050505020304" pitchFamily="18" charset="0"/>
                </a:rPr>
                <a:t>Effect of SIMD on Execution Time on Intel i386 CPU for a 6-layer CNN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E12D18A-18E9-498F-B305-EA705DEC5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10802" y="93116"/>
              <a:ext cx="5111210" cy="3379096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8637C77-E2FE-4D4B-9EB1-6BD6E73851F2}"/>
                </a:ext>
              </a:extLst>
            </p:cNvPr>
            <p:cNvGrpSpPr/>
            <p:nvPr/>
          </p:nvGrpSpPr>
          <p:grpSpPr>
            <a:xfrm>
              <a:off x="7167249" y="358241"/>
              <a:ext cx="4759890" cy="3323079"/>
              <a:chOff x="7198748" y="310564"/>
              <a:chExt cx="4759890" cy="332307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2E067C3-8B9B-4CF0-8B4F-55F9D8F8E7E4}"/>
                  </a:ext>
                </a:extLst>
              </p:cNvPr>
              <p:cNvGrpSpPr/>
              <p:nvPr/>
            </p:nvGrpSpPr>
            <p:grpSpPr>
              <a:xfrm>
                <a:off x="7642183" y="310564"/>
                <a:ext cx="4059530" cy="3323079"/>
                <a:chOff x="7642183" y="310564"/>
                <a:chExt cx="4059530" cy="3323079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72F64D6-EDDE-4E25-8E0D-2A002519A0C6}"/>
                    </a:ext>
                  </a:extLst>
                </p:cNvPr>
                <p:cNvSpPr/>
                <p:nvPr/>
              </p:nvSpPr>
              <p:spPr>
                <a:xfrm>
                  <a:off x="8642142" y="3443501"/>
                  <a:ext cx="228600" cy="155599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3603080-7E6F-4874-B9F3-A1079359C181}"/>
                    </a:ext>
                  </a:extLst>
                </p:cNvPr>
                <p:cNvSpPr/>
                <p:nvPr/>
              </p:nvSpPr>
              <p:spPr>
                <a:xfrm>
                  <a:off x="9949263" y="3442014"/>
                  <a:ext cx="228600" cy="155599"/>
                </a:xfrm>
                <a:prstGeom prst="rect">
                  <a:avLst/>
                </a:prstGeom>
                <a:solidFill>
                  <a:srgbClr val="2811E9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1AD072A-958A-47C3-8E00-98F7DDAA04BD}"/>
                    </a:ext>
                  </a:extLst>
                </p:cNvPr>
                <p:cNvSpPr txBox="1"/>
                <p:nvPr/>
              </p:nvSpPr>
              <p:spPr>
                <a:xfrm>
                  <a:off x="8845832" y="3412092"/>
                  <a:ext cx="102185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800" dirty="0">
                      <a:latin typeface="Century" panose="02040604050505020304" pitchFamily="18" charset="0"/>
                    </a:rPr>
                    <a:t>Without SIMD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A9392D0-C1F6-4537-892E-2D2695B7BD59}"/>
                    </a:ext>
                  </a:extLst>
                </p:cNvPr>
                <p:cNvSpPr txBox="1"/>
                <p:nvPr/>
              </p:nvSpPr>
              <p:spPr>
                <a:xfrm>
                  <a:off x="10141232" y="3418199"/>
                  <a:ext cx="9642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800" dirty="0">
                      <a:latin typeface="Century" panose="02040604050505020304" pitchFamily="18" charset="0"/>
                    </a:rPr>
                    <a:t>With SIMD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3BD8CF7-397C-415D-AA32-D8583FDC10AD}"/>
                    </a:ext>
                  </a:extLst>
                </p:cNvPr>
                <p:cNvSpPr txBox="1"/>
                <p:nvPr/>
              </p:nvSpPr>
              <p:spPr>
                <a:xfrm>
                  <a:off x="7746179" y="2069688"/>
                  <a:ext cx="47707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800" b="1" dirty="0">
                      <a:latin typeface="Century" panose="02040604050505020304" pitchFamily="18" charset="0"/>
                    </a:rPr>
                    <a:t>4.1x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823E2E9-5615-4147-A28B-09CA6331B7D0}"/>
                    </a:ext>
                  </a:extLst>
                </p:cNvPr>
                <p:cNvSpPr txBox="1"/>
                <p:nvPr/>
              </p:nvSpPr>
              <p:spPr>
                <a:xfrm>
                  <a:off x="9476151" y="2082727"/>
                  <a:ext cx="47707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800" b="1" dirty="0">
                      <a:latin typeface="Century" panose="02040604050505020304" pitchFamily="18" charset="0"/>
                    </a:rPr>
                    <a:t>3.1x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5F3B935-E17E-485B-9A21-64FB6B0FE0E7}"/>
                    </a:ext>
                  </a:extLst>
                </p:cNvPr>
                <p:cNvSpPr txBox="1"/>
                <p:nvPr/>
              </p:nvSpPr>
              <p:spPr>
                <a:xfrm>
                  <a:off x="11224641" y="2097016"/>
                  <a:ext cx="47707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800" b="1" dirty="0">
                      <a:latin typeface="Century" panose="02040604050505020304" pitchFamily="18" charset="0"/>
                    </a:rPr>
                    <a:t>3.1x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9E4FD08-1A58-4CD5-AE24-4F6F66A0AB13}"/>
                    </a:ext>
                  </a:extLst>
                </p:cNvPr>
                <p:cNvSpPr txBox="1"/>
                <p:nvPr/>
              </p:nvSpPr>
              <p:spPr>
                <a:xfrm>
                  <a:off x="11224641" y="310564"/>
                  <a:ext cx="47707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800" b="1" dirty="0">
                      <a:latin typeface="Century" panose="02040604050505020304" pitchFamily="18" charset="0"/>
                    </a:rPr>
                    <a:t>5.8x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BA606EC-B567-432E-9C7E-8F317A686B0A}"/>
                    </a:ext>
                  </a:extLst>
                </p:cNvPr>
                <p:cNvSpPr txBox="1"/>
                <p:nvPr/>
              </p:nvSpPr>
              <p:spPr>
                <a:xfrm>
                  <a:off x="9488685" y="330312"/>
                  <a:ext cx="47707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800" b="1" dirty="0">
                      <a:latin typeface="Century" panose="02040604050505020304" pitchFamily="18" charset="0"/>
                    </a:rPr>
                    <a:t>3.5x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5ACCF3C-C7EB-4308-B9A3-8C0290575C5A}"/>
                    </a:ext>
                  </a:extLst>
                </p:cNvPr>
                <p:cNvSpPr txBox="1"/>
                <p:nvPr/>
              </p:nvSpPr>
              <p:spPr>
                <a:xfrm>
                  <a:off x="7642183" y="348335"/>
                  <a:ext cx="47707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800" b="1" dirty="0">
                      <a:latin typeface="Century" panose="02040604050505020304" pitchFamily="18" charset="0"/>
                    </a:rPr>
                    <a:t>14.5x</a:t>
                  </a:r>
                </a:p>
              </p:txBody>
            </p:sp>
          </p:grp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7793DAA-95AB-4AF4-B2AE-D08E6845A2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6875" y="2267109"/>
                <a:ext cx="99322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4363B4BD-5270-43EA-B870-9C4559768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7396" y="2267109"/>
                <a:ext cx="87196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AD2FDC6-63ED-4B70-9064-6D8E9147EA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32671" y="513565"/>
                <a:ext cx="112596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6542384-16EE-46BD-A775-7E2E70526E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04533" y="518616"/>
                <a:ext cx="93483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40D63E5-E6D9-4A4D-B162-055CCE2CFC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98748" y="526008"/>
                <a:ext cx="1221352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34F7FEED-2DF7-460E-88EB-E9E5971986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6646" y="2285291"/>
                <a:ext cx="98150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795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C03E-6FF6-437A-BCA6-85379F4B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0"/>
            <a:ext cx="10515600" cy="892175"/>
          </a:xfrm>
        </p:spPr>
        <p:txBody>
          <a:bodyPr>
            <a:normAutofit/>
          </a:bodyPr>
          <a:lstStyle/>
          <a:p>
            <a:r>
              <a:rPr lang="en-IN" sz="3600" dirty="0"/>
              <a:t>Related Work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FB8537-7D2B-4068-90D1-0FA3A1AA96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530732"/>
              </p:ext>
            </p:extLst>
          </p:nvPr>
        </p:nvGraphicFramePr>
        <p:xfrm>
          <a:off x="312420" y="781685"/>
          <a:ext cx="115671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574">
                  <a:extLst>
                    <a:ext uri="{9D8B030D-6E8A-4147-A177-3AD203B41FA5}">
                      <a16:colId xmlns:a16="http://schemas.microsoft.com/office/drawing/2014/main" val="277144674"/>
                    </a:ext>
                  </a:extLst>
                </a:gridCol>
                <a:gridCol w="7736586">
                  <a:extLst>
                    <a:ext uri="{9D8B030D-6E8A-4147-A177-3AD203B41FA5}">
                      <a16:colId xmlns:a16="http://schemas.microsoft.com/office/drawing/2014/main" val="2361166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Topology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Pros and Cons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31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ctr"/>
                      <a:r>
                        <a:rPr lang="en-IN" sz="1600" dirty="0"/>
                        <a:t>Hardware ML Accelerators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Fastest and Most energy-efficient; but lack support for Gen. purpose ISA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49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ctr"/>
                      <a:r>
                        <a:rPr lang="en-IN" sz="1600" dirty="0"/>
                        <a:t>Multi-core and Many core CPUs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Good speedup, poor energy efficiency as they fail to exploit Data Level Parallelism in 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16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Data-parallel CPUs such as SIMD and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Exploit DLP. Can achieve significant speedups with minimal energy overheads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471168"/>
                  </a:ext>
                </a:extLst>
              </a:tr>
            </a:tbl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1D749F7-099D-4751-A93D-E9E0CEC824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8803333"/>
              </p:ext>
            </p:extLst>
          </p:nvPr>
        </p:nvGraphicFramePr>
        <p:xfrm>
          <a:off x="407670" y="2571750"/>
          <a:ext cx="6370320" cy="3978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3B4B52A-08A2-45FE-AE5F-CA1F205406F0}"/>
              </a:ext>
            </a:extLst>
          </p:cNvPr>
          <p:cNvSpPr txBox="1"/>
          <p:nvPr/>
        </p:nvSpPr>
        <p:spPr>
          <a:xfrm>
            <a:off x="7029450" y="2571750"/>
            <a:ext cx="485013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C0C0C0"/>
                </a:highlight>
              </a:rPr>
              <a:t>Ongoing project on RISC-V Vector CPU for Edge-AI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i="1" dirty="0">
                <a:latin typeface="+mj-lt"/>
              </a:rPr>
              <a:t>British Computer Society Open Source Specialists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+mj-lt"/>
              </a:rPr>
              <a:t>Studied Workload of ML-inference and arrived at the similar 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+mj-lt"/>
              </a:rPr>
              <a:t>Use RISC-V Vector Unit with PULP CE32V40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+mj-lt"/>
              </a:rPr>
              <a:t> Demonstrated speed-ups at the level of Functional Simulation on FPGA (12</a:t>
            </a:r>
            <a:r>
              <a:rPr lang="en-IN" sz="1600" baseline="30000" dirty="0">
                <a:latin typeface="+mj-lt"/>
              </a:rPr>
              <a:t>th</a:t>
            </a:r>
            <a:r>
              <a:rPr lang="en-IN" sz="1600" dirty="0">
                <a:latin typeface="+mj-lt"/>
              </a:rPr>
              <a:t> February, 2021)</a:t>
            </a:r>
          </a:p>
        </p:txBody>
      </p:sp>
    </p:spTree>
    <p:extLst>
      <p:ext uri="{BB962C8B-B14F-4D97-AF65-F5344CB8AC3E}">
        <p14:creationId xmlns:p14="http://schemas.microsoft.com/office/powerpoint/2010/main" val="106891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D03B-E700-4511-99EE-676CD4152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922" y="599607"/>
            <a:ext cx="10515600" cy="861695"/>
          </a:xfrm>
        </p:spPr>
        <p:txBody>
          <a:bodyPr>
            <a:normAutofit/>
          </a:bodyPr>
          <a:lstStyle/>
          <a:p>
            <a:r>
              <a:rPr lang="en-US" dirty="0"/>
              <a:t>RISC-V Vector Extension ISA Specification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34754-92EB-4006-815E-87147C998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477" y="1461303"/>
            <a:ext cx="10515600" cy="86169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RVV-ISA is a document that defines the ISA for RISC-V vector extension</a:t>
            </a:r>
          </a:p>
          <a:p>
            <a:r>
              <a:rPr lang="en-US" sz="1800" dirty="0">
                <a:solidFill>
                  <a:srgbClr val="00B050"/>
                </a:solidFill>
              </a:rPr>
              <a:t>ISA is yet to be ratified. </a:t>
            </a:r>
            <a:r>
              <a:rPr lang="en-IN" sz="1800" dirty="0">
                <a:solidFill>
                  <a:srgbClr val="00B050"/>
                </a:solidFill>
              </a:rPr>
              <a:t>The current Vector Processor design adheres to spec. Ver 1.0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BB081B-5660-40D2-8B5B-E811F43140B3}"/>
              </a:ext>
            </a:extLst>
          </p:cNvPr>
          <p:cNvSpPr txBox="1">
            <a:spLocks/>
          </p:cNvSpPr>
          <p:nvPr/>
        </p:nvSpPr>
        <p:spPr>
          <a:xfrm>
            <a:off x="1481488" y="2322999"/>
            <a:ext cx="8985986" cy="42279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B0F0"/>
                </a:solidFill>
              </a:rPr>
              <a:t>Features</a:t>
            </a:r>
          </a:p>
          <a:p>
            <a:pPr lvl="1"/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RISC-V ISA is open and free for use</a:t>
            </a:r>
          </a:p>
          <a:p>
            <a:pPr lvl="1"/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No licensing requirements</a:t>
            </a:r>
          </a:p>
          <a:p>
            <a:pPr lvl="1"/>
            <a:r>
              <a:rPr lang="en-IN" sz="1800" dirty="0">
                <a:solidFill>
                  <a:schemeClr val="accent4">
                    <a:lumMod val="50000"/>
                  </a:schemeClr>
                </a:solidFill>
              </a:rPr>
              <a:t>RISC-V ISA is modular</a:t>
            </a:r>
          </a:p>
          <a:p>
            <a:pPr lvl="1"/>
            <a:r>
              <a:rPr lang="en-IN" sz="1800" dirty="0">
                <a:solidFill>
                  <a:schemeClr val="accent4">
                    <a:lumMod val="50000"/>
                  </a:schemeClr>
                </a:solidFill>
              </a:rPr>
              <a:t>RISC-V Vector (RVV) Extension is exhaustive</a:t>
            </a:r>
          </a:p>
          <a:p>
            <a:pPr lvl="1"/>
            <a:r>
              <a:rPr lang="en-IN" sz="1800" dirty="0">
                <a:solidFill>
                  <a:schemeClr val="accent4">
                    <a:lumMod val="50000"/>
                  </a:schemeClr>
                </a:solidFill>
              </a:rPr>
              <a:t>RVV allows users to choose subsets of the extension to be implemented</a:t>
            </a:r>
          </a:p>
          <a:p>
            <a:pPr lvl="1"/>
            <a:r>
              <a:rPr lang="en-IN" sz="1800" dirty="0">
                <a:solidFill>
                  <a:schemeClr val="accent4">
                    <a:lumMod val="50000"/>
                  </a:schemeClr>
                </a:solidFill>
              </a:rPr>
              <a:t>Allows usage of General purpose and Vector Instructions together</a:t>
            </a:r>
          </a:p>
          <a:p>
            <a:r>
              <a:rPr lang="en-IN" sz="2000" b="1" dirty="0">
                <a:solidFill>
                  <a:srgbClr val="00B0F0"/>
                </a:solidFill>
              </a:rPr>
              <a:t>RVV Overview</a:t>
            </a:r>
          </a:p>
          <a:p>
            <a:pPr lvl="1"/>
            <a:r>
              <a:rPr lang="en-IN" sz="1800" dirty="0">
                <a:solidFill>
                  <a:schemeClr val="bg2">
                    <a:lumMod val="25000"/>
                  </a:schemeClr>
                </a:solidFill>
              </a:rPr>
              <a:t>Organization of Data in Vector Registers</a:t>
            </a:r>
          </a:p>
          <a:p>
            <a:pPr lvl="1"/>
            <a:r>
              <a:rPr lang="en-IN" sz="1800" dirty="0">
                <a:solidFill>
                  <a:schemeClr val="bg2">
                    <a:lumMod val="25000"/>
                  </a:schemeClr>
                </a:solidFill>
              </a:rPr>
              <a:t>Instructions for Vector Loads and Stores</a:t>
            </a:r>
          </a:p>
          <a:p>
            <a:pPr lvl="1"/>
            <a:r>
              <a:rPr lang="en-IN" sz="1800" dirty="0">
                <a:solidFill>
                  <a:schemeClr val="bg2">
                    <a:lumMod val="25000"/>
                  </a:schemeClr>
                </a:solidFill>
              </a:rPr>
              <a:t>Instructions for Vector Arithmetic Operations </a:t>
            </a:r>
            <a:r>
              <a:rPr lang="en-IN" sz="1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sz="1800" dirty="0">
                <a:solidFill>
                  <a:schemeClr val="bg2">
                    <a:lumMod val="25000"/>
                  </a:schemeClr>
                </a:solidFill>
              </a:rPr>
              <a:t> 300 + instructions </a:t>
            </a:r>
          </a:p>
          <a:p>
            <a:pPr lvl="1"/>
            <a:r>
              <a:rPr lang="en-IN" sz="1800" dirty="0">
                <a:solidFill>
                  <a:schemeClr val="bg2">
                    <a:lumMod val="25000"/>
                  </a:schemeClr>
                </a:solidFill>
              </a:rPr>
              <a:t>Vector Reduction Instructions</a:t>
            </a:r>
          </a:p>
          <a:p>
            <a:pPr lvl="1"/>
            <a:r>
              <a:rPr lang="en-IN" sz="1800" dirty="0">
                <a:solidFill>
                  <a:schemeClr val="bg2">
                    <a:lumMod val="25000"/>
                  </a:schemeClr>
                </a:solidFill>
              </a:rPr>
              <a:t>Vector Permutation Instructions</a:t>
            </a:r>
          </a:p>
          <a:p>
            <a:r>
              <a:rPr lang="en-IN" sz="2200" dirty="0">
                <a:solidFill>
                  <a:srgbClr val="E91182"/>
                </a:solidFill>
              </a:rPr>
              <a:t>This work uses </a:t>
            </a:r>
            <a:r>
              <a:rPr lang="en-IN" sz="2200" i="1" dirty="0">
                <a:solidFill>
                  <a:srgbClr val="E91182"/>
                </a:solidFill>
              </a:rPr>
              <a:t>53 vector instructions </a:t>
            </a:r>
            <a:r>
              <a:rPr lang="en-IN" sz="2200" dirty="0">
                <a:solidFill>
                  <a:srgbClr val="E91182"/>
                </a:solidFill>
              </a:rPr>
              <a:t>to accelerate ML inference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05577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4EBC-9BB9-4CFC-ABCF-599CFD717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241" y="407602"/>
            <a:ext cx="8985584" cy="621464"/>
          </a:xfrm>
        </p:spPr>
        <p:txBody>
          <a:bodyPr>
            <a:normAutofit fontScale="90000"/>
          </a:bodyPr>
          <a:lstStyle/>
          <a:p>
            <a:r>
              <a:rPr lang="en-US" dirty="0"/>
              <a:t>Specifications of the RISC-V Vector CPU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A1F06E-F3D8-48A0-94B9-A6EFBF620F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742715"/>
              </p:ext>
            </p:extLst>
          </p:nvPr>
        </p:nvGraphicFramePr>
        <p:xfrm>
          <a:off x="260684" y="1522191"/>
          <a:ext cx="5835316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496">
                  <a:extLst>
                    <a:ext uri="{9D8B030D-6E8A-4147-A177-3AD203B41FA5}">
                      <a16:colId xmlns:a16="http://schemas.microsoft.com/office/drawing/2014/main" val="3108187308"/>
                    </a:ext>
                  </a:extLst>
                </a:gridCol>
                <a:gridCol w="3893820">
                  <a:extLst>
                    <a:ext uri="{9D8B030D-6E8A-4147-A177-3AD203B41FA5}">
                      <a16:colId xmlns:a16="http://schemas.microsoft.com/office/drawing/2014/main" val="2019034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Parameter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Specification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22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CPU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Single-core, single-issue, in-order, 5-stage pipeline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34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Operating Frequency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 MHz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91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Memory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I-Cache : 8KB , 2-way Set Associative</a:t>
                      </a:r>
                    </a:p>
                    <a:p>
                      <a:r>
                        <a:rPr lang="en-US" sz="1600" dirty="0"/>
                        <a:t>D-Cache : 8KB, 2-way Set Associative </a:t>
                      </a:r>
                    </a:p>
                    <a:p>
                      <a:r>
                        <a:rPr lang="en-US" sz="1600" dirty="0"/>
                        <a:t>Main Memory : 1MB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ISA Support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RV32gV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4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Peripheral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UART (1 port)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08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Vector Accelerator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8-lane Integer Vector Unit</a:t>
                      </a:r>
                    </a:p>
                    <a:p>
                      <a:r>
                        <a:rPr lang="en-US" sz="1600" dirty="0"/>
                        <a:t>Vector Memory: 128kB Scratchpad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4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Power Consumption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597 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184685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54C5DF90-8F63-4552-8EFB-664295AA05AD}"/>
              </a:ext>
            </a:extLst>
          </p:cNvPr>
          <p:cNvGrpSpPr/>
          <p:nvPr/>
        </p:nvGrpSpPr>
        <p:grpSpPr>
          <a:xfrm>
            <a:off x="6489033" y="2423296"/>
            <a:ext cx="5457658" cy="1858129"/>
            <a:chOff x="2616200" y="2015626"/>
            <a:chExt cx="5457658" cy="18581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698E7A-C823-4FE5-844D-0637A004266F}"/>
                </a:ext>
              </a:extLst>
            </p:cNvPr>
            <p:cNvSpPr/>
            <p:nvPr/>
          </p:nvSpPr>
          <p:spPr>
            <a:xfrm>
              <a:off x="4098758" y="2015626"/>
              <a:ext cx="2289342" cy="1858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ova" panose="020B0604020202020204" pitchFamily="34" charset="0"/>
                </a:rPr>
                <a:t>XILINX VERTEX-7</a:t>
              </a:r>
            </a:p>
            <a:p>
              <a:pPr algn="ctr"/>
              <a:r>
                <a:rPr lang="en-US" sz="1400" dirty="0">
                  <a:latin typeface="Arial Nova" panose="020B0604020202020204" pitchFamily="34" charset="0"/>
                </a:rPr>
                <a:t>XC7VX485TFFG1761-2</a:t>
              </a:r>
            </a:p>
            <a:p>
              <a:pPr algn="ctr"/>
              <a:r>
                <a:rPr lang="en-US" sz="1400" dirty="0">
                  <a:latin typeface="Arial Nova" panose="020B0604020202020204" pitchFamily="34" charset="0"/>
                </a:rPr>
                <a:t>FPGA</a:t>
              </a:r>
            </a:p>
            <a:p>
              <a:pPr algn="ctr"/>
              <a:endParaRPr lang="en-US" sz="1400" dirty="0">
                <a:latin typeface="Arial Nova" panose="020B0604020202020204" pitchFamily="34" charset="0"/>
              </a:endParaRPr>
            </a:p>
            <a:p>
              <a:pPr algn="ctr"/>
              <a:r>
                <a:rPr lang="en-US" sz="1400" dirty="0">
                  <a:latin typeface="Arial Nova" panose="020B0604020202020204" pitchFamily="34" charset="0"/>
                </a:rPr>
                <a:t>featuring</a:t>
              </a:r>
            </a:p>
            <a:p>
              <a:pPr algn="ctr"/>
              <a:r>
                <a:rPr lang="en-US" sz="1400" dirty="0">
                  <a:latin typeface="Arial Nova" panose="020B0604020202020204" pitchFamily="34" charset="0"/>
                </a:rPr>
                <a:t>RISC-V Vector CPU</a:t>
              </a:r>
            </a:p>
            <a:p>
              <a:pPr algn="ctr"/>
              <a:r>
                <a:rPr lang="en-US" sz="1400" dirty="0">
                  <a:latin typeface="Arial Nova" panose="020B0604020202020204" pitchFamily="34" charset="0"/>
                </a:rPr>
                <a:t>Soft-IP </a:t>
              </a:r>
              <a:endParaRPr lang="en-IN" sz="1400" dirty="0">
                <a:latin typeface="Arial Nova" panose="020B0604020202020204" pitchFamily="34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269092B-DDF9-4CBC-85AA-3828ED5FAF03}"/>
                </a:ext>
              </a:extLst>
            </p:cNvPr>
            <p:cNvCxnSpPr/>
            <p:nvPr/>
          </p:nvCxnSpPr>
          <p:spPr>
            <a:xfrm>
              <a:off x="3585411" y="2213811"/>
              <a:ext cx="5133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B24970-81A9-4167-B4D6-FDEE749C9937}"/>
                </a:ext>
              </a:extLst>
            </p:cNvPr>
            <p:cNvSpPr txBox="1"/>
            <p:nvPr/>
          </p:nvSpPr>
          <p:spPr>
            <a:xfrm>
              <a:off x="3073400" y="2029145"/>
              <a:ext cx="715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CLK</a:t>
              </a:r>
              <a:endParaRPr lang="en-IN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88EF27-1170-4AC7-8276-D8EA1751F413}"/>
                </a:ext>
              </a:extLst>
            </p:cNvPr>
            <p:cNvCxnSpPr/>
            <p:nvPr/>
          </p:nvCxnSpPr>
          <p:spPr>
            <a:xfrm>
              <a:off x="3585411" y="2490810"/>
              <a:ext cx="5133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12AFBA-CBF5-4B58-8A2E-D9EBC9868877}"/>
                </a:ext>
              </a:extLst>
            </p:cNvPr>
            <p:cNvSpPr txBox="1"/>
            <p:nvPr/>
          </p:nvSpPr>
          <p:spPr>
            <a:xfrm>
              <a:off x="3073400" y="2306144"/>
              <a:ext cx="715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RST</a:t>
              </a:r>
              <a:endParaRPr lang="en-IN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5E8AE1-5D7E-46B5-BEB2-3D3C8EA96436}"/>
                </a:ext>
              </a:extLst>
            </p:cNvPr>
            <p:cNvCxnSpPr/>
            <p:nvPr/>
          </p:nvCxnSpPr>
          <p:spPr>
            <a:xfrm>
              <a:off x="3585411" y="3353577"/>
              <a:ext cx="5133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D0515E-5374-4A7C-9AFF-6BF81BE156D1}"/>
                </a:ext>
              </a:extLst>
            </p:cNvPr>
            <p:cNvSpPr txBox="1"/>
            <p:nvPr/>
          </p:nvSpPr>
          <p:spPr>
            <a:xfrm>
              <a:off x="3073400" y="3168911"/>
              <a:ext cx="715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CTS</a:t>
              </a:r>
              <a:endParaRPr lang="en-IN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2764B5C-5FC8-4E5B-A578-0228DCA70522}"/>
                </a:ext>
              </a:extLst>
            </p:cNvPr>
            <p:cNvCxnSpPr/>
            <p:nvPr/>
          </p:nvCxnSpPr>
          <p:spPr>
            <a:xfrm>
              <a:off x="3585411" y="3689089"/>
              <a:ext cx="5133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67D9B3-60A5-49CB-9242-142839BDD4A4}"/>
                </a:ext>
              </a:extLst>
            </p:cNvPr>
            <p:cNvSpPr txBox="1"/>
            <p:nvPr/>
          </p:nvSpPr>
          <p:spPr>
            <a:xfrm>
              <a:off x="2616200" y="3504423"/>
              <a:ext cx="1172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UART_RX</a:t>
              </a:r>
              <a:endParaRPr lang="en-IN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0F1E17D-EDD9-4FD4-A274-6D17A72B117F}"/>
                </a:ext>
              </a:extLst>
            </p:cNvPr>
            <p:cNvCxnSpPr/>
            <p:nvPr/>
          </p:nvCxnSpPr>
          <p:spPr>
            <a:xfrm>
              <a:off x="6388100" y="3264677"/>
              <a:ext cx="5133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3B4845-1195-4395-B7F8-274DB32169B7}"/>
                </a:ext>
              </a:extLst>
            </p:cNvPr>
            <p:cNvCxnSpPr/>
            <p:nvPr/>
          </p:nvCxnSpPr>
          <p:spPr>
            <a:xfrm>
              <a:off x="6388100" y="3562089"/>
              <a:ext cx="5133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46B5DCE-174E-4E5D-910F-359B94BC0540}"/>
                </a:ext>
              </a:extLst>
            </p:cNvPr>
            <p:cNvSpPr txBox="1"/>
            <p:nvPr/>
          </p:nvSpPr>
          <p:spPr>
            <a:xfrm>
              <a:off x="6901447" y="3090641"/>
              <a:ext cx="715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RTS</a:t>
              </a:r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16D562-8106-44A9-9FEA-49CAFDA504D7}"/>
                </a:ext>
              </a:extLst>
            </p:cNvPr>
            <p:cNvSpPr txBox="1"/>
            <p:nvPr/>
          </p:nvSpPr>
          <p:spPr>
            <a:xfrm>
              <a:off x="6901447" y="3377423"/>
              <a:ext cx="1172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UART_TX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80382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U with binary numbers and blueprint">
            <a:extLst>
              <a:ext uri="{FF2B5EF4-FFF2-40B4-BE49-F238E27FC236}">
                <a16:creationId xmlns:a16="http://schemas.microsoft.com/office/drawing/2014/main" id="{E8661492-8736-4F5D-B1BB-CCABFA5931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8824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88C015-CCDD-43D8-85E5-F19EAFC0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Microarchitecture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1C0D9-5EB8-4ED4-B2B8-54B381159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576234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Vector Execution Model and Theoretical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Vector Execution Unit microarchitecture and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Integration of Vector Unit to Host CPU </a:t>
            </a:r>
          </a:p>
        </p:txBody>
      </p:sp>
    </p:spTree>
    <p:extLst>
      <p:ext uri="{BB962C8B-B14F-4D97-AF65-F5344CB8AC3E}">
        <p14:creationId xmlns:p14="http://schemas.microsoft.com/office/powerpoint/2010/main" val="1746769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16133</TotalTime>
  <Words>3262</Words>
  <Application>Microsoft Office PowerPoint</Application>
  <PresentationFormat>Widescreen</PresentationFormat>
  <Paragraphs>1033</Paragraphs>
  <Slides>31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Arial Black</vt:lpstr>
      <vt:lpstr>Arial Nova</vt:lpstr>
      <vt:lpstr>Calibri</vt:lpstr>
      <vt:lpstr>Calibri Light</vt:lpstr>
      <vt:lpstr>Cambria Math</vt:lpstr>
      <vt:lpstr>Century</vt:lpstr>
      <vt:lpstr>Consolas</vt:lpstr>
      <vt:lpstr>Wingdings</vt:lpstr>
      <vt:lpstr>Office Theme</vt:lpstr>
      <vt:lpstr>A Softcore RISC-V Vector Processor for Edge AI</vt:lpstr>
      <vt:lpstr>Objective Enabling Scalable and efficient ML inference at the edge </vt:lpstr>
      <vt:lpstr>Motivation</vt:lpstr>
      <vt:lpstr>Workflow</vt:lpstr>
      <vt:lpstr>Computational Bottlenecks in ML</vt:lpstr>
      <vt:lpstr>Related Work</vt:lpstr>
      <vt:lpstr>RISC-V Vector Extension ISA Specification</vt:lpstr>
      <vt:lpstr>Specifications of the RISC-V Vector CPU</vt:lpstr>
      <vt:lpstr>Microarchitecture</vt:lpstr>
      <vt:lpstr>Vector Execution Model </vt:lpstr>
      <vt:lpstr>Analytical measurement of Performance on VMATMUL32</vt:lpstr>
      <vt:lpstr>Design of RISCV-Vector Execution Unit</vt:lpstr>
      <vt:lpstr>PowerPoint Presentation</vt:lpstr>
      <vt:lpstr>PowerPoint Presentation</vt:lpstr>
      <vt:lpstr>PowerPoint Presentation</vt:lpstr>
      <vt:lpstr>Systolic Array Sequencer</vt:lpstr>
      <vt:lpstr>PowerPoint Presentation</vt:lpstr>
      <vt:lpstr>Vector Memory</vt:lpstr>
      <vt:lpstr>Implementation Results of Standalone Vector Unit</vt:lpstr>
      <vt:lpstr>Integration of Vector Unit</vt:lpstr>
      <vt:lpstr>VIU Sequencer </vt:lpstr>
      <vt:lpstr>Top Level Design </vt:lpstr>
      <vt:lpstr>Evaluation</vt:lpstr>
      <vt:lpstr>Evaluation Plan</vt:lpstr>
      <vt:lpstr>Benchmarking Results</vt:lpstr>
      <vt:lpstr>Speedup variation with Vector length</vt:lpstr>
      <vt:lpstr>Comparison with Other Data-parallel Processors</vt:lpstr>
      <vt:lpstr>Performance on Neural Networks</vt:lpstr>
      <vt:lpstr>Summary and Future Work</vt:lpstr>
      <vt:lpstr>Demonstration: Handwritten Digit Recognition by Vector Processor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 for AI</dc:title>
  <dc:creator>Naveen Chander V</dc:creator>
  <cp:lastModifiedBy>Naveen Chander V</cp:lastModifiedBy>
  <cp:revision>397</cp:revision>
  <dcterms:created xsi:type="dcterms:W3CDTF">2021-03-07T07:31:51Z</dcterms:created>
  <dcterms:modified xsi:type="dcterms:W3CDTF">2021-07-19T10:27:20Z</dcterms:modified>
</cp:coreProperties>
</file>