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4caa08f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44caa08f2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4caa08f2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44caa08f21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4f9a80f1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44f9a80f12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4caa08f2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44caa08f21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4f9a80f1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44f9a80f12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4f9a80f1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44f9a80f12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4f9a80f1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44f9a80f12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44caa08f2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44caa08f21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4f9a80f1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44f9a80f12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4caa08f2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44caa08f21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4caa08f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144caa08f2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4caa08f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144caa08f21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4f9a80f1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144f9a80f12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4caa08f2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44caa08f21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4caa08f2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44caa08f21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4f9a80f1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44f9a80f12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4f9a80f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44f9a80f1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4f9a80f1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44f9a80f1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23.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5.png"/><Relationship Id="rId5" Type="http://schemas.openxmlformats.org/officeDocument/2006/relationships/image" Target="../media/image5.png"/><Relationship Id="rId6" Type="http://schemas.openxmlformats.org/officeDocument/2006/relationships/image" Target="../media/image17.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61" name="Google Shape;61;p14"/>
          <p:cNvSpPr txBox="1"/>
          <p:nvPr/>
        </p:nvSpPr>
        <p:spPr>
          <a:xfrm>
            <a:off x="653152" y="1785250"/>
            <a:ext cx="5351400" cy="2514300"/>
          </a:xfrm>
          <a:prstGeom prst="rect">
            <a:avLst/>
          </a:prstGeom>
          <a:solidFill>
            <a:srgbClr val="3A3838"/>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5000" u="none" cap="none" strike="noStrike">
                <a:solidFill>
                  <a:srgbClr val="FF6600"/>
                </a:solidFill>
                <a:latin typeface="Calibri"/>
                <a:ea typeface="Calibri"/>
                <a:cs typeface="Calibri"/>
                <a:sym typeface="Calibri"/>
              </a:rPr>
              <a:t>G2M Case Study</a:t>
            </a:r>
            <a:endParaRPr sz="1100"/>
          </a:p>
          <a:p>
            <a:pPr indent="0" lvl="0" marL="0" marR="0" rtl="0" algn="l">
              <a:spcBef>
                <a:spcPts val="0"/>
              </a:spcBef>
              <a:spcAft>
                <a:spcPts val="0"/>
              </a:spcAft>
              <a:buNone/>
            </a:pPr>
            <a:r>
              <a:rPr lang="en" sz="1900">
                <a:solidFill>
                  <a:srgbClr val="FF6600"/>
                </a:solidFill>
                <a:latin typeface="Calibri"/>
                <a:ea typeface="Calibri"/>
                <a:cs typeface="Calibri"/>
                <a:sym typeface="Calibri"/>
              </a:rPr>
              <a:t>Virtual</a:t>
            </a:r>
            <a:r>
              <a:rPr lang="en" sz="1900">
                <a:solidFill>
                  <a:schemeClr val="dk1"/>
                </a:solidFill>
                <a:latin typeface="Calibri"/>
                <a:ea typeface="Calibri"/>
                <a:cs typeface="Calibri"/>
                <a:sym typeface="Calibri"/>
              </a:rPr>
              <a:t> </a:t>
            </a:r>
            <a:r>
              <a:rPr lang="en" sz="1900">
                <a:solidFill>
                  <a:srgbClr val="FF6600"/>
                </a:solidFill>
                <a:latin typeface="Calibri"/>
                <a:ea typeface="Calibri"/>
                <a:cs typeface="Calibri"/>
                <a:sym typeface="Calibri"/>
              </a:rPr>
              <a:t>Internship LISUM12</a:t>
            </a:r>
            <a:endParaRPr sz="1900">
              <a:solidFill>
                <a:srgbClr val="FF6600"/>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900">
                <a:solidFill>
                  <a:srgbClr val="FF6600"/>
                </a:solidFill>
                <a:latin typeface="Calibri"/>
                <a:ea typeface="Calibri"/>
                <a:cs typeface="Calibri"/>
                <a:sym typeface="Calibri"/>
              </a:rPr>
              <a:t>G2M Insight for Cab Investment Firm – Week 3</a:t>
            </a:r>
            <a:endParaRPr sz="1900">
              <a:solidFill>
                <a:srgbClr val="FF6600"/>
              </a:solidFill>
              <a:latin typeface="Calibri"/>
              <a:ea typeface="Calibri"/>
              <a:cs typeface="Calibri"/>
              <a:sym typeface="Calibri"/>
            </a:endParaRPr>
          </a:p>
          <a:p>
            <a:pPr indent="0" lvl="0" marL="0" marR="0" rtl="0" algn="l">
              <a:spcBef>
                <a:spcPts val="0"/>
              </a:spcBef>
              <a:spcAft>
                <a:spcPts val="0"/>
              </a:spcAft>
              <a:buNone/>
            </a:pPr>
            <a:r>
              <a:t/>
            </a:r>
            <a:endParaRPr sz="1900">
              <a:solidFill>
                <a:srgbClr val="FF6600"/>
              </a:solidFill>
              <a:latin typeface="Calibri"/>
              <a:ea typeface="Calibri"/>
              <a:cs typeface="Calibri"/>
              <a:sym typeface="Calibri"/>
            </a:endParaRPr>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lang="en" sz="1900">
                <a:solidFill>
                  <a:srgbClr val="FF6600"/>
                </a:solidFill>
                <a:latin typeface="Calibri"/>
                <a:ea typeface="Calibri"/>
                <a:cs typeface="Calibri"/>
                <a:sym typeface="Calibri"/>
              </a:rPr>
              <a:t>August 21st 2022</a:t>
            </a:r>
            <a:endParaRPr sz="1900">
              <a:solidFill>
                <a:srgbClr val="FF66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571500" y="5330"/>
            <a:ext cx="7874100" cy="1019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600"/>
              <a:buFont typeface="Calibri"/>
              <a:buNone/>
            </a:pPr>
            <a:r>
              <a:rPr b="1" lang="en" sz="2600">
                <a:solidFill>
                  <a:schemeClr val="accent2"/>
                </a:solidFill>
              </a:rPr>
              <a:t>Profit Analysis</a:t>
            </a:r>
            <a:endParaRPr/>
          </a:p>
        </p:txBody>
      </p:sp>
      <p:sp>
        <p:nvSpPr>
          <p:cNvPr id="152" name="Google Shape;152;p23"/>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a:t>
            </a:r>
            <a:r>
              <a:rPr b="1" lang="en" sz="3300">
                <a:solidFill>
                  <a:srgbClr val="FF6600"/>
                </a:solidFill>
                <a:latin typeface="Calibri"/>
                <a:ea typeface="Calibri"/>
                <a:cs typeface="Calibri"/>
                <a:sym typeface="Calibri"/>
              </a:rPr>
              <a:t>Profit Analysis By City</a:t>
            </a:r>
            <a:endParaRPr b="1" sz="3300">
              <a:solidFill>
                <a:srgbClr val="FF6600"/>
              </a:solidFill>
              <a:latin typeface="Calibri"/>
              <a:ea typeface="Calibri"/>
              <a:cs typeface="Calibri"/>
              <a:sym typeface="Calibri"/>
            </a:endParaRPr>
          </a:p>
        </p:txBody>
      </p:sp>
      <p:pic>
        <p:nvPicPr>
          <p:cNvPr id="153" name="Google Shape;153;p23"/>
          <p:cNvPicPr preferRelativeResize="0"/>
          <p:nvPr/>
        </p:nvPicPr>
        <p:blipFill>
          <a:blip r:embed="rId3">
            <a:alphaModFix/>
          </a:blip>
          <a:stretch>
            <a:fillRect/>
          </a:stretch>
        </p:blipFill>
        <p:spPr>
          <a:xfrm>
            <a:off x="152400" y="1190400"/>
            <a:ext cx="5624103" cy="3800700"/>
          </a:xfrm>
          <a:prstGeom prst="rect">
            <a:avLst/>
          </a:prstGeom>
          <a:noFill/>
          <a:ln>
            <a:noFill/>
          </a:ln>
        </p:spPr>
      </p:pic>
      <p:pic>
        <p:nvPicPr>
          <p:cNvPr id="154" name="Google Shape;154;p23"/>
          <p:cNvPicPr preferRelativeResize="0"/>
          <p:nvPr/>
        </p:nvPicPr>
        <p:blipFill>
          <a:blip r:embed="rId4">
            <a:alphaModFix/>
          </a:blip>
          <a:stretch>
            <a:fillRect/>
          </a:stretch>
        </p:blipFill>
        <p:spPr>
          <a:xfrm>
            <a:off x="4396773" y="1310200"/>
            <a:ext cx="1143400" cy="553725"/>
          </a:xfrm>
          <a:prstGeom prst="rect">
            <a:avLst/>
          </a:prstGeom>
          <a:noFill/>
          <a:ln cap="flat" cmpd="sng" w="12700">
            <a:solidFill>
              <a:srgbClr val="31538F"/>
            </a:solidFill>
            <a:prstDash val="solid"/>
            <a:miter lim="8000"/>
            <a:headEnd len="sm" w="sm" type="none"/>
            <a:tailEnd len="sm" w="sm" type="none"/>
          </a:ln>
        </p:spPr>
      </p:pic>
      <p:pic>
        <p:nvPicPr>
          <p:cNvPr id="155" name="Google Shape;155;p23"/>
          <p:cNvPicPr preferRelativeResize="0"/>
          <p:nvPr/>
        </p:nvPicPr>
        <p:blipFill>
          <a:blip r:embed="rId5">
            <a:alphaModFix/>
          </a:blip>
          <a:stretch>
            <a:fillRect/>
          </a:stretch>
        </p:blipFill>
        <p:spPr>
          <a:xfrm>
            <a:off x="5958853" y="1419875"/>
            <a:ext cx="3062698" cy="33417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571500" y="5330"/>
            <a:ext cx="7874100" cy="1019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600"/>
              <a:buFont typeface="Calibri"/>
              <a:buNone/>
            </a:pPr>
            <a:r>
              <a:rPr b="1" lang="en" sz="2600">
                <a:solidFill>
                  <a:schemeClr val="accent2"/>
                </a:solidFill>
              </a:rPr>
              <a:t>Profit Analysis</a:t>
            </a:r>
            <a:endParaRPr/>
          </a:p>
        </p:txBody>
      </p:sp>
      <p:sp>
        <p:nvSpPr>
          <p:cNvPr id="161" name="Google Shape;161;p24"/>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a:t>
            </a:r>
            <a:r>
              <a:rPr b="1" lang="en" sz="3300">
                <a:solidFill>
                  <a:srgbClr val="FF6600"/>
                </a:solidFill>
                <a:latin typeface="Calibri"/>
                <a:ea typeface="Calibri"/>
                <a:cs typeface="Calibri"/>
                <a:sym typeface="Calibri"/>
              </a:rPr>
              <a:t>Ratio Of Cab Users Analysis By City</a:t>
            </a:r>
            <a:endParaRPr b="1" sz="3300">
              <a:solidFill>
                <a:srgbClr val="FF6600"/>
              </a:solidFill>
              <a:latin typeface="Calibri"/>
              <a:ea typeface="Calibri"/>
              <a:cs typeface="Calibri"/>
              <a:sym typeface="Calibri"/>
            </a:endParaRPr>
          </a:p>
        </p:txBody>
      </p:sp>
      <p:pic>
        <p:nvPicPr>
          <p:cNvPr id="162" name="Google Shape;162;p24"/>
          <p:cNvPicPr preferRelativeResize="0"/>
          <p:nvPr/>
        </p:nvPicPr>
        <p:blipFill>
          <a:blip r:embed="rId3">
            <a:alphaModFix/>
          </a:blip>
          <a:stretch>
            <a:fillRect/>
          </a:stretch>
        </p:blipFill>
        <p:spPr>
          <a:xfrm>
            <a:off x="65400" y="1127250"/>
            <a:ext cx="7370276" cy="3923600"/>
          </a:xfrm>
          <a:prstGeom prst="rect">
            <a:avLst/>
          </a:prstGeom>
          <a:noFill/>
          <a:ln>
            <a:noFill/>
          </a:ln>
        </p:spPr>
      </p:pic>
      <p:sp>
        <p:nvSpPr>
          <p:cNvPr id="163" name="Google Shape;163;p24"/>
          <p:cNvSpPr txBox="1"/>
          <p:nvPr/>
        </p:nvSpPr>
        <p:spPr>
          <a:xfrm>
            <a:off x="291200" y="3077525"/>
            <a:ext cx="43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3.0</a:t>
            </a:r>
            <a:endParaRPr sz="800"/>
          </a:p>
        </p:txBody>
      </p:sp>
      <p:sp>
        <p:nvSpPr>
          <p:cNvPr id="164" name="Google Shape;164;p24"/>
          <p:cNvSpPr txBox="1"/>
          <p:nvPr/>
        </p:nvSpPr>
        <p:spPr>
          <a:xfrm>
            <a:off x="925675" y="3521850"/>
            <a:ext cx="53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11.1</a:t>
            </a:r>
            <a:endParaRPr sz="800"/>
          </a:p>
        </p:txBody>
      </p:sp>
      <p:sp>
        <p:nvSpPr>
          <p:cNvPr id="165" name="Google Shape;165;p24"/>
          <p:cNvSpPr txBox="1"/>
          <p:nvPr/>
        </p:nvSpPr>
        <p:spPr>
          <a:xfrm>
            <a:off x="768875" y="3740050"/>
            <a:ext cx="53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79.3</a:t>
            </a:r>
            <a:endParaRPr sz="800"/>
          </a:p>
        </p:txBody>
      </p:sp>
      <p:sp>
        <p:nvSpPr>
          <p:cNvPr id="166" name="Google Shape;166;p24"/>
          <p:cNvSpPr txBox="1"/>
          <p:nvPr/>
        </p:nvSpPr>
        <p:spPr>
          <a:xfrm>
            <a:off x="6762700" y="3299275"/>
            <a:ext cx="2299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lower the number, the more of the population in each city that uses cab services (might not be Yellow or Pink Cab).  Thus, lower is better, higher is worse.</a:t>
            </a:r>
            <a:endParaRPr/>
          </a:p>
        </p:txBody>
      </p:sp>
      <p:pic>
        <p:nvPicPr>
          <p:cNvPr id="167" name="Google Shape;167;p24"/>
          <p:cNvPicPr preferRelativeResize="0"/>
          <p:nvPr/>
        </p:nvPicPr>
        <p:blipFill>
          <a:blip r:embed="rId4">
            <a:alphaModFix/>
          </a:blip>
          <a:stretch>
            <a:fillRect/>
          </a:stretch>
        </p:blipFill>
        <p:spPr>
          <a:xfrm>
            <a:off x="7395700" y="1127262"/>
            <a:ext cx="1666200" cy="2082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nvSpPr>
        <p:spPr>
          <a:xfrm>
            <a:off x="6589172" y="1167387"/>
            <a:ext cx="2506200" cy="3732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The </a:t>
            </a:r>
            <a:r>
              <a:rPr lang="en">
                <a:solidFill>
                  <a:schemeClr val="dk1"/>
                </a:solidFill>
                <a:latin typeface="Calibri"/>
                <a:ea typeface="Calibri"/>
                <a:cs typeface="Calibri"/>
                <a:sym typeface="Calibri"/>
              </a:rPr>
              <a:t>Yellow </a:t>
            </a:r>
            <a:r>
              <a:rPr lang="en">
                <a:solidFill>
                  <a:schemeClr val="dk1"/>
                </a:solidFill>
                <a:latin typeface="Calibri"/>
                <a:ea typeface="Calibri"/>
                <a:cs typeface="Calibri"/>
                <a:sym typeface="Calibri"/>
              </a:rPr>
              <a:t>C</a:t>
            </a:r>
            <a:r>
              <a:rPr lang="en">
                <a:solidFill>
                  <a:schemeClr val="dk1"/>
                </a:solidFill>
                <a:latin typeface="Calibri"/>
                <a:ea typeface="Calibri"/>
                <a:cs typeface="Calibri"/>
                <a:sym typeface="Calibri"/>
              </a:rPr>
              <a:t>ab </a:t>
            </a:r>
            <a:r>
              <a:rPr lang="en">
                <a:solidFill>
                  <a:schemeClr val="dk1"/>
                </a:solidFill>
                <a:latin typeface="Calibri"/>
                <a:ea typeface="Calibri"/>
                <a:cs typeface="Calibri"/>
                <a:sym typeface="Calibri"/>
              </a:rPr>
              <a:t>Company</a:t>
            </a:r>
            <a:r>
              <a:rPr lang="en">
                <a:solidFill>
                  <a:schemeClr val="dk1"/>
                </a:solidFill>
                <a:latin typeface="Calibri"/>
                <a:ea typeface="Calibri"/>
                <a:cs typeface="Calibri"/>
                <a:sym typeface="Calibri"/>
              </a:rPr>
              <a:t> has nearly equal average customers for short, medium and long </a:t>
            </a:r>
            <a:r>
              <a:rPr lang="en">
                <a:solidFill>
                  <a:schemeClr val="dk1"/>
                </a:solidFill>
                <a:latin typeface="Calibri"/>
                <a:ea typeface="Calibri"/>
                <a:cs typeface="Calibri"/>
                <a:sym typeface="Calibri"/>
              </a:rPr>
              <a:t>rides</a:t>
            </a:r>
            <a:r>
              <a:rPr lang="en">
                <a:solidFill>
                  <a:schemeClr val="dk1"/>
                </a:solidFill>
                <a:latin typeface="Calibri"/>
                <a:ea typeface="Calibri"/>
                <a:cs typeface="Calibri"/>
                <a:sym typeface="Calibri"/>
              </a:rPr>
              <a:t>. The Pink Cab Company has equal average cust</a:t>
            </a:r>
            <a:r>
              <a:rPr lang="en">
                <a:solidFill>
                  <a:schemeClr val="dk1"/>
                </a:solidFill>
                <a:latin typeface="Calibri"/>
                <a:ea typeface="Calibri"/>
                <a:cs typeface="Calibri"/>
                <a:sym typeface="Calibri"/>
              </a:rPr>
              <a:t>omers for medium rides but they fall off on shorter and longer rides.</a:t>
            </a:r>
            <a:r>
              <a:rPr lang="en">
                <a:latin typeface="Calibri"/>
                <a:ea typeface="Calibri"/>
                <a:cs typeface="Calibri"/>
                <a:sym typeface="Calibri"/>
              </a:rPr>
              <a:t>  Rides that are </a:t>
            </a:r>
            <a:r>
              <a:rPr lang="en">
                <a:solidFill>
                  <a:schemeClr val="dk1"/>
                </a:solidFill>
                <a:latin typeface="Calibri"/>
                <a:ea typeface="Calibri"/>
                <a:cs typeface="Calibri"/>
                <a:sym typeface="Calibri"/>
              </a:rPr>
              <a:t>5-</a:t>
            </a:r>
            <a:r>
              <a:rPr lang="en">
                <a:solidFill>
                  <a:schemeClr val="dk1"/>
                </a:solidFill>
                <a:latin typeface="Calibri"/>
                <a:ea typeface="Calibri"/>
                <a:cs typeface="Calibri"/>
                <a:sym typeface="Calibri"/>
              </a:rPr>
              <a:t>40</a:t>
            </a:r>
            <a:r>
              <a:rPr lang="en">
                <a:solidFill>
                  <a:schemeClr val="dk1"/>
                </a:solidFill>
                <a:latin typeface="Calibri"/>
                <a:ea typeface="Calibri"/>
                <a:cs typeface="Calibri"/>
                <a:sym typeface="Calibri"/>
              </a:rPr>
              <a:t> KM contribut</a:t>
            </a:r>
            <a:r>
              <a:rPr lang="en">
                <a:solidFill>
                  <a:schemeClr val="dk1"/>
                </a:solidFill>
                <a:latin typeface="Calibri"/>
                <a:ea typeface="Calibri"/>
                <a:cs typeface="Calibri"/>
                <a:sym typeface="Calibri"/>
              </a:rPr>
              <a:t>e most of each cab company’s users.</a:t>
            </a:r>
            <a:endParaRPr>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
                <a:solidFill>
                  <a:schemeClr val="dk1"/>
                </a:solidFill>
                <a:latin typeface="Calibri"/>
                <a:ea typeface="Calibri"/>
                <a:cs typeface="Calibri"/>
                <a:sym typeface="Calibri"/>
              </a:rPr>
              <a:t>On average, there is a</a:t>
            </a:r>
            <a:r>
              <a:rPr lang="en">
                <a:solidFill>
                  <a:schemeClr val="dk1"/>
                </a:solidFill>
                <a:latin typeface="Calibri"/>
                <a:ea typeface="Calibri"/>
                <a:cs typeface="Calibri"/>
                <a:sym typeface="Calibri"/>
              </a:rPr>
              <a:t> difference between </a:t>
            </a:r>
            <a:r>
              <a:rPr lang="en">
                <a:solidFill>
                  <a:schemeClr val="dk1"/>
                </a:solidFill>
                <a:latin typeface="Calibri"/>
                <a:ea typeface="Calibri"/>
                <a:cs typeface="Calibri"/>
                <a:sym typeface="Calibri"/>
              </a:rPr>
              <a:t>the Y</a:t>
            </a:r>
            <a:r>
              <a:rPr lang="en">
                <a:solidFill>
                  <a:schemeClr val="dk1"/>
                </a:solidFill>
                <a:latin typeface="Calibri"/>
                <a:ea typeface="Calibri"/>
                <a:cs typeface="Calibri"/>
                <a:sym typeface="Calibri"/>
              </a:rPr>
              <a:t>ellow and </a:t>
            </a:r>
            <a:r>
              <a:rPr lang="en">
                <a:solidFill>
                  <a:schemeClr val="dk1"/>
                </a:solidFill>
                <a:latin typeface="Calibri"/>
                <a:ea typeface="Calibri"/>
                <a:cs typeface="Calibri"/>
                <a:sym typeface="Calibri"/>
              </a:rPr>
              <a:t>P</a:t>
            </a:r>
            <a:r>
              <a:rPr lang="en">
                <a:solidFill>
                  <a:schemeClr val="dk1"/>
                </a:solidFill>
                <a:latin typeface="Calibri"/>
                <a:ea typeface="Calibri"/>
                <a:cs typeface="Calibri"/>
                <a:sym typeface="Calibri"/>
              </a:rPr>
              <a:t>ink </a:t>
            </a:r>
            <a:r>
              <a:rPr lang="en">
                <a:solidFill>
                  <a:schemeClr val="dk1"/>
                </a:solidFill>
                <a:latin typeface="Calibri"/>
                <a:ea typeface="Calibri"/>
                <a:cs typeface="Calibri"/>
                <a:sym typeface="Calibri"/>
              </a:rPr>
              <a:t>Cab Companies</a:t>
            </a:r>
            <a:r>
              <a:rPr lang="en">
                <a:solidFill>
                  <a:schemeClr val="dk1"/>
                </a:solidFill>
                <a:latin typeface="Calibri"/>
                <a:ea typeface="Calibri"/>
                <a:cs typeface="Calibri"/>
                <a:sym typeface="Calibri"/>
              </a:rPr>
              <a:t> in </a:t>
            </a:r>
            <a:r>
              <a:rPr lang="en">
                <a:solidFill>
                  <a:schemeClr val="dk1"/>
                </a:solidFill>
                <a:latin typeface="Calibri"/>
                <a:ea typeface="Calibri"/>
                <a:cs typeface="Calibri"/>
                <a:sym typeface="Calibri"/>
              </a:rPr>
              <a:t>users and KM travelled, the Yellow Cab Company having the higher average in both.</a:t>
            </a:r>
            <a:endParaRPr>
              <a:latin typeface="Calibri"/>
              <a:ea typeface="Calibri"/>
              <a:cs typeface="Calibri"/>
              <a:sym typeface="Calibri"/>
            </a:endParaRPr>
          </a:p>
        </p:txBody>
      </p:sp>
      <p:sp>
        <p:nvSpPr>
          <p:cNvPr id="173" name="Google Shape;173;p25"/>
          <p:cNvSpPr/>
          <p:nvPr/>
        </p:nvSpPr>
        <p:spPr>
          <a:xfrm>
            <a:off x="0" y="-9234"/>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rgbClr val="FF6600"/>
                </a:solidFill>
                <a:latin typeface="Calibri"/>
                <a:ea typeface="Calibri"/>
                <a:cs typeface="Calibri"/>
                <a:sym typeface="Calibri"/>
              </a:rPr>
              <a:t>      Users And Their Distance Travelled Analysis</a:t>
            </a:r>
            <a:endParaRPr sz="3300">
              <a:solidFill>
                <a:srgbClr val="FF6600"/>
              </a:solidFill>
              <a:latin typeface="Calibri"/>
              <a:ea typeface="Calibri"/>
              <a:cs typeface="Calibri"/>
              <a:sym typeface="Calibri"/>
            </a:endParaRPr>
          </a:p>
        </p:txBody>
      </p:sp>
      <p:pic>
        <p:nvPicPr>
          <p:cNvPr id="174" name="Google Shape;174;p25"/>
          <p:cNvPicPr preferRelativeResize="0"/>
          <p:nvPr/>
        </p:nvPicPr>
        <p:blipFill>
          <a:blip r:embed="rId3">
            <a:alphaModFix/>
          </a:blip>
          <a:stretch>
            <a:fillRect/>
          </a:stretch>
        </p:blipFill>
        <p:spPr>
          <a:xfrm>
            <a:off x="55350" y="1134700"/>
            <a:ext cx="6586074" cy="3934975"/>
          </a:xfrm>
          <a:prstGeom prst="rect">
            <a:avLst/>
          </a:prstGeom>
          <a:noFill/>
          <a:ln>
            <a:noFill/>
          </a:ln>
        </p:spPr>
      </p:pic>
      <p:pic>
        <p:nvPicPr>
          <p:cNvPr id="175" name="Google Shape;175;p25"/>
          <p:cNvPicPr preferRelativeResize="0"/>
          <p:nvPr/>
        </p:nvPicPr>
        <p:blipFill>
          <a:blip r:embed="rId4">
            <a:alphaModFix/>
          </a:blip>
          <a:stretch>
            <a:fillRect/>
          </a:stretch>
        </p:blipFill>
        <p:spPr>
          <a:xfrm>
            <a:off x="5141846" y="1575325"/>
            <a:ext cx="1031850" cy="499500"/>
          </a:xfrm>
          <a:prstGeom prst="rect">
            <a:avLst/>
          </a:prstGeom>
          <a:noFill/>
          <a:ln>
            <a:noFill/>
          </a:ln>
        </p:spPr>
      </p:pic>
      <p:pic>
        <p:nvPicPr>
          <p:cNvPr id="176" name="Google Shape;176;p25"/>
          <p:cNvPicPr preferRelativeResize="0"/>
          <p:nvPr/>
        </p:nvPicPr>
        <p:blipFill>
          <a:blip r:embed="rId5">
            <a:alphaModFix/>
          </a:blip>
          <a:stretch>
            <a:fillRect/>
          </a:stretch>
        </p:blipFill>
        <p:spPr>
          <a:xfrm>
            <a:off x="744000" y="1376695"/>
            <a:ext cx="965500" cy="108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571500" y="5330"/>
            <a:ext cx="7874100" cy="1019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600"/>
              <a:buFont typeface="Calibri"/>
              <a:buNone/>
            </a:pPr>
            <a:r>
              <a:rPr b="1" lang="en" sz="2600">
                <a:solidFill>
                  <a:schemeClr val="accent2"/>
                </a:solidFill>
              </a:rPr>
              <a:t>Profit Analysis</a:t>
            </a:r>
            <a:endParaRPr/>
          </a:p>
        </p:txBody>
      </p:sp>
      <p:sp>
        <p:nvSpPr>
          <p:cNvPr id="182" name="Google Shape;182;p26"/>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a:t>
            </a:r>
            <a:r>
              <a:rPr b="1" lang="en" sz="3300">
                <a:solidFill>
                  <a:srgbClr val="FF6600"/>
                </a:solidFill>
                <a:latin typeface="Calibri"/>
                <a:ea typeface="Calibri"/>
                <a:cs typeface="Calibri"/>
                <a:sym typeface="Calibri"/>
              </a:rPr>
              <a:t>Distance Analysis</a:t>
            </a:r>
            <a:endParaRPr b="1" sz="3300">
              <a:solidFill>
                <a:srgbClr val="FF6600"/>
              </a:solidFill>
              <a:latin typeface="Calibri"/>
              <a:ea typeface="Calibri"/>
              <a:cs typeface="Calibri"/>
              <a:sym typeface="Calibri"/>
            </a:endParaRPr>
          </a:p>
        </p:txBody>
      </p:sp>
      <p:pic>
        <p:nvPicPr>
          <p:cNvPr id="183" name="Google Shape;183;p26"/>
          <p:cNvPicPr preferRelativeResize="0"/>
          <p:nvPr/>
        </p:nvPicPr>
        <p:blipFill>
          <a:blip r:embed="rId3">
            <a:alphaModFix/>
          </a:blip>
          <a:stretch>
            <a:fillRect/>
          </a:stretch>
        </p:blipFill>
        <p:spPr>
          <a:xfrm>
            <a:off x="1007800" y="1075325"/>
            <a:ext cx="1562694" cy="4010575"/>
          </a:xfrm>
          <a:prstGeom prst="rect">
            <a:avLst/>
          </a:prstGeom>
          <a:noFill/>
          <a:ln>
            <a:noFill/>
          </a:ln>
        </p:spPr>
      </p:pic>
      <p:pic>
        <p:nvPicPr>
          <p:cNvPr id="184" name="Google Shape;184;p26"/>
          <p:cNvPicPr preferRelativeResize="0"/>
          <p:nvPr/>
        </p:nvPicPr>
        <p:blipFill>
          <a:blip r:embed="rId4">
            <a:alphaModFix/>
          </a:blip>
          <a:stretch>
            <a:fillRect/>
          </a:stretch>
        </p:blipFill>
        <p:spPr>
          <a:xfrm>
            <a:off x="4035200" y="1466575"/>
            <a:ext cx="2390775" cy="1143000"/>
          </a:xfrm>
          <a:prstGeom prst="rect">
            <a:avLst/>
          </a:prstGeom>
          <a:noFill/>
          <a:ln>
            <a:noFill/>
          </a:ln>
        </p:spPr>
      </p:pic>
      <p:sp>
        <p:nvSpPr>
          <p:cNvPr id="185" name="Google Shape;185;p26"/>
          <p:cNvSpPr txBox="1"/>
          <p:nvPr/>
        </p:nvSpPr>
        <p:spPr>
          <a:xfrm>
            <a:off x="3486225" y="3135325"/>
            <a:ext cx="3867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1"/>
                </a:solidFill>
              </a:rPr>
              <a:t>The Yellow Cab Company has 3x more distance travelled in all their transactions in every city</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compared to the Pink Cab Company.  This result, along with the greater prices, allows for the Yellow Cab Company to have such a large gap in profit compared to the Pink Cab Company.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571500" y="5330"/>
            <a:ext cx="7874100" cy="1019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600"/>
              <a:buFont typeface="Calibri"/>
              <a:buNone/>
            </a:pPr>
            <a:r>
              <a:rPr b="1" lang="en" sz="2600">
                <a:solidFill>
                  <a:schemeClr val="accent2"/>
                </a:solidFill>
              </a:rPr>
              <a:t>Profit Analysis</a:t>
            </a:r>
            <a:endParaRPr/>
          </a:p>
        </p:txBody>
      </p:sp>
      <p:sp>
        <p:nvSpPr>
          <p:cNvPr id="191" name="Google Shape;191;p27"/>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a:t>
            </a:r>
            <a:r>
              <a:rPr b="1" lang="en" sz="3300">
                <a:solidFill>
                  <a:srgbClr val="FF6600"/>
                </a:solidFill>
                <a:latin typeface="Calibri"/>
                <a:ea typeface="Calibri"/>
                <a:cs typeface="Calibri"/>
                <a:sym typeface="Calibri"/>
              </a:rPr>
              <a:t>Distance</a:t>
            </a:r>
            <a:r>
              <a:rPr b="1" lang="en" sz="3300">
                <a:solidFill>
                  <a:srgbClr val="FF6600"/>
                </a:solidFill>
                <a:latin typeface="Calibri"/>
                <a:ea typeface="Calibri"/>
                <a:cs typeface="Calibri"/>
                <a:sym typeface="Calibri"/>
              </a:rPr>
              <a:t> Analysis By City</a:t>
            </a:r>
            <a:endParaRPr b="1" sz="3300">
              <a:solidFill>
                <a:srgbClr val="FF6600"/>
              </a:solidFill>
              <a:latin typeface="Calibri"/>
              <a:ea typeface="Calibri"/>
              <a:cs typeface="Calibri"/>
              <a:sym typeface="Calibri"/>
            </a:endParaRPr>
          </a:p>
        </p:txBody>
      </p:sp>
      <p:pic>
        <p:nvPicPr>
          <p:cNvPr id="192" name="Google Shape;192;p27"/>
          <p:cNvPicPr preferRelativeResize="0"/>
          <p:nvPr/>
        </p:nvPicPr>
        <p:blipFill>
          <a:blip r:embed="rId3">
            <a:alphaModFix/>
          </a:blip>
          <a:stretch>
            <a:fillRect/>
          </a:stretch>
        </p:blipFill>
        <p:spPr>
          <a:xfrm>
            <a:off x="40425" y="1095075"/>
            <a:ext cx="5752411" cy="3800700"/>
          </a:xfrm>
          <a:prstGeom prst="rect">
            <a:avLst/>
          </a:prstGeom>
          <a:noFill/>
          <a:ln>
            <a:noFill/>
          </a:ln>
        </p:spPr>
      </p:pic>
      <p:pic>
        <p:nvPicPr>
          <p:cNvPr id="193" name="Google Shape;193;p27"/>
          <p:cNvPicPr preferRelativeResize="0"/>
          <p:nvPr/>
        </p:nvPicPr>
        <p:blipFill>
          <a:blip r:embed="rId4">
            <a:alphaModFix/>
          </a:blip>
          <a:stretch>
            <a:fillRect/>
          </a:stretch>
        </p:blipFill>
        <p:spPr>
          <a:xfrm>
            <a:off x="3669627" y="3470500"/>
            <a:ext cx="1257375" cy="612775"/>
          </a:xfrm>
          <a:prstGeom prst="rect">
            <a:avLst/>
          </a:prstGeom>
          <a:noFill/>
          <a:ln>
            <a:noFill/>
          </a:ln>
        </p:spPr>
      </p:pic>
      <p:pic>
        <p:nvPicPr>
          <p:cNvPr id="194" name="Google Shape;194;p27"/>
          <p:cNvPicPr preferRelativeResize="0"/>
          <p:nvPr/>
        </p:nvPicPr>
        <p:blipFill>
          <a:blip r:embed="rId5">
            <a:alphaModFix/>
          </a:blip>
          <a:stretch>
            <a:fillRect/>
          </a:stretch>
        </p:blipFill>
        <p:spPr>
          <a:xfrm>
            <a:off x="5748050" y="1084850"/>
            <a:ext cx="1983875" cy="2155025"/>
          </a:xfrm>
          <a:prstGeom prst="rect">
            <a:avLst/>
          </a:prstGeom>
          <a:noFill/>
          <a:ln>
            <a:noFill/>
          </a:ln>
        </p:spPr>
      </p:pic>
      <p:pic>
        <p:nvPicPr>
          <p:cNvPr id="195" name="Google Shape;195;p27"/>
          <p:cNvPicPr preferRelativeResize="0"/>
          <p:nvPr/>
        </p:nvPicPr>
        <p:blipFill>
          <a:blip r:embed="rId6">
            <a:alphaModFix/>
          </a:blip>
          <a:stretch>
            <a:fillRect/>
          </a:stretch>
        </p:blipFill>
        <p:spPr>
          <a:xfrm>
            <a:off x="5748050" y="3603325"/>
            <a:ext cx="1983875" cy="780444"/>
          </a:xfrm>
          <a:prstGeom prst="rect">
            <a:avLst/>
          </a:prstGeom>
          <a:noFill/>
          <a:ln>
            <a:noFill/>
          </a:ln>
        </p:spPr>
      </p:pic>
      <p:sp>
        <p:nvSpPr>
          <p:cNvPr id="196" name="Google Shape;196;p27"/>
          <p:cNvSpPr txBox="1"/>
          <p:nvPr/>
        </p:nvSpPr>
        <p:spPr>
          <a:xfrm>
            <a:off x="7763775" y="1136700"/>
            <a:ext cx="1291500" cy="381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When looking at averages, both companies average about the same distance travelled in each city per ride.  However, the Yellow Cab Company has more KM travelled in 15 out of 19 cities.</a:t>
            </a:r>
            <a:endParaRPr sz="13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571500" y="5330"/>
            <a:ext cx="7874100" cy="1019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600"/>
              <a:buFont typeface="Calibri"/>
              <a:buNone/>
            </a:pPr>
            <a:r>
              <a:rPr b="1" lang="en" sz="2600">
                <a:solidFill>
                  <a:schemeClr val="accent2"/>
                </a:solidFill>
              </a:rPr>
              <a:t>Profit Analysis</a:t>
            </a:r>
            <a:endParaRPr/>
          </a:p>
        </p:txBody>
      </p:sp>
      <p:sp>
        <p:nvSpPr>
          <p:cNvPr id="202" name="Google Shape;202;p28"/>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a:t>
            </a:r>
            <a:r>
              <a:rPr b="1" lang="en" sz="3300">
                <a:solidFill>
                  <a:srgbClr val="FF6600"/>
                </a:solidFill>
                <a:latin typeface="Calibri"/>
                <a:ea typeface="Calibri"/>
                <a:cs typeface="Calibri"/>
                <a:sym typeface="Calibri"/>
              </a:rPr>
              <a:t>Payment Method</a:t>
            </a:r>
            <a:r>
              <a:rPr b="1" lang="en" sz="3300">
                <a:solidFill>
                  <a:srgbClr val="FF6600"/>
                </a:solidFill>
                <a:latin typeface="Calibri"/>
                <a:ea typeface="Calibri"/>
                <a:cs typeface="Calibri"/>
                <a:sym typeface="Calibri"/>
              </a:rPr>
              <a:t> Analysis By City</a:t>
            </a:r>
            <a:endParaRPr b="1" sz="3300">
              <a:solidFill>
                <a:srgbClr val="FF6600"/>
              </a:solidFill>
              <a:latin typeface="Calibri"/>
              <a:ea typeface="Calibri"/>
              <a:cs typeface="Calibri"/>
              <a:sym typeface="Calibri"/>
            </a:endParaRPr>
          </a:p>
        </p:txBody>
      </p:sp>
      <p:pic>
        <p:nvPicPr>
          <p:cNvPr id="203" name="Google Shape;203;p28"/>
          <p:cNvPicPr preferRelativeResize="0"/>
          <p:nvPr/>
        </p:nvPicPr>
        <p:blipFill>
          <a:blip r:embed="rId3">
            <a:alphaModFix/>
          </a:blip>
          <a:stretch>
            <a:fillRect/>
          </a:stretch>
        </p:blipFill>
        <p:spPr>
          <a:xfrm>
            <a:off x="3919248" y="1075375"/>
            <a:ext cx="2843400" cy="2199625"/>
          </a:xfrm>
          <a:prstGeom prst="rect">
            <a:avLst/>
          </a:prstGeom>
          <a:noFill/>
          <a:ln>
            <a:noFill/>
          </a:ln>
        </p:spPr>
      </p:pic>
      <p:pic>
        <p:nvPicPr>
          <p:cNvPr id="204" name="Google Shape;204;p28"/>
          <p:cNvPicPr preferRelativeResize="0"/>
          <p:nvPr/>
        </p:nvPicPr>
        <p:blipFill>
          <a:blip r:embed="rId4">
            <a:alphaModFix/>
          </a:blip>
          <a:stretch>
            <a:fillRect/>
          </a:stretch>
        </p:blipFill>
        <p:spPr>
          <a:xfrm>
            <a:off x="885625" y="1075375"/>
            <a:ext cx="1612200" cy="4030801"/>
          </a:xfrm>
          <a:prstGeom prst="rect">
            <a:avLst/>
          </a:prstGeom>
          <a:noFill/>
          <a:ln>
            <a:noFill/>
          </a:ln>
        </p:spPr>
      </p:pic>
      <p:sp>
        <p:nvSpPr>
          <p:cNvPr id="205" name="Google Shape;205;p28"/>
          <p:cNvSpPr txBox="1"/>
          <p:nvPr/>
        </p:nvSpPr>
        <p:spPr>
          <a:xfrm>
            <a:off x="3202550" y="3312375"/>
            <a:ext cx="4785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On average, customers who pay with cards travel similarly to customers who pay with cash, for both companies.  The same could be said about average profit, as the cab </a:t>
            </a:r>
            <a:r>
              <a:rPr lang="en"/>
              <a:t>companies</a:t>
            </a:r>
            <a:r>
              <a:rPr lang="en"/>
              <a:t> </a:t>
            </a:r>
            <a:r>
              <a:rPr lang="en"/>
              <a:t>receive</a:t>
            </a:r>
            <a:r>
              <a:rPr lang="en"/>
              <a:t> the same relative revenue whether card or cash is used.  The only significant finding is that customers use cards statistically significantly more than customers who pay with cash.</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nvSpPr>
        <p:spPr>
          <a:xfrm>
            <a:off x="6621600" y="1066000"/>
            <a:ext cx="2471100" cy="4286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300">
                <a:solidFill>
                  <a:schemeClr val="dk1"/>
                </a:solidFill>
                <a:latin typeface="Calibri"/>
                <a:ea typeface="Calibri"/>
                <a:cs typeface="Calibri"/>
                <a:sym typeface="Calibri"/>
              </a:rPr>
              <a:t>This is the number</a:t>
            </a:r>
            <a:r>
              <a:rPr lang="en" sz="1300"/>
              <a:t> </a:t>
            </a:r>
            <a:r>
              <a:rPr lang="en" sz="1300">
                <a:solidFill>
                  <a:schemeClr val="dk1"/>
                </a:solidFill>
                <a:latin typeface="Calibri"/>
                <a:ea typeface="Calibri"/>
                <a:cs typeface="Calibri"/>
                <a:sym typeface="Calibri"/>
              </a:rPr>
              <a:t>of users covered by the</a:t>
            </a:r>
            <a:r>
              <a:rPr lang="en" sz="13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Yellow and Pink </a:t>
            </a:r>
            <a:r>
              <a:rPr lang="en" sz="1300">
                <a:solidFill>
                  <a:schemeClr val="dk1"/>
                </a:solidFill>
                <a:latin typeface="Calibri"/>
                <a:ea typeface="Calibri"/>
                <a:cs typeface="Calibri"/>
                <a:sym typeface="Calibri"/>
              </a:rPr>
              <a:t>C</a:t>
            </a:r>
            <a:r>
              <a:rPr lang="en" sz="1300">
                <a:solidFill>
                  <a:schemeClr val="dk1"/>
                </a:solidFill>
                <a:latin typeface="Calibri"/>
                <a:ea typeface="Calibri"/>
                <a:cs typeface="Calibri"/>
                <a:sym typeface="Calibri"/>
              </a:rPr>
              <a:t>ab Companies</a:t>
            </a:r>
            <a:r>
              <a:rPr lang="en" sz="1300">
                <a:solidFill>
                  <a:schemeClr val="dk1"/>
                </a:solidFill>
                <a:latin typeface="Calibri"/>
                <a:ea typeface="Calibri"/>
                <a:cs typeface="Calibri"/>
                <a:sym typeface="Calibri"/>
              </a:rPr>
              <a:t> i</a:t>
            </a:r>
            <a:r>
              <a:rPr lang="en" sz="1300">
                <a:solidFill>
                  <a:schemeClr val="dk1"/>
                </a:solidFill>
                <a:latin typeface="Calibri"/>
                <a:ea typeface="Calibri"/>
                <a:cs typeface="Calibri"/>
                <a:sym typeface="Calibri"/>
              </a:rPr>
              <a:t>n </a:t>
            </a:r>
            <a:r>
              <a:rPr lang="en" sz="1300">
                <a:solidFill>
                  <a:schemeClr val="dk1"/>
                </a:solidFill>
                <a:latin typeface="Calibri"/>
                <a:ea typeface="Calibri"/>
                <a:cs typeface="Calibri"/>
                <a:sym typeface="Calibri"/>
              </a:rPr>
              <a:t>each</a:t>
            </a:r>
            <a:r>
              <a:rPr lang="en" sz="1300">
                <a:solidFill>
                  <a:schemeClr val="dk1"/>
                </a:solidFill>
                <a:latin typeface="Calibri"/>
                <a:ea typeface="Calibri"/>
                <a:cs typeface="Calibri"/>
                <a:sym typeface="Calibri"/>
              </a:rPr>
              <a:t> city against</a:t>
            </a:r>
            <a:r>
              <a:rPr lang="en" sz="13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all cab users</a:t>
            </a:r>
            <a:r>
              <a:rPr lang="en" sz="1300">
                <a:solidFill>
                  <a:schemeClr val="dk1"/>
                </a:solidFill>
                <a:latin typeface="Calibri"/>
                <a:ea typeface="Calibri"/>
                <a:cs typeface="Calibri"/>
                <a:sym typeface="Calibri"/>
              </a:rPr>
              <a:t> i</a:t>
            </a:r>
            <a:r>
              <a:rPr lang="en" sz="1300">
                <a:solidFill>
                  <a:schemeClr val="dk1"/>
                </a:solidFill>
                <a:latin typeface="Calibri"/>
                <a:ea typeface="Calibri"/>
                <a:cs typeface="Calibri"/>
                <a:sym typeface="Calibri"/>
              </a:rPr>
              <a:t>n </a:t>
            </a:r>
            <a:r>
              <a:rPr lang="en" sz="1300">
                <a:solidFill>
                  <a:schemeClr val="dk1"/>
                </a:solidFill>
                <a:latin typeface="Calibri"/>
                <a:ea typeface="Calibri"/>
                <a:cs typeface="Calibri"/>
                <a:sym typeface="Calibri"/>
              </a:rPr>
              <a:t>each</a:t>
            </a:r>
            <a:r>
              <a:rPr lang="en" sz="1300">
                <a:solidFill>
                  <a:schemeClr val="dk1"/>
                </a:solidFill>
                <a:latin typeface="Calibri"/>
                <a:ea typeface="Calibri"/>
                <a:cs typeface="Calibri"/>
                <a:sym typeface="Calibri"/>
              </a:rPr>
              <a:t> city.</a:t>
            </a:r>
            <a:r>
              <a:rPr lang="en" sz="1300">
                <a:solidFill>
                  <a:schemeClr val="dk1"/>
                </a:solidFill>
                <a:latin typeface="Calibri"/>
                <a:ea typeface="Calibri"/>
                <a:cs typeface="Calibri"/>
                <a:sym typeface="Calibri"/>
              </a:rPr>
              <a:t>  Both companies combine to average about 33% of the service in every city.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 sz="1300">
                <a:solidFill>
                  <a:schemeClr val="dk1"/>
                </a:solidFill>
                <a:latin typeface="Calibri"/>
                <a:ea typeface="Calibri"/>
                <a:cs typeface="Calibri"/>
                <a:sym typeface="Calibri"/>
              </a:rPr>
              <a:t>The Yellow Cab Company averages about 26% of the share of coverage in every city while the Pink Cab Company only averages about 8% of the share in each city.  However, the Pink Cab Company does cover more users in 4 of the 19 cities we are analysing (Nashville, Pittsburgh, Sacramento, and San Diego).  This also tells us there is lots of competition in these cities for cab companies.  </a:t>
            </a:r>
            <a:endParaRPr sz="1300"/>
          </a:p>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211" name="Google Shape;211;p29"/>
          <p:cNvSpPr/>
          <p:nvPr/>
        </p:nvSpPr>
        <p:spPr>
          <a:xfrm>
            <a:off x="0" y="-9234"/>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a:t>
            </a:r>
            <a:r>
              <a:rPr b="1" lang="en" sz="3300">
                <a:solidFill>
                  <a:srgbClr val="FF6600"/>
                </a:solidFill>
                <a:latin typeface="Calibri"/>
                <a:ea typeface="Calibri"/>
                <a:cs typeface="Calibri"/>
                <a:sym typeface="Calibri"/>
              </a:rPr>
              <a:t>City Covered By Company Analysis</a:t>
            </a:r>
            <a:endParaRPr sz="3300">
              <a:solidFill>
                <a:srgbClr val="FF6600"/>
              </a:solidFill>
              <a:latin typeface="Calibri"/>
              <a:ea typeface="Calibri"/>
              <a:cs typeface="Calibri"/>
              <a:sym typeface="Calibri"/>
            </a:endParaRPr>
          </a:p>
        </p:txBody>
      </p:sp>
      <p:pic>
        <p:nvPicPr>
          <p:cNvPr id="212" name="Google Shape;212;p29"/>
          <p:cNvPicPr preferRelativeResize="0"/>
          <p:nvPr/>
        </p:nvPicPr>
        <p:blipFill>
          <a:blip r:embed="rId3">
            <a:alphaModFix/>
          </a:blip>
          <a:stretch>
            <a:fillRect/>
          </a:stretch>
        </p:blipFill>
        <p:spPr>
          <a:xfrm>
            <a:off x="152400" y="1181166"/>
            <a:ext cx="6377224" cy="38099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nvSpPr>
        <p:spPr>
          <a:xfrm>
            <a:off x="235575" y="1106691"/>
            <a:ext cx="8572500" cy="380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I have evaluated both the cab companies and found the Yellow Cab Company better than the Pink Cab Company, here is my reasoning:</a:t>
            </a:r>
            <a:endParaRPr sz="1100">
              <a:latin typeface="Calibri"/>
              <a:ea typeface="Calibri"/>
              <a:cs typeface="Calibri"/>
              <a:sym typeface="Calibri"/>
            </a:endParaRPr>
          </a:p>
          <a:p>
            <a:pPr indent="0" lvl="0" marL="0" marR="0" rtl="0" algn="l">
              <a:spcBef>
                <a:spcPts val="0"/>
              </a:spcBef>
              <a:spcAft>
                <a:spcPts val="0"/>
              </a:spcAft>
              <a:buNone/>
            </a:pPr>
            <a:r>
              <a:t/>
            </a:r>
            <a:endParaRPr b="1" sz="1100">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Arial"/>
              <a:buChar char="•"/>
            </a:pPr>
            <a:r>
              <a:rPr b="1" lang="en" sz="1100">
                <a:solidFill>
                  <a:schemeClr val="dk1"/>
                </a:solidFill>
                <a:latin typeface="Calibri"/>
                <a:ea typeface="Calibri"/>
                <a:cs typeface="Calibri"/>
                <a:sym typeface="Calibri"/>
              </a:rPr>
              <a:t>Total Profits: </a:t>
            </a:r>
            <a:r>
              <a:rPr lang="en" sz="1100">
                <a:solidFill>
                  <a:schemeClr val="dk1"/>
                </a:solidFill>
                <a:latin typeface="Calibri"/>
                <a:ea typeface="Calibri"/>
                <a:cs typeface="Calibri"/>
                <a:sym typeface="Calibri"/>
              </a:rPr>
              <a:t>The Yellow Cab Company earns more than 2.5 times the profit of the Pink Cab Company.  In fact, they earn more in 18 out of the 19 cities from the dataset (Tucson AZ, Pink Cab Company earns about $74.20 per trip and the Yellow Cab Company earns about $71.53 per trip).  The Yellow Cab Company also projects to earn more than the Pink Cab Company, showing no signs of steep drop off.</a:t>
            </a:r>
            <a:endParaRPr sz="1100">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Arial"/>
              <a:buChar char="•"/>
            </a:pPr>
            <a:r>
              <a:rPr b="1" lang="en" sz="1100">
                <a:solidFill>
                  <a:schemeClr val="dk1"/>
                </a:solidFill>
                <a:latin typeface="Calibri"/>
                <a:ea typeface="Calibri"/>
                <a:cs typeface="Calibri"/>
                <a:sym typeface="Calibri"/>
              </a:rPr>
              <a:t>Age </a:t>
            </a:r>
            <a:r>
              <a:rPr b="1" lang="en" sz="1100">
                <a:solidFill>
                  <a:schemeClr val="dk1"/>
                </a:solidFill>
                <a:latin typeface="Calibri"/>
                <a:ea typeface="Calibri"/>
                <a:cs typeface="Calibri"/>
                <a:sym typeface="Calibri"/>
              </a:rPr>
              <a:t>Matters</a:t>
            </a:r>
            <a:r>
              <a:rPr b="1" lang="en" sz="1100">
                <a:solidFill>
                  <a:schemeClr val="dk1"/>
                </a:solidFill>
                <a:latin typeface="Calibri"/>
                <a:ea typeface="Calibri"/>
                <a:cs typeface="Calibri"/>
                <a:sym typeface="Calibri"/>
              </a:rPr>
              <a:t>: </a:t>
            </a:r>
            <a:r>
              <a:rPr lang="en" sz="1100">
                <a:solidFill>
                  <a:schemeClr val="dk1"/>
                </a:solidFill>
                <a:latin typeface="Calibri"/>
                <a:ea typeface="Calibri"/>
                <a:cs typeface="Calibri"/>
                <a:sym typeface="Calibri"/>
              </a:rPr>
              <a:t>The </a:t>
            </a:r>
            <a:r>
              <a:rPr lang="en" sz="1100">
                <a:solidFill>
                  <a:schemeClr val="dk1"/>
                </a:solidFill>
                <a:latin typeface="Calibri"/>
                <a:ea typeface="Calibri"/>
                <a:cs typeface="Calibri"/>
                <a:sym typeface="Calibri"/>
              </a:rPr>
              <a:t>Yellow Cab Company has more customers in all age groups.  Despite a big drop off, it’s more popular in the 41+ age group than the Pink Cab Company is in the 18-40 age group.  It’s still best to target cities with a lower age of population.</a:t>
            </a:r>
            <a:endParaRPr sz="1100">
              <a:latin typeface="Calibri"/>
              <a:ea typeface="Calibri"/>
              <a:cs typeface="Calibri"/>
              <a:sym typeface="Calibri"/>
            </a:endParaRPr>
          </a:p>
          <a:p>
            <a:pPr indent="-139700" lvl="0" marL="215900" marR="0" rtl="0" algn="l">
              <a:spcBef>
                <a:spcPts val="0"/>
              </a:spcBef>
              <a:spcAft>
                <a:spcPts val="0"/>
              </a:spcAft>
              <a:buClr>
                <a:schemeClr val="dk1"/>
              </a:buClr>
              <a:buSzPts val="1200"/>
              <a:buFont typeface="Arial"/>
              <a:buNone/>
            </a:pPr>
            <a:r>
              <a:t/>
            </a:r>
            <a:endParaRPr sz="1100">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Arial"/>
              <a:buChar char="•"/>
            </a:pPr>
            <a:r>
              <a:rPr b="1" lang="en" sz="1100">
                <a:solidFill>
                  <a:schemeClr val="dk1"/>
                </a:solidFill>
                <a:latin typeface="Calibri"/>
                <a:ea typeface="Calibri"/>
                <a:cs typeface="Calibri"/>
                <a:sym typeface="Calibri"/>
              </a:rPr>
              <a:t>Average Profit per KM: </a:t>
            </a:r>
            <a:r>
              <a:rPr lang="en" sz="1100">
                <a:solidFill>
                  <a:schemeClr val="dk1"/>
                </a:solidFill>
                <a:latin typeface="Calibri"/>
                <a:ea typeface="Calibri"/>
                <a:cs typeface="Calibri"/>
                <a:sym typeface="Calibri"/>
              </a:rPr>
              <a:t>When looking at averages, both companies average about the same distance travelled in each city per ride.  However, the Yellow Cab Company has more KM travelled in 15 out of 19 cities.  The Y</a:t>
            </a:r>
            <a:r>
              <a:rPr lang="en" sz="1100">
                <a:solidFill>
                  <a:schemeClr val="dk1"/>
                </a:solidFill>
                <a:latin typeface="Calibri"/>
                <a:ea typeface="Calibri"/>
                <a:cs typeface="Calibri"/>
                <a:sym typeface="Calibri"/>
              </a:rPr>
              <a:t>ellow Cab Company’s average profit per KM is almost 3 times the average profit per KM of the Pink Cab Company.</a:t>
            </a:r>
            <a:endParaRPr sz="1100">
              <a:solidFill>
                <a:schemeClr val="dk1"/>
              </a:solidFill>
              <a:latin typeface="Calibri"/>
              <a:ea typeface="Calibri"/>
              <a:cs typeface="Calibri"/>
              <a:sym typeface="Calibri"/>
            </a:endParaRPr>
          </a:p>
          <a:p>
            <a:pPr indent="0" lvl="0" marL="342900" marR="0" rtl="0" algn="l">
              <a:spcBef>
                <a:spcPts val="0"/>
              </a:spcBef>
              <a:spcAft>
                <a:spcPts val="0"/>
              </a:spcAft>
              <a:buNone/>
            </a:pPr>
            <a:r>
              <a:t/>
            </a:r>
            <a:endParaRPr sz="1100">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Arial"/>
              <a:buChar char="•"/>
            </a:pPr>
            <a:r>
              <a:rPr b="1" lang="en" sz="1100">
                <a:solidFill>
                  <a:schemeClr val="dk1"/>
                </a:solidFill>
                <a:latin typeface="Calibri"/>
                <a:ea typeface="Calibri"/>
                <a:cs typeface="Calibri"/>
                <a:sym typeface="Calibri"/>
              </a:rPr>
              <a:t>Monthly Income Results: </a:t>
            </a:r>
            <a:r>
              <a:rPr lang="en" sz="1100">
                <a:solidFill>
                  <a:schemeClr val="dk1"/>
                </a:solidFill>
                <a:latin typeface="Calibri"/>
                <a:ea typeface="Calibri"/>
                <a:cs typeface="Calibri"/>
                <a:sym typeface="Calibri"/>
              </a:rPr>
              <a:t>The Yellow Cab Company performed better than the Pink Cab Company in offering their services to all three income classes (lower, middle and upper).  They had a higher average profit and total profit margin for each income class, and a much higher user count for these three classes.  Target cities with a large middle class as that is where most of the profit is generated.</a:t>
            </a:r>
            <a:endParaRPr sz="1100">
              <a:solidFill>
                <a:schemeClr val="dk1"/>
              </a:solidFill>
              <a:latin typeface="Calibri"/>
              <a:ea typeface="Calibri"/>
              <a:cs typeface="Calibri"/>
              <a:sym typeface="Calibri"/>
            </a:endParaRPr>
          </a:p>
          <a:p>
            <a:pPr indent="0" lvl="0" marL="342900" marR="0" rtl="0" algn="l">
              <a:spcBef>
                <a:spcPts val="0"/>
              </a:spcBef>
              <a:spcAft>
                <a:spcPts val="0"/>
              </a:spcAft>
              <a:buNone/>
            </a:pPr>
            <a:r>
              <a:t/>
            </a:r>
            <a:endParaRPr sz="1100">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Calibri"/>
              <a:buChar char="•"/>
            </a:pPr>
            <a:r>
              <a:rPr b="1" lang="en" sz="1100">
                <a:solidFill>
                  <a:schemeClr val="dk1"/>
                </a:solidFill>
                <a:latin typeface="Calibri"/>
                <a:ea typeface="Calibri"/>
                <a:cs typeface="Calibri"/>
                <a:sym typeface="Calibri"/>
              </a:rPr>
              <a:t>Other Variables: </a:t>
            </a:r>
            <a:r>
              <a:rPr lang="en" sz="1100">
                <a:solidFill>
                  <a:schemeClr val="dk1"/>
                </a:solidFill>
                <a:latin typeface="Calibri"/>
                <a:ea typeface="Calibri"/>
                <a:cs typeface="Calibri"/>
                <a:sym typeface="Calibri"/>
              </a:rPr>
              <a:t>Some features that I researched, like payment method and gender, showed little to no significance to the profit margins of the two cab companies.</a:t>
            </a:r>
            <a:endParaRPr sz="1100">
              <a:latin typeface="Calibri"/>
              <a:ea typeface="Calibri"/>
              <a:cs typeface="Calibri"/>
              <a:sym typeface="Calibri"/>
            </a:endParaRPr>
          </a:p>
          <a:p>
            <a:pPr indent="0" lvl="0" marL="34290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rPr b="1" lang="en" sz="1100">
                <a:solidFill>
                  <a:schemeClr val="dk1"/>
                </a:solidFill>
                <a:latin typeface="Calibri"/>
                <a:ea typeface="Calibri"/>
                <a:cs typeface="Calibri"/>
                <a:sym typeface="Calibri"/>
              </a:rPr>
              <a:t>As per the point above</a:t>
            </a:r>
            <a:r>
              <a:rPr b="1" lang="en" sz="1100">
                <a:solidFill>
                  <a:schemeClr val="dk1"/>
                </a:solidFill>
                <a:latin typeface="Calibri"/>
                <a:ea typeface="Calibri"/>
                <a:cs typeface="Calibri"/>
                <a:sym typeface="Calibri"/>
              </a:rPr>
              <a:t>, I will recommend the Yellow Cab Company for investment.</a:t>
            </a:r>
            <a:endParaRPr sz="1100">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8" name="Google Shape;218;p30"/>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3300">
                <a:solidFill>
                  <a:schemeClr val="accent2"/>
                </a:solidFill>
                <a:latin typeface="Calibri"/>
                <a:ea typeface="Calibri"/>
                <a:cs typeface="Calibri"/>
                <a:sym typeface="Calibri"/>
              </a:rPr>
              <a:t>      </a:t>
            </a:r>
            <a:r>
              <a:rPr lang="en" sz="3300">
                <a:solidFill>
                  <a:srgbClr val="FF6600"/>
                </a:solidFill>
                <a:latin typeface="Calibri"/>
                <a:ea typeface="Calibri"/>
                <a:cs typeface="Calibri"/>
                <a:sym typeface="Calibri"/>
              </a:rPr>
              <a:t>Recommendations</a:t>
            </a:r>
            <a:endParaRPr sz="1100">
              <a:solidFill>
                <a:srgbClr val="FF66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subTitle"/>
          </p:nvPr>
        </p:nvSpPr>
        <p:spPr>
          <a:xfrm>
            <a:off x="4404360" y="1950839"/>
            <a:ext cx="4169400" cy="12417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 sz="5000">
                <a:solidFill>
                  <a:srgbClr val="FF6600"/>
                </a:solidFill>
              </a:rPr>
              <a:t>Thank You</a:t>
            </a:r>
            <a:endParaRPr/>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
        <p:nvSpPr>
          <p:cNvPr id="224" name="Google Shape;224;p31"/>
          <p:cNvSpPr/>
          <p:nvPr/>
        </p:nvSpPr>
        <p:spPr>
          <a:xfrm>
            <a:off x="0" y="0"/>
            <a:ext cx="4404300" cy="51435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25" name="Google Shape;225;p31"/>
          <p:cNvPicPr preferRelativeResize="0"/>
          <p:nvPr/>
        </p:nvPicPr>
        <p:blipFill rotWithShape="1">
          <a:blip r:embed="rId3">
            <a:alphaModFix/>
          </a:blip>
          <a:srcRect b="0" l="0" r="0" t="0"/>
          <a:stretch/>
        </p:blipFill>
        <p:spPr>
          <a:xfrm>
            <a:off x="127364" y="4582218"/>
            <a:ext cx="1240970" cy="745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571500" y="1359456"/>
            <a:ext cx="7886700" cy="32634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SzPts val="1400"/>
              <a:buChar char="●"/>
            </a:pPr>
            <a:r>
              <a:rPr lang="en" sz="1400">
                <a:solidFill>
                  <a:schemeClr val="dk1"/>
                </a:solidFill>
              </a:rPr>
              <a:t>XYZ is a private equity firm in US. Due to remarkable growth in the Cab Industry in last few years and multiple key players in the market, it is planning for an investment in Cab industry. </a:t>
            </a:r>
            <a:endParaRPr>
              <a:solidFill>
                <a:schemeClr val="dk1"/>
              </a:solidFill>
            </a:endParaRPr>
          </a:p>
          <a:p>
            <a:pPr indent="0" lvl="0" marL="0" rtl="0" algn="l">
              <a:lnSpc>
                <a:spcPct val="90000"/>
              </a:lnSpc>
              <a:spcBef>
                <a:spcPts val="800"/>
              </a:spcBef>
              <a:spcAft>
                <a:spcPts val="0"/>
              </a:spcAft>
              <a:buClr>
                <a:schemeClr val="dk1"/>
              </a:buClr>
              <a:buSzPts val="1400"/>
              <a:buNone/>
            </a:pPr>
            <a:r>
              <a:t/>
            </a:r>
            <a:endParaRPr sz="1400">
              <a:solidFill>
                <a:schemeClr val="dk1"/>
              </a:solidFill>
            </a:endParaRPr>
          </a:p>
          <a:p>
            <a:pPr indent="-177800" lvl="0" marL="177800" rtl="0" algn="l">
              <a:lnSpc>
                <a:spcPct val="90000"/>
              </a:lnSpc>
              <a:spcBef>
                <a:spcPts val="800"/>
              </a:spcBef>
              <a:spcAft>
                <a:spcPts val="0"/>
              </a:spcAft>
              <a:buSzPts val="1400"/>
              <a:buChar char="●"/>
            </a:pPr>
            <a:r>
              <a:rPr lang="en" sz="1400">
                <a:solidFill>
                  <a:schemeClr val="dk1"/>
                </a:solidFill>
              </a:rPr>
              <a:t>Objective : Provide actionable insights to help XYZ firm in identifying the right company for making investment.</a:t>
            </a:r>
            <a:endParaRPr>
              <a:solidFill>
                <a:schemeClr val="dk1"/>
              </a:solidFill>
            </a:endParaRPr>
          </a:p>
          <a:p>
            <a:pPr indent="-88900" lvl="0" marL="177800" rtl="0" algn="l">
              <a:lnSpc>
                <a:spcPct val="90000"/>
              </a:lnSpc>
              <a:spcBef>
                <a:spcPts val="800"/>
              </a:spcBef>
              <a:spcAft>
                <a:spcPts val="0"/>
              </a:spcAft>
              <a:buClr>
                <a:schemeClr val="dk1"/>
              </a:buClr>
              <a:buSzPts val="1400"/>
              <a:buNone/>
            </a:pPr>
            <a:r>
              <a:t/>
            </a:r>
            <a:endParaRPr sz="1400">
              <a:solidFill>
                <a:schemeClr val="dk1"/>
              </a:solidFill>
            </a:endParaRPr>
          </a:p>
          <a:p>
            <a:pPr indent="0" lvl="0" marL="0" rtl="0" algn="l">
              <a:lnSpc>
                <a:spcPct val="90000"/>
              </a:lnSpc>
              <a:spcBef>
                <a:spcPts val="800"/>
              </a:spcBef>
              <a:spcAft>
                <a:spcPts val="0"/>
              </a:spcAft>
              <a:buClr>
                <a:schemeClr val="dk1"/>
              </a:buClr>
              <a:buSzPts val="1400"/>
              <a:buNone/>
            </a:pPr>
            <a:r>
              <a:rPr lang="en" sz="1400">
                <a:solidFill>
                  <a:schemeClr val="dk1"/>
                </a:solidFill>
              </a:rPr>
              <a:t>The analysis has been divided into four sections: </a:t>
            </a:r>
            <a:endParaRPr>
              <a:solidFill>
                <a:schemeClr val="dk1"/>
              </a:solidFill>
            </a:endParaRPr>
          </a:p>
          <a:p>
            <a:pPr indent="-177800" lvl="0" marL="177800" rtl="0" algn="l">
              <a:lnSpc>
                <a:spcPct val="90000"/>
              </a:lnSpc>
              <a:spcBef>
                <a:spcPts val="800"/>
              </a:spcBef>
              <a:spcAft>
                <a:spcPts val="0"/>
              </a:spcAft>
              <a:buSzPts val="1400"/>
              <a:buChar char="●"/>
            </a:pPr>
            <a:r>
              <a:rPr lang="en" sz="1400">
                <a:solidFill>
                  <a:schemeClr val="dk1"/>
                </a:solidFill>
              </a:rPr>
              <a:t>Defining the problem</a:t>
            </a:r>
            <a:endParaRPr sz="1400">
              <a:solidFill>
                <a:schemeClr val="dk1"/>
              </a:solidFill>
            </a:endParaRPr>
          </a:p>
          <a:p>
            <a:pPr indent="-177800" lvl="0" marL="177800" rtl="0" algn="l">
              <a:lnSpc>
                <a:spcPct val="90000"/>
              </a:lnSpc>
              <a:spcBef>
                <a:spcPts val="800"/>
              </a:spcBef>
              <a:spcAft>
                <a:spcPts val="0"/>
              </a:spcAft>
              <a:buSzPts val="1400"/>
              <a:buChar char="●"/>
            </a:pPr>
            <a:r>
              <a:rPr lang="en" sz="1400">
                <a:solidFill>
                  <a:schemeClr val="dk1"/>
                </a:solidFill>
              </a:rPr>
              <a:t>Understanding and collecting data</a:t>
            </a:r>
            <a:endParaRPr>
              <a:solidFill>
                <a:schemeClr val="dk1"/>
              </a:solidFill>
            </a:endParaRPr>
          </a:p>
          <a:p>
            <a:pPr indent="-177800" lvl="0" marL="177800" rtl="0" algn="l">
              <a:lnSpc>
                <a:spcPct val="90000"/>
              </a:lnSpc>
              <a:spcBef>
                <a:spcPts val="800"/>
              </a:spcBef>
              <a:spcAft>
                <a:spcPts val="0"/>
              </a:spcAft>
              <a:buSzPts val="1400"/>
              <a:buChar char="●"/>
            </a:pPr>
            <a:r>
              <a:rPr lang="en" sz="1400">
                <a:solidFill>
                  <a:schemeClr val="dk1"/>
                </a:solidFill>
              </a:rPr>
              <a:t>Using the data to f</a:t>
            </a:r>
            <a:r>
              <a:rPr lang="en" sz="1400">
                <a:solidFill>
                  <a:schemeClr val="dk1"/>
                </a:solidFill>
              </a:rPr>
              <a:t>ind the most profitable cab company </a:t>
            </a:r>
            <a:endParaRPr>
              <a:solidFill>
                <a:schemeClr val="dk1"/>
              </a:solidFill>
            </a:endParaRPr>
          </a:p>
          <a:p>
            <a:pPr indent="-177800" lvl="0" marL="177800" rtl="0" algn="l">
              <a:lnSpc>
                <a:spcPct val="90000"/>
              </a:lnSpc>
              <a:spcBef>
                <a:spcPts val="800"/>
              </a:spcBef>
              <a:spcAft>
                <a:spcPts val="1200"/>
              </a:spcAft>
              <a:buSzPts val="1400"/>
              <a:buChar char="●"/>
            </a:pPr>
            <a:r>
              <a:rPr lang="en" sz="1400">
                <a:solidFill>
                  <a:schemeClr val="dk1"/>
                </a:solidFill>
              </a:rPr>
              <a:t>My r</a:t>
            </a:r>
            <a:r>
              <a:rPr lang="en" sz="1400">
                <a:solidFill>
                  <a:schemeClr val="dk1"/>
                </a:solidFill>
              </a:rPr>
              <a:t>ecommendations for investing</a:t>
            </a:r>
            <a:endParaRPr>
              <a:solidFill>
                <a:schemeClr val="dk1"/>
              </a:solidFill>
            </a:endParaRPr>
          </a:p>
        </p:txBody>
      </p:sp>
      <p:sp>
        <p:nvSpPr>
          <p:cNvPr id="67" name="Google Shape;67;p15"/>
          <p:cNvSpPr/>
          <p:nvPr/>
        </p:nvSpPr>
        <p:spPr>
          <a:xfrm>
            <a:off x="0" y="0"/>
            <a:ext cx="9144000" cy="10287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 name="Google Shape;68;p15"/>
          <p:cNvSpPr txBox="1"/>
          <p:nvPr>
            <p:ph type="title"/>
          </p:nvPr>
        </p:nvSpPr>
        <p:spPr>
          <a:xfrm>
            <a:off x="628650" y="34528"/>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600"/>
              <a:buFont typeface="Calibri"/>
              <a:buNone/>
            </a:pPr>
            <a:r>
              <a:rPr b="1" lang="en" sz="2600">
                <a:solidFill>
                  <a:srgbClr val="FF6600"/>
                </a:solidFill>
                <a:latin typeface="Calibri"/>
                <a:ea typeface="Calibri"/>
                <a:cs typeface="Calibri"/>
                <a:sym typeface="Calibri"/>
              </a:rPr>
              <a:t>Executive Summary</a:t>
            </a:r>
            <a:r>
              <a:rPr b="1" lang="en" sz="2600">
                <a:solidFill>
                  <a:srgbClr val="FF6600"/>
                </a:solidFill>
                <a:latin typeface="Calibri"/>
                <a:ea typeface="Calibri"/>
                <a:cs typeface="Calibri"/>
                <a:sym typeface="Calibri"/>
              </a:rPr>
              <a:t> – G2M (Cab Industry) Case Study</a:t>
            </a:r>
            <a:endParaRPr>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602180" y="1028700"/>
            <a:ext cx="5881200" cy="4332900"/>
          </a:xfrm>
          <a:prstGeom prst="rect">
            <a:avLst/>
          </a:prstGeom>
          <a:noFill/>
          <a:ln>
            <a:noFill/>
          </a:ln>
        </p:spPr>
        <p:txBody>
          <a:bodyPr anchorCtr="0" anchor="t" bIns="34275" lIns="68575" spcFirstLastPara="1" rIns="68575" wrap="square" tIns="34275">
            <a:spAutoFit/>
          </a:bodyPr>
          <a:lstStyle/>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0</a:t>
            </a:r>
            <a:r>
              <a:rPr lang="en" sz="1400">
                <a:solidFill>
                  <a:schemeClr val="dk1"/>
                </a:solidFill>
                <a:latin typeface="Calibri"/>
                <a:ea typeface="Calibri"/>
                <a:cs typeface="Calibri"/>
                <a:sym typeface="Calibri"/>
              </a:rPr>
              <a:t> Features (including </a:t>
            </a:r>
            <a:r>
              <a:rPr lang="en">
                <a:solidFill>
                  <a:schemeClr val="dk1"/>
                </a:solidFill>
                <a:latin typeface="Calibri"/>
                <a:ea typeface="Calibri"/>
                <a:cs typeface="Calibri"/>
                <a:sym typeface="Calibri"/>
              </a:rPr>
              <a:t>2</a:t>
            </a:r>
            <a:r>
              <a:rPr lang="en" sz="1400">
                <a:solidFill>
                  <a:schemeClr val="dk1"/>
                </a:solidFill>
                <a:latin typeface="Calibri"/>
                <a:ea typeface="Calibri"/>
                <a:cs typeface="Calibri"/>
                <a:sym typeface="Calibri"/>
              </a:rPr>
              <a:t> derived features)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Timeframe of the data: 01-31-2016 to 12-31-2018</a:t>
            </a:r>
            <a:endParaRPr sz="1100"/>
          </a:p>
          <a:p>
            <a:pPr indent="0" lvl="0" marL="342900" marR="0" rtl="0" algn="l">
              <a:spcBef>
                <a:spcPts val="0"/>
              </a:spcBef>
              <a:spcAft>
                <a:spcPts val="0"/>
              </a:spcAft>
              <a:buNone/>
            </a:pPr>
            <a:r>
              <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
                <a:solidFill>
                  <a:schemeClr val="dk1"/>
                </a:solidFill>
                <a:latin typeface="Calibri"/>
                <a:ea typeface="Calibri"/>
                <a:cs typeface="Calibri"/>
                <a:sym typeface="Calibri"/>
              </a:rPr>
              <a:t>Conclusions</a:t>
            </a:r>
            <a:r>
              <a:rPr b="1" lang="en" sz="1400">
                <a:solidFill>
                  <a:schemeClr val="dk1"/>
                </a:solidFill>
                <a:latin typeface="Calibri"/>
                <a:ea typeface="Calibri"/>
                <a:cs typeface="Calibri"/>
                <a:sym typeface="Calibri"/>
              </a:rPr>
              <a:t>:</a:t>
            </a:r>
            <a:endParaRPr sz="1100"/>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Calibri"/>
                <a:ea typeface="Calibri"/>
                <a:cs typeface="Calibri"/>
                <a:sym typeface="Calibri"/>
              </a:rPr>
              <a:t>The data needed to be cleaned and combined before performing EDA</a:t>
            </a:r>
            <a:r>
              <a:rPr lang="en" sz="1400">
                <a:solidFill>
                  <a:schemeClr val="dk1"/>
                </a:solidFill>
                <a:latin typeface="Calibri"/>
                <a:ea typeface="Calibri"/>
                <a:cs typeface="Calibri"/>
                <a:sym typeface="Calibri"/>
              </a:rPr>
              <a:t>.  This was mainly matching the </a:t>
            </a:r>
            <a:r>
              <a:rPr lang="en">
                <a:solidFill>
                  <a:schemeClr val="dk1"/>
                </a:solidFill>
                <a:latin typeface="Calibri"/>
                <a:ea typeface="Calibri"/>
                <a:cs typeface="Calibri"/>
                <a:sym typeface="Calibri"/>
              </a:rPr>
              <a:t>T</a:t>
            </a:r>
            <a:r>
              <a:rPr lang="en" sz="1400">
                <a:solidFill>
                  <a:schemeClr val="dk1"/>
                </a:solidFill>
                <a:latin typeface="Calibri"/>
                <a:ea typeface="Calibri"/>
                <a:cs typeface="Calibri"/>
                <a:sym typeface="Calibri"/>
              </a:rPr>
              <a:t>ransaction ID to the transaction.</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Calibri"/>
                <a:ea typeface="Calibri"/>
                <a:cs typeface="Calibri"/>
                <a:sym typeface="Calibri"/>
              </a:rPr>
              <a:t>The p</a:t>
            </a:r>
            <a:r>
              <a:rPr lang="en" sz="1400">
                <a:solidFill>
                  <a:schemeClr val="dk1"/>
                </a:solidFill>
                <a:latin typeface="Calibri"/>
                <a:ea typeface="Calibri"/>
                <a:cs typeface="Calibri"/>
                <a:sym typeface="Calibri"/>
              </a:rPr>
              <a:t>rofit of rides </a:t>
            </a:r>
            <a:r>
              <a:rPr lang="en">
                <a:solidFill>
                  <a:schemeClr val="dk1"/>
                </a:solidFill>
                <a:latin typeface="Calibri"/>
                <a:ea typeface="Calibri"/>
                <a:cs typeface="Calibri"/>
                <a:sym typeface="Calibri"/>
              </a:rPr>
              <a:t>was</a:t>
            </a:r>
            <a:r>
              <a:rPr lang="en" sz="1400">
                <a:solidFill>
                  <a:schemeClr val="dk1"/>
                </a:solidFill>
                <a:latin typeface="Calibri"/>
                <a:ea typeface="Calibri"/>
                <a:cs typeface="Calibri"/>
                <a:sym typeface="Calibri"/>
              </a:rPr>
              <a:t> calculated (Profit) keeping other factors constant and only Price</a:t>
            </a:r>
            <a:r>
              <a:rPr lang="en">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Charged and Cost</a:t>
            </a:r>
            <a:r>
              <a:rPr lang="en">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of</a:t>
            </a:r>
            <a:r>
              <a:rPr lang="en">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Trip features used to calculate profit.</a:t>
            </a:r>
            <a:endParaRPr sz="1400">
              <a:solidFill>
                <a:schemeClr val="dk1"/>
              </a:solidFill>
              <a:latin typeface="Calibri"/>
              <a:ea typeface="Calibri"/>
              <a:cs typeface="Calibri"/>
              <a:sym typeface="Calibri"/>
            </a:endParaRPr>
          </a:p>
          <a:p>
            <a:pPr indent="0" lvl="0" marL="342900" marR="0" rtl="0" algn="l">
              <a:spcBef>
                <a:spcPts val="0"/>
              </a:spcBef>
              <a:spcAft>
                <a:spcPts val="0"/>
              </a:spcAft>
              <a:buNone/>
            </a:pPr>
            <a:r>
              <a:t/>
            </a:r>
            <a:endParaRPr>
              <a:solidFill>
                <a:schemeClr val="dk1"/>
              </a:solidFill>
              <a:latin typeface="Calibri"/>
              <a:ea typeface="Calibri"/>
              <a:cs typeface="Calibri"/>
              <a:sym typeface="Calibri"/>
            </a:endParaRPr>
          </a:p>
          <a:p>
            <a:pPr indent="-196850" lvl="0" marL="215900" marR="0" rtl="0" algn="l">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The ratio of population and users in any given city (Ratio) was calculated by dividing Population by Users.</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Calibri"/>
                <a:ea typeface="Calibri"/>
                <a:cs typeface="Calibri"/>
                <a:sym typeface="Calibri"/>
              </a:rPr>
              <a:t>The U</a:t>
            </a:r>
            <a:r>
              <a:rPr lang="en" sz="1400">
                <a:solidFill>
                  <a:schemeClr val="dk1"/>
                </a:solidFill>
                <a:latin typeface="Calibri"/>
                <a:ea typeface="Calibri"/>
                <a:cs typeface="Calibri"/>
                <a:sym typeface="Calibri"/>
              </a:rPr>
              <a:t>sers feature of </a:t>
            </a:r>
            <a:r>
              <a:rPr lang="en">
                <a:solidFill>
                  <a:schemeClr val="dk1"/>
                </a:solidFill>
                <a:latin typeface="Calibri"/>
                <a:ea typeface="Calibri"/>
                <a:cs typeface="Calibri"/>
                <a:sym typeface="Calibri"/>
              </a:rPr>
              <a:t>C</a:t>
            </a:r>
            <a:r>
              <a:rPr lang="en" sz="1400">
                <a:solidFill>
                  <a:schemeClr val="dk1"/>
                </a:solidFill>
                <a:latin typeface="Calibri"/>
                <a:ea typeface="Calibri"/>
                <a:cs typeface="Calibri"/>
                <a:sym typeface="Calibri"/>
              </a:rPr>
              <a:t>ity.csv dataset is treated as number of cab users in the city.</a:t>
            </a:r>
            <a:r>
              <a:rPr lang="en" sz="1100"/>
              <a:t>  W</a:t>
            </a:r>
            <a:r>
              <a:rPr lang="en" sz="1400">
                <a:solidFill>
                  <a:schemeClr val="dk1"/>
                </a:solidFill>
                <a:latin typeface="Calibri"/>
                <a:ea typeface="Calibri"/>
                <a:cs typeface="Calibri"/>
                <a:sym typeface="Calibri"/>
              </a:rPr>
              <a:t>e have assumed that this can be other cab users as well (including Yellow</a:t>
            </a:r>
            <a:r>
              <a:rPr lang="en">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and</a:t>
            </a:r>
            <a:r>
              <a:rPr lang="en" sz="1100"/>
              <a:t> </a:t>
            </a:r>
            <a:r>
              <a:rPr lang="en" sz="1400">
                <a:solidFill>
                  <a:schemeClr val="dk1"/>
                </a:solidFill>
                <a:latin typeface="Calibri"/>
                <a:ea typeface="Calibri"/>
                <a:cs typeface="Calibri"/>
                <a:sym typeface="Calibri"/>
              </a:rPr>
              <a:t>Pink cab)</a:t>
            </a:r>
            <a:r>
              <a:rPr lang="en">
                <a:solidFill>
                  <a:schemeClr val="dk1"/>
                </a:solidFill>
                <a:latin typeface="Calibri"/>
                <a:ea typeface="Calibri"/>
                <a:cs typeface="Calibri"/>
                <a:sym typeface="Calibri"/>
              </a:rPr>
              <a:t>.</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74" name="Google Shape;74;p16"/>
          <p:cNvGrpSpPr/>
          <p:nvPr/>
        </p:nvGrpSpPr>
        <p:grpSpPr>
          <a:xfrm>
            <a:off x="5306585" y="1121298"/>
            <a:ext cx="3492964" cy="2267234"/>
            <a:chOff x="1732132" y="3029286"/>
            <a:chExt cx="4982120" cy="4540825"/>
          </a:xfrm>
        </p:grpSpPr>
        <p:grpSp>
          <p:nvGrpSpPr>
            <p:cNvPr id="75" name="Google Shape;75;p16"/>
            <p:cNvGrpSpPr/>
            <p:nvPr/>
          </p:nvGrpSpPr>
          <p:grpSpPr>
            <a:xfrm>
              <a:off x="1732132" y="3029286"/>
              <a:ext cx="4982120" cy="1350153"/>
              <a:chOff x="1732132" y="3602397"/>
              <a:chExt cx="4982120" cy="1350153"/>
            </a:xfrm>
          </p:grpSpPr>
          <p:sp>
            <p:nvSpPr>
              <p:cNvPr id="76" name="Google Shape;76;p16"/>
              <p:cNvSpPr/>
              <p:nvPr/>
            </p:nvSpPr>
            <p:spPr>
              <a:xfrm>
                <a:off x="6051395" y="4026103"/>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 name="Google Shape;77;p16"/>
              <p:cNvSpPr/>
              <p:nvPr/>
            </p:nvSpPr>
            <p:spPr>
              <a:xfrm>
                <a:off x="1961385"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 name="Google Shape;78;p16"/>
              <p:cNvSpPr/>
              <p:nvPr/>
            </p:nvSpPr>
            <p:spPr>
              <a:xfrm>
                <a:off x="3343118"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 name="Google Shape;79;p16"/>
              <p:cNvSpPr/>
              <p:nvPr/>
            </p:nvSpPr>
            <p:spPr>
              <a:xfrm>
                <a:off x="4697256"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 name="Google Shape;80;p16"/>
              <p:cNvSpPr txBox="1"/>
              <p:nvPr/>
            </p:nvSpPr>
            <p:spPr>
              <a:xfrm>
                <a:off x="1732132" y="3602397"/>
                <a:ext cx="1121400" cy="41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Cab_Data.csv </a:t>
                </a:r>
                <a:endParaRPr sz="1100"/>
              </a:p>
            </p:txBody>
          </p:sp>
          <p:sp>
            <p:nvSpPr>
              <p:cNvPr id="81" name="Google Shape;81;p16"/>
              <p:cNvSpPr txBox="1"/>
              <p:nvPr/>
            </p:nvSpPr>
            <p:spPr>
              <a:xfrm>
                <a:off x="2901155" y="3602402"/>
                <a:ext cx="1353000" cy="41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Customer_ID.csv </a:t>
                </a:r>
                <a:endParaRPr sz="1100"/>
              </a:p>
            </p:txBody>
          </p:sp>
          <p:sp>
            <p:nvSpPr>
              <p:cNvPr id="82" name="Google Shape;82;p16"/>
              <p:cNvSpPr txBox="1"/>
              <p:nvPr/>
            </p:nvSpPr>
            <p:spPr>
              <a:xfrm>
                <a:off x="4383041" y="3602402"/>
                <a:ext cx="1451700" cy="41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Transaction_ID.csv </a:t>
                </a:r>
                <a:endParaRPr sz="1100"/>
              </a:p>
            </p:txBody>
          </p:sp>
          <p:sp>
            <p:nvSpPr>
              <p:cNvPr id="83" name="Google Shape;83;p16"/>
              <p:cNvSpPr txBox="1"/>
              <p:nvPr/>
            </p:nvSpPr>
            <p:spPr>
              <a:xfrm>
                <a:off x="5963644" y="3602397"/>
                <a:ext cx="750600" cy="41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City.csv</a:t>
                </a:r>
                <a:endParaRPr sz="1100"/>
              </a:p>
            </p:txBody>
          </p:sp>
        </p:grpSp>
        <p:cxnSp>
          <p:nvCxnSpPr>
            <p:cNvPr id="84" name="Google Shape;84;p16"/>
            <p:cNvCxnSpPr/>
            <p:nvPr/>
          </p:nvCxnSpPr>
          <p:spPr>
            <a:xfrm>
              <a:off x="2624242" y="4379438"/>
              <a:ext cx="1826100" cy="1511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5" name="Google Shape;85;p16"/>
            <p:cNvCxnSpPr/>
            <p:nvPr/>
          </p:nvCxnSpPr>
          <p:spPr>
            <a:xfrm flipH="1">
              <a:off x="5258626" y="4455645"/>
              <a:ext cx="782400" cy="1256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6" name="Google Shape;86;p16"/>
            <p:cNvCxnSpPr/>
            <p:nvPr/>
          </p:nvCxnSpPr>
          <p:spPr>
            <a:xfrm>
              <a:off x="3729359" y="4367355"/>
              <a:ext cx="827700" cy="1334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7" name="Google Shape;87;p16"/>
            <p:cNvCxnSpPr/>
            <p:nvPr/>
          </p:nvCxnSpPr>
          <p:spPr>
            <a:xfrm>
              <a:off x="4861033" y="4457496"/>
              <a:ext cx="0" cy="1167900"/>
            </a:xfrm>
            <a:prstGeom prst="straightConnector1">
              <a:avLst/>
            </a:prstGeom>
            <a:noFill/>
            <a:ln cap="flat" cmpd="sng" w="9525">
              <a:solidFill>
                <a:schemeClr val="accent1"/>
              </a:solidFill>
              <a:prstDash val="solid"/>
              <a:miter lim="800000"/>
              <a:headEnd len="sm" w="sm" type="none"/>
              <a:tailEnd len="med" w="med" type="triangle"/>
            </a:ln>
          </p:spPr>
        </p:cxnSp>
        <p:sp>
          <p:nvSpPr>
            <p:cNvPr id="88" name="Google Shape;88;p16"/>
            <p:cNvSpPr/>
            <p:nvPr/>
          </p:nvSpPr>
          <p:spPr>
            <a:xfrm>
              <a:off x="4570553" y="5755223"/>
              <a:ext cx="662857" cy="926449"/>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 name="Google Shape;89;p16"/>
            <p:cNvSpPr txBox="1"/>
            <p:nvPr/>
          </p:nvSpPr>
          <p:spPr>
            <a:xfrm>
              <a:off x="4176134" y="6722311"/>
              <a:ext cx="1451700" cy="847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cab_dataframe.csv</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90" name="Google Shape;90;p16"/>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1" name="Google Shape;91;p16"/>
          <p:cNvSpPr txBox="1"/>
          <p:nvPr>
            <p:ph type="title"/>
          </p:nvPr>
        </p:nvSpPr>
        <p:spPr>
          <a:xfrm>
            <a:off x="628650" y="44945"/>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
                <a:solidFill>
                  <a:srgbClr val="FF6600"/>
                </a:solidFill>
              </a:rPr>
              <a:t>Data Exploration</a:t>
            </a:r>
            <a:endParaRPr>
              <a:solidFill>
                <a:srgbClr val="FF6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571500" y="5330"/>
            <a:ext cx="7874100" cy="1019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600"/>
              <a:buFont typeface="Calibri"/>
              <a:buNone/>
            </a:pPr>
            <a:r>
              <a:rPr b="1" lang="en" sz="2600">
                <a:solidFill>
                  <a:schemeClr val="accent2"/>
                </a:solidFill>
              </a:rPr>
              <a:t>Profit Analysis</a:t>
            </a:r>
            <a:endParaRPr/>
          </a:p>
        </p:txBody>
      </p:sp>
      <p:sp>
        <p:nvSpPr>
          <p:cNvPr id="97" name="Google Shape;97;p17"/>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a:t>
            </a:r>
            <a:r>
              <a:rPr b="1" lang="en" sz="3300">
                <a:solidFill>
                  <a:srgbClr val="FF6600"/>
                </a:solidFill>
                <a:latin typeface="Calibri"/>
                <a:ea typeface="Calibri"/>
                <a:cs typeface="Calibri"/>
                <a:sym typeface="Calibri"/>
              </a:rPr>
              <a:t>Profit Analysis</a:t>
            </a:r>
            <a:endParaRPr b="1" sz="3300">
              <a:solidFill>
                <a:srgbClr val="FF6600"/>
              </a:solidFill>
              <a:latin typeface="Calibri"/>
              <a:ea typeface="Calibri"/>
              <a:cs typeface="Calibri"/>
              <a:sym typeface="Calibri"/>
            </a:endParaRPr>
          </a:p>
        </p:txBody>
      </p:sp>
      <p:sp>
        <p:nvSpPr>
          <p:cNvPr id="98" name="Google Shape;98;p17"/>
          <p:cNvSpPr txBox="1"/>
          <p:nvPr/>
        </p:nvSpPr>
        <p:spPr>
          <a:xfrm>
            <a:off x="7470350" y="1070550"/>
            <a:ext cx="1603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Yellow Cab Company makes more total profit and more average profit per transaction than the Pink Cab Company does.  This is due to a greater charge price and average charge price.  </a:t>
            </a:r>
            <a:r>
              <a:rPr lang="en">
                <a:solidFill>
                  <a:schemeClr val="dk1"/>
                </a:solidFill>
              </a:rPr>
              <a:t>So far Yellow Cab Company seems like a smarter investment.</a:t>
            </a:r>
            <a:endParaRPr/>
          </a:p>
        </p:txBody>
      </p:sp>
      <p:pic>
        <p:nvPicPr>
          <p:cNvPr id="99" name="Google Shape;99;p17"/>
          <p:cNvPicPr preferRelativeResize="0"/>
          <p:nvPr/>
        </p:nvPicPr>
        <p:blipFill>
          <a:blip r:embed="rId3">
            <a:alphaModFix/>
          </a:blip>
          <a:stretch>
            <a:fillRect/>
          </a:stretch>
        </p:blipFill>
        <p:spPr>
          <a:xfrm>
            <a:off x="33550" y="1250113"/>
            <a:ext cx="1728250" cy="3816224"/>
          </a:xfrm>
          <a:prstGeom prst="rect">
            <a:avLst/>
          </a:prstGeom>
          <a:noFill/>
          <a:ln>
            <a:noFill/>
          </a:ln>
        </p:spPr>
      </p:pic>
      <p:pic>
        <p:nvPicPr>
          <p:cNvPr id="100" name="Google Shape;100;p17"/>
          <p:cNvPicPr preferRelativeResize="0"/>
          <p:nvPr/>
        </p:nvPicPr>
        <p:blipFill>
          <a:blip r:embed="rId4">
            <a:alphaModFix/>
          </a:blip>
          <a:stretch>
            <a:fillRect/>
          </a:stretch>
        </p:blipFill>
        <p:spPr>
          <a:xfrm>
            <a:off x="1707150" y="1254400"/>
            <a:ext cx="1798700" cy="3807651"/>
          </a:xfrm>
          <a:prstGeom prst="rect">
            <a:avLst/>
          </a:prstGeom>
          <a:noFill/>
          <a:ln>
            <a:noFill/>
          </a:ln>
        </p:spPr>
      </p:pic>
      <p:pic>
        <p:nvPicPr>
          <p:cNvPr id="101" name="Google Shape;101;p17"/>
          <p:cNvPicPr preferRelativeResize="0"/>
          <p:nvPr/>
        </p:nvPicPr>
        <p:blipFill>
          <a:blip r:embed="rId5">
            <a:alphaModFix/>
          </a:blip>
          <a:stretch>
            <a:fillRect/>
          </a:stretch>
        </p:blipFill>
        <p:spPr>
          <a:xfrm>
            <a:off x="3423738" y="1284137"/>
            <a:ext cx="2005425" cy="3748176"/>
          </a:xfrm>
          <a:prstGeom prst="rect">
            <a:avLst/>
          </a:prstGeom>
          <a:noFill/>
          <a:ln>
            <a:noFill/>
          </a:ln>
        </p:spPr>
      </p:pic>
      <p:pic>
        <p:nvPicPr>
          <p:cNvPr id="102" name="Google Shape;102;p17"/>
          <p:cNvPicPr preferRelativeResize="0"/>
          <p:nvPr/>
        </p:nvPicPr>
        <p:blipFill>
          <a:blip r:embed="rId6">
            <a:alphaModFix/>
          </a:blip>
          <a:stretch>
            <a:fillRect/>
          </a:stretch>
        </p:blipFill>
        <p:spPr>
          <a:xfrm>
            <a:off x="5429150" y="1284125"/>
            <a:ext cx="2041200" cy="3748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p:nvPr/>
        </p:nvSpPr>
        <p:spPr>
          <a:xfrm>
            <a:off x="0" y="-9234"/>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a:t>
            </a:r>
            <a:r>
              <a:rPr b="1" lang="en" sz="3300">
                <a:solidFill>
                  <a:srgbClr val="FF6600"/>
                </a:solidFill>
                <a:latin typeface="Calibri"/>
                <a:ea typeface="Calibri"/>
                <a:cs typeface="Calibri"/>
                <a:sym typeface="Calibri"/>
              </a:rPr>
              <a:t>Profit Analysis By Year</a:t>
            </a:r>
            <a:endParaRPr sz="1100">
              <a:solidFill>
                <a:srgbClr val="FF6600"/>
              </a:solidFill>
            </a:endParaRPr>
          </a:p>
        </p:txBody>
      </p:sp>
      <p:pic>
        <p:nvPicPr>
          <p:cNvPr id="108" name="Google Shape;108;p18"/>
          <p:cNvPicPr preferRelativeResize="0"/>
          <p:nvPr/>
        </p:nvPicPr>
        <p:blipFill>
          <a:blip r:embed="rId3">
            <a:alphaModFix/>
          </a:blip>
          <a:stretch>
            <a:fillRect/>
          </a:stretch>
        </p:blipFill>
        <p:spPr>
          <a:xfrm>
            <a:off x="152400" y="1181175"/>
            <a:ext cx="5919477" cy="3752701"/>
          </a:xfrm>
          <a:prstGeom prst="rect">
            <a:avLst/>
          </a:prstGeom>
          <a:noFill/>
          <a:ln>
            <a:noFill/>
          </a:ln>
        </p:spPr>
      </p:pic>
      <p:pic>
        <p:nvPicPr>
          <p:cNvPr id="109" name="Google Shape;109;p18"/>
          <p:cNvPicPr preferRelativeResize="0"/>
          <p:nvPr/>
        </p:nvPicPr>
        <p:blipFill>
          <a:blip r:embed="rId4">
            <a:alphaModFix/>
          </a:blip>
          <a:stretch>
            <a:fillRect/>
          </a:stretch>
        </p:blipFill>
        <p:spPr>
          <a:xfrm>
            <a:off x="3870152" y="2858953"/>
            <a:ext cx="1514475" cy="723900"/>
          </a:xfrm>
          <a:prstGeom prst="rect">
            <a:avLst/>
          </a:prstGeom>
          <a:noFill/>
          <a:ln>
            <a:noFill/>
          </a:ln>
        </p:spPr>
      </p:pic>
      <p:pic>
        <p:nvPicPr>
          <p:cNvPr id="110" name="Google Shape;110;p18"/>
          <p:cNvPicPr preferRelativeResize="0"/>
          <p:nvPr/>
        </p:nvPicPr>
        <p:blipFill>
          <a:blip r:embed="rId5">
            <a:alphaModFix/>
          </a:blip>
          <a:stretch>
            <a:fillRect/>
          </a:stretch>
        </p:blipFill>
        <p:spPr>
          <a:xfrm>
            <a:off x="6071862" y="1150422"/>
            <a:ext cx="3037875" cy="1451275"/>
          </a:xfrm>
          <a:prstGeom prst="rect">
            <a:avLst/>
          </a:prstGeom>
          <a:noFill/>
          <a:ln>
            <a:noFill/>
          </a:ln>
        </p:spPr>
      </p:pic>
      <p:sp>
        <p:nvSpPr>
          <p:cNvPr id="111" name="Google Shape;111;p18"/>
          <p:cNvSpPr txBox="1"/>
          <p:nvPr/>
        </p:nvSpPr>
        <p:spPr>
          <a:xfrm>
            <a:off x="6112100" y="3450300"/>
            <a:ext cx="2957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Yellow Cab Company makes significantly more profit than the Pink Cab Company per year, on average.  Their prices seem to </a:t>
            </a:r>
            <a:r>
              <a:rPr lang="en"/>
              <a:t>fluctuate at the same rate year to year as well.</a:t>
            </a:r>
            <a:endParaRPr/>
          </a:p>
        </p:txBody>
      </p:sp>
      <p:pic>
        <p:nvPicPr>
          <p:cNvPr id="112" name="Google Shape;112;p18"/>
          <p:cNvPicPr preferRelativeResize="0"/>
          <p:nvPr/>
        </p:nvPicPr>
        <p:blipFill>
          <a:blip r:embed="rId6">
            <a:alphaModFix/>
          </a:blip>
          <a:stretch>
            <a:fillRect/>
          </a:stretch>
        </p:blipFill>
        <p:spPr>
          <a:xfrm>
            <a:off x="6112112" y="2732184"/>
            <a:ext cx="2797825" cy="5876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a:t>
            </a:r>
            <a:r>
              <a:rPr b="1" lang="en" sz="3300">
                <a:solidFill>
                  <a:srgbClr val="FF6600"/>
                </a:solidFill>
                <a:latin typeface="Calibri"/>
                <a:ea typeface="Calibri"/>
                <a:cs typeface="Calibri"/>
                <a:sym typeface="Calibri"/>
              </a:rPr>
              <a:t>Profit Analysis By Gender</a:t>
            </a:r>
            <a:r>
              <a:rPr b="1" lang="en" sz="3300">
                <a:solidFill>
                  <a:schemeClr val="accent2"/>
                </a:solidFill>
                <a:latin typeface="Calibri"/>
                <a:ea typeface="Calibri"/>
                <a:cs typeface="Calibri"/>
                <a:sym typeface="Calibri"/>
              </a:rPr>
              <a:t>      </a:t>
            </a:r>
            <a:endParaRPr sz="3300">
              <a:solidFill>
                <a:schemeClr val="accent2"/>
              </a:solidFill>
              <a:latin typeface="Calibri"/>
              <a:ea typeface="Calibri"/>
              <a:cs typeface="Calibri"/>
              <a:sym typeface="Calibri"/>
            </a:endParaRPr>
          </a:p>
        </p:txBody>
      </p:sp>
      <p:pic>
        <p:nvPicPr>
          <p:cNvPr id="118" name="Google Shape;118;p19"/>
          <p:cNvPicPr preferRelativeResize="0"/>
          <p:nvPr/>
        </p:nvPicPr>
        <p:blipFill>
          <a:blip r:embed="rId3">
            <a:alphaModFix/>
          </a:blip>
          <a:stretch>
            <a:fillRect/>
          </a:stretch>
        </p:blipFill>
        <p:spPr>
          <a:xfrm>
            <a:off x="174850" y="1052175"/>
            <a:ext cx="1701012" cy="3800700"/>
          </a:xfrm>
          <a:prstGeom prst="rect">
            <a:avLst/>
          </a:prstGeom>
          <a:noFill/>
          <a:ln>
            <a:noFill/>
          </a:ln>
        </p:spPr>
      </p:pic>
      <p:pic>
        <p:nvPicPr>
          <p:cNvPr id="119" name="Google Shape;119;p19"/>
          <p:cNvPicPr preferRelativeResize="0"/>
          <p:nvPr/>
        </p:nvPicPr>
        <p:blipFill>
          <a:blip r:embed="rId4">
            <a:alphaModFix/>
          </a:blip>
          <a:stretch>
            <a:fillRect/>
          </a:stretch>
        </p:blipFill>
        <p:spPr>
          <a:xfrm>
            <a:off x="2058237" y="1385050"/>
            <a:ext cx="1866900" cy="3676650"/>
          </a:xfrm>
          <a:prstGeom prst="rect">
            <a:avLst/>
          </a:prstGeom>
          <a:noFill/>
          <a:ln>
            <a:noFill/>
          </a:ln>
        </p:spPr>
      </p:pic>
      <p:pic>
        <p:nvPicPr>
          <p:cNvPr id="120" name="Google Shape;120;p19"/>
          <p:cNvPicPr preferRelativeResize="0"/>
          <p:nvPr/>
        </p:nvPicPr>
        <p:blipFill>
          <a:blip r:embed="rId5">
            <a:alphaModFix/>
          </a:blip>
          <a:stretch>
            <a:fillRect/>
          </a:stretch>
        </p:blipFill>
        <p:spPr>
          <a:xfrm>
            <a:off x="726087" y="4852875"/>
            <a:ext cx="1209675" cy="257175"/>
          </a:xfrm>
          <a:prstGeom prst="rect">
            <a:avLst/>
          </a:prstGeom>
          <a:noFill/>
          <a:ln>
            <a:noFill/>
          </a:ln>
        </p:spPr>
      </p:pic>
      <p:pic>
        <p:nvPicPr>
          <p:cNvPr id="121" name="Google Shape;121;p19"/>
          <p:cNvPicPr preferRelativeResize="0"/>
          <p:nvPr/>
        </p:nvPicPr>
        <p:blipFill>
          <a:blip r:embed="rId6">
            <a:alphaModFix/>
          </a:blip>
          <a:stretch>
            <a:fillRect/>
          </a:stretch>
        </p:blipFill>
        <p:spPr>
          <a:xfrm>
            <a:off x="4197362" y="1612925"/>
            <a:ext cx="1524000" cy="762000"/>
          </a:xfrm>
          <a:prstGeom prst="rect">
            <a:avLst/>
          </a:prstGeom>
          <a:noFill/>
          <a:ln>
            <a:noFill/>
          </a:ln>
        </p:spPr>
      </p:pic>
      <p:pic>
        <p:nvPicPr>
          <p:cNvPr id="122" name="Google Shape;122;p19"/>
          <p:cNvPicPr preferRelativeResize="0"/>
          <p:nvPr/>
        </p:nvPicPr>
        <p:blipFill>
          <a:blip r:embed="rId7">
            <a:alphaModFix/>
          </a:blip>
          <a:stretch>
            <a:fillRect/>
          </a:stretch>
        </p:blipFill>
        <p:spPr>
          <a:xfrm>
            <a:off x="7199475" y="1099700"/>
            <a:ext cx="1298150" cy="3962000"/>
          </a:xfrm>
          <a:prstGeom prst="rect">
            <a:avLst/>
          </a:prstGeom>
          <a:noFill/>
          <a:ln>
            <a:noFill/>
          </a:ln>
        </p:spPr>
      </p:pic>
      <p:sp>
        <p:nvSpPr>
          <p:cNvPr id="123" name="Google Shape;123;p19"/>
          <p:cNvSpPr txBox="1"/>
          <p:nvPr/>
        </p:nvSpPr>
        <p:spPr>
          <a:xfrm>
            <a:off x="4015000" y="2875000"/>
            <a:ext cx="271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Men use the cab companies’ </a:t>
            </a:r>
            <a:r>
              <a:rPr lang="en"/>
              <a:t>services more than women, however, there are no significant differences in the profit margins per transaction by gender.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p:nvPr/>
        </p:nvSpPr>
        <p:spPr>
          <a:xfrm>
            <a:off x="5291749" y="1030389"/>
            <a:ext cx="557100" cy="237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29" name="Google Shape;129;p20"/>
          <p:cNvSpPr/>
          <p:nvPr/>
        </p:nvSpPr>
        <p:spPr>
          <a:xfrm>
            <a:off x="0" y="-12649"/>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200">
                <a:solidFill>
                  <a:schemeClr val="accent2"/>
                </a:solidFill>
                <a:latin typeface="Calibri"/>
                <a:ea typeface="Calibri"/>
                <a:cs typeface="Calibri"/>
                <a:sym typeface="Calibri"/>
              </a:rPr>
              <a:t>     </a:t>
            </a:r>
            <a:r>
              <a:rPr b="1" lang="en" sz="3200">
                <a:solidFill>
                  <a:srgbClr val="FF6600"/>
                </a:solidFill>
                <a:latin typeface="Calibri"/>
                <a:ea typeface="Calibri"/>
                <a:cs typeface="Calibri"/>
                <a:sym typeface="Calibri"/>
              </a:rPr>
              <a:t> Users And Profit Analysis By Monthly Income</a:t>
            </a:r>
            <a:endParaRPr sz="3200">
              <a:solidFill>
                <a:srgbClr val="FF6600"/>
              </a:solidFill>
              <a:latin typeface="Calibri"/>
              <a:ea typeface="Calibri"/>
              <a:cs typeface="Calibri"/>
              <a:sym typeface="Calibri"/>
            </a:endParaRPr>
          </a:p>
        </p:txBody>
      </p:sp>
      <p:pic>
        <p:nvPicPr>
          <p:cNvPr id="130" name="Google Shape;130;p20"/>
          <p:cNvPicPr preferRelativeResize="0"/>
          <p:nvPr/>
        </p:nvPicPr>
        <p:blipFill>
          <a:blip r:embed="rId3">
            <a:alphaModFix/>
          </a:blip>
          <a:stretch>
            <a:fillRect/>
          </a:stretch>
        </p:blipFill>
        <p:spPr>
          <a:xfrm>
            <a:off x="62550" y="1093100"/>
            <a:ext cx="7279625" cy="3942924"/>
          </a:xfrm>
          <a:prstGeom prst="rect">
            <a:avLst/>
          </a:prstGeom>
          <a:noFill/>
          <a:ln>
            <a:noFill/>
          </a:ln>
        </p:spPr>
      </p:pic>
      <p:pic>
        <p:nvPicPr>
          <p:cNvPr id="131" name="Google Shape;131;p20"/>
          <p:cNvPicPr preferRelativeResize="0"/>
          <p:nvPr/>
        </p:nvPicPr>
        <p:blipFill>
          <a:blip r:embed="rId4">
            <a:alphaModFix/>
          </a:blip>
          <a:stretch>
            <a:fillRect/>
          </a:stretch>
        </p:blipFill>
        <p:spPr>
          <a:xfrm>
            <a:off x="7383747" y="1160475"/>
            <a:ext cx="1703445" cy="387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5291749" y="1030389"/>
            <a:ext cx="557100" cy="237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37" name="Google Shape;137;p21"/>
          <p:cNvSpPr/>
          <p:nvPr/>
        </p:nvSpPr>
        <p:spPr>
          <a:xfrm>
            <a:off x="0" y="-12649"/>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200">
                <a:solidFill>
                  <a:schemeClr val="accent2"/>
                </a:solidFill>
                <a:latin typeface="Calibri"/>
                <a:ea typeface="Calibri"/>
                <a:cs typeface="Calibri"/>
                <a:sym typeface="Calibri"/>
              </a:rPr>
              <a:t>     </a:t>
            </a:r>
            <a:r>
              <a:rPr b="1" lang="en" sz="2900">
                <a:solidFill>
                  <a:srgbClr val="FF6600"/>
                </a:solidFill>
                <a:latin typeface="Calibri"/>
                <a:ea typeface="Calibri"/>
                <a:cs typeface="Calibri"/>
                <a:sym typeface="Calibri"/>
              </a:rPr>
              <a:t>Users And Average Profit Analysis By Monthly Income</a:t>
            </a:r>
            <a:endParaRPr sz="2900">
              <a:solidFill>
                <a:srgbClr val="FF6600"/>
              </a:solidFill>
              <a:latin typeface="Calibri"/>
              <a:ea typeface="Calibri"/>
              <a:cs typeface="Calibri"/>
              <a:sym typeface="Calibri"/>
            </a:endParaRPr>
          </a:p>
        </p:txBody>
      </p:sp>
      <p:pic>
        <p:nvPicPr>
          <p:cNvPr id="138" name="Google Shape;138;p21"/>
          <p:cNvPicPr preferRelativeResize="0"/>
          <p:nvPr/>
        </p:nvPicPr>
        <p:blipFill>
          <a:blip r:embed="rId3">
            <a:alphaModFix/>
          </a:blip>
          <a:stretch>
            <a:fillRect/>
          </a:stretch>
        </p:blipFill>
        <p:spPr>
          <a:xfrm>
            <a:off x="55050" y="1087700"/>
            <a:ext cx="7323552" cy="3980924"/>
          </a:xfrm>
          <a:prstGeom prst="rect">
            <a:avLst/>
          </a:prstGeom>
          <a:noFill/>
          <a:ln>
            <a:noFill/>
          </a:ln>
        </p:spPr>
      </p:pic>
      <p:sp>
        <p:nvSpPr>
          <p:cNvPr id="139" name="Google Shape;139;p21"/>
          <p:cNvSpPr txBox="1"/>
          <p:nvPr/>
        </p:nvSpPr>
        <p:spPr>
          <a:xfrm>
            <a:off x="7344650" y="1087700"/>
            <a:ext cx="1864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Most of the revenue made was between the monthly incomes of $6,700 and $24,000 (middle class).  </a:t>
            </a:r>
            <a:r>
              <a:rPr lang="en"/>
              <a:t>Above</a:t>
            </a:r>
            <a:r>
              <a:rPr lang="en"/>
              <a:t> and below these values are nearly tied in average profit.  Although, </a:t>
            </a:r>
            <a:r>
              <a:rPr lang="en"/>
              <a:t>monthly</a:t>
            </a:r>
            <a:r>
              <a:rPr lang="en"/>
              <a:t> incomes above $24,000 generate more total revenue due to more users in this monthly income range.  Target cities with a large middle class.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p:nvPr/>
        </p:nvSpPr>
        <p:spPr>
          <a:xfrm>
            <a:off x="-4898" y="-9234"/>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200">
                <a:solidFill>
                  <a:schemeClr val="accent2"/>
                </a:solidFill>
                <a:latin typeface="Calibri"/>
                <a:ea typeface="Calibri"/>
                <a:cs typeface="Calibri"/>
                <a:sym typeface="Calibri"/>
              </a:rPr>
              <a:t>       </a:t>
            </a:r>
            <a:r>
              <a:rPr b="1" lang="en" sz="3200">
                <a:solidFill>
                  <a:srgbClr val="FF6600"/>
                </a:solidFill>
                <a:latin typeface="Calibri"/>
                <a:ea typeface="Calibri"/>
                <a:cs typeface="Calibri"/>
                <a:sym typeface="Calibri"/>
              </a:rPr>
              <a:t>Users Analysis By Age</a:t>
            </a:r>
            <a:endParaRPr sz="3200">
              <a:solidFill>
                <a:srgbClr val="FF6600"/>
              </a:solidFill>
              <a:latin typeface="Calibri"/>
              <a:ea typeface="Calibri"/>
              <a:cs typeface="Calibri"/>
              <a:sym typeface="Calibri"/>
            </a:endParaRPr>
          </a:p>
        </p:txBody>
      </p:sp>
      <p:sp>
        <p:nvSpPr>
          <p:cNvPr id="145" name="Google Shape;145;p22"/>
          <p:cNvSpPr txBox="1"/>
          <p:nvPr/>
        </p:nvSpPr>
        <p:spPr>
          <a:xfrm>
            <a:off x="7434950" y="1477975"/>
            <a:ext cx="1564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Both cab companies have a massive drop off in usage once customers enter their 40s, meaning the profit decreases as well.  It’s best to target cities with a lower average age of population.</a:t>
            </a:r>
            <a:endParaRPr/>
          </a:p>
        </p:txBody>
      </p:sp>
      <p:pic>
        <p:nvPicPr>
          <p:cNvPr id="146" name="Google Shape;146;p22"/>
          <p:cNvPicPr preferRelativeResize="0"/>
          <p:nvPr/>
        </p:nvPicPr>
        <p:blipFill>
          <a:blip r:embed="rId3">
            <a:alphaModFix/>
          </a:blip>
          <a:stretch>
            <a:fillRect/>
          </a:stretch>
        </p:blipFill>
        <p:spPr>
          <a:xfrm>
            <a:off x="92500" y="1131051"/>
            <a:ext cx="7252152" cy="393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