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mmrm/" TargetMode="External" /><Relationship Id="rId3" Type="http://schemas.openxmlformats.org/officeDocument/2006/relationships/hyperlink" Target="https://cran.r-project.org/package=mmrm" TargetMode="External" /><Relationship Id="rId4" Type="http://schemas.openxmlformats.org/officeDocument/2006/relationships/hyperlink" Target="https://openpharma.github.io/brms.mmrm/" TargetMode="External" /><Relationship Id="rId5" Type="http://schemas.openxmlformats.org/officeDocument/2006/relationships/hyperlink" Target="https://cran.r-project.org/package=brms.mmrm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penpharma.github.io/workshop-r-swe-mtl/" TargetMode="External" /><Relationship Id="rId3" Type="http://schemas.openxmlformats.org/officeDocument/2006/relationships/hyperlink" Target="https://www.youtube.com/playlist?list=PL848NFA2PWgCR35n02yn1ZV7JqSu3NMxS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presentations.html" TargetMode="External" /><Relationship Id="rId3" Type="http://schemas.openxmlformats.org/officeDocument/2006/relationships/hyperlink" Target="https://rconsortium.github.io/asa-biop-swe-wg/blog/biop_report/" TargetMode="External" /><Relationship Id="rId4" Type="http://schemas.openxmlformats.org/officeDocument/2006/relationships/hyperlink" Target="https://rconsortium.github.io/asa-biop-swe-wg/blog.html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10.xml" /><Relationship Id="rId4" Type="http://schemas.openxmlformats.org/officeDocument/2006/relationships/slide" Target="slide15.xml" /><Relationship Id="rId5" Type="http://schemas.openxmlformats.org/officeDocument/2006/relationships/slide" Target="slide21.xml" /><Relationship Id="rId6" Type="http://schemas.openxmlformats.org/officeDocument/2006/relationships/slide" Target="slide25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dvance.phuse.global/pages/viewpage.action?pageId=327874" TargetMode="External" /><Relationship Id="rId3" Type="http://schemas.openxmlformats.org/officeDocument/2006/relationships/hyperlink" Target="https://www.psiweb.org/sigs-special-interest-groups/aims" TargetMode="External" /><Relationship Id="rId4" Type="http://schemas.openxmlformats.org/officeDocument/2006/relationships/hyperlink" Target="https://rconsortium.github.io/submissions-wg/" TargetMode="External" /><Relationship Id="rId5" Type="http://schemas.openxmlformats.org/officeDocument/2006/relationships/hyperlink" Target="https://rconsortium.github.io/rtrs-wg/" TargetMode="External" /><Relationship Id="rId6" Type="http://schemas.openxmlformats.org/officeDocument/2006/relationships/hyperlink" Target="https://github.com/RConsortium/R-Certification-WG" TargetMode="External" /><Relationship Id="rId7" Type="http://schemas.openxmlformats.org/officeDocument/2006/relationships/hyperlink" Target="https://github.com/RConsortium/r-repositories-wg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rconsortium.github.io/asa-biop-swe-wg/mmrm_R_package.html" TargetMode="External" /><Relationship Id="rId3" Type="http://schemas.openxmlformats.org/officeDocument/2006/relationships/hyperlink" Target="https://rconsortium.github.io/asa-biop-swe-wg/bayesian_mmrm_R_package.html" TargetMode="External" /><Relationship Id="rId4" Type="http://schemas.openxmlformats.org/officeDocument/2006/relationships/hyperlink" Target="https://github.com/hta-pharma/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year of the Software Engineering working group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Daniel Sabanés Bové (Roche) and Ya Wang (Gilead) on behalf of the working group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2023-09-06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Achievements in the first year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R packages released to CRAN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R package for frequentist inference in MMRM, based on </a:t>
            </a:r>
            <a:r>
              <a:rPr>
                <a:latin typeface="Courier"/>
              </a:rPr>
              <a:t>TMB</a:t>
            </a:r>
            <a:r>
              <a:rPr/>
              <a:t> (which provides automatic differentiation in </a:t>
            </a:r>
            <a:r>
              <a:rPr>
                <a:latin typeface="Courier"/>
              </a:rPr>
              <a:t>C++</a:t>
            </a:r>
            <a:r>
              <a:rPr/>
              <a:t> and R frontend)</a:t>
            </a:r>
          </a:p>
          <a:p>
            <a:pPr lvl="1"/>
            <a:r>
              <a:rPr/>
              <a:t>See documentation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>
                <a:latin typeface="Courier"/>
              </a:rPr>
              <a:t>brms.mmrm</a:t>
            </a:r>
          </a:p>
          <a:p>
            <a:pPr lvl="1"/>
            <a:r>
              <a:rPr/>
              <a:t>R package for Bayesian inference in MMRM, based on </a:t>
            </a:r>
            <a:r>
              <a:rPr>
                <a:latin typeface="Courier"/>
              </a:rPr>
              <a:t>brms</a:t>
            </a:r>
            <a:r>
              <a:rPr/>
              <a:t> (as Stan frontend for HMC sampling)</a:t>
            </a:r>
          </a:p>
          <a:p>
            <a:pPr lvl="1"/>
            <a:r>
              <a:rPr/>
              <a:t>See documentation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Easiest to install from CRAN </a:t>
            </a:r>
            <a:r>
              <a:rPr>
                <a:hlinkClick r:id="rId5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was the MMRM topic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MMRM is a popular analysis method for longitudinal continuous outcomes in randomized clinical trials</a:t>
            </a:r>
          </a:p>
          <a:p>
            <a:pPr lvl="0"/>
            <a:r>
              <a:rPr/>
              <a:t>No tailored R package with sufficient capabilities/reliability</a:t>
            </a:r>
          </a:p>
          <a:p>
            <a:pPr lvl="0"/>
            <a:r>
              <a:rPr/>
              <a:t>Also used as backbone for more recent methods such as multiple imputation</a:t>
            </a:r>
          </a:p>
          <a:p>
            <a:pPr lvl="0"/>
            <a:r>
              <a:rPr/>
              <a:t>Have a look at Gonzalo’s presentation to learn more about </a:t>
            </a:r>
            <a:r>
              <a:rPr>
                <a:latin typeface="Courier"/>
              </a:rPr>
              <a:t>mmrm</a:t>
            </a:r>
          </a:p>
          <a:p>
            <a:pPr lvl="1"/>
            <a:r>
              <a:rPr/>
              <a:t>10.40 am in the following session</a:t>
            </a:r>
          </a:p>
          <a:p>
            <a:pPr lvl="1"/>
            <a:r>
              <a:rPr/>
              <a:t>compares </a:t>
            </a:r>
            <a:r>
              <a:rPr>
                <a:latin typeface="Courier"/>
              </a:rPr>
              <a:t>mmrm</a:t>
            </a:r>
            <a:r>
              <a:rPr/>
              <a:t> with previous R packages and SAS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Includes version control, git workflow, code review, unit/integration testing, continuous integration/delivery (ci/cd), reproducibility, traceability (news), documentation, package design, maintainability, publication, etc.</a:t>
            </a:r>
          </a:p>
          <a:p>
            <a:pPr lvl="0"/>
            <a:r>
              <a:rPr/>
              <a:t>Workshop “Good Software Engineering Practice for R Packages” on world tour</a:t>
            </a:r>
          </a:p>
          <a:p>
            <a:pPr lvl="1"/>
            <a:r>
              <a:rPr/>
              <a:t>Basel, Shanghai, San José, Rockville MD, Montreal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Start of video series “Statistical Software Engineering 101”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currently 2 videos, hopefully we can still produce more content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Conference contributions and Publications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Dedicated sessions with discussions at ISCB, CEN (now), ASA/FDA workshop</a:t>
            </a:r>
          </a:p>
          <a:p>
            <a:pPr lvl="0"/>
            <a:r>
              <a:rPr/>
              <a:t>Presentations at PSI, JSM, Pharma RUG, BBS, etc.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BIOP Report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Blog </a:t>
            </a:r>
            <a:r>
              <a:rPr>
                <a:hlinkClick r:id="rId4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Ingredients for successful and sustainable collaboration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Mutual interest</a:t>
            </a:r>
          </a:p>
          <a:p>
            <a:pPr lvl="0"/>
            <a:r>
              <a:rPr/>
              <a:t>Mutual trust</a:t>
            </a:r>
          </a:p>
          <a:p>
            <a:pPr lvl="0"/>
            <a:r>
              <a:rPr/>
              <a:t>Prerequisite is getting to know each other</a:t>
            </a:r>
          </a:p>
          <a:p>
            <a:pPr lvl="1"/>
            <a:r>
              <a:rPr/>
              <a:t>Although mostly just online, biweekly calls help a lot with this</a:t>
            </a:r>
          </a:p>
          <a:p>
            <a:pPr lvl="0"/>
            <a:r>
              <a:rPr/>
              <a:t>Reciprocity mindset</a:t>
            </a:r>
          </a:p>
          <a:p>
            <a:pPr lvl="1"/>
            <a:r>
              <a:rPr/>
              <a:t>“Reciprocity means that in response to friendly actions, people are frequently much nicer and much more cooperative than predicted by the self-interest model”</a:t>
            </a:r>
          </a:p>
          <a:p>
            <a:pPr lvl="1"/>
            <a:r>
              <a:rPr/>
              <a:t>Personal experience: If you first give away something, more will come back to you.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Development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Important to go public as soon as possible</a:t>
            </a:r>
          </a:p>
          <a:p>
            <a:pPr lvl="1"/>
            <a:r>
              <a:rPr/>
              <a:t>don’t wait for the product to be finished</a:t>
            </a:r>
          </a:p>
          <a:p>
            <a:pPr lvl="1"/>
            <a:r>
              <a:rPr/>
              <a:t>you never know who else might be interested/could help</a:t>
            </a:r>
          </a:p>
          <a:p>
            <a:pPr lvl="0"/>
            <a:r>
              <a:rPr/>
              <a:t>Version control with git</a:t>
            </a:r>
          </a:p>
          <a:p>
            <a:pPr lvl="1"/>
            <a:r>
              <a:rPr/>
              <a:t>cornerstone of effective collaboration</a:t>
            </a:r>
          </a:p>
          <a:p>
            <a:pPr lvl="0"/>
            <a:r>
              <a:rPr/>
              <a:t>Building software together works better than alone</a:t>
            </a:r>
          </a:p>
          <a:p>
            <a:pPr lvl="1"/>
            <a:r>
              <a:rPr/>
              <a:t>Different perspectives in discussions and code review help to optimize the user interface and thus experience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Coding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Consistent and readable code style simplifies joint work</a:t>
            </a:r>
          </a:p>
          <a:p>
            <a:pPr lvl="0"/>
            <a:r>
              <a:rPr/>
              <a:t>Written (!) contribution guidelines help</a:t>
            </a:r>
          </a:p>
          <a:p>
            <a:pPr lvl="0"/>
            <a:r>
              <a:rPr/>
              <a:t>Lowering the entry hurdle using developer calls is important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 test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Unit and integration tests are essential for preventing regression and assuring quality</a:t>
            </a:r>
          </a:p>
          <a:p>
            <a:pPr lvl="0"/>
            <a:r>
              <a:rPr/>
              <a:t>Especially with compiled code critical to see if package works correctly</a:t>
            </a:r>
          </a:p>
          <a:p>
            <a:pPr lvl="0"/>
            <a:r>
              <a:rPr/>
              <a:t>Use continuous integration during development to make sure nothing breaks along the way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Introducing the WG</a:t>
            </a:r>
          </a:p>
          <a:p>
            <a:pPr lvl="0"/>
            <a:r>
              <a:rPr>
                <a:hlinkClick r:id="rId3" action="ppaction://hlinksldjump"/>
              </a:rPr>
              <a:t>Achievements in the first year</a:t>
            </a:r>
          </a:p>
          <a:p>
            <a:pPr lvl="0"/>
            <a:r>
              <a:rPr>
                <a:hlinkClick r:id="rId4" action="ppaction://hlinksldjump"/>
              </a:rPr>
              <a:t>Ingredients for successful and sustainable collaboration</a:t>
            </a:r>
          </a:p>
          <a:p>
            <a:pPr lvl="0"/>
            <a:r>
              <a:rPr>
                <a:hlinkClick r:id="rId5" action="ppaction://hlinksldjump"/>
              </a:rPr>
              <a:t>Long term vision</a:t>
            </a:r>
          </a:p>
          <a:p>
            <a:pPr lvl="0"/>
            <a:r>
              <a:rPr>
                <a:hlinkClick r:id="rId6" action="ppaction://hlinksldjump"/>
              </a:rPr>
              <a:t>Next steps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Lots of work but extremely important</a:t>
            </a:r>
          </a:p>
          <a:p>
            <a:pPr lvl="1"/>
            <a:r>
              <a:rPr/>
              <a:t>start with writing up the methods details</a:t>
            </a:r>
          </a:p>
          <a:p>
            <a:pPr lvl="1"/>
            <a:r>
              <a:rPr/>
              <a:t>think about the code structure first in a “design doc”</a:t>
            </a:r>
          </a:p>
          <a:p>
            <a:pPr lvl="1"/>
            <a:r>
              <a:rPr/>
              <a:t>only then put the code in the package</a:t>
            </a:r>
          </a:p>
          <a:p>
            <a:pPr lvl="0"/>
            <a:r>
              <a:rPr/>
              <a:t>Needs to be kept up-to-date</a:t>
            </a:r>
          </a:p>
          <a:p>
            <a:pPr lvl="0"/>
            <a:r>
              <a:rPr/>
              <a:t>Need to have examples &amp; vignettes</a:t>
            </a:r>
          </a:p>
          <a:p>
            <a:pPr lvl="1"/>
            <a:r>
              <a:rPr/>
              <a:t>Testing alone is not sufficient</a:t>
            </a:r>
          </a:p>
          <a:p>
            <a:pPr lvl="1"/>
            <a:r>
              <a:rPr/>
              <a:t>Builds trust with users</a:t>
            </a:r>
          </a:p>
          <a:p>
            <a:pPr lvl="1"/>
            <a:r>
              <a:rPr/>
              <a:t>Reference for developers over time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Long term vision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Statisticians have software engineering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These skills are taught at university</a:t>
            </a:r>
          </a:p>
          <a:p>
            <a:pPr lvl="0"/>
            <a:r>
              <a:rPr/>
              <a:t>Statisticians can use basic practices in their daily work …</a:t>
            </a:r>
          </a:p>
          <a:p>
            <a:pPr lvl="0"/>
            <a:r>
              <a:rPr/>
              <a:t>… to ensure reproducibility of statistical analyses and research results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Innovation does not stop with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Methods research does not end when the first methods paper is published</a:t>
            </a:r>
          </a:p>
          <a:p>
            <a:pPr lvl="0"/>
            <a:r>
              <a:rPr/>
              <a:t>Initial prototype code as paper supplement is not sufficient</a:t>
            </a:r>
          </a:p>
          <a:p>
            <a:pPr lvl="0"/>
            <a:r>
              <a:rPr/>
              <a:t>Continue to developing open source and reliably tested software packages …</a:t>
            </a:r>
          </a:p>
          <a:p>
            <a:pPr lvl="0"/>
            <a:r>
              <a:rPr/>
              <a:t>… to enable users to easily use the new methodology in their own applications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Vision: Industry develops common code 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Increasingly companies work in the open source as much as possible</a:t>
            </a:r>
          </a:p>
          <a:p>
            <a:pPr lvl="0"/>
            <a:r>
              <a:rPr/>
              <a:t>Rather than repeating similar developments internally …</a:t>
            </a:r>
          </a:p>
          <a:p>
            <a:pPr lvl="0"/>
            <a:r>
              <a:rPr/>
              <a:t>… to become more cost-effective and transparent towards society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 Packages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New workstream on covariate adjustment is starting up</a:t>
            </a:r>
          </a:p>
          <a:p>
            <a:pPr lvl="0"/>
            <a:r>
              <a:rPr/>
              <a:t>Think more strategically about identifying gaps in the statistical software landscape</a:t>
            </a:r>
          </a:p>
          <a:p>
            <a:pPr lvl="0"/>
            <a:r>
              <a:rPr/>
              <a:t>Help maintaining the CRAN Task View on Clinical Trials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Branding and Collaboration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Find a new short and memorable name</a:t>
            </a:r>
          </a:p>
          <a:p>
            <a:pPr lvl="0"/>
            <a:r>
              <a:rPr/>
              <a:t>Proposed to associate also with EFSPI to emphasize global nature of the group</a:t>
            </a:r>
          </a:p>
          <a:p>
            <a:pPr lvl="0"/>
            <a:r>
              <a:rPr/>
              <a:t>Ensure a strong connection to the new pan-pharma methodology group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Communication and Outreach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more content to our video series</a:t>
            </a:r>
          </a:p>
          <a:p>
            <a:pPr lvl="0"/>
            <a:r>
              <a:rPr/>
              <a:t>Start a chat channel to start informal discussions within larger community</a:t>
            </a:r>
          </a:p>
          <a:p>
            <a:pPr lvl="0"/>
            <a:r>
              <a:rPr/>
              <a:t>Organize hackathons working together on workstream packages e.g.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s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Introducing the WG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Software Engineering Working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Founded last year:</a:t>
            </a:r>
          </a:p>
          <a:p>
            <a:pPr lvl="0"/>
            <a:r>
              <a:rPr/>
              <a:t>When: 19 August 2022 - just celebrated our 1 year birthday!</a:t>
            </a:r>
          </a:p>
          <a:p>
            <a:pPr lvl="0"/>
            <a:r>
              <a:rPr/>
              <a:t>Where: American Statistical Association (ASA) Biopharmaceutical Section (BIOP)</a:t>
            </a:r>
          </a:p>
          <a:p>
            <a:pPr lvl="0"/>
            <a:r>
              <a:rPr/>
              <a:t>Who: 11 statisticians from 7 pharma companies developing statistical software</a:t>
            </a:r>
          </a:p>
        </p:txBody>
      </p:sp>
      <p:pic>
        <p:nvPicPr>
          <p:cNvPr descr="https://github.com/RConsortium/asa-biop-swe-wg/raw/main/sticker/sticker-12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07000" y="1193800"/>
            <a:ext cx="2933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a new WG?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Started with specific R-package project (more below)</a:t>
            </a:r>
          </a:p>
          <a:p>
            <a:pPr lvl="0"/>
            <a:r>
              <a:rPr/>
              <a:t>Makes sense to stay together as a group also for other package projects</a:t>
            </a:r>
          </a:p>
          <a:p>
            <a:pPr lvl="0"/>
            <a:r>
              <a:rPr/>
              <a:t>New focus on good engineering practices and collaborative work</a:t>
            </a:r>
          </a:p>
          <a:p>
            <a:pPr lvl="0"/>
            <a:r>
              <a:rPr/>
              <a:t>Importance of reliable software for statistical analysis can not be underestimated</a:t>
            </a:r>
          </a:p>
          <a:p>
            <a:pPr lvl="0"/>
            <a:r>
              <a:rPr/>
              <a:t>Be rooted in the biostatistics community (rather than statistical programming)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there are other WGs?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Comparing Analysis Method Implementations in Software (CAMIS) of PhUSE </a:t>
            </a:r>
            <a:r>
              <a:rPr>
                <a:hlinkClick r:id="rId2"/>
              </a:rPr>
              <a:t>🌎</a:t>
            </a:r>
          </a:p>
          <a:p>
            <a:pPr lvl="0"/>
            <a:r>
              <a:rPr/>
              <a:t>Application and Implementation of Methodologies in Statistics (AIMS) Special Interest Group (SIG) of PSI </a:t>
            </a:r>
            <a:r>
              <a:rPr>
                <a:hlinkClick r:id="rId3"/>
              </a:rPr>
              <a:t>🌎</a:t>
            </a:r>
          </a:p>
          <a:p>
            <a:pPr lvl="0"/>
            <a:r>
              <a:rPr/>
              <a:t>R Submission Working Group of R Consortium </a:t>
            </a:r>
            <a:r>
              <a:rPr>
                <a:hlinkClick r:id="rId4"/>
              </a:rPr>
              <a:t>🌎</a:t>
            </a:r>
          </a:p>
          <a:p>
            <a:pPr lvl="0"/>
            <a:r>
              <a:rPr/>
              <a:t>R Tables for Regulatory Submissions Working Group of R Consortium </a:t>
            </a:r>
            <a:r>
              <a:rPr>
                <a:hlinkClick r:id="rId5"/>
              </a:rPr>
              <a:t>🌎</a:t>
            </a:r>
          </a:p>
          <a:p>
            <a:pPr lvl="0"/>
            <a:r>
              <a:rPr/>
              <a:t>R Certification working group of R Consortium </a:t>
            </a:r>
            <a:r>
              <a:rPr>
                <a:hlinkClick r:id="rId6"/>
              </a:rPr>
              <a:t>🌎</a:t>
            </a:r>
          </a:p>
          <a:p>
            <a:pPr lvl="0"/>
            <a:r>
              <a:rPr/>
              <a:t>R Repositories WG of R Consortium </a:t>
            </a:r>
            <a:r>
              <a:rPr>
                <a:hlinkClick r:id="rId7"/>
              </a:rPr>
              <a:t>🌎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Engineer R packages that implement important statistical methods</a:t>
            </a:r>
          </a:p>
          <a:p>
            <a:pPr lvl="1"/>
            <a:r>
              <a:rPr/>
              <a:t>… to fill in gaps in the open-source statistical software landscape</a:t>
            </a:r>
          </a:p>
          <a:p>
            <a:pPr lvl="1"/>
            <a:r>
              <a:rPr/>
              <a:t>… focusing on what is needed for biopharmaceutical applications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Develop and disseminate best practices for engineering high-quality open-source statistical software</a:t>
            </a:r>
          </a:p>
          <a:p>
            <a:pPr lvl="0"/>
            <a:r>
              <a:rPr/>
              <a:t>By actively doing the statistical engineering work together, we align on best practices and can communicate these to others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Members and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Currently 41 members</a:t>
            </a:r>
          </a:p>
          <a:p>
            <a:pPr lvl="1"/>
            <a:r>
              <a:rPr/>
              <a:t>new members are welcome! (incl. academia/regulators/etc.)</a:t>
            </a:r>
          </a:p>
          <a:p>
            <a:pPr lvl="0"/>
            <a:r>
              <a:rPr/>
              <a:t>Currently 30 organizations</a:t>
            </a:r>
          </a:p>
          <a:p>
            <a:pPr lvl="1"/>
            <a:r>
              <a:rPr/>
              <a:t>Affamed, AstraZeneca, Bayer, Berry Consultants, Boehringer Ingelheim, Cytel, Denali, Edwards Lifesciences, Eli Lilly, EMD Serono, Gilead Sciences, GSK, ICON, Independent, Johnson &amp; Johnson, mainanalytics, Merck, Merck KGaA, MSD, Novartis, Novo Nordisk, Pfizer, Pinpoint Strategies, R&amp;G US, Red Door Analytics, Regeneron, Roche, RPACT, RStudio &amp; R Consortium, Sanofi</a:t>
            </a:r>
          </a:p>
          <a:p>
            <a:pPr lvl="0"/>
            <a:r>
              <a:rPr/>
              <a:t>Meet every 2 weeks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Workstreams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Mixed Models for Repeated Measures (MMRM) </a:t>
            </a:r>
            <a:r>
              <a:rPr>
                <a:hlinkClick r:id="rId2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mmrm</a:t>
            </a:r>
            <a:r>
              <a:rPr/>
              <a:t> (see below) to use frequentist inference in MMRM</a:t>
            </a:r>
          </a:p>
          <a:p>
            <a:pPr lvl="0"/>
            <a:r>
              <a:rPr/>
              <a:t>Bayesian MMRM </a:t>
            </a:r>
            <a:r>
              <a:rPr>
                <a:hlinkClick r:id="rId3"/>
              </a:rPr>
              <a:t>🌎</a:t>
            </a:r>
          </a:p>
          <a:p>
            <a:pPr lvl="1"/>
            <a:r>
              <a:rPr/>
              <a:t>Develop </a:t>
            </a:r>
            <a:r>
              <a:rPr>
                <a:latin typeface="Courier"/>
              </a:rPr>
              <a:t>brms.mmrm</a:t>
            </a:r>
            <a:r>
              <a:rPr/>
              <a:t> (see below)</a:t>
            </a:r>
          </a:p>
          <a:p>
            <a:pPr lvl="0"/>
            <a:r>
              <a:rPr/>
              <a:t>Health Technology Assessment </a:t>
            </a:r>
            <a:r>
              <a:rPr>
                <a:hlinkClick r:id="rId4"/>
              </a:rPr>
              <a:t>🌎</a:t>
            </a:r>
          </a:p>
          <a:p>
            <a:pPr lvl="1"/>
            <a:r>
              <a:rPr/>
              <a:t>Develop open-source R tools to support HTA dossier submission across various countries, particularly the topics with unmet needs in R implementation and/or related to EUnetHTA</a:t>
            </a:r>
          </a:p>
          <a:p>
            <a:pPr lvl="0"/>
            <a:r>
              <a:rPr/>
              <a:t>Note: Also “just” contributing to workstreams is great!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year of the Software Engineering working group</dc:title>
  <dc:creator>Daniel Sabanés Bové (Roche) and Ya Wang (Gilead) on behalf of the working group</dc:creator>
  <cp:keywords/>
  <dcterms:created xsi:type="dcterms:W3CDTF">2023-11-06T15:49:52Z</dcterms:created>
  <dcterms:modified xsi:type="dcterms:W3CDTF">2023-11-06T15:49:52Z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2023-09-06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Outline</vt:lpwstr>
  </property>
</Properties>
</file>